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72" r:id="rId11"/>
    <p:sldId id="265" r:id="rId12"/>
    <p:sldId id="266"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04" d="100"/>
          <a:sy n="104" d="100"/>
        </p:scale>
        <p:origin x="208"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D080C5-A61D-4E3C-AAEE-B8EC3DEA31A2}" type="datetimeFigureOut">
              <a:rPr lang="en-IN" smtClean="0"/>
              <a:t>28/11/21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9A24B-361B-41EA-B9D6-59151FD5BA56}" type="slidenum">
              <a:rPr lang="en-IN" smtClean="0"/>
              <a:t>‹#›</a:t>
            </a:fld>
            <a:endParaRPr lang="en-IN"/>
          </a:p>
        </p:txBody>
      </p:sp>
    </p:spTree>
    <p:extLst>
      <p:ext uri="{BB962C8B-B14F-4D97-AF65-F5344CB8AC3E}">
        <p14:creationId xmlns:p14="http://schemas.microsoft.com/office/powerpoint/2010/main" val="1909082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D080C5-A61D-4E3C-AAEE-B8EC3DEA31A2}" type="datetimeFigureOut">
              <a:rPr lang="en-IN" smtClean="0"/>
              <a:t>28/11/21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29A24B-361B-41EA-B9D6-59151FD5BA56}" type="slidenum">
              <a:rPr lang="en-IN" smtClean="0"/>
              <a:t>‹#›</a:t>
            </a:fld>
            <a:endParaRPr lang="en-IN"/>
          </a:p>
        </p:txBody>
      </p:sp>
    </p:spTree>
    <p:extLst>
      <p:ext uri="{BB962C8B-B14F-4D97-AF65-F5344CB8AC3E}">
        <p14:creationId xmlns:p14="http://schemas.microsoft.com/office/powerpoint/2010/main" val="2582544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CD080C5-A61D-4E3C-AAEE-B8EC3DEA31A2}" type="datetimeFigureOut">
              <a:rPr lang="en-IN" smtClean="0"/>
              <a:t>28/11/21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9A24B-361B-41EA-B9D6-59151FD5BA56}" type="slidenum">
              <a:rPr lang="en-IN" smtClean="0"/>
              <a:t>‹#›</a:t>
            </a:fld>
            <a:endParaRPr lang="en-IN"/>
          </a:p>
        </p:txBody>
      </p:sp>
    </p:spTree>
    <p:extLst>
      <p:ext uri="{BB962C8B-B14F-4D97-AF65-F5344CB8AC3E}">
        <p14:creationId xmlns:p14="http://schemas.microsoft.com/office/powerpoint/2010/main" val="3692663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CD080C5-A61D-4E3C-AAEE-B8EC3DEA31A2}" type="datetimeFigureOut">
              <a:rPr lang="en-IN" smtClean="0"/>
              <a:t>28/11/21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9A24B-361B-41EA-B9D6-59151FD5BA5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49276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D080C5-A61D-4E3C-AAEE-B8EC3DEA31A2}" type="datetimeFigureOut">
              <a:rPr lang="en-IN" smtClean="0"/>
              <a:t>28/11/21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9A24B-361B-41EA-B9D6-59151FD5BA56}" type="slidenum">
              <a:rPr lang="en-IN" smtClean="0"/>
              <a:t>‹#›</a:t>
            </a:fld>
            <a:endParaRPr lang="en-IN"/>
          </a:p>
        </p:txBody>
      </p:sp>
    </p:spTree>
    <p:extLst>
      <p:ext uri="{BB962C8B-B14F-4D97-AF65-F5344CB8AC3E}">
        <p14:creationId xmlns:p14="http://schemas.microsoft.com/office/powerpoint/2010/main" val="1473153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D080C5-A61D-4E3C-AAEE-B8EC3DEA31A2}" type="datetimeFigureOut">
              <a:rPr lang="en-IN" smtClean="0"/>
              <a:t>28/11/21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9A24B-361B-41EA-B9D6-59151FD5BA56}" type="slidenum">
              <a:rPr lang="en-IN" smtClean="0"/>
              <a:t>‹#›</a:t>
            </a:fld>
            <a:endParaRPr lang="en-IN"/>
          </a:p>
        </p:txBody>
      </p:sp>
    </p:spTree>
    <p:extLst>
      <p:ext uri="{BB962C8B-B14F-4D97-AF65-F5344CB8AC3E}">
        <p14:creationId xmlns:p14="http://schemas.microsoft.com/office/powerpoint/2010/main" val="51922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D080C5-A61D-4E3C-AAEE-B8EC3DEA31A2}" type="datetimeFigureOut">
              <a:rPr lang="en-IN" smtClean="0"/>
              <a:t>28/11/21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9A24B-361B-41EA-B9D6-59151FD5BA56}" type="slidenum">
              <a:rPr lang="en-IN" smtClean="0"/>
              <a:t>‹#›</a:t>
            </a:fld>
            <a:endParaRPr lang="en-IN"/>
          </a:p>
        </p:txBody>
      </p:sp>
    </p:spTree>
    <p:extLst>
      <p:ext uri="{BB962C8B-B14F-4D97-AF65-F5344CB8AC3E}">
        <p14:creationId xmlns:p14="http://schemas.microsoft.com/office/powerpoint/2010/main" val="2156556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D080C5-A61D-4E3C-AAEE-B8EC3DEA31A2}" type="datetimeFigureOut">
              <a:rPr lang="en-IN" smtClean="0"/>
              <a:t>28/11/21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9A24B-361B-41EA-B9D6-59151FD5BA56}" type="slidenum">
              <a:rPr lang="en-IN" smtClean="0"/>
              <a:t>‹#›</a:t>
            </a:fld>
            <a:endParaRPr lang="en-IN"/>
          </a:p>
        </p:txBody>
      </p:sp>
    </p:spTree>
    <p:extLst>
      <p:ext uri="{BB962C8B-B14F-4D97-AF65-F5344CB8AC3E}">
        <p14:creationId xmlns:p14="http://schemas.microsoft.com/office/powerpoint/2010/main" val="2136759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D080C5-A61D-4E3C-AAEE-B8EC3DEA31A2}" type="datetimeFigureOut">
              <a:rPr lang="en-IN" smtClean="0"/>
              <a:t>28/11/21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9A24B-361B-41EA-B9D6-59151FD5BA56}" type="slidenum">
              <a:rPr lang="en-IN" smtClean="0"/>
              <a:t>‹#›</a:t>
            </a:fld>
            <a:endParaRPr lang="en-IN"/>
          </a:p>
        </p:txBody>
      </p:sp>
    </p:spTree>
    <p:extLst>
      <p:ext uri="{BB962C8B-B14F-4D97-AF65-F5344CB8AC3E}">
        <p14:creationId xmlns:p14="http://schemas.microsoft.com/office/powerpoint/2010/main" val="200975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CD080C5-A61D-4E3C-AAEE-B8EC3DEA31A2}" type="datetimeFigureOut">
              <a:rPr lang="en-IN" smtClean="0"/>
              <a:t>28/11/21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9A24B-361B-41EA-B9D6-59151FD5BA56}" type="slidenum">
              <a:rPr lang="en-IN" smtClean="0"/>
              <a:t>‹#›</a:t>
            </a:fld>
            <a:endParaRPr lang="en-IN"/>
          </a:p>
        </p:txBody>
      </p:sp>
    </p:spTree>
    <p:extLst>
      <p:ext uri="{BB962C8B-B14F-4D97-AF65-F5344CB8AC3E}">
        <p14:creationId xmlns:p14="http://schemas.microsoft.com/office/powerpoint/2010/main" val="362090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D080C5-A61D-4E3C-AAEE-B8EC3DEA31A2}" type="datetimeFigureOut">
              <a:rPr lang="en-IN" smtClean="0"/>
              <a:t>28/11/21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9A24B-361B-41EA-B9D6-59151FD5BA56}" type="slidenum">
              <a:rPr lang="en-IN" smtClean="0"/>
              <a:t>‹#›</a:t>
            </a:fld>
            <a:endParaRPr lang="en-IN"/>
          </a:p>
        </p:txBody>
      </p:sp>
    </p:spTree>
    <p:extLst>
      <p:ext uri="{BB962C8B-B14F-4D97-AF65-F5344CB8AC3E}">
        <p14:creationId xmlns:p14="http://schemas.microsoft.com/office/powerpoint/2010/main" val="352675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D080C5-A61D-4E3C-AAEE-B8EC3DEA31A2}" type="datetimeFigureOut">
              <a:rPr lang="en-IN" smtClean="0"/>
              <a:t>28/11/21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29A24B-361B-41EA-B9D6-59151FD5BA56}" type="slidenum">
              <a:rPr lang="en-IN" smtClean="0"/>
              <a:t>‹#›</a:t>
            </a:fld>
            <a:endParaRPr lang="en-IN"/>
          </a:p>
        </p:txBody>
      </p:sp>
    </p:spTree>
    <p:extLst>
      <p:ext uri="{BB962C8B-B14F-4D97-AF65-F5344CB8AC3E}">
        <p14:creationId xmlns:p14="http://schemas.microsoft.com/office/powerpoint/2010/main" val="2049567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D080C5-A61D-4E3C-AAEE-B8EC3DEA31A2}" type="datetimeFigureOut">
              <a:rPr lang="en-IN" smtClean="0"/>
              <a:t>28/11/21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29A24B-361B-41EA-B9D6-59151FD5BA56}" type="slidenum">
              <a:rPr lang="en-IN" smtClean="0"/>
              <a:t>‹#›</a:t>
            </a:fld>
            <a:endParaRPr lang="en-IN"/>
          </a:p>
        </p:txBody>
      </p:sp>
    </p:spTree>
    <p:extLst>
      <p:ext uri="{BB962C8B-B14F-4D97-AF65-F5344CB8AC3E}">
        <p14:creationId xmlns:p14="http://schemas.microsoft.com/office/powerpoint/2010/main" val="761992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CD080C5-A61D-4E3C-AAEE-B8EC3DEA31A2}" type="datetimeFigureOut">
              <a:rPr lang="en-IN" smtClean="0"/>
              <a:t>28/11/21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C29A24B-361B-41EA-B9D6-59151FD5BA56}" type="slidenum">
              <a:rPr lang="en-IN" smtClean="0"/>
              <a:t>‹#›</a:t>
            </a:fld>
            <a:endParaRPr lang="en-IN"/>
          </a:p>
        </p:txBody>
      </p:sp>
    </p:spTree>
    <p:extLst>
      <p:ext uri="{BB962C8B-B14F-4D97-AF65-F5344CB8AC3E}">
        <p14:creationId xmlns:p14="http://schemas.microsoft.com/office/powerpoint/2010/main" val="2653703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D080C5-A61D-4E3C-AAEE-B8EC3DEA31A2}" type="datetimeFigureOut">
              <a:rPr lang="en-IN" smtClean="0"/>
              <a:t>28/11/21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C29A24B-361B-41EA-B9D6-59151FD5BA56}" type="slidenum">
              <a:rPr lang="en-IN" smtClean="0"/>
              <a:t>‹#›</a:t>
            </a:fld>
            <a:endParaRPr lang="en-IN"/>
          </a:p>
        </p:txBody>
      </p:sp>
    </p:spTree>
    <p:extLst>
      <p:ext uri="{BB962C8B-B14F-4D97-AF65-F5344CB8AC3E}">
        <p14:creationId xmlns:p14="http://schemas.microsoft.com/office/powerpoint/2010/main" val="63328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CD080C5-A61D-4E3C-AAEE-B8EC3DEA31A2}" type="datetimeFigureOut">
              <a:rPr lang="en-IN" smtClean="0"/>
              <a:t>28/11/21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C29A24B-361B-41EA-B9D6-59151FD5BA56}" type="slidenum">
              <a:rPr lang="en-IN" smtClean="0"/>
              <a:t>‹#›</a:t>
            </a:fld>
            <a:endParaRPr lang="en-IN"/>
          </a:p>
        </p:txBody>
      </p:sp>
    </p:spTree>
    <p:extLst>
      <p:ext uri="{BB962C8B-B14F-4D97-AF65-F5344CB8AC3E}">
        <p14:creationId xmlns:p14="http://schemas.microsoft.com/office/powerpoint/2010/main" val="79671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D080C5-A61D-4E3C-AAEE-B8EC3DEA31A2}" type="datetimeFigureOut">
              <a:rPr lang="en-IN" smtClean="0"/>
              <a:t>28/11/21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29A24B-361B-41EA-B9D6-59151FD5BA56}" type="slidenum">
              <a:rPr lang="en-IN" smtClean="0"/>
              <a:t>‹#›</a:t>
            </a:fld>
            <a:endParaRPr lang="en-IN"/>
          </a:p>
        </p:txBody>
      </p:sp>
    </p:spTree>
    <p:extLst>
      <p:ext uri="{BB962C8B-B14F-4D97-AF65-F5344CB8AC3E}">
        <p14:creationId xmlns:p14="http://schemas.microsoft.com/office/powerpoint/2010/main" val="3289122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CD080C5-A61D-4E3C-AAEE-B8EC3DEA31A2}" type="datetimeFigureOut">
              <a:rPr lang="en-IN" smtClean="0"/>
              <a:t>28/11/21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29A24B-361B-41EA-B9D6-59151FD5BA56}" type="slidenum">
              <a:rPr lang="en-IN" smtClean="0"/>
              <a:t>‹#›</a:t>
            </a:fld>
            <a:endParaRPr lang="en-IN"/>
          </a:p>
        </p:txBody>
      </p:sp>
    </p:spTree>
    <p:extLst>
      <p:ext uri="{BB962C8B-B14F-4D97-AF65-F5344CB8AC3E}">
        <p14:creationId xmlns:p14="http://schemas.microsoft.com/office/powerpoint/2010/main" val="142304421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77D3-56BE-491E-918F-3115B55E489B}"/>
              </a:ext>
            </a:extLst>
          </p:cNvPr>
          <p:cNvSpPr>
            <a:spLocks noGrp="1"/>
          </p:cNvSpPr>
          <p:nvPr>
            <p:ph type="ctrTitle"/>
          </p:nvPr>
        </p:nvSpPr>
        <p:spPr/>
        <p:txBody>
          <a:bodyPr>
            <a:normAutofit fontScale="90000"/>
          </a:bodyPr>
          <a:lstStyle/>
          <a:p>
            <a:r>
              <a:rPr lang="en-IN" dirty="0"/>
              <a:t>CONCRETE CRACK DETECTION USING DEEP LEARNING TECHNIQUES</a:t>
            </a:r>
          </a:p>
        </p:txBody>
      </p:sp>
    </p:spTree>
    <p:extLst>
      <p:ext uri="{BB962C8B-B14F-4D97-AF65-F5344CB8AC3E}">
        <p14:creationId xmlns:p14="http://schemas.microsoft.com/office/powerpoint/2010/main" val="1503608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70F8-93A2-41DA-B035-2C4D5D4359FC}"/>
              </a:ext>
            </a:extLst>
          </p:cNvPr>
          <p:cNvSpPr>
            <a:spLocks noGrp="1"/>
          </p:cNvSpPr>
          <p:nvPr>
            <p:ph type="title"/>
          </p:nvPr>
        </p:nvSpPr>
        <p:spPr/>
        <p:txBody>
          <a:bodyPr/>
          <a:lstStyle/>
          <a:p>
            <a:r>
              <a:rPr lang="en-IN" dirty="0"/>
              <a:t>Distributed Training Using </a:t>
            </a:r>
            <a:r>
              <a:rPr lang="en-IN" dirty="0" err="1"/>
              <a:t>Horovod</a:t>
            </a:r>
            <a:endParaRPr lang="en-IN" dirty="0"/>
          </a:p>
        </p:txBody>
      </p:sp>
      <p:pic>
        <p:nvPicPr>
          <p:cNvPr id="1026" name="Picture 2" descr="Allreduce Illustration">
            <a:extLst>
              <a:ext uri="{FF2B5EF4-FFF2-40B4-BE49-F238E27FC236}">
                <a16:creationId xmlns:a16="http://schemas.microsoft.com/office/drawing/2014/main" id="{70FE812A-2009-5E49-BA33-328FC25995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8279" y="2212280"/>
            <a:ext cx="32004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llgather Illustration">
            <a:extLst>
              <a:ext uri="{FF2B5EF4-FFF2-40B4-BE49-F238E27FC236}">
                <a16:creationId xmlns:a16="http://schemas.microsoft.com/office/drawing/2014/main" id="{79B074B4-B02A-B34D-8ADA-2414BF5FF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4442" y="1843980"/>
            <a:ext cx="2679700" cy="2146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roadcast Illustration">
            <a:extLst>
              <a:ext uri="{FF2B5EF4-FFF2-40B4-BE49-F238E27FC236}">
                <a16:creationId xmlns:a16="http://schemas.microsoft.com/office/drawing/2014/main" id="{ABA11C10-AD87-1D45-8D9E-11B4BA128F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532" y="4705521"/>
            <a:ext cx="4089400" cy="154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565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2DE8-715A-4533-A4CA-71CFDDD5F941}"/>
              </a:ext>
            </a:extLst>
          </p:cNvPr>
          <p:cNvSpPr>
            <a:spLocks noGrp="1"/>
          </p:cNvSpPr>
          <p:nvPr>
            <p:ph type="title"/>
          </p:nvPr>
        </p:nvSpPr>
        <p:spPr/>
        <p:txBody>
          <a:bodyPr/>
          <a:lstStyle/>
          <a:p>
            <a:r>
              <a:rPr lang="en-IN" dirty="0"/>
              <a:t>Result and Discussion</a:t>
            </a:r>
          </a:p>
        </p:txBody>
      </p:sp>
      <p:sp>
        <p:nvSpPr>
          <p:cNvPr id="3" name="Content Placeholder 2">
            <a:extLst>
              <a:ext uri="{FF2B5EF4-FFF2-40B4-BE49-F238E27FC236}">
                <a16:creationId xmlns:a16="http://schemas.microsoft.com/office/drawing/2014/main" id="{9EE1D497-CB09-49A2-9366-96E4CA5ADCCF}"/>
              </a:ext>
            </a:extLst>
          </p:cNvPr>
          <p:cNvSpPr>
            <a:spLocks noGrp="1"/>
          </p:cNvSpPr>
          <p:nvPr>
            <p:ph idx="1"/>
          </p:nvPr>
        </p:nvSpPr>
        <p:spPr/>
        <p:txBody>
          <a:bodyPr>
            <a:normAutofit fontScale="85000" lnSpcReduction="10000"/>
          </a:bodyPr>
          <a:lstStyle/>
          <a:p>
            <a:r>
              <a:rPr lang="en-IN" dirty="0"/>
              <a:t>About the Dataset</a:t>
            </a:r>
          </a:p>
          <a:p>
            <a:r>
              <a:rPr lang="en-IN" dirty="0"/>
              <a:t>Performance Analysis</a:t>
            </a:r>
          </a:p>
          <a:p>
            <a:r>
              <a:rPr lang="en-IN" dirty="0"/>
              <a:t>Comparative Analysis</a:t>
            </a:r>
          </a:p>
          <a:p>
            <a:r>
              <a:rPr lang="en-IN" dirty="0"/>
              <a:t>Dataset:   </a:t>
            </a:r>
          </a:p>
          <a:p>
            <a:pPr marL="0" indent="0">
              <a:buNone/>
            </a:pPr>
            <a:r>
              <a:rPr lang="en-US" sz="2400" dirty="0"/>
              <a:t>                  The dataset contains concrete images having cracks. The data is collected from various METU Campus Buildings. The dataset is divided into two as negative and positive crack images for image classification. Each class has 20000 images with a total of 40000 images with 227 x 227 pixels with RGB channels. The dataset is generated from 458 high-resolution images (4032x3024 pixel) with the method proposed by Zhang et al (2016). High resolution images have variance in terms of surface finish and illumination conditions. No data augmentation in terms of random rotation or flipping is applied. </a:t>
            </a:r>
            <a:endParaRPr lang="en-IN" sz="2400" dirty="0"/>
          </a:p>
        </p:txBody>
      </p:sp>
    </p:spTree>
    <p:extLst>
      <p:ext uri="{BB962C8B-B14F-4D97-AF65-F5344CB8AC3E}">
        <p14:creationId xmlns:p14="http://schemas.microsoft.com/office/powerpoint/2010/main" val="143005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032B-6C15-41DE-8F5A-94BB6B23B54C}"/>
              </a:ext>
            </a:extLst>
          </p:cNvPr>
          <p:cNvSpPr>
            <a:spLocks noGrp="1"/>
          </p:cNvSpPr>
          <p:nvPr>
            <p:ph type="title"/>
          </p:nvPr>
        </p:nvSpPr>
        <p:spPr/>
        <p:txBody>
          <a:bodyPr/>
          <a:lstStyle/>
          <a:p>
            <a:r>
              <a:rPr lang="en-IN" dirty="0"/>
              <a:t>Performance Analysis</a:t>
            </a:r>
          </a:p>
        </p:txBody>
      </p:sp>
      <p:sp>
        <p:nvSpPr>
          <p:cNvPr id="3" name="Content Placeholder 2">
            <a:extLst>
              <a:ext uri="{FF2B5EF4-FFF2-40B4-BE49-F238E27FC236}">
                <a16:creationId xmlns:a16="http://schemas.microsoft.com/office/drawing/2014/main" id="{34C3BE2B-DF7A-4E2C-A79E-06F9F8D62033}"/>
              </a:ext>
            </a:extLst>
          </p:cNvPr>
          <p:cNvSpPr>
            <a:spLocks noGrp="1"/>
          </p:cNvSpPr>
          <p:nvPr>
            <p:ph idx="1"/>
          </p:nvPr>
        </p:nvSpPr>
        <p:spPr/>
        <p:txBody>
          <a:bodyPr/>
          <a:lstStyle/>
          <a:p>
            <a:r>
              <a:rPr lang="en-IN" dirty="0"/>
              <a:t>We apply two different Neural networks to see which performs better and the thing we notice is that CNN outperforms the RNN by huge margin because the RNN tries to overfit the image dataset.</a:t>
            </a:r>
          </a:p>
          <a:p>
            <a:r>
              <a:rPr lang="en-IN" dirty="0"/>
              <a:t>Performance in all three scenario’s:</a:t>
            </a:r>
          </a:p>
          <a:p>
            <a:endParaRPr lang="en-IN" dirty="0"/>
          </a:p>
          <a:p>
            <a:endParaRPr lang="en-IN" dirty="0"/>
          </a:p>
          <a:p>
            <a:endParaRPr lang="en-IN" dirty="0"/>
          </a:p>
          <a:p>
            <a:endParaRPr lang="en-IN" dirty="0"/>
          </a:p>
          <a:p>
            <a:pPr marL="0" indent="0">
              <a:buNone/>
            </a:pPr>
            <a:r>
              <a:rPr lang="en-IN" dirty="0"/>
              <a:t>      </a:t>
            </a:r>
          </a:p>
        </p:txBody>
      </p:sp>
      <p:graphicFrame>
        <p:nvGraphicFramePr>
          <p:cNvPr id="8" name="Table 7">
            <a:extLst>
              <a:ext uri="{FF2B5EF4-FFF2-40B4-BE49-F238E27FC236}">
                <a16:creationId xmlns:a16="http://schemas.microsoft.com/office/drawing/2014/main" id="{E082FE74-0E27-4204-9E90-E73510142F52}"/>
              </a:ext>
            </a:extLst>
          </p:cNvPr>
          <p:cNvGraphicFramePr>
            <a:graphicFrameLocks noGrp="1"/>
          </p:cNvGraphicFramePr>
          <p:nvPr>
            <p:extLst>
              <p:ext uri="{D42A27DB-BD31-4B8C-83A1-F6EECF244321}">
                <p14:modId xmlns:p14="http://schemas.microsoft.com/office/powerpoint/2010/main" val="1678090723"/>
              </p:ext>
            </p:extLst>
          </p:nvPr>
        </p:nvGraphicFramePr>
        <p:xfrm>
          <a:off x="1349846" y="4041742"/>
          <a:ext cx="6784863" cy="1901856"/>
        </p:xfrm>
        <a:graphic>
          <a:graphicData uri="http://schemas.openxmlformats.org/drawingml/2006/table">
            <a:tbl>
              <a:tblPr/>
              <a:tblGrid>
                <a:gridCol w="1905552">
                  <a:extLst>
                    <a:ext uri="{9D8B030D-6E8A-4147-A177-3AD203B41FA5}">
                      <a16:colId xmlns:a16="http://schemas.microsoft.com/office/drawing/2014/main" val="2586874069"/>
                    </a:ext>
                  </a:extLst>
                </a:gridCol>
                <a:gridCol w="1905552">
                  <a:extLst>
                    <a:ext uri="{9D8B030D-6E8A-4147-A177-3AD203B41FA5}">
                      <a16:colId xmlns:a16="http://schemas.microsoft.com/office/drawing/2014/main" val="1236111287"/>
                    </a:ext>
                  </a:extLst>
                </a:gridCol>
                <a:gridCol w="2973759">
                  <a:extLst>
                    <a:ext uri="{9D8B030D-6E8A-4147-A177-3AD203B41FA5}">
                      <a16:colId xmlns:a16="http://schemas.microsoft.com/office/drawing/2014/main" val="825403342"/>
                    </a:ext>
                  </a:extLst>
                </a:gridCol>
              </a:tblGrid>
              <a:tr h="475464">
                <a:tc>
                  <a:txBody>
                    <a:bodyPr/>
                    <a:lstStyle/>
                    <a:p>
                      <a:pPr rtl="0" fontAlgn="t">
                        <a:spcBef>
                          <a:spcPts val="0"/>
                        </a:spcBef>
                        <a:spcAft>
                          <a:spcPts val="0"/>
                        </a:spcAft>
                      </a:pPr>
                      <a:r>
                        <a:rPr lang="en-IN" sz="1100" b="1" i="0" u="none" strike="noStrike" dirty="0">
                          <a:solidFill>
                            <a:srgbClr val="000000"/>
                          </a:solidFill>
                          <a:effectLst/>
                          <a:latin typeface="Times New Roman" panose="02020603050405020304" pitchFamily="18" charset="0"/>
                        </a:rPr>
                        <a:t>ACCURACY</a:t>
                      </a:r>
                      <a:endParaRPr lang="en-IN"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dirty="0">
                          <a:solidFill>
                            <a:srgbClr val="000000"/>
                          </a:solidFill>
                          <a:effectLst/>
                          <a:latin typeface="Times New Roman" panose="02020603050405020304" pitchFamily="18" charset="0"/>
                        </a:rPr>
                        <a:t>CNN</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Times New Roman" panose="02020603050405020304" pitchFamily="18" charset="0"/>
                        </a:rPr>
                        <a:t>RNN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6159115"/>
                  </a:ext>
                </a:extLst>
              </a:tr>
              <a:tr h="475464">
                <a:tc>
                  <a:txBody>
                    <a:bodyPr/>
                    <a:lstStyle/>
                    <a:p>
                      <a:pPr rtl="0" fontAlgn="t">
                        <a:spcBef>
                          <a:spcPts val="0"/>
                        </a:spcBef>
                        <a:spcAft>
                          <a:spcPts val="0"/>
                        </a:spcAft>
                      </a:pPr>
                      <a:r>
                        <a:rPr lang="en-IN" sz="1100" b="0" i="0" u="none" strike="noStrike" dirty="0">
                          <a:solidFill>
                            <a:srgbClr val="000000"/>
                          </a:solidFill>
                          <a:effectLst/>
                          <a:latin typeface="Times New Roman" panose="02020603050405020304" pitchFamily="18" charset="0"/>
                        </a:rPr>
                        <a:t>Training</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dirty="0">
                          <a:solidFill>
                            <a:srgbClr val="000000"/>
                          </a:solidFill>
                          <a:effectLst/>
                          <a:latin typeface="Times New Roman" panose="02020603050405020304" pitchFamily="18" charset="0"/>
                        </a:rPr>
                        <a:t>95%</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Times New Roman" panose="02020603050405020304" pitchFamily="18" charset="0"/>
                        </a:rPr>
                        <a:t>100%</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7131292"/>
                  </a:ext>
                </a:extLst>
              </a:tr>
              <a:tr h="475464">
                <a:tc>
                  <a:txBody>
                    <a:bodyPr/>
                    <a:lstStyle/>
                    <a:p>
                      <a:pPr rtl="0" fontAlgn="t">
                        <a:spcBef>
                          <a:spcPts val="0"/>
                        </a:spcBef>
                        <a:spcAft>
                          <a:spcPts val="0"/>
                        </a:spcAft>
                      </a:pPr>
                      <a:r>
                        <a:rPr lang="en-IN" sz="1100" b="0" i="0" u="none" strike="noStrike" dirty="0">
                          <a:solidFill>
                            <a:srgbClr val="000000"/>
                          </a:solidFill>
                          <a:effectLst/>
                          <a:latin typeface="Times New Roman" panose="02020603050405020304" pitchFamily="18" charset="0"/>
                        </a:rPr>
                        <a:t>Testing</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dirty="0">
                          <a:solidFill>
                            <a:srgbClr val="000000"/>
                          </a:solidFill>
                          <a:effectLst/>
                          <a:latin typeface="Times New Roman" panose="02020603050405020304" pitchFamily="18" charset="0"/>
                        </a:rPr>
                        <a:t>95%</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Times New Roman" panose="02020603050405020304" pitchFamily="18" charset="0"/>
                        </a:rPr>
                        <a:t>50%</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5946020"/>
                  </a:ext>
                </a:extLst>
              </a:tr>
              <a:tr h="475464">
                <a:tc>
                  <a:txBody>
                    <a:bodyPr/>
                    <a:lstStyle/>
                    <a:p>
                      <a:pPr rtl="0" fontAlgn="t">
                        <a:spcBef>
                          <a:spcPts val="0"/>
                        </a:spcBef>
                        <a:spcAft>
                          <a:spcPts val="0"/>
                        </a:spcAft>
                      </a:pPr>
                      <a:r>
                        <a:rPr lang="en-IN" sz="1100" b="0" i="0" u="none" strike="noStrike" dirty="0">
                          <a:solidFill>
                            <a:srgbClr val="000000"/>
                          </a:solidFill>
                          <a:effectLst/>
                          <a:latin typeface="Times New Roman" panose="02020603050405020304" pitchFamily="18" charset="0"/>
                        </a:rPr>
                        <a:t>Prediction</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dirty="0">
                          <a:solidFill>
                            <a:srgbClr val="000000"/>
                          </a:solidFill>
                          <a:effectLst/>
                          <a:latin typeface="Times New Roman" panose="02020603050405020304" pitchFamily="18" charset="0"/>
                        </a:rPr>
                        <a:t>95%</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dirty="0">
                          <a:solidFill>
                            <a:srgbClr val="000000"/>
                          </a:solidFill>
                          <a:effectLst/>
                          <a:latin typeface="Times New Roman" panose="02020603050405020304" pitchFamily="18" charset="0"/>
                        </a:rPr>
                        <a:t>45%</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6684340"/>
                  </a:ext>
                </a:extLst>
              </a:tr>
            </a:tbl>
          </a:graphicData>
        </a:graphic>
      </p:graphicFrame>
      <p:sp>
        <p:nvSpPr>
          <p:cNvPr id="9" name="Rectangle 3">
            <a:extLst>
              <a:ext uri="{FF2B5EF4-FFF2-40B4-BE49-F238E27FC236}">
                <a16:creationId xmlns:a16="http://schemas.microsoft.com/office/drawing/2014/main" id="{F25632AF-7023-49DC-805B-E006F0622CC9}"/>
              </a:ext>
            </a:extLst>
          </p:cNvPr>
          <p:cNvSpPr>
            <a:spLocks noChangeArrowheads="1"/>
          </p:cNvSpPr>
          <p:nvPr/>
        </p:nvSpPr>
        <p:spPr bwMode="auto">
          <a:xfrm>
            <a:off x="1350005" y="40412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5837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1B0F7-C37C-4486-AF40-6D5B9733366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8E3BA51-066E-4735-AA87-CAC580008326}"/>
              </a:ext>
            </a:extLst>
          </p:cNvPr>
          <p:cNvSpPr>
            <a:spLocks noGrp="1"/>
          </p:cNvSpPr>
          <p:nvPr>
            <p:ph idx="1"/>
          </p:nvPr>
        </p:nvSpPr>
        <p:spPr/>
        <p:txBody>
          <a:bodyPr/>
          <a:lstStyle/>
          <a:p>
            <a:r>
              <a:rPr lang="en-US" dirty="0"/>
              <a:t>This work introduced the implementation of a machine learning-based model to detect cracks on concrete surfaces. </a:t>
            </a:r>
          </a:p>
          <a:p>
            <a:r>
              <a:rPr lang="en-US" dirty="0"/>
              <a:t>Considering the analysis carried out in our  experiments, the use of the convolutional neural network approach proved suitable to train a model with a limited  dataset size. </a:t>
            </a:r>
          </a:p>
          <a:p>
            <a:r>
              <a:rPr lang="en-US" dirty="0"/>
              <a:t>The developed model is limited to a binary classification. </a:t>
            </a:r>
          </a:p>
          <a:p>
            <a:r>
              <a:rPr lang="en-US" dirty="0"/>
              <a:t>We get a 95% accuracy for prediction and it would be suitable for real-time prediction of cracks in the building if we do an inspection using drone or other means.</a:t>
            </a:r>
            <a:endParaRPr lang="en-IN" dirty="0"/>
          </a:p>
        </p:txBody>
      </p:sp>
    </p:spTree>
    <p:extLst>
      <p:ext uri="{BB962C8B-B14F-4D97-AF65-F5344CB8AC3E}">
        <p14:creationId xmlns:p14="http://schemas.microsoft.com/office/powerpoint/2010/main" val="1329267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F92D-0DE5-4A3D-9E6E-343FB006E817}"/>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E686F348-6574-4233-BA66-639F3FC18AA9}"/>
              </a:ext>
            </a:extLst>
          </p:cNvPr>
          <p:cNvSpPr>
            <a:spLocks noGrp="1"/>
          </p:cNvSpPr>
          <p:nvPr>
            <p:ph idx="1"/>
          </p:nvPr>
        </p:nvSpPr>
        <p:spPr/>
        <p:txBody>
          <a:bodyPr/>
          <a:lstStyle/>
          <a:p>
            <a:r>
              <a:rPr lang="en-IN" dirty="0"/>
              <a:t>The present system is designed to classify whether there is crack or not but in future we can design a system which would identify the length and the type of crack the given input belongs.</a:t>
            </a:r>
          </a:p>
          <a:p>
            <a:r>
              <a:rPr lang="en-IN" dirty="0"/>
              <a:t>The application takes a little extra time to process the given image and that wouldn’t be the case if we wish run it in drone which can carry less amount of computational power.</a:t>
            </a:r>
          </a:p>
          <a:p>
            <a:r>
              <a:rPr lang="en-IN" dirty="0"/>
              <a:t>We can build a system which would identity the exact location the crack is present during the inspection of the building.</a:t>
            </a:r>
          </a:p>
        </p:txBody>
      </p:sp>
    </p:spTree>
    <p:extLst>
      <p:ext uri="{BB962C8B-B14F-4D97-AF65-F5344CB8AC3E}">
        <p14:creationId xmlns:p14="http://schemas.microsoft.com/office/powerpoint/2010/main" val="2037839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11D2-4110-4EA9-BAE9-FA5FA1FD6B1F}"/>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DC49DE95-46A7-439D-BE33-95AA1E99C9B9}"/>
              </a:ext>
            </a:extLst>
          </p:cNvPr>
          <p:cNvSpPr>
            <a:spLocks noGrp="1"/>
          </p:cNvSpPr>
          <p:nvPr>
            <p:ph idx="1"/>
          </p:nvPr>
        </p:nvSpPr>
        <p:spPr>
          <a:xfrm>
            <a:off x="646111" y="1331843"/>
            <a:ext cx="9861924" cy="5526157"/>
          </a:xfrm>
        </p:spPr>
        <p:txBody>
          <a:bodyPr>
            <a:normAutofit fontScale="55000" lnSpcReduction="20000"/>
          </a:bodyPr>
          <a:lstStyle/>
          <a:p>
            <a:r>
              <a:rPr lang="en-IN" i="1" dirty="0"/>
              <a:t>[1] </a:t>
            </a:r>
            <a:r>
              <a:rPr lang="en-IN" dirty="0"/>
              <a:t>Methods for Long-Distance Crack Location and Detection of Concrete Bridge Structures - </a:t>
            </a:r>
            <a:r>
              <a:rPr lang="en-IN" dirty="0" err="1"/>
              <a:t>Youfa</a:t>
            </a:r>
            <a:r>
              <a:rPr lang="en-IN" dirty="0"/>
              <a:t> Cai, Xing Fu, </a:t>
            </a:r>
            <a:r>
              <a:rPr lang="en-IN" dirty="0" err="1"/>
              <a:t>Yanna</a:t>
            </a:r>
            <a:r>
              <a:rPr lang="en-IN" dirty="0"/>
              <a:t> Shang, </a:t>
            </a:r>
            <a:r>
              <a:rPr lang="en-IN" dirty="0" err="1"/>
              <a:t>Jingxin</a:t>
            </a:r>
            <a:r>
              <a:rPr lang="en-IN" dirty="0"/>
              <a:t> Shi </a:t>
            </a:r>
          </a:p>
          <a:p>
            <a:r>
              <a:rPr lang="en-IN" i="1" dirty="0"/>
              <a:t>[2] </a:t>
            </a:r>
            <a:r>
              <a:rPr lang="en-IN" dirty="0"/>
              <a:t>Robust image-based crack detection in concrete structure using multi-scale enhancement and visual features - </a:t>
            </a:r>
            <a:r>
              <a:rPr lang="en-IN" dirty="0" err="1"/>
              <a:t>Xiangzeng</a:t>
            </a:r>
            <a:r>
              <a:rPr lang="en-IN" dirty="0"/>
              <a:t> Liu, </a:t>
            </a:r>
            <a:r>
              <a:rPr lang="en-IN" dirty="0" err="1"/>
              <a:t>Yunfeng</a:t>
            </a:r>
            <a:r>
              <a:rPr lang="en-IN" dirty="0"/>
              <a:t> Ai, Sebastian Scherer </a:t>
            </a:r>
          </a:p>
          <a:p>
            <a:r>
              <a:rPr lang="en-IN" i="1" dirty="0"/>
              <a:t>[3] </a:t>
            </a:r>
            <a:r>
              <a:rPr lang="en-IN" dirty="0"/>
              <a:t>A new image-based method for concrete bridge bottom crack detection - </a:t>
            </a:r>
            <a:r>
              <a:rPr lang="en-IN" dirty="0" err="1"/>
              <a:t>Xuhang</a:t>
            </a:r>
            <a:r>
              <a:rPr lang="en-IN" dirty="0"/>
              <a:t> Tong, </a:t>
            </a:r>
            <a:r>
              <a:rPr lang="en-IN" dirty="0" err="1"/>
              <a:t>Jie</a:t>
            </a:r>
            <a:r>
              <a:rPr lang="en-IN" dirty="0"/>
              <a:t> Guo, Yun Ling, </a:t>
            </a:r>
            <a:r>
              <a:rPr lang="en-IN" dirty="0" err="1"/>
              <a:t>Zhouping</a:t>
            </a:r>
            <a:r>
              <a:rPr lang="en-IN" dirty="0"/>
              <a:t> Yin </a:t>
            </a:r>
          </a:p>
          <a:p>
            <a:r>
              <a:rPr lang="en-IN" i="1" dirty="0"/>
              <a:t>[4] </a:t>
            </a:r>
            <a:r>
              <a:rPr lang="en-IN" dirty="0"/>
              <a:t>Concrete Crack Images for Classification - Lei Zhang , Fan Yang , </a:t>
            </a:r>
            <a:r>
              <a:rPr lang="en-IN" dirty="0" err="1"/>
              <a:t>Yimin</a:t>
            </a:r>
            <a:r>
              <a:rPr lang="en-IN" dirty="0"/>
              <a:t> Daniel Zhang, and Y. J. Z., Zhang, L., Yang, F., Zhang, Y. D., &amp; Zhu, Y. J. (2016) </a:t>
            </a:r>
          </a:p>
          <a:p>
            <a:r>
              <a:rPr lang="en-IN" i="1" dirty="0"/>
              <a:t>[5] </a:t>
            </a:r>
            <a:r>
              <a:rPr lang="en-IN" dirty="0"/>
              <a:t>Deep Learning-Based Crack Damage Detection Using Convolutional Neural Networks by Young-</a:t>
            </a:r>
            <a:r>
              <a:rPr lang="en-IN" dirty="0" err="1"/>
              <a:t>Jin</a:t>
            </a:r>
            <a:r>
              <a:rPr lang="en-IN" dirty="0"/>
              <a:t> Cha* &amp; </a:t>
            </a:r>
            <a:r>
              <a:rPr lang="en-IN" dirty="0" err="1"/>
              <a:t>Wooram</a:t>
            </a:r>
            <a:r>
              <a:rPr lang="en-IN" dirty="0"/>
              <a:t> Choi. </a:t>
            </a:r>
          </a:p>
          <a:p>
            <a:r>
              <a:rPr lang="en-IN" i="1" dirty="0"/>
              <a:t>[6] </a:t>
            </a:r>
            <a:r>
              <a:rPr lang="en-IN" dirty="0"/>
              <a:t>Concrete Cracks Detection using Deep Learning Image </a:t>
            </a:r>
            <a:r>
              <a:rPr lang="en-IN" dirty="0" err="1"/>
              <a:t>Classification.Wilson</a:t>
            </a:r>
            <a:r>
              <a:rPr lang="en-IN" dirty="0"/>
              <a:t> Ricardo Leal da Silva and </a:t>
            </a:r>
            <a:r>
              <a:rPr lang="en-IN" dirty="0" err="1"/>
              <a:t>Diogo</a:t>
            </a:r>
            <a:r>
              <a:rPr lang="en-IN" dirty="0"/>
              <a:t> </a:t>
            </a:r>
            <a:r>
              <a:rPr lang="en-IN" dirty="0" err="1"/>
              <a:t>Schwerz</a:t>
            </a:r>
            <a:r>
              <a:rPr lang="en-IN" dirty="0"/>
              <a:t> de </a:t>
            </a:r>
            <a:r>
              <a:rPr lang="en-IN" dirty="0" err="1"/>
              <a:t>Lucena</a:t>
            </a:r>
            <a:r>
              <a:rPr lang="en-IN" dirty="0"/>
              <a:t>. </a:t>
            </a:r>
          </a:p>
          <a:p>
            <a:r>
              <a:rPr lang="en-IN" i="1" dirty="0"/>
              <a:t>[7] </a:t>
            </a:r>
            <a:r>
              <a:rPr lang="en-IN" dirty="0"/>
              <a:t>AAOSHAT (2008), Bridging the Gap—Restoring and Rebuilding the Nation’s Bridges, American Association of State Highway and Transportation Officials, Washington DC. </a:t>
            </a:r>
          </a:p>
          <a:p>
            <a:r>
              <a:rPr lang="en-IN" i="1" dirty="0"/>
              <a:t>[8] </a:t>
            </a:r>
            <a:r>
              <a:rPr lang="en-IN" dirty="0"/>
              <a:t>Abdel-</a:t>
            </a:r>
            <a:r>
              <a:rPr lang="en-IN" dirty="0" err="1"/>
              <a:t>Qader</a:t>
            </a:r>
            <a:r>
              <a:rPr lang="en-IN" dirty="0"/>
              <a:t>, I., </a:t>
            </a:r>
            <a:r>
              <a:rPr lang="en-IN" dirty="0" err="1"/>
              <a:t>Abudayyeh</a:t>
            </a:r>
            <a:r>
              <a:rPr lang="en-IN" dirty="0"/>
              <a:t>, O. &amp; Kelly, M. E. (2003), Analysis of edge-detection techniques for crack identification in bridges, Journal of Computing in Civil Engineering, 17(4), 255–63. </a:t>
            </a:r>
          </a:p>
          <a:p>
            <a:r>
              <a:rPr lang="en-IN" dirty="0"/>
              <a:t>[9] </a:t>
            </a:r>
            <a:r>
              <a:rPr lang="en-IN" dirty="0" err="1"/>
              <a:t>Horovod</a:t>
            </a:r>
            <a:r>
              <a:rPr lang="en-IN" dirty="0"/>
              <a:t> Distributed Training: https://</a:t>
            </a:r>
            <a:r>
              <a:rPr lang="en-IN" dirty="0" err="1"/>
              <a:t>github.com</a:t>
            </a:r>
            <a:r>
              <a:rPr lang="en-IN" dirty="0"/>
              <a:t>/</a:t>
            </a:r>
            <a:r>
              <a:rPr lang="en-IN" dirty="0" err="1"/>
              <a:t>horovod</a:t>
            </a:r>
            <a:r>
              <a:rPr lang="en-IN" dirty="0"/>
              <a:t>/</a:t>
            </a:r>
            <a:r>
              <a:rPr lang="en-IN" dirty="0" err="1"/>
              <a:t>horovod</a:t>
            </a:r>
            <a:r>
              <a:rPr lang="en-IN" dirty="0"/>
              <a:t>/tree/v0.9.0 </a:t>
            </a:r>
          </a:p>
          <a:p>
            <a:r>
              <a:rPr lang="en-IN" dirty="0"/>
              <a:t>[10] Collaborative Filtering as a Case-Study for Model Parallelism on Bulk Synchronous Systems by </a:t>
            </a:r>
            <a:r>
              <a:rPr lang="en-IN" dirty="0" err="1"/>
              <a:t>Ariyam</a:t>
            </a:r>
            <a:r>
              <a:rPr lang="en-IN" dirty="0"/>
              <a:t> Das, Ishan Upadhyaya, </a:t>
            </a:r>
            <a:r>
              <a:rPr lang="en-IN" dirty="0" err="1"/>
              <a:t>Xiangrui</a:t>
            </a:r>
            <a:r>
              <a:rPr lang="en-IN" dirty="0"/>
              <a:t> Meng, </a:t>
            </a:r>
            <a:r>
              <a:rPr lang="en-IN" dirty="0" err="1"/>
              <a:t>Ameet</a:t>
            </a:r>
            <a:r>
              <a:rPr lang="en-IN" dirty="0"/>
              <a:t> Talwalkar. </a:t>
            </a:r>
          </a:p>
          <a:p>
            <a:r>
              <a:rPr lang="en-IN" dirty="0"/>
              <a:t>[11] Wei Tan, </a:t>
            </a:r>
            <a:r>
              <a:rPr lang="en-IN" dirty="0" err="1"/>
              <a:t>Liangliang</a:t>
            </a:r>
            <a:r>
              <a:rPr lang="en-IN" dirty="0"/>
              <a:t> Cao, and Liana Fong. 2016. Faster and Cheaper: Parallelizing Large-Scale Matrix Factorization on GPUs. In Proceedings of the 25th ACM International Symposium on High-Performance Parallel and Distributed Computing (HPDC ’16). 219–230 </a:t>
            </a:r>
          </a:p>
          <a:p>
            <a:r>
              <a:rPr lang="en-IN" dirty="0"/>
              <a:t>[12] Janis </a:t>
            </a:r>
            <a:r>
              <a:rPr lang="en-IN" dirty="0" err="1"/>
              <a:t>Keuper</a:t>
            </a:r>
            <a:r>
              <a:rPr lang="en-IN" dirty="0"/>
              <a:t> and Franz-Josef </a:t>
            </a:r>
            <a:r>
              <a:rPr lang="en-IN" dirty="0" err="1"/>
              <a:t>Pfreundt</a:t>
            </a:r>
            <a:r>
              <a:rPr lang="en-IN" dirty="0"/>
              <a:t>. 2015. Asynchronous Parallel Stochastic Gradient Descent: A Numeric Core for Scalable Distributed Machine Learning Algorithms. In Proceedings of the Workshop on Machine Learning in </a:t>
            </a:r>
            <a:r>
              <a:rPr lang="en-IN" dirty="0" err="1"/>
              <a:t>HighPerformance</a:t>
            </a:r>
            <a:r>
              <a:rPr lang="en-IN" dirty="0"/>
              <a:t> Computing Environments (MLHPC ’15). 1:1–1:11. </a:t>
            </a:r>
          </a:p>
          <a:p>
            <a:r>
              <a:rPr lang="en-IN" dirty="0"/>
              <a:t>[13] </a:t>
            </a:r>
            <a:r>
              <a:rPr lang="en-IN" dirty="0" err="1"/>
              <a:t>Qirong</a:t>
            </a:r>
            <a:r>
              <a:rPr lang="en-IN" dirty="0"/>
              <a:t> Ho, James </a:t>
            </a:r>
            <a:r>
              <a:rPr lang="en-IN" dirty="0" err="1"/>
              <a:t>Cipar</a:t>
            </a:r>
            <a:r>
              <a:rPr lang="en-IN" dirty="0"/>
              <a:t>, </a:t>
            </a:r>
            <a:r>
              <a:rPr lang="en-IN" dirty="0" err="1"/>
              <a:t>Henggang</a:t>
            </a:r>
            <a:r>
              <a:rPr lang="en-IN" dirty="0"/>
              <a:t> Cui, </a:t>
            </a:r>
            <a:r>
              <a:rPr lang="en-IN" dirty="0" err="1"/>
              <a:t>Jin</a:t>
            </a:r>
            <a:r>
              <a:rPr lang="en-IN" dirty="0"/>
              <a:t> Kyu Kim, </a:t>
            </a:r>
            <a:r>
              <a:rPr lang="en-IN" dirty="0" err="1"/>
              <a:t>Seunghak</a:t>
            </a:r>
            <a:r>
              <a:rPr lang="en-IN" dirty="0"/>
              <a:t> Lee, Phillip B. Gibbons, Garth A. Gibson, Gregory R. Ganger, and Eric P. Xing. 2013. More Effective Distributed ML via a Stale Synchronous Parallel Parameter Server. In Proceedings of the 26th International Conference on Neural Information Processing Systems (NIPS’13). 1223–1231. </a:t>
            </a:r>
          </a:p>
          <a:p>
            <a:r>
              <a:rPr lang="en-IN" dirty="0"/>
              <a:t>[14] David Clarke. 2014. Design and Implementation of Parallel Algorithms for Modern Heterogeneous Platforms Based on the Functional Performance Model. Ph.D. Dissertation. University College Dublin </a:t>
            </a:r>
          </a:p>
        </p:txBody>
      </p:sp>
    </p:spTree>
    <p:extLst>
      <p:ext uri="{BB962C8B-B14F-4D97-AF65-F5344CB8AC3E}">
        <p14:creationId xmlns:p14="http://schemas.microsoft.com/office/powerpoint/2010/main" val="310812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0D52-5020-4589-BB75-775DD60CA48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0820DD9-95F3-4D16-A40A-A874CBC78D1A}"/>
              </a:ext>
            </a:extLst>
          </p:cNvPr>
          <p:cNvSpPr>
            <a:spLocks noGrp="1"/>
          </p:cNvSpPr>
          <p:nvPr>
            <p:ph idx="1"/>
          </p:nvPr>
        </p:nvSpPr>
        <p:spPr/>
        <p:txBody>
          <a:bodyPr/>
          <a:lstStyle/>
          <a:p>
            <a:r>
              <a:rPr lang="en-IN" dirty="0"/>
              <a:t>The project is build on three basic pillars for detecting cracks and we need to understand them to understand the working the project.</a:t>
            </a:r>
          </a:p>
          <a:p>
            <a:r>
              <a:rPr lang="en-IN" dirty="0"/>
              <a:t>The three basic pillars are:</a:t>
            </a:r>
          </a:p>
          <a:p>
            <a:r>
              <a:rPr lang="en-IN" dirty="0"/>
              <a:t>Image Processing</a:t>
            </a:r>
          </a:p>
          <a:p>
            <a:r>
              <a:rPr lang="en-IN" dirty="0"/>
              <a:t>Deep Neural networks</a:t>
            </a:r>
          </a:p>
          <a:p>
            <a:r>
              <a:rPr lang="en-IN" dirty="0"/>
              <a:t>Types of Cracks</a:t>
            </a:r>
          </a:p>
          <a:p>
            <a:endParaRPr lang="en-IN" dirty="0"/>
          </a:p>
        </p:txBody>
      </p:sp>
    </p:spTree>
    <p:extLst>
      <p:ext uri="{BB962C8B-B14F-4D97-AF65-F5344CB8AC3E}">
        <p14:creationId xmlns:p14="http://schemas.microsoft.com/office/powerpoint/2010/main" val="22759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59DD9-5AF3-45C3-8E87-06486D10325C}"/>
              </a:ext>
            </a:extLst>
          </p:cNvPr>
          <p:cNvSpPr>
            <a:spLocks noGrp="1"/>
          </p:cNvSpPr>
          <p:nvPr>
            <p:ph type="title"/>
          </p:nvPr>
        </p:nvSpPr>
        <p:spPr/>
        <p:txBody>
          <a:bodyPr/>
          <a:lstStyle/>
          <a:p>
            <a:r>
              <a:rPr lang="en-IN" dirty="0"/>
              <a:t>Image Processing</a:t>
            </a:r>
          </a:p>
        </p:txBody>
      </p:sp>
      <p:sp>
        <p:nvSpPr>
          <p:cNvPr id="3" name="Content Placeholder 2">
            <a:extLst>
              <a:ext uri="{FF2B5EF4-FFF2-40B4-BE49-F238E27FC236}">
                <a16:creationId xmlns:a16="http://schemas.microsoft.com/office/drawing/2014/main" id="{D3AB0931-A7D5-43E0-AC03-BCEBA0EB4241}"/>
              </a:ext>
            </a:extLst>
          </p:cNvPr>
          <p:cNvSpPr>
            <a:spLocks noGrp="1"/>
          </p:cNvSpPr>
          <p:nvPr>
            <p:ph idx="1"/>
          </p:nvPr>
        </p:nvSpPr>
        <p:spPr/>
        <p:txBody>
          <a:bodyPr/>
          <a:lstStyle/>
          <a:p>
            <a:r>
              <a:rPr lang="en-US" b="1" dirty="0"/>
              <a:t>Image processing</a:t>
            </a:r>
            <a:r>
              <a:rPr lang="en-US" dirty="0"/>
              <a:t> is a method to convert an image into digital form and perform some operations on it, in order to get an enhanced image or to extract some useful information from it.</a:t>
            </a:r>
          </a:p>
          <a:p>
            <a:r>
              <a:rPr lang="en-US" dirty="0"/>
              <a:t> It is a type of signal dispensation in which input is image, like video frame or photograph and output may be image or characteristics associated with that image. </a:t>
            </a:r>
          </a:p>
          <a:p>
            <a:r>
              <a:rPr lang="en-US" dirty="0"/>
              <a:t>Usually </a:t>
            </a:r>
            <a:r>
              <a:rPr lang="en-US" b="1" dirty="0"/>
              <a:t>Image Processing</a:t>
            </a:r>
            <a:r>
              <a:rPr lang="en-US" dirty="0"/>
              <a:t> system includes treating images as two dimensional signals while applying already set signal processing methods to them. </a:t>
            </a:r>
            <a:endParaRPr lang="en-IN" dirty="0"/>
          </a:p>
        </p:txBody>
      </p:sp>
    </p:spTree>
    <p:extLst>
      <p:ext uri="{BB962C8B-B14F-4D97-AF65-F5344CB8AC3E}">
        <p14:creationId xmlns:p14="http://schemas.microsoft.com/office/powerpoint/2010/main" val="882755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6358-1967-4A3D-A115-413FD9B41872}"/>
              </a:ext>
            </a:extLst>
          </p:cNvPr>
          <p:cNvSpPr>
            <a:spLocks noGrp="1"/>
          </p:cNvSpPr>
          <p:nvPr>
            <p:ph type="title"/>
          </p:nvPr>
        </p:nvSpPr>
        <p:spPr/>
        <p:txBody>
          <a:bodyPr/>
          <a:lstStyle/>
          <a:p>
            <a:r>
              <a:rPr lang="en-IN" dirty="0"/>
              <a:t>Deep Neural Network</a:t>
            </a:r>
          </a:p>
        </p:txBody>
      </p:sp>
      <p:sp>
        <p:nvSpPr>
          <p:cNvPr id="3" name="Content Placeholder 2">
            <a:extLst>
              <a:ext uri="{FF2B5EF4-FFF2-40B4-BE49-F238E27FC236}">
                <a16:creationId xmlns:a16="http://schemas.microsoft.com/office/drawing/2014/main" id="{80734819-AD04-4795-B6A7-8A5A1010ED2F}"/>
              </a:ext>
            </a:extLst>
          </p:cNvPr>
          <p:cNvSpPr>
            <a:spLocks noGrp="1"/>
          </p:cNvSpPr>
          <p:nvPr>
            <p:ph idx="1"/>
          </p:nvPr>
        </p:nvSpPr>
        <p:spPr/>
        <p:txBody>
          <a:bodyPr/>
          <a:lstStyle/>
          <a:p>
            <a:r>
              <a:rPr lang="en-US" dirty="0"/>
              <a:t>A deep neural network is a neural network with a certain level of complexity, a neural network with more than two layers. Deep neural networks use sophisticated mathematical modeling to process data in complex ways.</a:t>
            </a:r>
          </a:p>
          <a:p>
            <a:r>
              <a:rPr lang="en-US" dirty="0"/>
              <a:t>Many experts define deep neural networks as networks that have an input layer, an output layer and at least one hidden layer in between. </a:t>
            </a:r>
          </a:p>
          <a:p>
            <a:r>
              <a:rPr lang="en-US" dirty="0"/>
              <a:t>Each layer performs specific types of sorting and ordering in a process that some refer to as “feature hierarchy.”</a:t>
            </a:r>
            <a:endParaRPr lang="en-IN" dirty="0"/>
          </a:p>
        </p:txBody>
      </p:sp>
    </p:spTree>
    <p:extLst>
      <p:ext uri="{BB962C8B-B14F-4D97-AF65-F5344CB8AC3E}">
        <p14:creationId xmlns:p14="http://schemas.microsoft.com/office/powerpoint/2010/main" val="354447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3880-5161-49DF-B756-8C4387C44BBE}"/>
              </a:ext>
            </a:extLst>
          </p:cNvPr>
          <p:cNvSpPr>
            <a:spLocks noGrp="1"/>
          </p:cNvSpPr>
          <p:nvPr>
            <p:ph type="title"/>
          </p:nvPr>
        </p:nvSpPr>
        <p:spPr/>
        <p:txBody>
          <a:bodyPr/>
          <a:lstStyle/>
          <a:p>
            <a:r>
              <a:rPr lang="en-IN" dirty="0"/>
              <a:t>Concrete Crack </a:t>
            </a:r>
          </a:p>
        </p:txBody>
      </p:sp>
      <p:sp>
        <p:nvSpPr>
          <p:cNvPr id="3" name="Content Placeholder 2">
            <a:extLst>
              <a:ext uri="{FF2B5EF4-FFF2-40B4-BE49-F238E27FC236}">
                <a16:creationId xmlns:a16="http://schemas.microsoft.com/office/drawing/2014/main" id="{9FF9166B-E54A-4622-8EEA-D1C28405ACA5}"/>
              </a:ext>
            </a:extLst>
          </p:cNvPr>
          <p:cNvSpPr>
            <a:spLocks noGrp="1"/>
          </p:cNvSpPr>
          <p:nvPr>
            <p:ph idx="1"/>
          </p:nvPr>
        </p:nvSpPr>
        <p:spPr/>
        <p:txBody>
          <a:bodyPr/>
          <a:lstStyle/>
          <a:p>
            <a:r>
              <a:rPr lang="en-US" dirty="0"/>
              <a:t>A Crack is a line on the surface of concrete along which it has a split without yet breaking apart.</a:t>
            </a:r>
          </a:p>
          <a:p>
            <a:r>
              <a:rPr lang="en-US" dirty="0"/>
              <a:t> Hairline, Stepped, Vertical , Horizontal are various kinds of cracks having its own impact on the structure under consideration and can arise due to different kinds of factors like drought, weak foundation, uneven load distribution, ground movement, structure deformation under load ,expansion or contraction of underlying material etc. </a:t>
            </a:r>
            <a:endParaRPr lang="en-IN" dirty="0"/>
          </a:p>
        </p:txBody>
      </p:sp>
    </p:spTree>
    <p:extLst>
      <p:ext uri="{BB962C8B-B14F-4D97-AF65-F5344CB8AC3E}">
        <p14:creationId xmlns:p14="http://schemas.microsoft.com/office/powerpoint/2010/main" val="337289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099-6688-4DC5-91F5-AABD46904D6F}"/>
              </a:ext>
            </a:extLst>
          </p:cNvPr>
          <p:cNvSpPr>
            <a:spLocks noGrp="1"/>
          </p:cNvSpPr>
          <p:nvPr>
            <p:ph type="title"/>
          </p:nvPr>
        </p:nvSpPr>
        <p:spPr/>
        <p:txBody>
          <a:bodyPr/>
          <a:lstStyle/>
          <a:p>
            <a:r>
              <a:rPr lang="en-IN" dirty="0"/>
              <a:t>Proposed Work</a:t>
            </a:r>
          </a:p>
        </p:txBody>
      </p:sp>
      <p:sp>
        <p:nvSpPr>
          <p:cNvPr id="3" name="Content Placeholder 2">
            <a:extLst>
              <a:ext uri="{FF2B5EF4-FFF2-40B4-BE49-F238E27FC236}">
                <a16:creationId xmlns:a16="http://schemas.microsoft.com/office/drawing/2014/main" id="{9A72EE46-C0C2-4918-B80D-12E6075B0352}"/>
              </a:ext>
            </a:extLst>
          </p:cNvPr>
          <p:cNvSpPr>
            <a:spLocks noGrp="1"/>
          </p:cNvSpPr>
          <p:nvPr>
            <p:ph idx="1"/>
          </p:nvPr>
        </p:nvSpPr>
        <p:spPr/>
        <p:txBody>
          <a:bodyPr>
            <a:normAutofit fontScale="92500"/>
          </a:bodyPr>
          <a:lstStyle/>
          <a:p>
            <a:r>
              <a:rPr lang="en-IN" dirty="0"/>
              <a:t>Convolutional Neural Networks:</a:t>
            </a:r>
          </a:p>
          <a:p>
            <a:pPr marL="0" indent="0">
              <a:buNone/>
            </a:pPr>
            <a:r>
              <a:rPr lang="en-IN" dirty="0"/>
              <a:t>         </a:t>
            </a:r>
            <a:r>
              <a:rPr lang="en-US" sz="2000" dirty="0"/>
              <a:t>CNNs, like neural networks, are made up of neurons with learnable weights and biases. Each neuron receives several inputs, takes a weighted sum over them, pass it through an activation function and responds with an output. The whole network has a loss function and all the tips and tricks that we developed for neural networks still apply on CNNs.</a:t>
            </a:r>
            <a:endParaRPr lang="en-IN" sz="2000" dirty="0"/>
          </a:p>
          <a:p>
            <a:r>
              <a:rPr lang="en-IN" dirty="0"/>
              <a:t>Recurrent Neural Networks:</a:t>
            </a:r>
          </a:p>
          <a:p>
            <a:pPr marL="0" indent="0">
              <a:buNone/>
            </a:pPr>
            <a:r>
              <a:rPr lang="en-IN" dirty="0"/>
              <a:t>         </a:t>
            </a:r>
            <a:r>
              <a:rPr lang="en-US" sz="2000" dirty="0"/>
              <a:t>A recurrent neural network (RNN) is a class of artificial neural network where connections between nodes form a directed graph along a sequence. This allows it to exhibit temporal dynamic behavior for a time sequence. Unlike feedforward neural networks, RNNs can use their internal state (memory) to process sequences of inputs. </a:t>
            </a:r>
            <a:endParaRPr lang="en-IN" sz="2000" dirty="0"/>
          </a:p>
        </p:txBody>
      </p:sp>
    </p:spTree>
    <p:extLst>
      <p:ext uri="{BB962C8B-B14F-4D97-AF65-F5344CB8AC3E}">
        <p14:creationId xmlns:p14="http://schemas.microsoft.com/office/powerpoint/2010/main" val="1759665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C316-30D5-4B45-9A1A-465BDDC9C799}"/>
              </a:ext>
            </a:extLst>
          </p:cNvPr>
          <p:cNvSpPr>
            <a:spLocks noGrp="1"/>
          </p:cNvSpPr>
          <p:nvPr>
            <p:ph type="title"/>
          </p:nvPr>
        </p:nvSpPr>
        <p:spPr/>
        <p:txBody>
          <a:bodyPr/>
          <a:lstStyle/>
          <a:p>
            <a:r>
              <a:rPr lang="en-IN" dirty="0"/>
              <a:t>Convolution Neural Networks</a:t>
            </a:r>
          </a:p>
        </p:txBody>
      </p:sp>
      <p:pic>
        <p:nvPicPr>
          <p:cNvPr id="5" name="Content Placeholder 4">
            <a:extLst>
              <a:ext uri="{FF2B5EF4-FFF2-40B4-BE49-F238E27FC236}">
                <a16:creationId xmlns:a16="http://schemas.microsoft.com/office/drawing/2014/main" id="{7C6820D3-688F-44DD-999A-CE9B015AC2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1450" y="2052638"/>
            <a:ext cx="6530875" cy="4195762"/>
          </a:xfrm>
        </p:spPr>
      </p:pic>
    </p:spTree>
    <p:extLst>
      <p:ext uri="{BB962C8B-B14F-4D97-AF65-F5344CB8AC3E}">
        <p14:creationId xmlns:p14="http://schemas.microsoft.com/office/powerpoint/2010/main" val="325191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F23B-3E22-4B65-A4E6-17E2718295C0}"/>
              </a:ext>
            </a:extLst>
          </p:cNvPr>
          <p:cNvSpPr>
            <a:spLocks noGrp="1"/>
          </p:cNvSpPr>
          <p:nvPr>
            <p:ph type="title"/>
          </p:nvPr>
        </p:nvSpPr>
        <p:spPr/>
        <p:txBody>
          <a:bodyPr/>
          <a:lstStyle/>
          <a:p>
            <a:r>
              <a:rPr lang="en-IN" dirty="0"/>
              <a:t>Recurrent Neural Networks</a:t>
            </a:r>
          </a:p>
        </p:txBody>
      </p:sp>
      <p:pic>
        <p:nvPicPr>
          <p:cNvPr id="5" name="Content Placeholder 4">
            <a:extLst>
              <a:ext uri="{FF2B5EF4-FFF2-40B4-BE49-F238E27FC236}">
                <a16:creationId xmlns:a16="http://schemas.microsoft.com/office/drawing/2014/main" id="{3F7B592D-17B8-41A0-BFE5-A5CE89A7FB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2051" y="2468880"/>
            <a:ext cx="7498080" cy="2635135"/>
          </a:xfrm>
        </p:spPr>
      </p:pic>
    </p:spTree>
    <p:extLst>
      <p:ext uri="{BB962C8B-B14F-4D97-AF65-F5344CB8AC3E}">
        <p14:creationId xmlns:p14="http://schemas.microsoft.com/office/powerpoint/2010/main" val="3542137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70F8-93A2-41DA-B035-2C4D5D4359FC}"/>
              </a:ext>
            </a:extLst>
          </p:cNvPr>
          <p:cNvSpPr>
            <a:spLocks noGrp="1"/>
          </p:cNvSpPr>
          <p:nvPr>
            <p:ph type="title"/>
          </p:nvPr>
        </p:nvSpPr>
        <p:spPr/>
        <p:txBody>
          <a:bodyPr/>
          <a:lstStyle/>
          <a:p>
            <a:r>
              <a:rPr lang="en-IN" dirty="0"/>
              <a:t>ANN VS RNN</a:t>
            </a:r>
          </a:p>
        </p:txBody>
      </p:sp>
      <p:pic>
        <p:nvPicPr>
          <p:cNvPr id="5" name="Content Placeholder 4">
            <a:extLst>
              <a:ext uri="{FF2B5EF4-FFF2-40B4-BE49-F238E27FC236}">
                <a16:creationId xmlns:a16="http://schemas.microsoft.com/office/drawing/2014/main" id="{F6D9276F-0C05-42DB-99E8-4FC2ED10D3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0930" y="1853248"/>
            <a:ext cx="8268277" cy="4572193"/>
          </a:xfrm>
        </p:spPr>
      </p:pic>
    </p:spTree>
    <p:extLst>
      <p:ext uri="{BB962C8B-B14F-4D97-AF65-F5344CB8AC3E}">
        <p14:creationId xmlns:p14="http://schemas.microsoft.com/office/powerpoint/2010/main" val="4080431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264</TotalTime>
  <Words>1301</Words>
  <Application>Microsoft Macintosh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Ion</vt:lpstr>
      <vt:lpstr>CONCRETE CRACK DETECTION USING DEEP LEARNING TECHNIQUES</vt:lpstr>
      <vt:lpstr>Introduction</vt:lpstr>
      <vt:lpstr>Image Processing</vt:lpstr>
      <vt:lpstr>Deep Neural Network</vt:lpstr>
      <vt:lpstr>Concrete Crack </vt:lpstr>
      <vt:lpstr>Proposed Work</vt:lpstr>
      <vt:lpstr>Convolution Neural Networks</vt:lpstr>
      <vt:lpstr>Recurrent Neural Networks</vt:lpstr>
      <vt:lpstr>ANN VS RNN</vt:lpstr>
      <vt:lpstr>Distributed Training Using Horovod</vt:lpstr>
      <vt:lpstr>Result and Discussion</vt:lpstr>
      <vt:lpstr>Performance Analysis</vt:lpstr>
      <vt:lpstr>Conclusion</vt:lpstr>
      <vt:lpstr>Future Work</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CONCRETE CRACK DETECTION USING DEEP LEARNING TECHNIQUES</dc:title>
  <dc:creator>Rahul Jain</dc:creator>
  <cp:lastModifiedBy>Aravindhan K</cp:lastModifiedBy>
  <cp:revision>15</cp:revision>
  <dcterms:created xsi:type="dcterms:W3CDTF">2018-12-14T03:14:34Z</dcterms:created>
  <dcterms:modified xsi:type="dcterms:W3CDTF">2021-11-28T06:41:41Z</dcterms:modified>
</cp:coreProperties>
</file>