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9" r:id="rId5"/>
    <p:sldId id="303" r:id="rId6"/>
    <p:sldId id="271" r:id="rId7"/>
    <p:sldId id="270" r:id="rId8"/>
    <p:sldId id="304" r:id="rId9"/>
    <p:sldId id="305" r:id="rId10"/>
    <p:sldId id="260" r:id="rId11"/>
    <p:sldId id="306" r:id="rId12"/>
    <p:sldId id="307" r:id="rId13"/>
    <p:sldId id="308" r:id="rId14"/>
    <p:sldId id="309" r:id="rId15"/>
    <p:sldId id="261" r:id="rId16"/>
    <p:sldId id="277" r:id="rId17"/>
    <p:sldId id="310" r:id="rId18"/>
    <p:sldId id="312" r:id="rId19"/>
    <p:sldId id="314" r:id="rId20"/>
    <p:sldId id="264" r:id="rId21"/>
    <p:sldId id="289" r:id="rId22"/>
    <p:sldId id="290" r:id="rId23"/>
    <p:sldId id="291" r:id="rId24"/>
    <p:sldId id="263" r:id="rId25"/>
    <p:sldId id="293" r:id="rId26"/>
    <p:sldId id="265" r:id="rId27"/>
    <p:sldId id="294" r:id="rId28"/>
    <p:sldId id="266" r:id="rId29"/>
    <p:sldId id="295" r:id="rId30"/>
    <p:sldId id="298" r:id="rId31"/>
    <p:sldId id="299" r:id="rId32"/>
    <p:sldId id="315" r:id="rId33"/>
    <p:sldId id="316" r:id="rId34"/>
    <p:sldId id="317" r:id="rId35"/>
    <p:sldId id="267" r:id="rId36"/>
    <p:sldId id="318" r:id="rId37"/>
    <p:sldId id="319" r:id="rId38"/>
    <p:sldId id="30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avindhan r" initials="ar" lastIdx="1" clrIdx="0">
    <p:extLst>
      <p:ext uri="{19B8F6BF-5375-455C-9EA6-DF929625EA0E}">
        <p15:presenceInfo xmlns:p15="http://schemas.microsoft.com/office/powerpoint/2012/main" userId="a05f05537c9572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7F65-F068-4604-8ABD-407F20237514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1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7F65-F068-4604-8ABD-407F20237514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1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7F65-F068-4604-8ABD-407F20237514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71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7F65-F068-4604-8ABD-407F20237514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40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7F65-F068-4604-8ABD-407F20237514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5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7F65-F068-4604-8ABD-407F20237514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7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7F65-F068-4604-8ABD-407F20237514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6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7F65-F068-4604-8ABD-407F20237514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57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7F65-F068-4604-8ABD-407F20237514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01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BE7F65-F068-4604-8ABD-407F20237514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20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7F65-F068-4604-8ABD-407F20237514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76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BE7F65-F068-4604-8ABD-407F20237514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CDF9D-14D8-4F22-B8F5-EC89D88F2F9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5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rmAutofit/>
          </a:bodyPr>
          <a:lstStyle/>
          <a:p>
            <a:r>
              <a:rPr lang="en-IN" sz="6000"/>
              <a:t>Online Shoppers Intentions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2409F-1B00-7AF7-43F3-5869EC02E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ARAVINDHAN R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FCD8BD61-DB31-86EB-B0A5-C9DDB9EA7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00" r="-1" b="16487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1084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IN" sz="7400"/>
              <a:t>DATA VISULAIZATION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2409F-1B00-7AF7-43F3-5869EC02E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5A5C0-350A-16AF-3B0E-4745891E7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26" r="23480" b="2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2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7FC1-E2F9-2B7D-2FF9-4CC3AE56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EB244-3CD3-9341-F542-0E8C13270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22" y="3057473"/>
            <a:ext cx="5953956" cy="74305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C9D934-95FE-0B8C-2D54-79840906D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Taking numerical values to found outliers. </a:t>
            </a:r>
          </a:p>
          <a:p>
            <a:r>
              <a:rPr lang="en-IN" dirty="0"/>
              <a:t>Excluded remaining datatypes.</a:t>
            </a:r>
          </a:p>
          <a:p>
            <a:r>
              <a:rPr lang="en-IN" dirty="0"/>
              <a:t>And Iterated through every column and used boxplot to plot.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2DF64E-9436-3347-E028-96F927310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714" y="3800527"/>
            <a:ext cx="6115904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8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C7C61D-C504-8AAD-4925-B5ECE179B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67" y="344726"/>
            <a:ext cx="3501534" cy="2707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2879A5-03CB-23AF-07B3-077BF7E0A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495" y="344726"/>
            <a:ext cx="3758374" cy="2727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A8AC9-70C0-E37A-8E01-33FD65CB0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316" y="219426"/>
            <a:ext cx="3643124" cy="2701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55DB8A-02B5-DFAC-EC68-8C3670967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371" y="3429000"/>
            <a:ext cx="3536630" cy="2593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7CED54-4494-6880-8DB4-291C87D99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947" y="3429000"/>
            <a:ext cx="3671922" cy="2832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075912-AF0D-6D9D-E57C-DA88D26B9C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3948" y="3329187"/>
            <a:ext cx="3680735" cy="28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2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716F1-F318-98C4-4D2E-F2954C2FD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27" y="419878"/>
            <a:ext cx="3662271" cy="2669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16225-BB07-8485-D859-C539F3DE2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452" y="419878"/>
            <a:ext cx="3489095" cy="2669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D0CA2-B8B4-869E-97BB-BCB13F336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727" y="419878"/>
            <a:ext cx="3327400" cy="2613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C0CF3-0313-FF6F-F52C-E85D6B32D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39" y="3428999"/>
            <a:ext cx="3390060" cy="2734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80A917-E6E0-E569-5429-EE745FB68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3312641"/>
            <a:ext cx="3894667" cy="2972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37F84-E6C4-AE25-7ED6-EE9ABFE2EA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5070" y="3256531"/>
            <a:ext cx="3935702" cy="302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4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6C6671-2C9D-3C7D-AFC1-973814E4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60" y="1504660"/>
            <a:ext cx="5080908" cy="3893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7009E6-DD76-9801-128D-F753B04B1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4" y="1482360"/>
            <a:ext cx="5161478" cy="38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13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en-IN" sz="7400" dirty="0"/>
              <a:t>OUTLIERS’ TREATMENT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2409F-1B00-7AF7-43F3-5869EC02E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B6976A7-DC5B-9507-65C3-EEFA48A9E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48" r="-1" b="-1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30" name="Straight Connector 23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5">
            <a:extLst>
              <a:ext uri="{FF2B5EF4-FFF2-40B4-BE49-F238E27FC236}">
                <a16:creationId xmlns:a16="http://schemas.microsoft.com/office/drawing/2014/main" id="{F85B92BC-678C-4E14-97E6-3227DEF86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644120-A6B9-4D5C-8A60-E2F4CC220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647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7ED0-1644-006A-4AA5-E9BC6E0A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for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8751-27F4-09CD-F4DE-820429F1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huge outliers in the data as can be seen in the box plots.</a:t>
            </a:r>
          </a:p>
          <a:p>
            <a:r>
              <a:rPr lang="en-IN" dirty="0"/>
              <a:t>Now to treat those outliers, IQR technique is used. </a:t>
            </a:r>
          </a:p>
          <a:p>
            <a:r>
              <a:rPr lang="en-IN" dirty="0"/>
              <a:t>Creating an function </a:t>
            </a:r>
            <a:r>
              <a:rPr lang="en-IN" dirty="0" err="1"/>
              <a:t>outlier_hunt</a:t>
            </a:r>
            <a:r>
              <a:rPr lang="en-IN" dirty="0"/>
              <a:t>()</a:t>
            </a:r>
          </a:p>
          <a:p>
            <a:r>
              <a:rPr lang="en-IN" dirty="0"/>
              <a:t>Which checks if the data is in </a:t>
            </a:r>
            <a:r>
              <a:rPr lang="en-IN" dirty="0" err="1"/>
              <a:t>iqr</a:t>
            </a:r>
            <a:r>
              <a:rPr lang="en-IN" dirty="0"/>
              <a:t> range. And check outliers and takes observations.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389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92D1-A12F-57B0-0004-16AE7BEC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 on outliers.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0061-84C6-C9B5-1CC9-96CCEFDA8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New dataset-df2 created to show all the outliers using outlier detection function.</a:t>
            </a:r>
          </a:p>
          <a:p>
            <a:endParaRPr lang="en-IN" dirty="0"/>
          </a:p>
          <a:p>
            <a:r>
              <a:rPr lang="en-IN" dirty="0"/>
              <a:t>Replacing the outliers with median values</a:t>
            </a:r>
          </a:p>
          <a:p>
            <a:endParaRPr lang="en-IN" dirty="0"/>
          </a:p>
          <a:p>
            <a:r>
              <a:rPr lang="en-IN" dirty="0"/>
              <a:t>In dataset df3. and updating with median values.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136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38008A-265E-8DA6-CB72-1BD986392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64" y="627138"/>
            <a:ext cx="10059272" cy="16582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BEA323-72E5-1024-7315-75E3722C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64" y="2633133"/>
            <a:ext cx="10059272" cy="3597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4F9EC-7539-5B8C-5A7A-85135EA09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64" y="2782768"/>
            <a:ext cx="10223878" cy="6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88C461-9198-E6E4-1EBE-3B712CA9B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650" y="3715300"/>
            <a:ext cx="10202699" cy="8002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03DC1A-0EE8-36F0-CE95-718A6C64DC65}"/>
              </a:ext>
            </a:extLst>
          </p:cNvPr>
          <p:cNvSpPr/>
          <p:nvPr/>
        </p:nvSpPr>
        <p:spPr>
          <a:xfrm>
            <a:off x="10355605" y="4115406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4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8697-D9A8-292E-B34A-A616A562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Categorical to numerical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29C7-9547-94E3-E0E0-F3519F458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Label encoder function is used to generate unique values for categorical variables.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9A15F-45BA-6C9C-E4F4-F88D9EB74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06" y="2628788"/>
            <a:ext cx="5820587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1852BE-6804-B314-B0C8-716DB5320D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CD195C-1800-62F0-E411-6560A3D6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51F3-5099-8A96-BB01-DFD8CE714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Calibri" panose="020F0502020204030204" pitchFamily="34" charset="0"/>
              </a:rPr>
              <a:t>This is the data of an online retailing company where they are trying to find which online shopper will generate revenue by his/her online shoppers’ activity on their site.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9548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IMBALANCED DATA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2409F-1B00-7AF7-43F3-5869EC02E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959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6B12-DFB1-0DDC-00F9-E16B4FAA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column (Revenue)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06AB-53A5-B526-080F-94229F0AF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is uneven and skewed distribution of data in the target column.</a:t>
            </a:r>
          </a:p>
          <a:p>
            <a:r>
              <a:rPr lang="en-IN" dirty="0"/>
              <a:t>The data is imbalanced.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41F48-D338-4CF3-2DE9-51121E925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538" y="3045876"/>
            <a:ext cx="5619752" cy="326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4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09F4-C1D4-567D-82A4-E8894034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SMOTE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8D57-534E-01AC-BEB3-4FE3D65C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balance the data, SMOTE method is used by </a:t>
            </a:r>
            <a:r>
              <a:rPr lang="en-IN" dirty="0" err="1"/>
              <a:t>oversamping</a:t>
            </a:r>
            <a:r>
              <a:rPr lang="en-IN" dirty="0"/>
              <a:t> the minority class, i.e., class 1.</a:t>
            </a:r>
          </a:p>
          <a:p>
            <a:r>
              <a:rPr lang="en-IN" dirty="0"/>
              <a:t>The target column looks like this after balancing.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10302-26CE-4FB4-02CA-A97E32628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47" y="2720787"/>
            <a:ext cx="5464677" cy="35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99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654B-3E75-6F15-A5EB-8B29CE12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560D-01F2-B519-680A-920C38117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Initially, the Values for Class 0 and Class 1 were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10297</a:t>
            </a:r>
            <a:r>
              <a:rPr lang="en-IN" dirty="0"/>
              <a:t>and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1908</a:t>
            </a:r>
            <a:r>
              <a:rPr lang="en-IN" dirty="0"/>
              <a:t> respectively.</a:t>
            </a:r>
          </a:p>
          <a:p>
            <a:r>
              <a:rPr lang="en-IN" dirty="0"/>
              <a:t>After balancing the data the values for Class 0 and Class 1 were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10297</a:t>
            </a:r>
            <a:r>
              <a:rPr lang="en-IN" dirty="0"/>
              <a:t> and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10297</a:t>
            </a:r>
            <a:r>
              <a:rPr lang="en-IN" dirty="0"/>
              <a:t> respectively.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BE080-78EB-83EA-ACE6-2EECF7CE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546" y="2922928"/>
            <a:ext cx="3572374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07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EEA173-7885-D809-6D43-334DA8841E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l="1371" r="97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IN" dirty="0"/>
              <a:t>TEST TRAIN SPLIT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2409F-1B00-7AF7-43F3-5869EC02E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5746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9C3D-D165-D3A3-373D-815C5C9A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 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433D-E4AA-996D-561F-C360AED6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Splitting the data into train set and set </a:t>
            </a:r>
            <a:r>
              <a:rPr lang="en-IN" dirty="0" err="1"/>
              <a:t>set</a:t>
            </a:r>
            <a:r>
              <a:rPr lang="en-IN" dirty="0"/>
              <a:t>.</a:t>
            </a:r>
          </a:p>
          <a:p>
            <a:r>
              <a:rPr lang="en-IN" dirty="0"/>
              <a:t>70% of the data is used for training the models.</a:t>
            </a:r>
          </a:p>
          <a:p>
            <a:r>
              <a:rPr lang="en-IN" dirty="0"/>
              <a:t>Rest 30% is used for testing the models.</a:t>
            </a:r>
          </a:p>
        </p:txBody>
      </p:sp>
    </p:spTree>
    <p:extLst>
      <p:ext uri="{BB962C8B-B14F-4D97-AF65-F5344CB8AC3E}">
        <p14:creationId xmlns:p14="http://schemas.microsoft.com/office/powerpoint/2010/main" val="1444734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2409F-1B00-7AF7-43F3-5869EC02E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3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848B-E28C-0BEC-4C92-F74038E1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4CC4-ED4E-7F28-839C-36AEE05C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According to the problem statement, the problem is that of classification of shoppers whether they fall in revenue generating category or not.</a:t>
            </a:r>
          </a:p>
          <a:p>
            <a:r>
              <a:rPr lang="en-IN" dirty="0"/>
              <a:t>For the current scenario three models have been selected, on which the modelling will be done.</a:t>
            </a:r>
          </a:p>
          <a:p>
            <a:r>
              <a:rPr lang="en-IN" dirty="0"/>
              <a:t>The models that will be used in this project are:</a:t>
            </a:r>
          </a:p>
          <a:p>
            <a:pPr lvl="1"/>
            <a:r>
              <a:rPr lang="en-IN" dirty="0"/>
              <a:t>Logistic Regression</a:t>
            </a:r>
          </a:p>
          <a:p>
            <a:pPr lvl="1"/>
            <a:r>
              <a:rPr lang="en-IN" dirty="0"/>
              <a:t>Random Forests</a:t>
            </a:r>
          </a:p>
          <a:p>
            <a:pPr lvl="1"/>
            <a:r>
              <a:rPr lang="en-IN" dirty="0"/>
              <a:t>Naïve bayes</a:t>
            </a:r>
          </a:p>
          <a:p>
            <a:pPr lvl="1"/>
            <a:r>
              <a:rPr lang="en-IN" dirty="0"/>
              <a:t>Decision tree</a:t>
            </a:r>
          </a:p>
          <a:p>
            <a:pPr lvl="1"/>
            <a:r>
              <a:rPr lang="en-IN" dirty="0" err="1"/>
              <a:t>KNNclassifier</a:t>
            </a:r>
            <a:endParaRPr lang="en-IN" dirty="0"/>
          </a:p>
          <a:p>
            <a:pPr lvl="1"/>
            <a:r>
              <a:rPr lang="en-IN" dirty="0" err="1"/>
              <a:t>XGBoost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935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9F50DD-9002-9A35-9CD7-CB4AC8EB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78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IN" dirty="0"/>
              <a:t>CLASSIFICATION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2409F-1B00-7AF7-43F3-5869EC02E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487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202F-1831-D031-86AE-1A10D7E6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FA09C2-0BBA-CF9F-EF67-448B0430D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for logistic regression came as 76%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903763-E357-4413-D2CD-E59C52CD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545" y="2705170"/>
            <a:ext cx="4023709" cy="2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8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7C82-534B-8908-D311-DBD25A67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AB2E-B00B-58BE-1878-272AB07B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has 12330 rows and 18 columns.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EEFBD-36A5-85F2-543A-593DFF0B4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30" y="2368280"/>
            <a:ext cx="5008470" cy="394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48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202F-1831-D031-86AE-1A10D7E6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37B3-6BFE-C387-85A7-C746905D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for logistic regression came as 67%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2C58C-4ED9-9C54-9F1A-C4B356926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713" y="2379133"/>
            <a:ext cx="6563641" cy="338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40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202F-1831-D031-86AE-1A10D7E6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37B3-6BFE-C387-85A7-C746905D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for logistic regression came as 82%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67304-A81D-9D06-05D7-4A7751AF5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04" y="2311400"/>
            <a:ext cx="6268325" cy="33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04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DD7A-AA27-EF56-C2F6-F949049F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2CA1E6-6E4E-056E-626D-26D29D245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for logistic regression came as 85%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85B03E-1B6D-6AF3-5E89-F38D31DAF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2269067"/>
            <a:ext cx="6963747" cy="32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03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DD7A-AA27-EF56-C2F6-F949049F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KNNclassifier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2CA1E6-6E4E-056E-626D-26D29D245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for logistic regression came as 80%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88266-31D3-B069-E738-036998FA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949" y="2243666"/>
            <a:ext cx="6535062" cy="324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66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DD7A-AA27-EF56-C2F6-F949049F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XGBoost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2CA1E6-6E4E-056E-626D-26D29D245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for logistic regression came as 86%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776B8-0176-D40E-1387-3199A4A6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54" y="2379134"/>
            <a:ext cx="6677957" cy="329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93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IN" dirty="0"/>
              <a:t>OBSERVATIONS &amp; 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2409F-1B00-7AF7-43F3-5869EC02E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2290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A5A6-9638-E3BD-6264-2F41C8BB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9CB4-38EF-22D2-9450-0C84ED5D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Dataset could have been much more clear.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Features(columns) like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Browser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Operating system</a:t>
            </a:r>
          </a:p>
          <a:p>
            <a:pPr marL="0" indent="0">
              <a:buNone/>
            </a:pPr>
            <a:r>
              <a:rPr lang="en-IN" dirty="0"/>
              <a:t>Could have made categorical for better understanding customer. And for business purposes.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270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6192-229F-CA4E-BA2A-5CC937F1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2052-1070-E4CD-EEE8-324AFC9E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Xgboost</a:t>
            </a:r>
            <a:r>
              <a:rPr lang="en-IN" dirty="0"/>
              <a:t> performed better in dataset.</a:t>
            </a:r>
          </a:p>
          <a:p>
            <a:r>
              <a:rPr lang="en-IN" dirty="0" err="1"/>
              <a:t>Randomforest</a:t>
            </a:r>
            <a:r>
              <a:rPr lang="en-IN" dirty="0"/>
              <a:t> also did better.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5F81A-3722-9AC0-4247-9AD5ACDED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07" y="2828189"/>
            <a:ext cx="282932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18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6A7115-7E02-B810-FCE1-C57C4DC3F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7" r="-1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ED41B5-F9B0-4DE1-8C59-A980468A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926080"/>
          </a:xfrm>
        </p:spPr>
        <p:txBody>
          <a:bodyPr>
            <a:normAutofit/>
          </a:bodyPr>
          <a:lstStyle/>
          <a:p>
            <a:r>
              <a:rPr lang="en-IN" sz="4400">
                <a:solidFill>
                  <a:srgbClr val="FFFFFF"/>
                </a:solidFill>
              </a:rPr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2409F-1B00-7AF7-43F3-5869EC02E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578085"/>
            <a:ext cx="3659246" cy="1554480"/>
          </a:xfrm>
        </p:spPr>
        <p:txBody>
          <a:bodyPr>
            <a:normAutofit/>
          </a:bodyPr>
          <a:lstStyle/>
          <a:p>
            <a:endParaRPr lang="en-IN" sz="15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2A030-873A-4216-B6A6-C3348B9C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356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3F7B9-3014-474C-01BF-15D017065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IN"/>
              <a:t>DATA CLEANING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7E16B2-230D-A26D-75BD-881C381B8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066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1F00-A865-D2D8-B664-2BA8A25A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duplicates in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3666-A617-622F-6497-4F3DB1F70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around 125 duplicates in the datasets. Which has been removed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A0D76-A7C8-B0CE-78A3-513F683E4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74" y="2381104"/>
            <a:ext cx="3984426" cy="8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5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8803-0364-0545-5460-234D9DEE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3E1E-8316-8951-92A0-86CE75832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There are no null values in the data that we are provided.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columns </a:t>
            </a:r>
            <a:r>
              <a:rPr lang="en-IN" dirty="0" err="1"/>
              <a:t>OperatingSystems</a:t>
            </a:r>
            <a:r>
              <a:rPr lang="en-IN" dirty="0"/>
              <a:t> and Browser are irrelevant in this context and can be dropped out of the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FC0B6-DB32-B8C7-D521-C2698A65A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02" y="2215050"/>
            <a:ext cx="5886336" cy="30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4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D4A7-2A52-3694-F329-8F35E846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Label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7798-9D61-021E-EDB0-6F3468A8E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type of </a:t>
            </a:r>
            <a:r>
              <a:rPr lang="en-IN" dirty="0" err="1"/>
              <a:t>VisitorType</a:t>
            </a:r>
            <a:r>
              <a:rPr lang="en-IN" dirty="0"/>
              <a:t> and Month is object. Since these columns contain qualitative data, they are needed to be encoded to quantitative data.</a:t>
            </a:r>
          </a:p>
          <a:p>
            <a:r>
              <a:rPr lang="en-IN" dirty="0"/>
              <a:t>One hot label encoding technique is used for transforming </a:t>
            </a:r>
            <a:r>
              <a:rPr lang="en-IN" dirty="0" err="1"/>
              <a:t>VisitorType</a:t>
            </a:r>
            <a:r>
              <a:rPr lang="en-IN" dirty="0"/>
              <a:t> Column.</a:t>
            </a:r>
          </a:p>
          <a:p>
            <a:r>
              <a:rPr lang="en-IN" dirty="0"/>
              <a:t>Month column is transformed to their corresponding month numbers using a custom function.</a:t>
            </a:r>
          </a:p>
          <a:p>
            <a:r>
              <a:rPr lang="en-IN" dirty="0"/>
              <a:t>To avoid multicollinearity issues , </a:t>
            </a:r>
            <a:r>
              <a:rPr lang="en-IN" dirty="0" err="1"/>
              <a:t>VisitorType</a:t>
            </a:r>
            <a:r>
              <a:rPr lang="en-IN" dirty="0"/>
              <a:t> and Other columns are dropped from the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63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75C8-CED4-F695-CF6A-7EF2AD20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Heatmap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172B37-1B86-0C9A-60CE-C04751B3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heatmap trying to find the collinearity between columns.</a:t>
            </a:r>
          </a:p>
          <a:p>
            <a:r>
              <a:rPr lang="en-IN" dirty="0"/>
              <a:t>Any possibilities to drop the columns if needed.</a:t>
            </a:r>
          </a:p>
        </p:txBody>
      </p:sp>
    </p:spTree>
    <p:extLst>
      <p:ext uri="{BB962C8B-B14F-4D97-AF65-F5344CB8AC3E}">
        <p14:creationId xmlns:p14="http://schemas.microsoft.com/office/powerpoint/2010/main" val="356738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B1C4758-B13F-8431-6165-A7AF06D2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381000"/>
            <a:ext cx="65405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0963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646</TotalTime>
  <Words>638</Words>
  <Application>Microsoft Office PowerPoint</Application>
  <PresentationFormat>Widescreen</PresentationFormat>
  <Paragraphs>100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Helvetica Neue</vt:lpstr>
      <vt:lpstr>Retrospect</vt:lpstr>
      <vt:lpstr>Online Shoppers Intentions</vt:lpstr>
      <vt:lpstr>Problem Statement</vt:lpstr>
      <vt:lpstr>Structure of the Data</vt:lpstr>
      <vt:lpstr>DATA CLEANING</vt:lpstr>
      <vt:lpstr>Finding duplicates in rows</vt:lpstr>
      <vt:lpstr>Null Values</vt:lpstr>
      <vt:lpstr>Label Encoding</vt:lpstr>
      <vt:lpstr>Heatmap</vt:lpstr>
      <vt:lpstr>PowerPoint Presentation</vt:lpstr>
      <vt:lpstr>DATA VISULAIZATION</vt:lpstr>
      <vt:lpstr>Outlier detection</vt:lpstr>
      <vt:lpstr>PowerPoint Presentation</vt:lpstr>
      <vt:lpstr>PowerPoint Presentation</vt:lpstr>
      <vt:lpstr>PowerPoint Presentation</vt:lpstr>
      <vt:lpstr>OUTLIERS’ TREATMENT</vt:lpstr>
      <vt:lpstr>Checking for Outliers</vt:lpstr>
      <vt:lpstr>Operation on outliers.</vt:lpstr>
      <vt:lpstr>PowerPoint Presentation</vt:lpstr>
      <vt:lpstr>Categorical to numerical </vt:lpstr>
      <vt:lpstr>IMBALANCED DATA</vt:lpstr>
      <vt:lpstr>Target column (Revenue)</vt:lpstr>
      <vt:lpstr>SMOTE Method</vt:lpstr>
      <vt:lpstr>PowerPoint Presentation</vt:lpstr>
      <vt:lpstr>TEST TRAIN SPLIT</vt:lpstr>
      <vt:lpstr>Train Test Split</vt:lpstr>
      <vt:lpstr>MODELLING</vt:lpstr>
      <vt:lpstr>Model Selection</vt:lpstr>
      <vt:lpstr>CLASSIFICATION REPORT</vt:lpstr>
      <vt:lpstr>Logistic Regression</vt:lpstr>
      <vt:lpstr>Naïve bayes</vt:lpstr>
      <vt:lpstr>Decision tree</vt:lpstr>
      <vt:lpstr>Random forest</vt:lpstr>
      <vt:lpstr>KNNclassifier</vt:lpstr>
      <vt:lpstr>XGBoost</vt:lpstr>
      <vt:lpstr>OBSERVATIONS &amp; CONCLUSION</vt:lpstr>
      <vt:lpstr>DATASET</vt:lpstr>
      <vt:lpstr>models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Shoppers Intentions</dc:title>
  <dc:creator>SHIVANGI POKHRIYAL</dc:creator>
  <cp:lastModifiedBy>aravindhan r</cp:lastModifiedBy>
  <cp:revision>2</cp:revision>
  <dcterms:created xsi:type="dcterms:W3CDTF">2023-01-29T11:04:09Z</dcterms:created>
  <dcterms:modified xsi:type="dcterms:W3CDTF">2023-05-25T10:35:27Z</dcterms:modified>
</cp:coreProperties>
</file>