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CEDE-C51E-43B8-B93F-A6F02BDDD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0A70F-5478-4A56-A3DE-0315E9BF7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4388-FC14-4546-91AE-0760FFA2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6956-7178-48CB-AC08-0EFC798B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9C49-2646-4FBC-9842-DF19679A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381-6906-40F7-A1F2-0B12E579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8651-DEE2-4F0E-AF55-82B3799E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109E-E6F0-4DC0-9B45-35B6DFB8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2217-2738-4F6F-9F65-3914C79C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DFE0-031E-4DE7-8EF0-BC5C2471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4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14D7-2E0D-4AD5-A7A9-BDEF74C85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C6F7-D496-4F5C-953D-7A5F66F99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CF73-1B3B-430B-90AD-141BF1FF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DACB-563C-4EFF-B87C-B38374B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1E49-3FDB-47A1-BF0D-DA29C1FB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7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B46-6C83-4B73-8AC3-DC4FB56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842E-80B6-4F7D-A3CB-DCC81929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386E-56E9-42CE-BEFE-1E2E04E5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743A-5502-4937-A23C-15E5304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28BB-A418-4099-97E6-35791F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F7BC-28E8-45F3-ACE9-05AC175D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A9FE-229D-42D8-AAB0-DF44AF03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D4C8-6DDC-4EF9-B657-B5A03250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C375-2D7C-41C1-9808-430DC5A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955F-95D6-4F59-837B-83E7AFFD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F9A2-551A-4377-BCCC-4E73C9E6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1338-2DFE-4A60-87C2-067A77A5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2E897-AED2-44C9-A932-C461B518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F9862-A3E4-4036-9DD8-262C2AEE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042F-F615-4C7F-8BD2-B9D5AADC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9D19-9CFA-4A2E-B6DC-4FF3F072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969F-45DD-44F1-A223-E39E509A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0DFE-28FB-4DCF-B519-ABCCB7C5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24A5-60AC-450A-AA51-F4AE0594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A4FBF-6D41-4C47-BAD6-0D8D12A8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8555F-3597-471C-A4FD-5BCC5E84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E9A88-A547-471E-A74E-88FC1BA1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1C31B-54F9-4FE4-99D0-3B07763D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41BFF-AACA-4F30-BC75-5E371902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7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53CD-049F-4D35-93E2-FA12D400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BC428-6FD4-497F-AE4B-6477BAE3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17F65-C95A-48AE-8C50-054FECEB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07529-73A1-4E19-9BC3-2F5E441B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52BBF-5135-4B99-ACBE-314EE7A4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35B20-B565-448E-973A-761D3AA3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DE12-85BD-4248-BC56-AEFD8023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3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D9F8-07F6-4855-9E9F-E57A1C71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D4FD-94C9-4ABE-8B06-671A599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EDAF-C587-4C0B-AD4E-DAB75E17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83D4-23EE-46B1-A7C4-F53855BE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65671-8D8F-4D33-AB4E-1DD643FB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4B82B-B238-4C6A-AA91-AC18D1C3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4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1AD4-4979-4077-B932-47AA6EAE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EF35B-6442-475A-85E0-4932391D1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42D0-ECD5-40E9-A751-332066BA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6265E-C7E1-49F9-AD54-F2878C1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97D7F-2606-4DA6-87F8-7626B2C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F26EA-6D49-4029-AAC2-670B0B9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C23E7-2726-4710-A1F0-B05E513D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B522-AA5B-420F-9C24-8A5FCC55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D6E4-D287-433C-BEB8-2EE4C577B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C36D-344F-44DD-9025-E5040F088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2DCB-8261-4450-A788-290027861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vindhkrishnan09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Yguru India">
            <a:extLst>
              <a:ext uri="{FF2B5EF4-FFF2-40B4-BE49-F238E27FC236}">
                <a16:creationId xmlns:a16="http://schemas.microsoft.com/office/drawing/2014/main" id="{42C81A0C-E7AE-4B5C-99C7-DCA40EAF5C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3" y="683137"/>
            <a:ext cx="1988820" cy="20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614C7-B11F-4687-83A1-951AA93D7CE9}"/>
              </a:ext>
            </a:extLst>
          </p:cNvPr>
          <p:cNvSpPr txBox="1"/>
          <p:nvPr/>
        </p:nvSpPr>
        <p:spPr>
          <a:xfrm>
            <a:off x="3071674" y="683137"/>
            <a:ext cx="89486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rgbClr val="7030A0"/>
                </a:solidFill>
              </a:rPr>
              <a:t>DIYguru</a:t>
            </a:r>
            <a:r>
              <a:rPr lang="en-IN" sz="3200" b="1" dirty="0">
                <a:solidFill>
                  <a:srgbClr val="7030A0"/>
                </a:solidFill>
              </a:rPr>
              <a:t> Data Science &amp; Engineering </a:t>
            </a:r>
          </a:p>
          <a:p>
            <a:r>
              <a:rPr lang="en-IN" sz="3200" b="1" dirty="0">
                <a:solidFill>
                  <a:srgbClr val="7030A0"/>
                </a:solidFill>
              </a:rPr>
              <a:t>Analytics Batch - 2025</a:t>
            </a:r>
            <a:endParaRPr lang="en-IN" sz="3200" dirty="0">
              <a:solidFill>
                <a:srgbClr val="7030A0"/>
              </a:solidFill>
            </a:endParaRPr>
          </a:p>
          <a:p>
            <a:endParaRPr lang="en-IN" sz="2800" b="1" dirty="0"/>
          </a:p>
          <a:p>
            <a:r>
              <a:rPr lang="en-IN" sz="2800" b="1" dirty="0"/>
              <a:t>Engineering Materials – A Data-Driven Approach to Mechanical, Physical &amp; Chemical Properties.</a:t>
            </a:r>
            <a:endParaRPr lang="en-IN" sz="2800" dirty="0"/>
          </a:p>
          <a:p>
            <a:r>
              <a:rPr lang="en-IN" sz="2400" i="1" dirty="0"/>
              <a:t>Selection of materials for the EV vehicle chassis.</a:t>
            </a:r>
          </a:p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7C2C9-DDBD-4881-BBC1-839EB29F9C2C}"/>
              </a:ext>
            </a:extLst>
          </p:cNvPr>
          <p:cNvSpPr txBox="1"/>
          <p:nvPr/>
        </p:nvSpPr>
        <p:spPr>
          <a:xfrm>
            <a:off x="7128769" y="4767309"/>
            <a:ext cx="424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Project Submitted by,</a:t>
            </a:r>
          </a:p>
          <a:p>
            <a:pPr algn="r"/>
            <a:r>
              <a:rPr lang="en-IN" dirty="0"/>
              <a:t>Aravindh G</a:t>
            </a:r>
          </a:p>
          <a:p>
            <a:pPr algn="r"/>
            <a:r>
              <a:rPr lang="en-IN" u="sng" dirty="0">
                <a:hlinkClick r:id="rId3"/>
              </a:rPr>
              <a:t>aravindhkrishnan09@gmail.com</a:t>
            </a:r>
            <a:endParaRPr lang="en-IN" dirty="0"/>
          </a:p>
          <a:p>
            <a:pPr algn="r"/>
            <a:r>
              <a:rPr lang="en-IN" dirty="0"/>
              <a:t>May 6th, 2025</a:t>
            </a:r>
          </a:p>
        </p:txBody>
      </p:sp>
    </p:spTree>
    <p:extLst>
      <p:ext uri="{BB962C8B-B14F-4D97-AF65-F5344CB8AC3E}">
        <p14:creationId xmlns:p14="http://schemas.microsoft.com/office/powerpoint/2010/main" val="94110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6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Hardness scale Correlation and Divergence</a:t>
            </a:r>
            <a:endParaRPr lang="en-IN" sz="32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AC8BC-A6F2-45BB-9EC9-BB4B6E5CB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400174"/>
            <a:ext cx="4932680" cy="4248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E85B5-73AE-4D62-8FCF-6B758C09B2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1122" y="1400174"/>
            <a:ext cx="4932680" cy="4248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38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5 - Elasticity and Deformability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5688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Linear relationship </a:t>
            </a:r>
            <a:r>
              <a:rPr lang="en-US" sz="2000" dirty="0"/>
              <a:t>between Elastic Modulus (E) and Shear Modulus (G)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Most materials exhibit </a:t>
            </a:r>
            <a:r>
              <a:rPr lang="en-US" sz="2000" b="1" dirty="0"/>
              <a:t>isotropic behavior </a:t>
            </a:r>
            <a:r>
              <a:rPr lang="en-US" sz="2000" dirty="0"/>
              <a:t>(uniform stiffness in all directions)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No clear correlation </a:t>
            </a:r>
            <a:r>
              <a:rPr lang="en-US" sz="2000" dirty="0"/>
              <a:t>between Elastic Modulus (E) and Poisson's Ratio (</a:t>
            </a:r>
            <a:r>
              <a:rPr lang="el-GR" sz="2000" dirty="0"/>
              <a:t>μ)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026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b="1" dirty="0">
                <a:latin typeface="+mn-lt"/>
              </a:rPr>
              <a:t>E-G and E-μ scatter plots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D7598-F683-4C5C-A663-642BB836D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560" y="1371600"/>
            <a:ext cx="9946640" cy="401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596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6 - Environmental Compatibility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7364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All materials were </a:t>
            </a:r>
            <a:r>
              <a:rPr lang="en-US" sz="2000" b="1" dirty="0"/>
              <a:t>basic (pH &gt; 7) </a:t>
            </a:r>
            <a:r>
              <a:rPr lang="en-US" sz="2000" dirty="0"/>
              <a:t>→ Alkaline-resistant (marine/chemical uses).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Strong positive correlation between </a:t>
            </a:r>
            <a:r>
              <a:rPr lang="en-US" sz="2000" b="1" dirty="0"/>
              <a:t>tensile strength (</a:t>
            </a:r>
            <a:r>
              <a:rPr lang="en-US" sz="2000" b="1" dirty="0" err="1"/>
              <a:t>Su</a:t>
            </a:r>
            <a:r>
              <a:rPr lang="en-US" sz="2000" b="1" dirty="0"/>
              <a:t>) and yield strength (Sy)</a:t>
            </a:r>
            <a:r>
              <a:rPr lang="en-US" sz="20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Negative correlation between </a:t>
            </a:r>
            <a:r>
              <a:rPr lang="en-US" sz="2000" b="1" dirty="0"/>
              <a:t>elongation (A5) and strength</a:t>
            </a:r>
            <a:r>
              <a:rPr lang="en-US" sz="2000" dirty="0"/>
              <a:t> metrics.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66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b="1" dirty="0">
                <a:latin typeface="+mn-lt"/>
              </a:rPr>
              <a:t>Heatmap of mechanical properties of materials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D339-7932-4F01-B5B8-E527BF4813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0560" y="1031240"/>
            <a:ext cx="6126480" cy="4795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087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7 - Material Identifier Matching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26008"/>
            <a:ext cx="104268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Successfully mapped 1,548 materials between datasets using created </a:t>
            </a:r>
            <a:r>
              <a:rPr lang="en-US" sz="2000" b="1" dirty="0"/>
              <a:t>'</a:t>
            </a:r>
            <a:r>
              <a:rPr lang="en-US" sz="2000" b="1" dirty="0" err="1"/>
              <a:t>Material_Alias</a:t>
            </a:r>
            <a:r>
              <a:rPr lang="en-US" sz="2000" dirty="0"/>
              <a:t>’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Created consistent </a:t>
            </a:r>
            <a:r>
              <a:rPr lang="en-US" sz="2000" b="1" dirty="0"/>
              <a:t>ID</a:t>
            </a:r>
            <a:r>
              <a:rPr lang="en-US" sz="2000" dirty="0"/>
              <a:t> mapping to enable reliable cross-dataset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Four duplicate materials removed: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NF </a:t>
            </a:r>
            <a:r>
              <a:rPr lang="en-US" sz="2000" dirty="0" err="1"/>
              <a:t>NF</a:t>
            </a:r>
            <a:r>
              <a:rPr lang="en-US" sz="2000" dirty="0"/>
              <a:t> XC42TS, NF </a:t>
            </a:r>
            <a:r>
              <a:rPr lang="en-US" sz="2000" dirty="0" err="1"/>
              <a:t>NF</a:t>
            </a:r>
            <a:r>
              <a:rPr lang="en-US" sz="2000" dirty="0"/>
              <a:t> XC55H1, NF </a:t>
            </a:r>
            <a:r>
              <a:rPr lang="en-US" sz="2000" dirty="0" err="1"/>
              <a:t>NF</a:t>
            </a:r>
            <a:r>
              <a:rPr lang="en-US" sz="2000" dirty="0"/>
              <a:t> Z15CN2413, NF </a:t>
            </a:r>
            <a:r>
              <a:rPr lang="en-US" sz="2000" dirty="0" err="1"/>
              <a:t>NF</a:t>
            </a:r>
            <a:r>
              <a:rPr lang="en-US" sz="2000" dirty="0"/>
              <a:t> Z12CNS2520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Outliers identified and handled in </a:t>
            </a:r>
            <a:r>
              <a:rPr lang="en-US" sz="2000" dirty="0" err="1"/>
              <a:t>Su</a:t>
            </a:r>
            <a:r>
              <a:rPr lang="en-US" sz="2000" dirty="0"/>
              <a:t>, Sy, G, mu, and Ro columns</a:t>
            </a:r>
          </a:p>
        </p:txBody>
      </p:sp>
    </p:spTree>
    <p:extLst>
      <p:ext uri="{BB962C8B-B14F-4D97-AF65-F5344CB8AC3E}">
        <p14:creationId xmlns:p14="http://schemas.microsoft.com/office/powerpoint/2010/main" val="166612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8 - Discrepancy Audit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9119"/>
            <a:ext cx="104268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Data Consistency Check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1,461 of 1,548 materials </a:t>
            </a:r>
            <a:r>
              <a:rPr lang="en-US" sz="2000" b="1" dirty="0"/>
              <a:t>(94.4%) </a:t>
            </a:r>
            <a:r>
              <a:rPr lang="en-US" sz="2000" dirty="0"/>
              <a:t>have identical </a:t>
            </a:r>
            <a:r>
              <a:rPr lang="en-US" sz="2000" dirty="0" err="1"/>
              <a:t>Su</a:t>
            </a:r>
            <a:r>
              <a:rPr lang="en-US" sz="2000" dirty="0"/>
              <a:t>, Sy, E, G values across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After handling outliers, minimal difference in statistical properties between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Mean, standard deviation, maximum and minimum values highly consistent.</a:t>
            </a:r>
          </a:p>
        </p:txBody>
      </p:sp>
    </p:spTree>
    <p:extLst>
      <p:ext uri="{BB962C8B-B14F-4D97-AF65-F5344CB8AC3E}">
        <p14:creationId xmlns:p14="http://schemas.microsoft.com/office/powerpoint/2010/main" val="365957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0160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Side-by-side charts of Cleaned D1 vs Merged D2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CB83F-4FEF-46EB-92AD-B14A20E6F6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2241" y="612014"/>
            <a:ext cx="6705600" cy="6093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48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9 - Use-Case Suitability Mapping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361252"/>
            <a:ext cx="104268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"Use = True" materials prioritize: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Higher ductility (A5 mean: 20.60% vs 17.14%)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Higher elasticity (E mean: 205,422 vs 160,551)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Higher shear resistance (G mean: 79,578 vs 64,021)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Lower strength (</a:t>
            </a:r>
            <a:r>
              <a:rPr lang="en-US" sz="2000" dirty="0" err="1"/>
              <a:t>Su</a:t>
            </a:r>
            <a:r>
              <a:rPr lang="en-US" sz="2000" dirty="0"/>
              <a:t> mean: 457.7 vs 568.6)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"Use = False" materials favor higher strength but sacrifice ductility and elasticity.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Lower standard deviation in "Use = True" materials suggests more consistent performance.</a:t>
            </a:r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9FD071-F0B0-454D-B0D0-CFF34D2F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5322"/>
              </p:ext>
            </p:extLst>
          </p:nvPr>
        </p:nvGraphicFramePr>
        <p:xfrm>
          <a:off x="838201" y="4612868"/>
          <a:ext cx="10515598" cy="1435100"/>
        </p:xfrm>
        <a:graphic>
          <a:graphicData uri="http://schemas.openxmlformats.org/drawingml/2006/table">
            <a:tbl>
              <a:tblPr firstRow="1" firstCol="1" bandRow="1"/>
              <a:tblGrid>
                <a:gridCol w="1531071">
                  <a:extLst>
                    <a:ext uri="{9D8B030D-6E8A-4147-A177-3AD203B41FA5}">
                      <a16:colId xmlns:a16="http://schemas.microsoft.com/office/drawing/2014/main" val="410468010"/>
                    </a:ext>
                  </a:extLst>
                </a:gridCol>
                <a:gridCol w="1480596">
                  <a:extLst>
                    <a:ext uri="{9D8B030D-6E8A-4147-A177-3AD203B41FA5}">
                      <a16:colId xmlns:a16="http://schemas.microsoft.com/office/drawing/2014/main" val="2242983179"/>
                    </a:ext>
                  </a:extLst>
                </a:gridCol>
                <a:gridCol w="1480596">
                  <a:extLst>
                    <a:ext uri="{9D8B030D-6E8A-4147-A177-3AD203B41FA5}">
                      <a16:colId xmlns:a16="http://schemas.microsoft.com/office/drawing/2014/main" val="4162188569"/>
                    </a:ext>
                  </a:extLst>
                </a:gridCol>
                <a:gridCol w="1953798">
                  <a:extLst>
                    <a:ext uri="{9D8B030D-6E8A-4147-A177-3AD203B41FA5}">
                      <a16:colId xmlns:a16="http://schemas.microsoft.com/office/drawing/2014/main" val="3769245304"/>
                    </a:ext>
                  </a:extLst>
                </a:gridCol>
                <a:gridCol w="1924355">
                  <a:extLst>
                    <a:ext uri="{9D8B030D-6E8A-4147-A177-3AD203B41FA5}">
                      <a16:colId xmlns:a16="http://schemas.microsoft.com/office/drawing/2014/main" val="1962783106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89522838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Strength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Ductility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Resistivity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353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Sy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A5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7476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568.6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17.14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64020.8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160551.3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3612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457.7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303.5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79577.8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205422.2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7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10 - Material Ranking by Multi-Criteria Score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361252"/>
            <a:ext cx="1042682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Balanced scoring formula: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0.35×Su_norm + 0.25×A5_norm + 0.15×Ro_norm + 0.15×pH_score - 0.10×mu_penalty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Top materials: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ANSI Steel SAE 30201 (annealed)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ANSI Steel SAE 30301 (annealed)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GOST Steel 12Ch25N16G7AR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Multiple ANSI Steel SAE 514xx series (tempered at 400°F)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Score prioritizes balanced strength, ductility, and weight characteristics.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80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86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+mn-lt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432D61-BA4E-4938-8F75-C52014261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70012"/>
            <a:ext cx="1091978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Engineering Materials Analysis for EV Chassis Selection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Data-driven approach to evaluate mechanical, physical &amp; chemical properties.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Two datasets analyzed: Detailed Properties (Dataset 1) and Simplified View with Use Flag (Dataset 2)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 Identify materials with balanced strength, ductility, and weight characteristics.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12 analytical tasks performed to gain comprehensive insights.</a:t>
            </a:r>
          </a:p>
        </p:txBody>
      </p:sp>
    </p:spTree>
    <p:extLst>
      <p:ext uri="{BB962C8B-B14F-4D97-AF65-F5344CB8AC3E}">
        <p14:creationId xmlns:p14="http://schemas.microsoft.com/office/powerpoint/2010/main" val="84389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Top Materials by Multi-Criteria Score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DE3B7-4208-474C-B3D8-6F7309D88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0760" y="1066800"/>
            <a:ext cx="7650480" cy="4328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563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11 - Outlier Materials Identification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207364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Identified materials with unusually </a:t>
            </a:r>
            <a:r>
              <a:rPr lang="en-US" sz="2000" b="1" dirty="0"/>
              <a:t>high strength but very low ductility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No materials </a:t>
            </a:r>
            <a:r>
              <a:rPr lang="en-US" sz="2000" dirty="0"/>
              <a:t>showed significant inconsistency between Vickers and Brinell hardness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Few materials showed extremely </a:t>
            </a:r>
            <a:r>
              <a:rPr lang="en-US" sz="2000" b="1" dirty="0"/>
              <a:t>high resistivity beyond 95th percentile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3915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8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Scatter plot with outliers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8BECE-B6FE-4472-B952-8E233D3E3A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0600" y="551052"/>
            <a:ext cx="5130800" cy="6174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301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12 - Material Descriptor Analysis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207364"/>
            <a:ext cx="104268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No materials matched the "ductile" keyword descriptor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77 materials featured "hardening" in their description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Average properties: </a:t>
            </a:r>
            <a:r>
              <a:rPr lang="en-US" sz="2000" dirty="0" err="1"/>
              <a:t>Su</a:t>
            </a:r>
            <a:r>
              <a:rPr lang="en-US" sz="2000" dirty="0"/>
              <a:t> 812.84, Sy 582.62, A5 12.39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8 materials described as "Corrosion-resistant"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Average properties: </a:t>
            </a:r>
            <a:r>
              <a:rPr lang="en-US" sz="2000" dirty="0" err="1"/>
              <a:t>Su</a:t>
            </a:r>
            <a:r>
              <a:rPr lang="en-US" sz="2000" dirty="0"/>
              <a:t> 775.00, Sy 473.81, A5 24.00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Corrosion-resistant materials show better ductility but lower yield strength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129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8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Average properties based on Descriptions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9A41-C9D9-4350-A4F8-B04C916299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7840" y="551052"/>
            <a:ext cx="5648960" cy="6215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334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53911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Conclusion &amp; Recommendations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41680"/>
            <a:ext cx="10426823" cy="47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Primary Recommendations: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ANSI Steel SAE 30201/30301 (annealed): Best balance of properties. (High Strength and Ductility)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Steel SAE 51410 (tempered at 400°F): Excellent strength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DIN X6CrNiTi1810 : High Ductile Efficiency.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Steel 20ChGNR: Superior strength-to-weight ratio.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Yellow brass C26800: High Hardness Efficiency.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Steel SAE 1141: High Strength to Hardness Ratio. (Ideal for Chassis)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Key Takeaways: </a:t>
            </a:r>
          </a:p>
          <a:p>
            <a:r>
              <a:rPr lang="en-US" sz="2000" dirty="0"/>
              <a:t>Material selection requires balancing multiple properties.</a:t>
            </a:r>
          </a:p>
          <a:p>
            <a:r>
              <a:rPr lang="en-US" sz="2000" dirty="0"/>
              <a:t>Heat treatment significantly impacts material performance.</a:t>
            </a:r>
          </a:p>
          <a:p>
            <a:r>
              <a:rPr lang="en-US" sz="2000" dirty="0"/>
              <a:t>Data-driven approach is very much required for material selection.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7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Task 1 - Initial Exploration &amp; Summary</a:t>
            </a:r>
            <a:endParaRPr lang="en-IN" sz="3200" b="1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78890"/>
            <a:ext cx="104268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b="1" dirty="0"/>
              <a:t>Dataset Composition &amp; Cleaning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1,552 total material entries with 1,225 unique materials across 44 heat treatment types.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cleaning outcomes: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Ultimate strength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2220 → 1252 (max), 572 → 559 (mean)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Yield strength (Sy):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2048 → 867 (max), 387 → 364 (mean)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Elongation (A5):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70% → 37% (max), 19.3% → 17.4% (mean)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cleaning reduced standard deviation, producing more reliable insights </a:t>
            </a:r>
          </a:p>
        </p:txBody>
      </p:sp>
    </p:spTree>
    <p:extLst>
      <p:ext uri="{BB962C8B-B14F-4D97-AF65-F5344CB8AC3E}">
        <p14:creationId xmlns:p14="http://schemas.microsoft.com/office/powerpoint/2010/main" val="20652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E8C515-5C89-47E1-A2A5-AECC8A16EB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5488" y="570721"/>
            <a:ext cx="7981024" cy="6168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01"/>
            <a:ext cx="10515600" cy="4516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Before/after data cleaning (</a:t>
            </a:r>
            <a:r>
              <a:rPr lang="en-US" sz="3200" b="1" dirty="0" err="1">
                <a:latin typeface="+mn-lt"/>
              </a:rPr>
              <a:t>Su</a:t>
            </a:r>
            <a:r>
              <a:rPr lang="en-US" sz="3200" b="1" dirty="0">
                <a:latin typeface="+mn-lt"/>
              </a:rPr>
              <a:t>, Sy, A5).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3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+mn-lt"/>
              </a:rPr>
              <a:t>Task 2 – Group wise Comparison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78889"/>
            <a:ext cx="1042682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b="1" dirty="0"/>
              <a:t>Material &amp; Heat Treatment Performance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Combined Efficiency Materials: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 Efficiency: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Steel SAE 51410 - tempered at 400°F (85,530)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Ductility Efficiency: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DIN X6CrNiTi1810 - Unknown (37.0)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Hardness Efficiency: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brass C26800 - Unknown (223.5)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 evaluation showed Steel SAE 51431 with highest efficiency (57,011)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Full-hard heat treatment yielded best performance among treatment methods (55,892)</a:t>
            </a:r>
          </a:p>
        </p:txBody>
      </p:sp>
    </p:spTree>
    <p:extLst>
      <p:ext uri="{BB962C8B-B14F-4D97-AF65-F5344CB8AC3E}">
        <p14:creationId xmlns:p14="http://schemas.microsoft.com/office/powerpoint/2010/main" val="203571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3217"/>
            <a:ext cx="10515600" cy="4427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Bar chart of top materials by Efficiency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75ECB-A0FC-4423-B031-97DBD05BBE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7699" y="535960"/>
            <a:ext cx="5796599" cy="6139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0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Task 3 – Design Ratio Analysis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207364"/>
            <a:ext cx="104268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Strength-to-Hardness: </a:t>
            </a:r>
            <a:r>
              <a:rPr lang="en-IN" sz="2000" dirty="0"/>
              <a:t>Steel SAE 1141 (5.77) → </a:t>
            </a:r>
            <a:r>
              <a:rPr lang="en-US" sz="2000" dirty="0"/>
              <a:t>Ideal for chassis parts and suspension arms that need strength with machinability.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Strength-to-Ductility: </a:t>
            </a:r>
            <a:r>
              <a:rPr lang="en-IN" sz="2000" dirty="0"/>
              <a:t>Steel SAE 30201 (29,341) → </a:t>
            </a:r>
            <a:r>
              <a:rPr lang="en-US" sz="2000" dirty="0"/>
              <a:t>Perfect for crumple zones and bumper reinforcements requiring energy absorption.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Strength-to-Weight: </a:t>
            </a:r>
            <a:r>
              <a:rPr lang="en-IN" sz="2000" dirty="0"/>
              <a:t>Steel 20ChGNR (0.16) → </a:t>
            </a:r>
            <a:r>
              <a:rPr lang="en-US" sz="2000" dirty="0"/>
              <a:t>Critical for maximizing strength while minimizing vehicle weight.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077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81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Bar chart of top materials by Design Ratio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EC63B-DF5B-4B35-B252-F24D88AE0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3045" y="606095"/>
            <a:ext cx="6645910" cy="6105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39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4 - Hardness Scale Correlation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7364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All materials showed </a:t>
            </a:r>
            <a:r>
              <a:rPr lang="en-US" sz="2000" b="1" dirty="0"/>
              <a:t>identical Brinell (</a:t>
            </a:r>
            <a:r>
              <a:rPr lang="en-US" sz="2000" b="1" dirty="0" err="1"/>
              <a:t>Bhn</a:t>
            </a:r>
            <a:r>
              <a:rPr lang="en-US" sz="2000" b="1" dirty="0"/>
              <a:t> = 217) and Vickers (HV = 230) hardness values</a:t>
            </a:r>
            <a:r>
              <a:rPr lang="en-US" sz="20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Consistent </a:t>
            </a:r>
            <a:r>
              <a:rPr lang="en-US" sz="2000" b="1" dirty="0"/>
              <a:t>13-point difference</a:t>
            </a:r>
            <a:r>
              <a:rPr lang="en-US" sz="2000" dirty="0"/>
              <a:t> between HV and </a:t>
            </a:r>
            <a:r>
              <a:rPr lang="en-US" sz="2000" dirty="0" err="1"/>
              <a:t>Bhn</a:t>
            </a:r>
            <a:r>
              <a:rPr lang="en-US" sz="2000" dirty="0"/>
              <a:t> across all materials.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This suggests that the materials are with </a:t>
            </a:r>
            <a:r>
              <a:rPr lang="en-US" sz="2000" b="1" dirty="0"/>
              <a:t>harder surfaces than cores </a:t>
            </a:r>
            <a:r>
              <a:rPr lang="en-US" sz="2000" dirty="0"/>
              <a:t>(good for wear resistance).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04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1070</Words>
  <Application>Microsoft Office PowerPoint</Application>
  <PresentationFormat>Widescreen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Task 1 - Initial Exploration &amp; Summary</vt:lpstr>
      <vt:lpstr>Before/after data cleaning (Su, Sy, A5).</vt:lpstr>
      <vt:lpstr>Task 2 – Group wise Comparison</vt:lpstr>
      <vt:lpstr>Bar chart of top materials by Efficiency</vt:lpstr>
      <vt:lpstr>Task 3 – Design Ratio Analysis</vt:lpstr>
      <vt:lpstr>Bar chart of top materials by Design Ratio</vt:lpstr>
      <vt:lpstr>Task 4 - Hardness Scale Correlation</vt:lpstr>
      <vt:lpstr>Hardness scale Correlation and Divergence</vt:lpstr>
      <vt:lpstr>Task 5 - Elasticity and Deformability</vt:lpstr>
      <vt:lpstr>E-G and E-μ scatter plots</vt:lpstr>
      <vt:lpstr>Task 6 - Environmental Compatibility</vt:lpstr>
      <vt:lpstr>Heatmap of mechanical properties of materials</vt:lpstr>
      <vt:lpstr>Task 7 - Material Identifier Matching</vt:lpstr>
      <vt:lpstr>Task 8 - Discrepancy Audit</vt:lpstr>
      <vt:lpstr>Side-by-side charts of Cleaned D1 vs Merged D2</vt:lpstr>
      <vt:lpstr>Task 9 - Use-Case Suitability Mapping</vt:lpstr>
      <vt:lpstr>Task 10 - Material Ranking by Multi-Criteria Score</vt:lpstr>
      <vt:lpstr>Top Materials by Multi-Criteria Score</vt:lpstr>
      <vt:lpstr>Task 11 - Outlier Materials Identification</vt:lpstr>
      <vt:lpstr>Scatter plot with outliers</vt:lpstr>
      <vt:lpstr>Task 12 - Material Descriptor Analysis</vt:lpstr>
      <vt:lpstr>Average properties based on Descriptions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GK, Aravindh (Benchmark)</dc:creator>
  <cp:lastModifiedBy>GK, Aravindh (Benchmark)</cp:lastModifiedBy>
  <cp:revision>33</cp:revision>
  <dcterms:created xsi:type="dcterms:W3CDTF">2025-05-06T08:44:53Z</dcterms:created>
  <dcterms:modified xsi:type="dcterms:W3CDTF">2025-05-06T10:21:56Z</dcterms:modified>
</cp:coreProperties>
</file>