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theme/themeOverride8.xml" ContentType="application/vnd.openxmlformats-officedocument.themeOverride+xml"/>
  <Override PartName="/ppt/charts/chart12.xml" ContentType="application/vnd.openxmlformats-officedocument.drawingml.chart+xml"/>
  <Override PartName="/ppt/theme/themeOverride9.xml" ContentType="application/vnd.openxmlformats-officedocument.themeOverride+xml"/>
  <Override PartName="/ppt/charts/chart13.xml" ContentType="application/vnd.openxmlformats-officedocument.drawingml.chart+xml"/>
  <Override PartName="/ppt/theme/themeOverride10.xml" ContentType="application/vnd.openxmlformats-officedocument.themeOverride+xml"/>
  <Override PartName="/ppt/charts/chart14.xml" ContentType="application/vnd.openxmlformats-officedocument.drawingml.chart+xml"/>
  <Override PartName="/ppt/theme/themeOverride11.xml" ContentType="application/vnd.openxmlformats-officedocument.themeOverride+xml"/>
  <Override PartName="/ppt/charts/chart15.xml" ContentType="application/vnd.openxmlformats-officedocument.drawingml.chart+xml"/>
  <Override PartName="/ppt/theme/themeOverride12.xml" ContentType="application/vnd.openxmlformats-officedocument.themeOverride+xml"/>
  <Override PartName="/ppt/charts/chart16.xml" ContentType="application/vnd.openxmlformats-officedocument.drawingml.chart+xml"/>
  <Override PartName="/ppt/theme/themeOverride13.xml" ContentType="application/vnd.openxmlformats-officedocument.themeOverride+xml"/>
  <Override PartName="/ppt/charts/chart17.xml" ContentType="application/vnd.openxmlformats-officedocument.drawingml.chart+xml"/>
  <Override PartName="/ppt/theme/themeOverride14.xml" ContentType="application/vnd.openxmlformats-officedocument.themeOverride+xml"/>
  <Override PartName="/ppt/charts/chart18.xml" ContentType="application/vnd.openxmlformats-officedocument.drawingml.chart+xml"/>
  <Override PartName="/ppt/theme/themeOverride15.xml" ContentType="application/vnd.openxmlformats-officedocument.themeOverride+xml"/>
  <Override PartName="/ppt/charts/chart19.xml" ContentType="application/vnd.openxmlformats-officedocument.drawingml.chart+xml"/>
  <Override PartName="/ppt/theme/themeOverride16.xml" ContentType="application/vnd.openxmlformats-officedocument.themeOverride+xml"/>
  <Override PartName="/ppt/charts/chart20.xml" ContentType="application/vnd.openxmlformats-officedocument.drawingml.chart+xml"/>
  <Override PartName="/ppt/theme/themeOverride17.xml" ContentType="application/vnd.openxmlformats-officedocument.themeOverride+xml"/>
  <Override PartName="/ppt/charts/chart21.xml" ContentType="application/vnd.openxmlformats-officedocument.drawingml.chart+xml"/>
  <Override PartName="/ppt/theme/themeOverride18.xml" ContentType="application/vnd.openxmlformats-officedocument.themeOverride+xml"/>
  <Override PartName="/ppt/charts/chart22.xml" ContentType="application/vnd.openxmlformats-officedocument.drawingml.chart+xml"/>
  <Override PartName="/ppt/theme/themeOverride19.xml" ContentType="application/vnd.openxmlformats-officedocument.themeOverride+xml"/>
  <Override PartName="/ppt/charts/chart23.xml" ContentType="application/vnd.openxmlformats-officedocument.drawingml.chart+xml"/>
  <Override PartName="/ppt/theme/themeOverride20.xml" ContentType="application/vnd.openxmlformats-officedocument.themeOverride+xml"/>
  <Override PartName="/ppt/charts/chart24.xml" ContentType="application/vnd.openxmlformats-officedocument.drawingml.chart+xml"/>
  <Override PartName="/ppt/theme/themeOverride21.xml" ContentType="application/vnd.openxmlformats-officedocument.themeOverride+xml"/>
  <Override PartName="/ppt/charts/chart25.xml" ContentType="application/vnd.openxmlformats-officedocument.drawingml.chart+xml"/>
  <Override PartName="/ppt/theme/themeOverride22.xml" ContentType="application/vnd.openxmlformats-officedocument.themeOverride+xml"/>
  <Override PartName="/ppt/charts/chart26.xml" ContentType="application/vnd.openxmlformats-officedocument.drawingml.chart+xml"/>
  <Override PartName="/ppt/theme/themeOverride23.xml" ContentType="application/vnd.openxmlformats-officedocument.themeOverride+xml"/>
  <Override PartName="/ppt/charts/chart27.xml" ContentType="application/vnd.openxmlformats-officedocument.drawingml.chart+xml"/>
  <Override PartName="/ppt/theme/themeOverride24.xml" ContentType="application/vnd.openxmlformats-officedocument.themeOverride+xml"/>
  <Override PartName="/ppt/charts/chart28.xml" ContentType="application/vnd.openxmlformats-officedocument.drawingml.chart+xml"/>
  <Override PartName="/ppt/theme/themeOverride25.xml" ContentType="application/vnd.openxmlformats-officedocument.themeOverr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charts/chart37.xml" ContentType="application/vnd.openxmlformats-officedocument.drawingml.chart+xml"/>
  <Override PartName="/ppt/theme/themeOverride34.xml" ContentType="application/vnd.openxmlformats-officedocument.themeOverride+xml"/>
  <Override PartName="/ppt/charts/chart3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4" r:id="rId36"/>
    <p:sldId id="291" r:id="rId37"/>
    <p:sldId id="295" r:id="rId38"/>
    <p:sldId id="292" r:id="rId39"/>
    <p:sldId id="296" r:id="rId40"/>
    <p:sldId id="293" r:id="rId41"/>
    <p:sldId id="297" r:id="rId42"/>
    <p:sldId id="298" r:id="rId43"/>
    <p:sldId id="299" r:id="rId44"/>
    <p:sldId id="300" r:id="rId45"/>
    <p:sldId id="289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969"/>
    <a:srgbClr val="FF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7" autoAdjust="0"/>
  </p:normalViewPr>
  <p:slideViewPr>
    <p:cSldViewPr snapToGrid="0" snapToObjects="1">
      <p:cViewPr>
        <p:scale>
          <a:sx n="99" d="100"/>
          <a:sy n="99" d="100"/>
        </p:scale>
        <p:origin x="-1816" y="-144"/>
      </p:cViewPr>
      <p:guideLst>
        <p:guide orient="horz" pos="95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package" Target="../embeddings/Microsoft_Excel_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70985896"/>
        <c:axId val="2095839736"/>
        <c:axId val="0"/>
      </c:bar3DChart>
      <c:catAx>
        <c:axId val="-2070985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839736"/>
        <c:crosses val="autoZero"/>
        <c:auto val="1"/>
        <c:lblAlgn val="ctr"/>
        <c:lblOffset val="100"/>
        <c:noMultiLvlLbl val="0"/>
      </c:catAx>
      <c:valAx>
        <c:axId val="2095839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0985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162.0</c:v>
                </c:pt>
                <c:pt idx="1">
                  <c:v>220.0</c:v>
                </c:pt>
                <c:pt idx="2">
                  <c:v>540.0</c:v>
                </c:pt>
                <c:pt idx="3">
                  <c:v>267.0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191.0</c:v>
                </c:pt>
                <c:pt idx="1">
                  <c:v>247.0</c:v>
                </c:pt>
                <c:pt idx="2">
                  <c:v>548.0</c:v>
                </c:pt>
                <c:pt idx="3">
                  <c:v>312.0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read and 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4489652257431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187.0</c:v>
                </c:pt>
                <c:pt idx="1">
                  <c:v>254.0</c:v>
                </c:pt>
                <c:pt idx="2">
                  <c:v>587.0</c:v>
                </c:pt>
                <c:pt idx="3">
                  <c:v>321.0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27678328"/>
        <c:axId val="-2027756264"/>
        <c:axId val="0"/>
      </c:bar3DChart>
      <c:catAx>
        <c:axId val="-2027678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27756264"/>
        <c:crosses val="autoZero"/>
        <c:auto val="1"/>
        <c:lblAlgn val="ctr"/>
        <c:lblOffset val="100"/>
        <c:noMultiLvlLbl val="0"/>
      </c:catAx>
      <c:valAx>
        <c:axId val="-20277562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secs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2767832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108.0</c:v>
                </c:pt>
                <c:pt idx="1">
                  <c:v>144.0</c:v>
                </c:pt>
                <c:pt idx="2">
                  <c:v>321.0</c:v>
                </c:pt>
                <c:pt idx="3">
                  <c:v>170.0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180.0</c:v>
                </c:pt>
                <c:pt idx="1">
                  <c:v>214.0</c:v>
                </c:pt>
                <c:pt idx="2">
                  <c:v>356.0</c:v>
                </c:pt>
                <c:pt idx="3">
                  <c:v>237.0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read and 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4489652257431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140.0</c:v>
                </c:pt>
                <c:pt idx="1">
                  <c:v>172.0</c:v>
                </c:pt>
                <c:pt idx="2">
                  <c:v>370.0</c:v>
                </c:pt>
                <c:pt idx="3">
                  <c:v>202.0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1959208280"/>
        <c:axId val="-1959205192"/>
        <c:axId val="0"/>
      </c:bar3DChart>
      <c:catAx>
        <c:axId val="-1959208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1959205192"/>
        <c:crosses val="autoZero"/>
        <c:auto val="1"/>
        <c:lblAlgn val="ctr"/>
        <c:lblOffset val="100"/>
        <c:noMultiLvlLbl val="0"/>
      </c:catAx>
      <c:valAx>
        <c:axId val="-195920519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secs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19592082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Direct I/O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18.0</c:v>
                </c:pt>
                <c:pt idx="1">
                  <c:v>18.0</c:v>
                </c:pt>
                <c:pt idx="2">
                  <c:v>19.0</c:v>
                </c:pt>
                <c:pt idx="3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Cached I/O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18.0</c:v>
                </c:pt>
                <c:pt idx="1">
                  <c:v>18.0</c:v>
                </c:pt>
                <c:pt idx="2">
                  <c:v>18.0</c:v>
                </c:pt>
                <c:pt idx="3">
                  <c:v>18.0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1958689880"/>
        <c:axId val="-1958439992"/>
        <c:axId val="0"/>
      </c:bar3DChart>
      <c:catAx>
        <c:axId val="-19586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1958439992"/>
        <c:crosses val="autoZero"/>
        <c:auto val="1"/>
        <c:lblAlgn val="ctr"/>
        <c:lblOffset val="100"/>
        <c:noMultiLvlLbl val="0"/>
      </c:catAx>
      <c:valAx>
        <c:axId val="-195843999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secs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19586898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384281957911"/>
          <c:y val="0.147933745221274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fdatasync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18.11263</c:v>
                </c:pt>
                <c:pt idx="1">
                  <c:v>25.071</c:v>
                </c:pt>
                <c:pt idx="2">
                  <c:v>35.6157</c:v>
                </c:pt>
                <c:pt idx="3">
                  <c:v>33.0816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dysync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680.9246000000001</c:v>
                </c:pt>
                <c:pt idx="1">
                  <c:v>694.2324</c:v>
                </c:pt>
                <c:pt idx="2">
                  <c:v>1549.592</c:v>
                </c:pt>
                <c:pt idx="3">
                  <c:v>1079.005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41910360"/>
        <c:axId val="-2027860664"/>
        <c:axId val="0"/>
      </c:bar3DChart>
      <c:catAx>
        <c:axId val="-20419103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27860664"/>
        <c:crosses val="autoZero"/>
        <c:auto val="1"/>
        <c:lblAlgn val="ctr"/>
        <c:lblOffset val="100"/>
        <c:noMultiLvlLbl val="0"/>
      </c:catAx>
      <c:valAx>
        <c:axId val="-20278606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Execution time </a:t>
                </a:r>
              </a:p>
              <a:p>
                <a:pPr>
                  <a:defRPr sz="1400" b="0"/>
                </a:pPr>
                <a:r>
                  <a:rPr lang="en-US" sz="1400" b="0" dirty="0" smtClean="0"/>
                  <a:t>In seconds</a:t>
                </a:r>
                <a:endParaRPr lang="en-US" sz="1400" b="0" dirty="0"/>
              </a:p>
            </c:rich>
          </c:tx>
          <c:layout>
            <c:manualLayout>
              <c:xMode val="edge"/>
              <c:yMode val="edge"/>
              <c:x val="0.0104945051041472"/>
              <c:y val="0.3294025581355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419103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3961042190367"/>
          <c:y val="0.775935851661488"/>
          <c:w val="0.866038957809633"/>
          <c:h val="0.0930947260524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15828.0</c:v>
                </c:pt>
                <c:pt idx="1">
                  <c:v>15463.0</c:v>
                </c:pt>
                <c:pt idx="2">
                  <c:v>17711.0</c:v>
                </c:pt>
                <c:pt idx="3">
                  <c:v>16413.0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1.03533E6</c:v>
                </c:pt>
                <c:pt idx="1">
                  <c:v>1.01325E6</c:v>
                </c:pt>
                <c:pt idx="2">
                  <c:v>1.092575E6</c:v>
                </c:pt>
                <c:pt idx="3">
                  <c:v>1.105601E6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read and 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4489652257431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140.0</c:v>
                </c:pt>
                <c:pt idx="1">
                  <c:v>172.0</c:v>
                </c:pt>
                <c:pt idx="2">
                  <c:v>370.0</c:v>
                </c:pt>
                <c:pt idx="3">
                  <c:v>202.0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822670360"/>
        <c:axId val="1826122856"/>
        <c:axId val="0"/>
      </c:bar3DChart>
      <c:catAx>
        <c:axId val="182267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26122856"/>
        <c:crosses val="autoZero"/>
        <c:auto val="1"/>
        <c:lblAlgn val="ctr"/>
        <c:lblOffset val="100"/>
        <c:noMultiLvlLbl val="0"/>
      </c:catAx>
      <c:valAx>
        <c:axId val="18261228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secs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267036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147.0</c:v>
                </c:pt>
                <c:pt idx="1">
                  <c:v>170.0</c:v>
                </c:pt>
                <c:pt idx="2">
                  <c:v>199.0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235.0</c:v>
                </c:pt>
                <c:pt idx="1">
                  <c:v>200.0</c:v>
                </c:pt>
                <c:pt idx="2">
                  <c:v>234.0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106980568"/>
        <c:axId val="1849128808"/>
        <c:axId val="0"/>
      </c:bar3DChart>
      <c:catAx>
        <c:axId val="-2106980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49128808"/>
        <c:crosses val="autoZero"/>
        <c:auto val="1"/>
        <c:lblAlgn val="ctr"/>
        <c:lblOffset val="100"/>
        <c:noMultiLvlLbl val="0"/>
      </c:catAx>
      <c:valAx>
        <c:axId val="184912880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secs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33780055546785"/>
              <c:y val="0.49770493491892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069805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225708249473417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59.86</c:v>
                </c:pt>
                <c:pt idx="1">
                  <c:v>17.64</c:v>
                </c:pt>
                <c:pt idx="2">
                  <c:v>17.58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23479912"/>
        <c:axId val="1846018456"/>
        <c:axId val="0"/>
      </c:bar3DChart>
      <c:catAx>
        <c:axId val="182347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46018456"/>
        <c:crosses val="autoZero"/>
        <c:auto val="1"/>
        <c:lblAlgn val="ctr"/>
        <c:lblOffset val="100"/>
        <c:noMultiLvlLbl val="0"/>
      </c:catAx>
      <c:valAx>
        <c:axId val="18460184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Percentage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Increase in</a:t>
                </a:r>
              </a:p>
              <a:p>
                <a:pPr>
                  <a:defRPr sz="1400"/>
                </a:pPr>
                <a:r>
                  <a:rPr lang="en-US" sz="1400" dirty="0" smtClean="0"/>
                  <a:t> execution time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169551735386193"/>
              <c:y val="0.53299910454581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3479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3400702491833"/>
          <c:y val="0.119257745969413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15.0</c:v>
                </c:pt>
                <c:pt idx="1">
                  <c:v>17.0</c:v>
                </c:pt>
                <c:pt idx="2">
                  <c:v>17.0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22.8</c:v>
                </c:pt>
                <c:pt idx="1">
                  <c:v>19.0</c:v>
                </c:pt>
                <c:pt idx="2">
                  <c:v>20.0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845666968"/>
        <c:axId val="1845669976"/>
        <c:axId val="0"/>
      </c:bar3DChart>
      <c:catAx>
        <c:axId val="184566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45669976"/>
        <c:crosses val="autoZero"/>
        <c:auto val="1"/>
        <c:lblAlgn val="ctr"/>
        <c:lblOffset val="100"/>
        <c:noMultiLvlLbl val="0"/>
      </c:catAx>
      <c:valAx>
        <c:axId val="184566997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secs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658482346253337"/>
              <c:y val="0.38362041775494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56669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4821168028256"/>
          <c:y val="0.82275278454056"/>
          <c:w val="0.300787992338768"/>
          <c:h val="0.063162698295459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52.0</c:v>
                </c:pt>
                <c:pt idx="1">
                  <c:v>11.76</c:v>
                </c:pt>
                <c:pt idx="2">
                  <c:v>17.64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9538936"/>
        <c:axId val="1849559752"/>
        <c:axId val="0"/>
      </c:bar3DChart>
      <c:catAx>
        <c:axId val="184953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49559752"/>
        <c:crosses val="autoZero"/>
        <c:auto val="1"/>
        <c:lblAlgn val="ctr"/>
        <c:lblOffset val="100"/>
        <c:noMultiLvlLbl val="0"/>
      </c:catAx>
      <c:valAx>
        <c:axId val="18495597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Percentage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Increase in</a:t>
                </a:r>
              </a:p>
              <a:p>
                <a:pPr>
                  <a:defRPr sz="1400"/>
                </a:pPr>
                <a:r>
                  <a:rPr lang="en-US" sz="1400" dirty="0" smtClean="0"/>
                  <a:t> execution time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18341630971756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9538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3400702491833"/>
          <c:y val="0.14207464940220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4344454194916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25484179003016"/>
                  <c:y val="-0.0202816919402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157.0</c:v>
                </c:pt>
                <c:pt idx="1">
                  <c:v>463.0</c:v>
                </c:pt>
                <c:pt idx="2">
                  <c:v>172.0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53368454265463"/>
                  <c:y val="-0.02390045681716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67312238670689"/>
                  <c:y val="-0.02788732641786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95197611782469"/>
                  <c:y val="-0.0253521149253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721.0</c:v>
                </c:pt>
                <c:pt idx="1">
                  <c:v>2031.0</c:v>
                </c:pt>
                <c:pt idx="2">
                  <c:v>612.0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825883800"/>
        <c:axId val="-2110570696"/>
        <c:axId val="0"/>
      </c:bar3DChart>
      <c:catAx>
        <c:axId val="182588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0570696"/>
        <c:crosses val="autoZero"/>
        <c:auto val="1"/>
        <c:lblAlgn val="ctr"/>
        <c:lblOffset val="100"/>
        <c:noMultiLvlLbl val="0"/>
      </c:catAx>
      <c:valAx>
        <c:axId val="-21105706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secs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323857868911959"/>
              <c:y val="0.40390210969520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5883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49605948938149"/>
          <c:y val="0.825287996033093"/>
          <c:w val="0.300787992338768"/>
          <c:h val="0.063162698295459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384281957911"/>
          <c:y val="0.147933745221274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Prime number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78.0</c:v>
                </c:pt>
                <c:pt idx="1">
                  <c:v>258.0</c:v>
                </c:pt>
                <c:pt idx="2">
                  <c:v>260.0</c:v>
                </c:pt>
                <c:pt idx="3">
                  <c:v>260.0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Multi-threaded workload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11.0</c:v>
                </c:pt>
                <c:pt idx="1">
                  <c:v>43.0</c:v>
                </c:pt>
                <c:pt idx="2">
                  <c:v>41.0</c:v>
                </c:pt>
                <c:pt idx="3">
                  <c:v>146.0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Register operations and floating point operations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176.0</c:v>
                </c:pt>
                <c:pt idx="1">
                  <c:v>176.0</c:v>
                </c:pt>
                <c:pt idx="2">
                  <c:v>171.0</c:v>
                </c:pt>
                <c:pt idx="3">
                  <c:v>173.0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OpenSSL key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5.0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71901352"/>
        <c:axId val="-2071899944"/>
        <c:axId val="0"/>
      </c:bar3DChart>
      <c:catAx>
        <c:axId val="-20719013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71899944"/>
        <c:crosses val="autoZero"/>
        <c:auto val="1"/>
        <c:lblAlgn val="ctr"/>
        <c:lblOffset val="100"/>
        <c:noMultiLvlLbl val="0"/>
      </c:catAx>
      <c:valAx>
        <c:axId val="-20718999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Execution time </a:t>
                </a:r>
              </a:p>
              <a:p>
                <a:pPr>
                  <a:defRPr sz="1400" b="0"/>
                </a:pPr>
                <a:r>
                  <a:rPr lang="en-US" sz="1400" b="0" dirty="0" smtClean="0"/>
                  <a:t>In seconds</a:t>
                </a:r>
                <a:endParaRPr lang="en-US" sz="1400" b="0" dirty="0"/>
              </a:p>
            </c:rich>
          </c:tx>
          <c:layout>
            <c:manualLayout>
              <c:xMode val="edge"/>
              <c:yMode val="edge"/>
              <c:x val="0.0104945051041472"/>
              <c:y val="0.3294025581355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719013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8720443078522"/>
          <c:y val="0.775935851661488"/>
          <c:w val="0.71279556921478"/>
          <c:h val="0.0930947260524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359.2</c:v>
                </c:pt>
                <c:pt idx="1">
                  <c:v>338.6</c:v>
                </c:pt>
                <c:pt idx="2">
                  <c:v>255.8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8052648"/>
        <c:axId val="1848148424"/>
        <c:axId val="0"/>
      </c:bar3DChart>
      <c:catAx>
        <c:axId val="184805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48148424"/>
        <c:crosses val="autoZero"/>
        <c:auto val="1"/>
        <c:lblAlgn val="ctr"/>
        <c:lblOffset val="100"/>
        <c:noMultiLvlLbl val="0"/>
      </c:catAx>
      <c:valAx>
        <c:axId val="184814842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Percentage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Increase in</a:t>
                </a:r>
              </a:p>
              <a:p>
                <a:pPr>
                  <a:defRPr sz="1400"/>
                </a:pPr>
                <a:r>
                  <a:rPr lang="en-US" sz="1400" dirty="0" smtClean="0"/>
                  <a:t> execution time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18341630971756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8052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33836243"/>
          <c:y val="0.14207464940220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11.0</c:v>
                </c:pt>
                <c:pt idx="1">
                  <c:v>11.0</c:v>
                </c:pt>
                <c:pt idx="2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34.0</c:v>
                </c:pt>
                <c:pt idx="1">
                  <c:v>26.0</c:v>
                </c:pt>
                <c:pt idx="2">
                  <c:v>24.0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823539736"/>
        <c:axId val="-2016934744"/>
        <c:axId val="0"/>
      </c:bar3DChart>
      <c:catAx>
        <c:axId val="182353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16934744"/>
        <c:crosses val="autoZero"/>
        <c:auto val="1"/>
        <c:lblAlgn val="ctr"/>
        <c:lblOffset val="100"/>
        <c:noMultiLvlLbl val="0"/>
      </c:catAx>
      <c:valAx>
        <c:axId val="-20169347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secs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33780055546785"/>
              <c:y val="0.49770493491892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35397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49012341802655"/>
          <c:y val="0.830358419018158"/>
          <c:w val="0.299186669298577"/>
          <c:h val="0.063162698295459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209.0</c:v>
                </c:pt>
                <c:pt idx="1">
                  <c:v>136.0</c:v>
                </c:pt>
                <c:pt idx="2">
                  <c:v>84.6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25321768"/>
        <c:axId val="1846987832"/>
        <c:axId val="0"/>
      </c:bar3DChart>
      <c:catAx>
        <c:axId val="1825321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46987832"/>
        <c:crosses val="autoZero"/>
        <c:auto val="1"/>
        <c:lblAlgn val="ctr"/>
        <c:lblOffset val="100"/>
        <c:noMultiLvlLbl val="0"/>
      </c:catAx>
      <c:valAx>
        <c:axId val="184698783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Percentage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Increase in</a:t>
                </a:r>
              </a:p>
              <a:p>
                <a:pPr>
                  <a:defRPr sz="1400"/>
                </a:pPr>
                <a:r>
                  <a:rPr lang="en-US" sz="1400" dirty="0" smtClean="0"/>
                  <a:t> execution time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18341630971756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5321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13789.0</c:v>
                </c:pt>
                <c:pt idx="1">
                  <c:v>13753.0</c:v>
                </c:pt>
                <c:pt idx="2">
                  <c:v>13702.0</c:v>
                </c:pt>
                <c:pt idx="3">
                  <c:v>13698.0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22896408"/>
        <c:axId val="1852510216"/>
        <c:axId val="0"/>
      </c:bar3DChart>
      <c:catAx>
        <c:axId val="182289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52510216"/>
        <c:crosses val="autoZero"/>
        <c:auto val="1"/>
        <c:lblAlgn val="ctr"/>
        <c:lblOffset val="100"/>
        <c:noMultiLvlLbl val="0"/>
      </c:catAx>
      <c:valAx>
        <c:axId val="18525102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Memory </a:t>
                </a:r>
              </a:p>
              <a:p>
                <a:pPr>
                  <a:defRPr sz="1400"/>
                </a:pPr>
                <a:r>
                  <a:rPr lang="en-US" sz="1400" dirty="0" smtClean="0"/>
                  <a:t>bandwidth</a:t>
                </a:r>
              </a:p>
              <a:p>
                <a:pPr>
                  <a:defRPr sz="1400"/>
                </a:pPr>
                <a:r>
                  <a:rPr lang="en-US" sz="1400" dirty="0" smtClean="0"/>
                  <a:t>(MB/s)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18341630971756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2896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1959.0</c:v>
                </c:pt>
                <c:pt idx="1">
                  <c:v>1961.0</c:v>
                </c:pt>
                <c:pt idx="2">
                  <c:v>2001.0</c:v>
                </c:pt>
                <c:pt idx="3">
                  <c:v>1960.0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6132472"/>
        <c:axId val="-2108791512"/>
        <c:axId val="0"/>
      </c:bar3DChart>
      <c:catAx>
        <c:axId val="1866132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08791512"/>
        <c:crosses val="autoZero"/>
        <c:auto val="1"/>
        <c:lblAlgn val="ctr"/>
        <c:lblOffset val="100"/>
        <c:noMultiLvlLbl val="0"/>
      </c:catAx>
      <c:valAx>
        <c:axId val="-21087915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</a:t>
                </a:r>
              </a:p>
              <a:p>
                <a:pPr>
                  <a:defRPr sz="1400"/>
                </a:pPr>
                <a:r>
                  <a:rPr lang="en-US" sz="1400" dirty="0" smtClean="0"/>
                  <a:t>time</a:t>
                </a:r>
              </a:p>
              <a:p>
                <a:pPr>
                  <a:defRPr sz="1400"/>
                </a:pPr>
                <a:r>
                  <a:rPr lang="en-US" sz="1400" dirty="0" smtClean="0"/>
                  <a:t>(seconds)</a:t>
                </a:r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18341630971756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6132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95245.0</c:v>
                </c:pt>
                <c:pt idx="1">
                  <c:v>94761.0</c:v>
                </c:pt>
                <c:pt idx="2">
                  <c:v>94750.0</c:v>
                </c:pt>
                <c:pt idx="3">
                  <c:v>93145.0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7514520"/>
        <c:axId val="-1950437816"/>
        <c:axId val="0"/>
      </c:bar3DChart>
      <c:catAx>
        <c:axId val="184751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1950437816"/>
        <c:crosses val="autoZero"/>
        <c:auto val="1"/>
        <c:lblAlgn val="ctr"/>
        <c:lblOffset val="100"/>
        <c:noMultiLvlLbl val="0"/>
      </c:catAx>
      <c:valAx>
        <c:axId val="-19504378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</a:t>
                </a:r>
              </a:p>
              <a:p>
                <a:pPr>
                  <a:defRPr sz="1400"/>
                </a:pPr>
                <a:r>
                  <a:rPr lang="en-US" sz="1400" dirty="0" smtClean="0"/>
                  <a:t>time</a:t>
                </a:r>
              </a:p>
              <a:p>
                <a:pPr>
                  <a:defRPr sz="1400"/>
                </a:pPr>
                <a:r>
                  <a:rPr lang="en-US" sz="1400" dirty="0" smtClean="0"/>
                  <a:t>(seconds)</a:t>
                </a:r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18341630971756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7514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Matrix size = 1000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3098117138164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04695376558510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45.96</c:v>
                </c:pt>
                <c:pt idx="1">
                  <c:v>40.01</c:v>
                </c:pt>
                <c:pt idx="2">
                  <c:v>33.16</c:v>
                </c:pt>
                <c:pt idx="3">
                  <c:v>8.39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Matrix size = 2000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0138258470182013"/>
                  <c:y val="-0.01759776458902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07541899109580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55.26</c:v>
                </c:pt>
                <c:pt idx="1">
                  <c:v>44.92</c:v>
                </c:pt>
                <c:pt idx="2">
                  <c:v>38.13</c:v>
                </c:pt>
                <c:pt idx="3">
                  <c:v>12.79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Matrix size = 5000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38258470182003"/>
                  <c:y val="-0.01724284004562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2513966369860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829550821092005"/>
                  <c:y val="-0.007541899109580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81.2</c:v>
                </c:pt>
                <c:pt idx="1">
                  <c:v>73.3</c:v>
                </c:pt>
                <c:pt idx="2">
                  <c:v>43.63</c:v>
                </c:pt>
                <c:pt idx="3">
                  <c:v>13.78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Matrix size = 10000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0.00829550821092015"/>
                  <c:y val="-0.02262589527885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65910164218402"/>
                  <c:y val="-0.002513966369860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91.09</c:v>
                </c:pt>
                <c:pt idx="1">
                  <c:v>82.41</c:v>
                </c:pt>
                <c:pt idx="2">
                  <c:v>45.75</c:v>
                </c:pt>
                <c:pt idx="3">
                  <c:v>13.97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1953299080"/>
        <c:axId val="1811366888"/>
        <c:axId val="0"/>
      </c:bar3DChart>
      <c:catAx>
        <c:axId val="-195329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11366888"/>
        <c:crosses val="autoZero"/>
        <c:auto val="1"/>
        <c:lblAlgn val="ctr"/>
        <c:lblOffset val="100"/>
        <c:noMultiLvlLbl val="0"/>
      </c:catAx>
      <c:valAx>
        <c:axId val="18113668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Performance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GFlops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48708132450308"/>
              <c:y val="0.49770496644943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19532990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225708249473417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6811.56</c:v>
                </c:pt>
                <c:pt idx="1">
                  <c:v>6649.74</c:v>
                </c:pt>
                <c:pt idx="2">
                  <c:v>6204.65</c:v>
                </c:pt>
                <c:pt idx="3">
                  <c:v>6309.51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7490088"/>
        <c:axId val="1871623416"/>
        <c:axId val="0"/>
      </c:bar3DChart>
      <c:catAx>
        <c:axId val="184749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71623416"/>
        <c:crosses val="autoZero"/>
        <c:auto val="1"/>
        <c:lblAlgn val="ctr"/>
        <c:lblOffset val="100"/>
        <c:noMultiLvlLbl val="0"/>
      </c:catAx>
      <c:valAx>
        <c:axId val="18716234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Throughput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</a:t>
                </a:r>
              </a:p>
              <a:p>
                <a:pPr>
                  <a:defRPr sz="1400"/>
                </a:pPr>
                <a:r>
                  <a:rPr lang="en-US" sz="1400" dirty="0" smtClean="0"/>
                  <a:t>MB/sec 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749008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225708249473417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113.05</c:v>
                </c:pt>
                <c:pt idx="1">
                  <c:v>90.0</c:v>
                </c:pt>
                <c:pt idx="2">
                  <c:v>63.09</c:v>
                </c:pt>
                <c:pt idx="3">
                  <c:v>78.89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2172696"/>
        <c:axId val="-1952579480"/>
        <c:axId val="0"/>
      </c:bar3DChart>
      <c:catAx>
        <c:axId val="187217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1952579480"/>
        <c:crosses val="autoZero"/>
        <c:auto val="1"/>
        <c:lblAlgn val="ctr"/>
        <c:lblOffset val="100"/>
        <c:noMultiLvlLbl val="0"/>
      </c:catAx>
      <c:valAx>
        <c:axId val="-19525794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Throughput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</a:t>
                </a:r>
              </a:p>
              <a:p>
                <a:pPr>
                  <a:defRPr sz="1400"/>
                </a:pPr>
                <a:r>
                  <a:rPr lang="en-US" sz="1400" dirty="0" smtClean="0"/>
                  <a:t>MB/sec 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197280884048927"/>
              <c:y val="0.50022599747065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217269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34966.0</c:v>
                </c:pt>
                <c:pt idx="1">
                  <c:v>26097.0</c:v>
                </c:pt>
                <c:pt idx="2">
                  <c:v>19638.83</c:v>
                </c:pt>
                <c:pt idx="3">
                  <c:v>21551.61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2222488"/>
        <c:axId val="1863701352"/>
        <c:axId val="0"/>
      </c:bar3DChart>
      <c:catAx>
        <c:axId val="187222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63701352"/>
        <c:crosses val="autoZero"/>
        <c:auto val="1"/>
        <c:lblAlgn val="ctr"/>
        <c:lblOffset val="100"/>
        <c:noMultiLvlLbl val="0"/>
      </c:catAx>
      <c:valAx>
        <c:axId val="18637013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Requests/sec</a:t>
                </a:r>
                <a:endParaRPr lang="en-US" sz="1400" dirty="0" smtClean="0"/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18341630971756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2222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384281957911"/>
          <c:y val="0.147933745221274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Prime number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78.0</c:v>
                </c:pt>
                <c:pt idx="1">
                  <c:v>143.0</c:v>
                </c:pt>
                <c:pt idx="2">
                  <c:v>145.0</c:v>
                </c:pt>
                <c:pt idx="3">
                  <c:v>144.0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Multi-threaded workload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11.0</c:v>
                </c:pt>
                <c:pt idx="1">
                  <c:v>28.0</c:v>
                </c:pt>
                <c:pt idx="2">
                  <c:v>23.0</c:v>
                </c:pt>
                <c:pt idx="3">
                  <c:v>78.0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Register operations and floating point operations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176.0</c:v>
                </c:pt>
                <c:pt idx="1">
                  <c:v>176.0</c:v>
                </c:pt>
                <c:pt idx="2">
                  <c:v>172.0</c:v>
                </c:pt>
                <c:pt idx="3">
                  <c:v>175.0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OpenSSL key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6.0</c:v>
                </c:pt>
                <c:pt idx="1">
                  <c:v>6.0</c:v>
                </c:pt>
                <c:pt idx="2">
                  <c:v>6.0</c:v>
                </c:pt>
                <c:pt idx="3">
                  <c:v>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42106008"/>
        <c:axId val="-2041095096"/>
        <c:axId val="0"/>
      </c:bar3DChart>
      <c:catAx>
        <c:axId val="-20421060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41095096"/>
        <c:crosses val="autoZero"/>
        <c:auto val="1"/>
        <c:lblAlgn val="ctr"/>
        <c:lblOffset val="100"/>
        <c:noMultiLvlLbl val="0"/>
      </c:catAx>
      <c:valAx>
        <c:axId val="-20410950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Execution time </a:t>
                </a:r>
              </a:p>
              <a:p>
                <a:pPr>
                  <a:defRPr sz="1400" b="0"/>
                </a:pPr>
                <a:r>
                  <a:rPr lang="en-US" sz="1400" b="0" dirty="0" smtClean="0"/>
                  <a:t>In seconds</a:t>
                </a:r>
                <a:endParaRPr lang="en-US" sz="1400" b="0" dirty="0"/>
              </a:p>
            </c:rich>
          </c:tx>
          <c:layout>
            <c:manualLayout>
              <c:xMode val="edge"/>
              <c:yMode val="edge"/>
              <c:x val="0.0104945051041472"/>
              <c:y val="0.3294025581355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421060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3961042190367"/>
          <c:y val="0.775935851661488"/>
          <c:w val="0.866038957809633"/>
          <c:h val="0.0930947260524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182.0</c:v>
                </c:pt>
                <c:pt idx="1">
                  <c:v>164.0</c:v>
                </c:pt>
                <c:pt idx="2">
                  <c:v>152.0</c:v>
                </c:pt>
                <c:pt idx="3">
                  <c:v>149.0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7694824"/>
        <c:axId val="1865431816"/>
        <c:axId val="0"/>
      </c:bar3DChart>
      <c:catAx>
        <c:axId val="186769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65431816"/>
        <c:crosses val="autoZero"/>
        <c:auto val="1"/>
        <c:lblAlgn val="ctr"/>
        <c:lblOffset val="100"/>
        <c:noMultiLvlLbl val="0"/>
      </c:catAx>
      <c:valAx>
        <c:axId val="18654318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Transactions</a:t>
                </a:r>
              </a:p>
              <a:p>
                <a:pPr>
                  <a:defRPr sz="1400"/>
                </a:pPr>
                <a:r>
                  <a:rPr lang="en-US" sz="1400" dirty="0" smtClean="0"/>
                  <a:t>/sec</a:t>
                </a:r>
                <a:endParaRPr lang="en-US" sz="1400" dirty="0" smtClean="0"/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017041417741153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7694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15.8</c:v>
                </c:pt>
                <c:pt idx="1">
                  <c:v>15.46</c:v>
                </c:pt>
                <c:pt idx="2">
                  <c:v>17.71</c:v>
                </c:pt>
                <c:pt idx="3">
                  <c:v>16.41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7708312"/>
        <c:axId val="1867762744"/>
        <c:axId val="0"/>
      </c:bar3DChart>
      <c:catAx>
        <c:axId val="186770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67762744"/>
        <c:crosses val="autoZero"/>
        <c:auto val="1"/>
        <c:lblAlgn val="ctr"/>
        <c:lblOffset val="100"/>
        <c:noMultiLvlLbl val="0"/>
      </c:catAx>
      <c:valAx>
        <c:axId val="18677627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</a:t>
                </a:r>
              </a:p>
              <a:p>
                <a:pPr>
                  <a:defRPr sz="1400"/>
                </a:pPr>
                <a:r>
                  <a:rPr lang="en-US" sz="1400" dirty="0" smtClean="0"/>
                  <a:t>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seconds</a:t>
                </a:r>
                <a:endParaRPr lang="en-US" sz="1400" dirty="0" smtClean="0"/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7708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1035.3</c:v>
                </c:pt>
                <c:pt idx="1">
                  <c:v>1013.25</c:v>
                </c:pt>
                <c:pt idx="2">
                  <c:v>1092.575</c:v>
                </c:pt>
                <c:pt idx="3">
                  <c:v>1105.6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9468616"/>
        <c:axId val="1872315880"/>
        <c:axId val="0"/>
      </c:bar3DChart>
      <c:catAx>
        <c:axId val="1869468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72315880"/>
        <c:crosses val="autoZero"/>
        <c:auto val="1"/>
        <c:lblAlgn val="ctr"/>
        <c:lblOffset val="100"/>
        <c:noMultiLvlLbl val="0"/>
      </c:catAx>
      <c:valAx>
        <c:axId val="18723158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</a:t>
                </a:r>
              </a:p>
              <a:p>
                <a:pPr>
                  <a:defRPr sz="1400"/>
                </a:pPr>
                <a:r>
                  <a:rPr lang="en-US" sz="1400" dirty="0" smtClean="0"/>
                  <a:t>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seconds</a:t>
                </a:r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9468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255.0</c:v>
                </c:pt>
                <c:pt idx="1">
                  <c:v>255.0</c:v>
                </c:pt>
                <c:pt idx="2">
                  <c:v>344.0</c:v>
                </c:pt>
                <c:pt idx="3">
                  <c:v>260.0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1674904"/>
        <c:axId val="1871625336"/>
        <c:axId val="0"/>
      </c:bar3DChart>
      <c:catAx>
        <c:axId val="1871674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71625336"/>
        <c:crosses val="autoZero"/>
        <c:auto val="1"/>
        <c:lblAlgn val="ctr"/>
        <c:lblOffset val="100"/>
        <c:noMultiLvlLbl val="0"/>
      </c:catAx>
      <c:valAx>
        <c:axId val="187162533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</a:t>
                </a:r>
              </a:p>
              <a:p>
                <a:pPr>
                  <a:defRPr sz="1400"/>
                </a:pPr>
                <a:r>
                  <a:rPr lang="en-US" sz="1400" dirty="0" smtClean="0"/>
                  <a:t>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seconds</a:t>
                </a:r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1674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199.736</c:v>
                </c:pt>
                <c:pt idx="1">
                  <c:v>205.925</c:v>
                </c:pt>
                <c:pt idx="2">
                  <c:v>254.329</c:v>
                </c:pt>
                <c:pt idx="3">
                  <c:v>232.243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2333992"/>
        <c:axId val="1869569064"/>
        <c:axId val="0"/>
      </c:bar3DChart>
      <c:catAx>
        <c:axId val="1872333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69569064"/>
        <c:crosses val="autoZero"/>
        <c:auto val="1"/>
        <c:lblAlgn val="ctr"/>
        <c:lblOffset val="100"/>
        <c:noMultiLvlLbl val="0"/>
      </c:catAx>
      <c:valAx>
        <c:axId val="18695690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</a:t>
                </a:r>
              </a:p>
              <a:p>
                <a:pPr>
                  <a:defRPr sz="1400"/>
                </a:pPr>
                <a:r>
                  <a:rPr lang="en-US" sz="1400" dirty="0" smtClean="0"/>
                  <a:t>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seconds</a:t>
                </a:r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2333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1014.23</c:v>
                </c:pt>
                <c:pt idx="1">
                  <c:v>1032.41</c:v>
                </c:pt>
                <c:pt idx="2">
                  <c:v>1079.92</c:v>
                </c:pt>
                <c:pt idx="3">
                  <c:v>1064.72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0637368"/>
        <c:axId val="-1950193512"/>
        <c:axId val="0"/>
      </c:bar3DChart>
      <c:catAx>
        <c:axId val="1870637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1950193512"/>
        <c:crosses val="autoZero"/>
        <c:auto val="1"/>
        <c:lblAlgn val="ctr"/>
        <c:lblOffset val="100"/>
        <c:noMultiLvlLbl val="0"/>
      </c:catAx>
      <c:valAx>
        <c:axId val="-19501935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</a:t>
                </a:r>
              </a:p>
              <a:p>
                <a:pPr>
                  <a:defRPr sz="1400"/>
                </a:pPr>
                <a:r>
                  <a:rPr lang="en-US" sz="1400" dirty="0" smtClean="0"/>
                  <a:t>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seconds</a:t>
                </a:r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0637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17.14</c:v>
                </c:pt>
                <c:pt idx="1">
                  <c:v>17.37</c:v>
                </c:pt>
                <c:pt idx="2">
                  <c:v>17.49</c:v>
                </c:pt>
                <c:pt idx="3">
                  <c:v>17.44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8462552"/>
        <c:axId val="1873471000"/>
        <c:axId val="0"/>
      </c:bar3DChart>
      <c:catAx>
        <c:axId val="1868462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73471000"/>
        <c:crosses val="autoZero"/>
        <c:auto val="1"/>
        <c:lblAlgn val="ctr"/>
        <c:lblOffset val="100"/>
        <c:noMultiLvlLbl val="0"/>
      </c:catAx>
      <c:valAx>
        <c:axId val="187347100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</a:t>
                </a:r>
              </a:p>
              <a:p>
                <a:pPr>
                  <a:defRPr sz="1400"/>
                </a:pPr>
                <a:r>
                  <a:rPr lang="en-US" sz="1400" dirty="0" smtClean="0"/>
                  <a:t>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seconds</a:t>
                </a:r>
              </a:p>
              <a:p>
                <a:pPr>
                  <a:defRPr sz="1400"/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8462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c:spPr>
          <c:invertIfNegative val="0"/>
          <c:dLbls>
            <c:dLbl>
              <c:idx val="0"/>
              <c:layout>
                <c:manualLayout>
                  <c:x val="0.0245102748504481"/>
                  <c:y val="-0.02578018753522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35419948"/>
                  <c:y val="-0.032773107075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4861718884"/>
                  <c:y val="-0.02801614318691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21833189301876"/>
                  <c:y val="-0.032773107075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13.14</c:v>
                </c:pt>
                <c:pt idx="1">
                  <c:v>13.16</c:v>
                </c:pt>
                <c:pt idx="2">
                  <c:v>13.15</c:v>
                </c:pt>
                <c:pt idx="3">
                  <c:v>13.17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8456536"/>
        <c:axId val="1868437960"/>
        <c:axId val="0"/>
      </c:bar3DChart>
      <c:catAx>
        <c:axId val="1848456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68437960"/>
        <c:crosses val="autoZero"/>
        <c:auto val="1"/>
        <c:lblAlgn val="ctr"/>
        <c:lblOffset val="100"/>
        <c:noMultiLvlLbl val="0"/>
      </c:catAx>
      <c:valAx>
        <c:axId val="186843796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127958012392091"/>
              <c:y val="0.3540075197507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8456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34186153853544"/>
                  <c:y val="-0.0257801875352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68186020229615"/>
                  <c:y val="-0.02773109060205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4861718884"/>
                  <c:y val="-0.03305815966001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77291486627346"/>
                  <c:y val="-0.0352941153117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111.2</c:v>
                </c:pt>
                <c:pt idx="1">
                  <c:v>117.7</c:v>
                </c:pt>
                <c:pt idx="2">
                  <c:v>129.3</c:v>
                </c:pt>
                <c:pt idx="3">
                  <c:v>126.8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1882680"/>
        <c:axId val="1871885688"/>
        <c:axId val="0"/>
      </c:bar3DChart>
      <c:catAx>
        <c:axId val="187188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71885688"/>
        <c:crosses val="autoZero"/>
        <c:auto val="1"/>
        <c:lblAlgn val="ctr"/>
        <c:lblOffset val="100"/>
        <c:noMultiLvlLbl val="0"/>
      </c:catAx>
      <c:valAx>
        <c:axId val="18718856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871882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384281957911"/>
          <c:y val="0.147933745221274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Prime number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78.0</c:v>
                </c:pt>
                <c:pt idx="1">
                  <c:v>96.0</c:v>
                </c:pt>
                <c:pt idx="2">
                  <c:v>96.0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Multi-threaded workload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11.0</c:v>
                </c:pt>
                <c:pt idx="1">
                  <c:v>13.0</c:v>
                </c:pt>
                <c:pt idx="2">
                  <c:v>14.0</c:v>
                </c:pt>
                <c:pt idx="3">
                  <c:v>38.0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Register operations and floating point operations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176.0</c:v>
                </c:pt>
                <c:pt idx="1">
                  <c:v>176.0</c:v>
                </c:pt>
                <c:pt idx="2">
                  <c:v>173.0</c:v>
                </c:pt>
                <c:pt idx="3">
                  <c:v>171.0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OpenSSL key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6.0</c:v>
                </c:pt>
                <c:pt idx="1">
                  <c:v>6.0</c:v>
                </c:pt>
                <c:pt idx="2">
                  <c:v>27.0</c:v>
                </c:pt>
                <c:pt idx="3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24319080"/>
        <c:axId val="-2024316072"/>
        <c:axId val="0"/>
      </c:bar3DChart>
      <c:catAx>
        <c:axId val="-202431908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24316072"/>
        <c:crosses val="autoZero"/>
        <c:auto val="1"/>
        <c:lblAlgn val="ctr"/>
        <c:lblOffset val="100"/>
        <c:noMultiLvlLbl val="0"/>
      </c:catAx>
      <c:valAx>
        <c:axId val="-202431607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Execution time </a:t>
                </a:r>
              </a:p>
              <a:p>
                <a:pPr>
                  <a:defRPr sz="1400" b="0"/>
                </a:pPr>
                <a:r>
                  <a:rPr lang="en-US" sz="1400" b="0" dirty="0" smtClean="0"/>
                  <a:t>In seconds</a:t>
                </a:r>
                <a:endParaRPr lang="en-US" sz="1400" b="0" dirty="0"/>
              </a:p>
            </c:rich>
          </c:tx>
          <c:layout>
            <c:manualLayout>
              <c:xMode val="edge"/>
              <c:yMode val="edge"/>
              <c:x val="0.0104945051041472"/>
              <c:y val="0.3294025581355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243190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3961042190367"/>
          <c:y val="0.775935851661488"/>
          <c:w val="0.866038957809633"/>
          <c:h val="0.0930947260524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384281957911"/>
          <c:y val="0.147933745221274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Prime number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78.0</c:v>
                </c:pt>
                <c:pt idx="1">
                  <c:v>78.0</c:v>
                </c:pt>
                <c:pt idx="2">
                  <c:v>79.0</c:v>
                </c:pt>
                <c:pt idx="3">
                  <c:v>79.0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Multi-threaded workload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11.0</c:v>
                </c:pt>
                <c:pt idx="1">
                  <c:v>13.0</c:v>
                </c:pt>
                <c:pt idx="2">
                  <c:v>15.0</c:v>
                </c:pt>
                <c:pt idx="3">
                  <c:v>27.0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Register operations and floating point operations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176.0</c:v>
                </c:pt>
                <c:pt idx="1">
                  <c:v>176.0</c:v>
                </c:pt>
                <c:pt idx="2">
                  <c:v>172.0</c:v>
                </c:pt>
                <c:pt idx="3">
                  <c:v>175.0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OpenSSL key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6.0</c:v>
                </c:pt>
                <c:pt idx="1">
                  <c:v>6.0</c:v>
                </c:pt>
                <c:pt idx="2">
                  <c:v>18.0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66322840"/>
        <c:axId val="-2065738872"/>
        <c:axId val="0"/>
      </c:bar3DChart>
      <c:catAx>
        <c:axId val="-20663228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5738872"/>
        <c:crosses val="autoZero"/>
        <c:auto val="1"/>
        <c:lblAlgn val="ctr"/>
        <c:lblOffset val="100"/>
        <c:noMultiLvlLbl val="0"/>
      </c:catAx>
      <c:valAx>
        <c:axId val="-206573887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Execution time </a:t>
                </a:r>
              </a:p>
              <a:p>
                <a:pPr>
                  <a:defRPr sz="1400" b="0"/>
                </a:pPr>
                <a:r>
                  <a:rPr lang="en-US" sz="1400" b="0" dirty="0" smtClean="0"/>
                  <a:t>In seconds</a:t>
                </a:r>
                <a:endParaRPr lang="en-US" sz="1400" b="0" dirty="0"/>
              </a:p>
            </c:rich>
          </c:tx>
          <c:layout>
            <c:manualLayout>
              <c:xMode val="edge"/>
              <c:yMode val="edge"/>
              <c:x val="0.0104945051041472"/>
              <c:y val="0.3294025581355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663228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3961042190367"/>
          <c:y val="0.775935851661488"/>
          <c:w val="0.866038957809633"/>
          <c:h val="0.0930947260524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39785651793"/>
          <c:y val="0.218793535639506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Array size = 2000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5610.225</c:v>
                </c:pt>
                <c:pt idx="1">
                  <c:v>5456.244</c:v>
                </c:pt>
                <c:pt idx="2">
                  <c:v>5511.31</c:v>
                </c:pt>
                <c:pt idx="3">
                  <c:v>5443.16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Array size = 2500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87147954820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5724.264</c:v>
                </c:pt>
                <c:pt idx="1">
                  <c:v>5523.081</c:v>
                </c:pt>
                <c:pt idx="2">
                  <c:v>5505.936</c:v>
                </c:pt>
                <c:pt idx="3">
                  <c:v>5604.528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Array size = 3000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4489652257431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5724.145</c:v>
                </c:pt>
                <c:pt idx="1">
                  <c:v>5621.964</c:v>
                </c:pt>
                <c:pt idx="2">
                  <c:v>5522.821</c:v>
                </c:pt>
                <c:pt idx="3">
                  <c:v>5652.239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2028726168"/>
        <c:axId val="-2066596952"/>
        <c:axId val="0"/>
      </c:bar3DChart>
      <c:catAx>
        <c:axId val="-2028726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6596952"/>
        <c:crosses val="autoZero"/>
        <c:auto val="1"/>
        <c:lblAlgn val="ctr"/>
        <c:lblOffset val="100"/>
        <c:noMultiLvlLbl val="0"/>
      </c:catAx>
      <c:valAx>
        <c:axId val="-20665969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Memory</a:t>
                </a:r>
                <a:r>
                  <a:rPr lang="en-US" sz="1400" baseline="0" dirty="0" smtClean="0"/>
                  <a:t> </a:t>
                </a:r>
              </a:p>
              <a:p>
                <a:pPr>
                  <a:defRPr sz="1400"/>
                </a:pPr>
                <a:r>
                  <a:rPr lang="en-US" sz="1400" baseline="0" dirty="0" smtClean="0"/>
                  <a:t>bandwidth</a:t>
                </a:r>
              </a:p>
              <a:p>
                <a:pPr>
                  <a:defRPr sz="1400"/>
                </a:pPr>
                <a:r>
                  <a:rPr lang="en-US" sz="1400" baseline="0" dirty="0" smtClean="0"/>
                  <a:t> in </a:t>
                </a:r>
                <a:r>
                  <a:rPr lang="en-US" sz="1400" baseline="0" dirty="0" err="1" smtClean="0"/>
                  <a:t>MiB</a:t>
                </a:r>
                <a:r>
                  <a:rPr lang="en-US" sz="1400" baseline="0" dirty="0" smtClean="0"/>
                  <a:t>/s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15595363079615"/>
              <c:y val="0.49770488660827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287261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34240157480315"/>
          <c:y val="0.873598307234068"/>
          <c:w val="0.716241797900262"/>
          <c:h val="0.040259370668554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225708249473417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Array size = 2000 MiB</c:v>
                </c:pt>
              </c:strCache>
            </c:strRef>
          </c:tx>
          <c:spPr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c:spPr>
          <c:invertIfNegative val="0"/>
          <c:dLbls>
            <c:dLbl>
              <c:idx val="0"/>
              <c:layout>
                <c:manualLayout>
                  <c:x val="0.00925925925925926"/>
                  <c:y val="-0.0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5185185185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5510.877</c:v>
                </c:pt>
                <c:pt idx="1">
                  <c:v>5515.946</c:v>
                </c:pt>
                <c:pt idx="2">
                  <c:v>5432.985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2040618392"/>
        <c:axId val="-2022457544"/>
        <c:axId val="0"/>
      </c:bar3DChart>
      <c:catAx>
        <c:axId val="-204061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22457544"/>
        <c:crosses val="autoZero"/>
        <c:auto val="1"/>
        <c:lblAlgn val="ctr"/>
        <c:lblOffset val="100"/>
        <c:noMultiLvlLbl val="0"/>
      </c:catAx>
      <c:valAx>
        <c:axId val="-20224575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Memory</a:t>
                </a:r>
                <a:r>
                  <a:rPr lang="en-US" sz="1400" baseline="0" dirty="0" smtClean="0"/>
                  <a:t> </a:t>
                </a:r>
                <a:endParaRPr lang="en-US" sz="1400" baseline="0" dirty="0" smtClean="0"/>
              </a:p>
              <a:p>
                <a:pPr>
                  <a:defRPr sz="1400"/>
                </a:pPr>
                <a:r>
                  <a:rPr lang="en-US" sz="1400" baseline="0" dirty="0" smtClean="0"/>
                  <a:t>bandwidth</a:t>
                </a:r>
                <a:endParaRPr lang="en-US" sz="1400" baseline="0" dirty="0" smtClean="0"/>
              </a:p>
              <a:p>
                <a:pPr>
                  <a:defRPr sz="1400"/>
                </a:pPr>
                <a:r>
                  <a:rPr lang="en-US" sz="1400" baseline="0" dirty="0" smtClean="0"/>
                  <a:t> in </a:t>
                </a:r>
                <a:r>
                  <a:rPr lang="en-US" sz="1400" baseline="0" dirty="0" err="1" smtClean="0"/>
                  <a:t>MiB</a:t>
                </a:r>
                <a:r>
                  <a:rPr lang="en-US" sz="1400" baseline="0" dirty="0" smtClean="0"/>
                  <a:t>/s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406183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1504378367072"/>
          <c:y val="0.220666233000315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Array size = 2000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Bare-metal</c:v>
                </c:pt>
                <c:pt idx="1">
                  <c:v>KVM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5610.225</c:v>
                </c:pt>
                <c:pt idx="1">
                  <c:v>5511.479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Array size = 2500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Bare-metal</c:v>
                </c:pt>
                <c:pt idx="1">
                  <c:v>KVM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5724.264</c:v>
                </c:pt>
                <c:pt idx="1">
                  <c:v>5502.345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Array size = 3000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4489652257431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Bare-metal</c:v>
                </c:pt>
                <c:pt idx="1">
                  <c:v>KVM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5724.145</c:v>
                </c:pt>
                <c:pt idx="1">
                  <c:v>5511.423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2040205992"/>
        <c:axId val="-2026589352"/>
        <c:axId val="0"/>
      </c:bar3DChart>
      <c:catAx>
        <c:axId val="-204020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26589352"/>
        <c:crosses val="autoZero"/>
        <c:auto val="1"/>
        <c:lblAlgn val="ctr"/>
        <c:lblOffset val="100"/>
        <c:noMultiLvlLbl val="0"/>
      </c:catAx>
      <c:valAx>
        <c:axId val="-20265893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Memory</a:t>
                </a:r>
              </a:p>
              <a:p>
                <a:pPr>
                  <a:defRPr sz="1400"/>
                </a:pPr>
                <a:r>
                  <a:rPr lang="en-US" sz="1400" baseline="0" dirty="0" smtClean="0"/>
                  <a:t> </a:t>
                </a:r>
                <a:r>
                  <a:rPr lang="en-US" sz="1400" baseline="0" dirty="0" smtClean="0"/>
                  <a:t>bandwidth</a:t>
                </a:r>
              </a:p>
              <a:p>
                <a:pPr>
                  <a:defRPr sz="1400"/>
                </a:pPr>
                <a:r>
                  <a:rPr lang="en-US" sz="1400" baseline="0" dirty="0" smtClean="0"/>
                  <a:t> in </a:t>
                </a:r>
                <a:r>
                  <a:rPr lang="en-US" sz="1400" baseline="0" dirty="0" err="1" smtClean="0"/>
                  <a:t>MiB</a:t>
                </a:r>
                <a:r>
                  <a:rPr lang="en-US" sz="1400" baseline="0" dirty="0" smtClean="0"/>
                  <a:t>/s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402059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Bridged network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028062536083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111.0</c:v>
                </c:pt>
                <c:pt idx="1">
                  <c:v>111.0</c:v>
                </c:pt>
                <c:pt idx="2">
                  <c:v>111.0</c:v>
                </c:pt>
                <c:pt idx="3">
                  <c:v>111.0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111.0</c:v>
                </c:pt>
                <c:pt idx="1">
                  <c:v>111.0</c:v>
                </c:pt>
                <c:pt idx="2">
                  <c:v>111.0</c:v>
                </c:pt>
                <c:pt idx="3">
                  <c:v>111.0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2022357480"/>
        <c:axId val="-2021722520"/>
        <c:axId val="0"/>
      </c:bar3DChart>
      <c:catAx>
        <c:axId val="-2022357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21722520"/>
        <c:crosses val="autoZero"/>
        <c:auto val="1"/>
        <c:lblAlgn val="ctr"/>
        <c:lblOffset val="100"/>
        <c:noMultiLvlLbl val="0"/>
      </c:catAx>
      <c:valAx>
        <c:axId val="-202172252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baseline="0" dirty="0" smtClean="0"/>
                  <a:t>Network </a:t>
                </a:r>
                <a:r>
                  <a:rPr lang="en-US" sz="1400" baseline="0" dirty="0" smtClean="0"/>
                  <a:t>bandwidth</a:t>
                </a:r>
              </a:p>
              <a:p>
                <a:pPr>
                  <a:defRPr sz="1400"/>
                </a:pPr>
                <a:r>
                  <a:rPr lang="en-US" sz="1400" baseline="0" dirty="0" smtClean="0"/>
                  <a:t> in </a:t>
                </a:r>
                <a:r>
                  <a:rPr lang="en-US" sz="1400" baseline="0" dirty="0" err="1" smtClean="0"/>
                  <a:t>MBytes</a:t>
                </a:r>
                <a:r>
                  <a:rPr lang="en-US" sz="1400" baseline="0" dirty="0" smtClean="0"/>
                  <a:t>/</a:t>
                </a:r>
                <a:r>
                  <a:rPr lang="en-US" sz="1400" baseline="0" dirty="0" smtClean="0"/>
                  <a:t>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223574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7.png"/><Relationship Id="rId6" Type="http://schemas.microsoft.com/office/2007/relationships/hdphoto" Target="../media/hdphoto3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136" b="26999"/>
          <a:stretch/>
        </p:blipFill>
        <p:spPr>
          <a:xfrm>
            <a:off x="2344413" y="3331753"/>
            <a:ext cx="4358669" cy="2797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1705" y="838405"/>
            <a:ext cx="2148549" cy="22333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  <a:latin typeface="Baskerville"/>
                <a:cs typeface="Baskerville"/>
              </a:rPr>
              <a:t>Virtual Machine  #1</a:t>
            </a:r>
          </a:p>
          <a:p>
            <a:pPr algn="ctr"/>
            <a:endParaRPr lang="en-US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3069" y="5050748"/>
            <a:ext cx="2877913" cy="650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567" y="5228005"/>
            <a:ext cx="467733" cy="467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725" y="5228005"/>
            <a:ext cx="464524" cy="464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12793" t="22023" r="13777" b="26551"/>
          <a:stretch/>
        </p:blipFill>
        <p:spPr>
          <a:xfrm>
            <a:off x="3808175" y="5242773"/>
            <a:ext cx="549410" cy="3847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370" y="5229500"/>
            <a:ext cx="466685" cy="466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39" y="2232910"/>
            <a:ext cx="454490" cy="4958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44" y="2232910"/>
            <a:ext cx="451371" cy="492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2793" t="22023" r="13777" b="26551"/>
          <a:stretch/>
        </p:blipFill>
        <p:spPr>
          <a:xfrm>
            <a:off x="1777029" y="2306549"/>
            <a:ext cx="533853" cy="4078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718" y="2230619"/>
            <a:ext cx="453472" cy="49471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55020" y="843584"/>
            <a:ext cx="2148549" cy="22282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"/>
                <a:cs typeface="Baskerville"/>
              </a:rPr>
              <a:t>Virtual Machine  #2</a:t>
            </a:r>
          </a:p>
          <a:p>
            <a:pPr algn="ctr"/>
            <a:endParaRPr lang="en-US" dirty="0">
              <a:effectLst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54" y="2238090"/>
            <a:ext cx="454490" cy="4958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59" y="2238090"/>
            <a:ext cx="451371" cy="492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12793" t="22023" r="13777" b="26551"/>
          <a:stretch/>
        </p:blipFill>
        <p:spPr>
          <a:xfrm>
            <a:off x="3955110" y="2282193"/>
            <a:ext cx="533853" cy="407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799" y="2235799"/>
            <a:ext cx="453472" cy="49471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619541" y="848311"/>
            <a:ext cx="2148549" cy="22234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"/>
                <a:cs typeface="Baskerville"/>
              </a:rPr>
              <a:t>Virtual Machine  #3</a:t>
            </a:r>
          </a:p>
          <a:p>
            <a:pPr algn="ctr"/>
            <a:endParaRPr lang="en-US" dirty="0">
              <a:effectLst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75" y="2242817"/>
            <a:ext cx="454490" cy="4958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880" y="2242817"/>
            <a:ext cx="451371" cy="492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l="12793" t="22023" r="13777" b="26551"/>
          <a:stretch/>
        </p:blipFill>
        <p:spPr>
          <a:xfrm>
            <a:off x="6104865" y="2316456"/>
            <a:ext cx="533853" cy="4078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5554" y="2240526"/>
            <a:ext cx="453472" cy="494711"/>
          </a:xfrm>
          <a:prstGeom prst="rect">
            <a:avLst/>
          </a:prstGeom>
        </p:spPr>
      </p:pic>
      <p:sp>
        <p:nvSpPr>
          <p:cNvPr id="144" name="Trapezoid 143"/>
          <p:cNvSpPr/>
          <p:nvPr/>
        </p:nvSpPr>
        <p:spPr>
          <a:xfrm rot="10800000">
            <a:off x="1306471" y="3071804"/>
            <a:ext cx="6471138" cy="1637042"/>
          </a:xfrm>
          <a:prstGeom prst="trapezoid">
            <a:avLst>
              <a:gd name="adj" fmla="val 890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171605" y="3688039"/>
            <a:ext cx="561811" cy="5618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797812" y="3688039"/>
            <a:ext cx="561811" cy="5618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489380" y="3688039"/>
            <a:ext cx="561811" cy="56181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174651" y="3688039"/>
            <a:ext cx="561811" cy="561811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16" idx="2"/>
            <a:endCxn id="34" idx="3"/>
          </p:cNvCxnSpPr>
          <p:nvPr/>
        </p:nvCxnSpPr>
        <p:spPr>
          <a:xfrm>
            <a:off x="1549784" y="2728732"/>
            <a:ext cx="1902727" cy="959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81783" y="5811890"/>
            <a:ext cx="23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Baskerville"/>
                <a:cs typeface="Baskerville"/>
              </a:rPr>
              <a:t>Physical Server</a:t>
            </a:r>
            <a:endParaRPr lang="en-US" dirty="0">
              <a:solidFill>
                <a:schemeClr val="dk1"/>
              </a:solidFill>
              <a:latin typeface="Baskerville"/>
              <a:cs typeface="Baskervill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0375" y="3525910"/>
            <a:ext cx="169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Baskerville"/>
                <a:cs typeface="Baskerville"/>
              </a:rPr>
              <a:t>Hypervisor</a:t>
            </a:r>
            <a:endParaRPr lang="en-US" dirty="0">
              <a:solidFill>
                <a:schemeClr val="dk1"/>
              </a:solidFill>
              <a:latin typeface="Baskerville"/>
              <a:cs typeface="Baskerville"/>
            </a:endParaRPr>
          </a:p>
        </p:txBody>
      </p:sp>
      <p:cxnSp>
        <p:nvCxnSpPr>
          <p:cNvPr id="47" name="Straight Arrow Connector 46"/>
          <p:cNvCxnSpPr>
            <a:stCxn id="31" idx="2"/>
            <a:endCxn id="35" idx="3"/>
          </p:cNvCxnSpPr>
          <p:nvPr/>
        </p:nvCxnSpPr>
        <p:spPr>
          <a:xfrm flipH="1">
            <a:off x="4078718" y="2724336"/>
            <a:ext cx="2293074" cy="9637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  <a:endCxn id="36" idx="3"/>
          </p:cNvCxnSpPr>
          <p:nvPr/>
        </p:nvCxnSpPr>
        <p:spPr>
          <a:xfrm flipH="1">
            <a:off x="4770286" y="2730510"/>
            <a:ext cx="13759" cy="957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36" idx="3"/>
          </p:cNvCxnSpPr>
          <p:nvPr/>
        </p:nvCxnSpPr>
        <p:spPr>
          <a:xfrm flipH="1">
            <a:off x="4770286" y="2735237"/>
            <a:ext cx="2178280" cy="952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6" idx="3"/>
          </p:cNvCxnSpPr>
          <p:nvPr/>
        </p:nvCxnSpPr>
        <p:spPr>
          <a:xfrm>
            <a:off x="2620730" y="2725330"/>
            <a:ext cx="2149556" cy="962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2"/>
            <a:endCxn id="37" idx="3"/>
          </p:cNvCxnSpPr>
          <p:nvPr/>
        </p:nvCxnSpPr>
        <p:spPr>
          <a:xfrm flipH="1">
            <a:off x="5455557" y="2735237"/>
            <a:ext cx="2026733" cy="952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2"/>
            <a:endCxn id="34" idx="3"/>
          </p:cNvCxnSpPr>
          <p:nvPr/>
        </p:nvCxnSpPr>
        <p:spPr>
          <a:xfrm flipH="1">
            <a:off x="3452511" y="2738639"/>
            <a:ext cx="2425109" cy="949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2"/>
            <a:endCxn id="34" idx="3"/>
          </p:cNvCxnSpPr>
          <p:nvPr/>
        </p:nvCxnSpPr>
        <p:spPr>
          <a:xfrm flipH="1">
            <a:off x="3452511" y="2733912"/>
            <a:ext cx="260588" cy="9541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2"/>
            <a:endCxn id="35" idx="3"/>
          </p:cNvCxnSpPr>
          <p:nvPr/>
        </p:nvCxnSpPr>
        <p:spPr>
          <a:xfrm flipH="1">
            <a:off x="4078718" y="2690073"/>
            <a:ext cx="143319" cy="997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2"/>
            <a:endCxn id="35" idx="3"/>
          </p:cNvCxnSpPr>
          <p:nvPr/>
        </p:nvCxnSpPr>
        <p:spPr>
          <a:xfrm>
            <a:off x="2043956" y="2714429"/>
            <a:ext cx="2034762" cy="97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2"/>
            <a:endCxn id="37" idx="3"/>
          </p:cNvCxnSpPr>
          <p:nvPr/>
        </p:nvCxnSpPr>
        <p:spPr>
          <a:xfrm>
            <a:off x="5332535" y="2730510"/>
            <a:ext cx="123022" cy="957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9" idx="2"/>
            <a:endCxn id="37" idx="3"/>
          </p:cNvCxnSpPr>
          <p:nvPr/>
        </p:nvCxnSpPr>
        <p:spPr>
          <a:xfrm>
            <a:off x="3154454" y="2725330"/>
            <a:ext cx="2301103" cy="962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1"/>
            <a:endCxn id="15" idx="0"/>
          </p:cNvCxnSpPr>
          <p:nvPr/>
        </p:nvCxnSpPr>
        <p:spPr>
          <a:xfrm flipH="1">
            <a:off x="5454713" y="4249850"/>
            <a:ext cx="844" cy="979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6" idx="1"/>
            <a:endCxn id="13" idx="0"/>
          </p:cNvCxnSpPr>
          <p:nvPr/>
        </p:nvCxnSpPr>
        <p:spPr>
          <a:xfrm flipH="1">
            <a:off x="4767987" y="4249850"/>
            <a:ext cx="2299" cy="978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5" idx="1"/>
            <a:endCxn id="14" idx="0"/>
          </p:cNvCxnSpPr>
          <p:nvPr/>
        </p:nvCxnSpPr>
        <p:spPr>
          <a:xfrm>
            <a:off x="4078718" y="4249850"/>
            <a:ext cx="4162" cy="9929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4" idx="1"/>
            <a:endCxn id="12" idx="0"/>
          </p:cNvCxnSpPr>
          <p:nvPr/>
        </p:nvCxnSpPr>
        <p:spPr>
          <a:xfrm>
            <a:off x="3452511" y="4249850"/>
            <a:ext cx="4923" cy="978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Direct Assignment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98178" y="1521119"/>
            <a:ext cx="4453128" cy="4859185"/>
            <a:chOff x="1998178" y="1521119"/>
            <a:chExt cx="4453128" cy="4859185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9993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0" y="3278535"/>
              <a:ext cx="92750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950357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4247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3002835" y="2702588"/>
              <a:ext cx="336302" cy="297478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52547" y="5641331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661367" y="2707308"/>
              <a:ext cx="336302" cy="297006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3715" y="5770704"/>
              <a:ext cx="609600" cy="609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2015" y="5646051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Eth1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86775" y="6099274"/>
            <a:ext cx="41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- - - - - - - - - - - - - - - - - - - - - -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9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Direct Assignment with SR-IOV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8178" y="1476815"/>
            <a:ext cx="4453128" cy="4947487"/>
            <a:chOff x="1998178" y="1521119"/>
            <a:chExt cx="4453128" cy="4947487"/>
          </a:xfrm>
        </p:grpSpPr>
        <p:grpSp>
          <p:nvGrpSpPr>
            <p:cNvPr id="8" name="Group 7"/>
            <p:cNvGrpSpPr/>
            <p:nvPr/>
          </p:nvGrpSpPr>
          <p:grpSpPr>
            <a:xfrm>
              <a:off x="1998178" y="1521119"/>
              <a:ext cx="4453128" cy="4854465"/>
              <a:chOff x="1998178" y="1521119"/>
              <a:chExt cx="4453128" cy="48544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98178" y="4076025"/>
                <a:ext cx="4453128" cy="193463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98179" y="1521119"/>
                <a:ext cx="1486656" cy="22743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98179" y="1550676"/>
                <a:ext cx="148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Virtual Machine #1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12441" y="1521119"/>
                <a:ext cx="1486656" cy="22759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12441" y="1537568"/>
                <a:ext cx="148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Virtual Machine #2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305801" y="4103589"/>
                <a:ext cx="10289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Host Linux Kernel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998180" y="3278535"/>
                <a:ext cx="927509" cy="502118"/>
              </a:xfrm>
              <a:prstGeom prst="rect">
                <a:avLst/>
              </a:prstGeom>
              <a:pattFill prst="pct5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accent6"/>
                </a:bgClr>
              </a:patt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QEMU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27180" y="3283255"/>
                <a:ext cx="950357" cy="502118"/>
              </a:xfrm>
              <a:prstGeom prst="rect">
                <a:avLst/>
              </a:prstGeom>
              <a:pattFill prst="pct5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accent6"/>
                </a:bgClr>
              </a:patt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QEMU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37781" y="5765984"/>
                <a:ext cx="609600" cy="609600"/>
              </a:xfrm>
              <a:prstGeom prst="rect">
                <a:avLst/>
              </a:prstGeom>
            </p:spPr>
          </p:pic>
          <p:sp>
            <p:nvSpPr>
              <p:cNvPr id="57" name="Up-Down Arrow 56"/>
              <p:cNvSpPr/>
              <p:nvPr/>
            </p:nvSpPr>
            <p:spPr>
              <a:xfrm>
                <a:off x="3002835" y="2702588"/>
                <a:ext cx="336302" cy="2392455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76081" y="5641331"/>
                <a:ext cx="75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Eth0</a:t>
                </a:r>
                <a:endParaRPr lang="en-US" dirty="0"/>
              </a:p>
            </p:txBody>
          </p:sp>
          <p:sp>
            <p:nvSpPr>
              <p:cNvPr id="35" name="Up-Down Arrow 34"/>
              <p:cNvSpPr/>
              <p:nvPr/>
            </p:nvSpPr>
            <p:spPr>
              <a:xfrm>
                <a:off x="4661367" y="2707309"/>
                <a:ext cx="336302" cy="2387734"/>
              </a:xfrm>
              <a:prstGeom prst="up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0567" y="5046468"/>
                <a:ext cx="623280" cy="464344"/>
              </a:xfrm>
              <a:prstGeom prst="rect">
                <a:avLst/>
              </a:prstGeom>
            </p:spPr>
          </p:pic>
          <p:sp>
            <p:nvSpPr>
              <p:cNvPr id="2" name="Left-Right Arrow 1"/>
              <p:cNvSpPr/>
              <p:nvPr/>
            </p:nvSpPr>
            <p:spPr>
              <a:xfrm>
                <a:off x="2131073" y="5095043"/>
                <a:ext cx="3012322" cy="256772"/>
              </a:xfrm>
              <a:prstGeom prst="left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9407" y="5514263"/>
                <a:ext cx="19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Intel VT-X, VT-D </a:t>
                </a:r>
                <a:endParaRPr lang="en-US" dirty="0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3839219" y="5351815"/>
                <a:ext cx="0" cy="41416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94981" y="5341767"/>
                <a:ext cx="0" cy="41416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57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008210" y="3770980"/>
            <a:ext cx="4682747" cy="1299302"/>
            <a:chOff x="2008210" y="3770980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3770980"/>
              <a:ext cx="4682747" cy="12993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111574" y="3979665"/>
              <a:ext cx="45793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Commodity Server Hardware </a:t>
              </a:r>
              <a:endParaRPr lang="en-US" sz="1600" dirty="0" smtClean="0">
                <a:latin typeface="Baskerville"/>
                <a:cs typeface="Baskerville"/>
              </a:endParaRPr>
            </a:p>
            <a:p>
              <a:pPr algn="ctr"/>
              <a:endParaRPr lang="en-US" sz="1600" dirty="0">
                <a:latin typeface="Baskerville"/>
                <a:cs typeface="Baskerville"/>
              </a:endParaRPr>
            </a:p>
            <a:p>
              <a:pPr algn="ctr"/>
              <a:r>
                <a:rPr lang="en-US" sz="1600" dirty="0">
                  <a:latin typeface="Baskerville"/>
                  <a:cs typeface="Baskerville"/>
                </a:rPr>
                <a:t>R</a:t>
              </a:r>
              <a:r>
                <a:rPr lang="en-US" sz="1600" dirty="0" smtClean="0">
                  <a:latin typeface="Baskerville"/>
                  <a:cs typeface="Baskerville"/>
                </a:rPr>
                <a:t>unning </a:t>
              </a:r>
              <a:r>
                <a:rPr lang="en-US" sz="1600" dirty="0" smtClean="0">
                  <a:latin typeface="Baskerville"/>
                  <a:cs typeface="Baskerville"/>
                </a:rPr>
                <a:t>GNU/Linux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572852"/>
            <a:ext cx="945040" cy="8513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572853"/>
            <a:ext cx="974572" cy="873958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032725" y="4387140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5400000">
            <a:off x="3171255" y="4394523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111574" y="679339"/>
            <a:ext cx="4564617" cy="3130864"/>
            <a:chOff x="2111574" y="679339"/>
            <a:chExt cx="4564617" cy="3130864"/>
          </a:xfrm>
        </p:grpSpPr>
        <p:sp>
          <p:nvSpPr>
            <p:cNvPr id="10" name="TextBox 9"/>
            <p:cNvSpPr txBox="1"/>
            <p:nvPr/>
          </p:nvSpPr>
          <p:spPr>
            <a:xfrm>
              <a:off x="2598860" y="3381927"/>
              <a:ext cx="3470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Linux Kernel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14937" y="2953645"/>
              <a:ext cx="2805822" cy="398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936" y="2968419"/>
              <a:ext cx="2761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CGroups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86314" y="1181470"/>
              <a:ext cx="1389877" cy="11371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6314" y="1521138"/>
              <a:ext cx="138987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User</a:t>
              </a:r>
              <a:r>
                <a:rPr lang="en-US" sz="1600" dirty="0" smtClean="0">
                  <a:latin typeface="Baskerville"/>
                  <a:cs typeface="Baskerville"/>
                </a:rPr>
                <a:t>-Space </a:t>
              </a:r>
              <a:r>
                <a:rPr lang="en-US" sz="1600" dirty="0" smtClean="0">
                  <a:latin typeface="Baskerville"/>
                  <a:cs typeface="Baskerville"/>
                </a:rPr>
                <a:t>Applications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0168" y="679339"/>
              <a:ext cx="1358495" cy="2215234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2024" y="679339"/>
              <a:ext cx="1358495" cy="2215234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9702" y="2436760"/>
              <a:ext cx="1298448" cy="411480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askerville"/>
                  <a:cs typeface="Baskerville"/>
                </a:rPr>
                <a:t>Namespace</a:t>
              </a:r>
              <a:endParaRPr lang="en-US" sz="16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3392" y="1432406"/>
              <a:ext cx="251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askerville"/>
                  <a:cs typeface="Baskerville"/>
                </a:rPr>
                <a:t>………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85405" y="1580185"/>
              <a:ext cx="135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skerville"/>
                  <a:cs typeface="Baskerville"/>
                </a:rPr>
                <a:t>Application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96276" y="2441480"/>
              <a:ext cx="1298448" cy="411480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askerville"/>
                  <a:cs typeface="Baskerville"/>
                </a:rPr>
                <a:t>Namespace</a:t>
              </a:r>
              <a:endParaRPr lang="en-US" sz="16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22447" y="1584905"/>
              <a:ext cx="135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Application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11574" y="2341089"/>
              <a:ext cx="4564617" cy="14691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  <a:alpha val="20000"/>
                  </a:schemeClr>
                </a:gs>
                <a:gs pos="100000">
                  <a:schemeClr val="accent1">
                    <a:tint val="15000"/>
                    <a:satMod val="350000"/>
                    <a:alpha val="20000"/>
                  </a:schemeClr>
                </a:gs>
              </a:gsLst>
              <a:lin ang="16200000" scaled="1"/>
              <a:tileRect/>
            </a:gradFill>
            <a:ln w="38100" cmpd="sng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4911" y="787433"/>
              <a:ext cx="135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Container #1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27187" y="792153"/>
              <a:ext cx="135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Container #2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63509" y="2436760"/>
              <a:ext cx="976418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9198" y="2432908"/>
              <a:ext cx="9764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LXC </a:t>
              </a:r>
            </a:p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(or) LibVirt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98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3485974" y="3958215"/>
            <a:ext cx="1439710" cy="486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11964" y="4041015"/>
            <a:ext cx="1439710" cy="486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853" y="400381"/>
            <a:ext cx="723545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6266" y="400381"/>
            <a:ext cx="955070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853" y="503759"/>
            <a:ext cx="7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5798" y="520515"/>
            <a:ext cx="92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CPUSET</a:t>
            </a:r>
            <a:endParaRPr lang="en-US" b="1" dirty="0"/>
          </a:p>
        </p:txBody>
      </p:sp>
      <p:cxnSp>
        <p:nvCxnSpPr>
          <p:cNvPr id="13" name="Straight Connector 12"/>
          <p:cNvCxnSpPr>
            <a:stCxn id="33" idx="1"/>
          </p:cNvCxnSpPr>
          <p:nvPr/>
        </p:nvCxnSpPr>
        <p:spPr>
          <a:xfrm>
            <a:off x="962073" y="1866417"/>
            <a:ext cx="0" cy="1039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3"/>
          </p:cNvCxnSpPr>
          <p:nvPr/>
        </p:nvCxnSpPr>
        <p:spPr>
          <a:xfrm>
            <a:off x="958713" y="2187816"/>
            <a:ext cx="398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1626" y="1295410"/>
            <a:ext cx="9819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1626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73580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1357402" y="2032683"/>
            <a:ext cx="1430881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127911" y="1539896"/>
            <a:ext cx="1668324" cy="326521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stCxn id="33" idx="3"/>
          </p:cNvCxnSpPr>
          <p:nvPr/>
        </p:nvCxnSpPr>
        <p:spPr>
          <a:xfrm flipV="1">
            <a:off x="962073" y="1281142"/>
            <a:ext cx="0" cy="258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050" y="1488555"/>
            <a:ext cx="15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cpu_hierarchy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54045" y="1960186"/>
            <a:ext cx="14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www_cgroup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53688" y="2634104"/>
            <a:ext cx="398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Hexagon 67"/>
          <p:cNvSpPr/>
          <p:nvPr/>
        </p:nvSpPr>
        <p:spPr>
          <a:xfrm>
            <a:off x="1352376" y="2478971"/>
            <a:ext cx="1435907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68556" y="2421416"/>
            <a:ext cx="12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db_cgroup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796235" y="2906125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6818" y="2897264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984403" y="400381"/>
            <a:ext cx="1034870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145665" y="400381"/>
            <a:ext cx="1177307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84403" y="503759"/>
            <a:ext cx="10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NET_CLS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175198" y="520515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NET_PRIO</a:t>
            </a:r>
            <a:endParaRPr lang="en-US" b="1" dirty="0"/>
          </a:p>
        </p:txBody>
      </p:sp>
      <p:cxnSp>
        <p:nvCxnSpPr>
          <p:cNvPr id="76" name="Straight Connector 75"/>
          <p:cNvCxnSpPr>
            <a:stCxn id="82" idx="1"/>
          </p:cNvCxnSpPr>
          <p:nvPr/>
        </p:nvCxnSpPr>
        <p:spPr>
          <a:xfrm>
            <a:off x="4120978" y="1866417"/>
            <a:ext cx="0" cy="1039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3601" y="1295410"/>
            <a:ext cx="12233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03601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726940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Snip Single Corner Rectangle 81"/>
          <p:cNvSpPr/>
          <p:nvPr/>
        </p:nvSpPr>
        <p:spPr>
          <a:xfrm>
            <a:off x="3286816" y="1539896"/>
            <a:ext cx="1668324" cy="326521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>
            <a:stCxn id="82" idx="3"/>
          </p:cNvCxnSpPr>
          <p:nvPr/>
        </p:nvCxnSpPr>
        <p:spPr>
          <a:xfrm flipV="1">
            <a:off x="4120978" y="1281142"/>
            <a:ext cx="0" cy="258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337955" y="1488555"/>
            <a:ext cx="15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net_hierarchy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955140" y="2444301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925723" y="2897264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633253" y="407515"/>
            <a:ext cx="1133215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6576266" y="510893"/>
            <a:ext cx="11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MEMORY</a:t>
            </a:r>
            <a:endParaRPr lang="en-US" b="1" dirty="0"/>
          </a:p>
        </p:txBody>
      </p:sp>
      <p:cxnSp>
        <p:nvCxnSpPr>
          <p:cNvPr id="101" name="Straight Connector 100"/>
          <p:cNvCxnSpPr>
            <a:stCxn id="107" idx="1"/>
            <a:endCxn id="112" idx="0"/>
          </p:cNvCxnSpPr>
          <p:nvPr/>
        </p:nvCxnSpPr>
        <p:spPr>
          <a:xfrm flipH="1">
            <a:off x="7197215" y="1868354"/>
            <a:ext cx="2731" cy="973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Snip Single Corner Rectangle 106"/>
          <p:cNvSpPr/>
          <p:nvPr/>
        </p:nvSpPr>
        <p:spPr>
          <a:xfrm>
            <a:off x="6302367" y="1541833"/>
            <a:ext cx="1795157" cy="326521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>
            <a:stCxn id="107" idx="3"/>
            <a:endCxn id="97" idx="2"/>
          </p:cNvCxnSpPr>
          <p:nvPr/>
        </p:nvCxnSpPr>
        <p:spPr>
          <a:xfrm flipH="1" flipV="1">
            <a:off x="7199861" y="983476"/>
            <a:ext cx="85" cy="558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353507" y="1490492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mem_hierarchy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254240" y="2822108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998262" y="2842251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8" name="Straight Arrow Connector 137"/>
          <p:cNvCxnSpPr>
            <a:endCxn id="139" idx="3"/>
          </p:cNvCxnSpPr>
          <p:nvPr/>
        </p:nvCxnSpPr>
        <p:spPr>
          <a:xfrm>
            <a:off x="4106819" y="2200545"/>
            <a:ext cx="398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Hexagon 138"/>
          <p:cNvSpPr/>
          <p:nvPr/>
        </p:nvSpPr>
        <p:spPr>
          <a:xfrm>
            <a:off x="4505508" y="2045412"/>
            <a:ext cx="1430881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4502151" y="1972915"/>
            <a:ext cx="14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www_cgroup</a:t>
            </a:r>
            <a:endParaRPr lang="en-US" dirty="0"/>
          </a:p>
        </p:txBody>
      </p:sp>
      <p:cxnSp>
        <p:nvCxnSpPr>
          <p:cNvPr id="141" name="Straight Arrow Connector 140"/>
          <p:cNvCxnSpPr>
            <a:endCxn id="142" idx="3"/>
          </p:cNvCxnSpPr>
          <p:nvPr/>
        </p:nvCxnSpPr>
        <p:spPr>
          <a:xfrm>
            <a:off x="7199638" y="2195287"/>
            <a:ext cx="398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Hexagon 141"/>
          <p:cNvSpPr/>
          <p:nvPr/>
        </p:nvSpPr>
        <p:spPr>
          <a:xfrm>
            <a:off x="7598327" y="2040154"/>
            <a:ext cx="1430881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7594970" y="1967657"/>
            <a:ext cx="14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www_cgroup</a:t>
            </a:r>
            <a:endParaRPr lang="en-US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7194613" y="2641575"/>
            <a:ext cx="398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Hexagon 144"/>
          <p:cNvSpPr/>
          <p:nvPr/>
        </p:nvSpPr>
        <p:spPr>
          <a:xfrm>
            <a:off x="7593301" y="2486442"/>
            <a:ext cx="1435907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709481" y="2428887"/>
            <a:ext cx="12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db_cgroup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3337954" y="4108135"/>
            <a:ext cx="1439710" cy="486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337955" y="4186535"/>
            <a:ext cx="143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Web Server</a:t>
            </a:r>
            <a:endParaRPr lang="en-US" b="1" dirty="0"/>
          </a:p>
        </p:txBody>
      </p:sp>
      <p:cxnSp>
        <p:nvCxnSpPr>
          <p:cNvPr id="161" name="Curved Connector 160"/>
          <p:cNvCxnSpPr>
            <a:stCxn id="152" idx="0"/>
            <a:endCxn id="27" idx="0"/>
          </p:cNvCxnSpPr>
          <p:nvPr/>
        </p:nvCxnSpPr>
        <p:spPr>
          <a:xfrm rot="16200000" flipV="1">
            <a:off x="2462887" y="2513213"/>
            <a:ext cx="1920319" cy="126952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52" idx="0"/>
          </p:cNvCxnSpPr>
          <p:nvPr/>
        </p:nvCxnSpPr>
        <p:spPr>
          <a:xfrm rot="5400000" flipH="1" flipV="1">
            <a:off x="3736862" y="2671366"/>
            <a:ext cx="1757716" cy="1115822"/>
          </a:xfrm>
          <a:prstGeom prst="curvedConnector3">
            <a:avLst>
              <a:gd name="adj1" fmla="val 758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52" idx="0"/>
          </p:cNvCxnSpPr>
          <p:nvPr/>
        </p:nvCxnSpPr>
        <p:spPr>
          <a:xfrm rot="5400000" flipH="1" flipV="1">
            <a:off x="4994337" y="1392991"/>
            <a:ext cx="1778617" cy="36516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491993" y="5035730"/>
            <a:ext cx="1439710" cy="724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417983" y="5118530"/>
            <a:ext cx="1439710" cy="724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343973" y="5185650"/>
            <a:ext cx="1439710" cy="724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3343974" y="5264050"/>
            <a:ext cx="143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 Server</a:t>
            </a:r>
            <a:endParaRPr lang="en-US" b="1" dirty="0"/>
          </a:p>
        </p:txBody>
      </p:sp>
      <p:cxnSp>
        <p:nvCxnSpPr>
          <p:cNvPr id="173" name="Curved Connector 172"/>
          <p:cNvCxnSpPr>
            <a:stCxn id="170" idx="1"/>
          </p:cNvCxnSpPr>
          <p:nvPr/>
        </p:nvCxnSpPr>
        <p:spPr>
          <a:xfrm rot="10800000">
            <a:off x="2053775" y="2798220"/>
            <a:ext cx="1290198" cy="27497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70" idx="3"/>
            <a:endCxn id="146" idx="2"/>
          </p:cNvCxnSpPr>
          <p:nvPr/>
        </p:nvCxnSpPr>
        <p:spPr>
          <a:xfrm flipV="1">
            <a:off x="4783683" y="2798219"/>
            <a:ext cx="3540056" cy="27497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199947" y="5194350"/>
            <a:ext cx="1452198" cy="136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>
            <a:off x="7319150" y="5358761"/>
            <a:ext cx="279178" cy="1424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Snip Single Corner Rectangle 178"/>
          <p:cNvSpPr/>
          <p:nvPr/>
        </p:nvSpPr>
        <p:spPr>
          <a:xfrm>
            <a:off x="7319831" y="5688674"/>
            <a:ext cx="278497" cy="146304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Hexagon 180"/>
          <p:cNvSpPr/>
          <p:nvPr/>
        </p:nvSpPr>
        <p:spPr>
          <a:xfrm>
            <a:off x="7319151" y="6021464"/>
            <a:ext cx="279178" cy="14630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19831" y="6329939"/>
            <a:ext cx="278498" cy="146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638915" y="5292532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Subsystems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638915" y="5619293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Hierarchies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638915" y="5943793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</a:t>
            </a:r>
            <a:r>
              <a:rPr lang="en-US" sz="1200" dirty="0" err="1" smtClean="0"/>
              <a:t>groups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638915" y="6250244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/>
              <a:t>containers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237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08210" y="4147298"/>
            <a:ext cx="4682747" cy="1299302"/>
            <a:chOff x="2008210" y="4147298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4147298"/>
              <a:ext cx="4682747" cy="12993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78411" y="4304671"/>
              <a:ext cx="4438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askerville"/>
                  <a:cs typeface="Baskerville"/>
                </a:rPr>
                <a:t>Server </a:t>
              </a:r>
              <a:r>
                <a:rPr lang="en-US" dirty="0" smtClean="0">
                  <a:latin typeface="Baskerville"/>
                  <a:cs typeface="Baskerville"/>
                </a:rPr>
                <a:t>With/Without </a:t>
              </a:r>
              <a:r>
                <a:rPr lang="en-US" dirty="0" smtClean="0">
                  <a:latin typeface="Baskerville"/>
                  <a:cs typeface="Baskerville"/>
                </a:rPr>
                <a:t>Virtualization </a:t>
              </a:r>
            </a:p>
            <a:p>
              <a:pPr algn="ctr"/>
              <a:endParaRPr lang="en-US" dirty="0" smtClean="0">
                <a:latin typeface="Baskerville"/>
                <a:cs typeface="Baskerville"/>
              </a:endParaRPr>
            </a:p>
            <a:p>
              <a:pPr algn="ctr"/>
              <a:r>
                <a:rPr lang="en-US" dirty="0">
                  <a:latin typeface="Baskerville"/>
                  <a:cs typeface="Baskerville"/>
                </a:rPr>
                <a:t>C</a:t>
              </a:r>
              <a:r>
                <a:rPr lang="en-US" dirty="0" smtClean="0">
                  <a:latin typeface="Baskerville"/>
                  <a:cs typeface="Baskerville"/>
                </a:rPr>
                <a:t>apable </a:t>
              </a:r>
              <a:r>
                <a:rPr lang="en-US" dirty="0" smtClean="0">
                  <a:latin typeface="Baskerville"/>
                  <a:cs typeface="Baskerville"/>
                </a:rPr>
                <a:t>CPU (Intel VT-X or AMD – SVM)</a:t>
              </a:r>
              <a:endParaRPr lang="en-US" dirty="0">
                <a:latin typeface="Baskerville"/>
                <a:cs typeface="Baskerville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111574" y="3401106"/>
            <a:ext cx="4564617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8860" y="3817317"/>
            <a:ext cx="34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Xen Hypervisor</a:t>
            </a:r>
            <a:endParaRPr lang="en-US" dirty="0">
              <a:latin typeface="Baskerville"/>
              <a:cs typeface="Baskerville"/>
            </a:endParaRP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949170"/>
            <a:ext cx="945040" cy="85132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949171"/>
            <a:ext cx="974572" cy="873958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9" idx="0"/>
          </p:cNvCxnSpPr>
          <p:nvPr/>
        </p:nvCxnSpPr>
        <p:spPr>
          <a:xfrm rot="16200000" flipH="1">
            <a:off x="5032725" y="4763458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10" idx="0"/>
          </p:cNvCxnSpPr>
          <p:nvPr/>
        </p:nvCxnSpPr>
        <p:spPr>
          <a:xfrm rot="5400000">
            <a:off x="3171255" y="4770841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82474" y="2420164"/>
            <a:ext cx="1358493" cy="959935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Xen-PV </a:t>
            </a:r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Enabled </a:t>
            </a:r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Kernel</a:t>
            </a:r>
            <a:endParaRPr lang="en-US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9929" y="2420164"/>
            <a:ext cx="25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………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82472" y="179172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82474" y="176218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Para Virtual </a:t>
            </a:r>
            <a:r>
              <a:rPr lang="en-US" dirty="0" smtClean="0">
                <a:latin typeface="Baskerville"/>
                <a:cs typeface="Baskerville"/>
              </a:rPr>
              <a:t>Drivers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2475" y="911079"/>
            <a:ext cx="13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Application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75218" y="2424884"/>
            <a:ext cx="1358493" cy="959935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Unmodified Kernel</a:t>
            </a:r>
            <a:endParaRPr lang="en-US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75216" y="179644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75218" y="176690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Virtual Hardware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75219" y="915799"/>
            <a:ext cx="13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Application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11574" y="2420164"/>
            <a:ext cx="1358493" cy="920257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Xen-Enabled Kernel</a:t>
            </a:r>
            <a:endParaRPr lang="en-US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11574" y="1778553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11576" y="1749017"/>
            <a:ext cx="1358493" cy="646331"/>
          </a:xfrm>
          <a:prstGeom prst="rect">
            <a:avLst/>
          </a:prstGeom>
          <a:pattFill prst="pct30">
            <a:fgClr>
              <a:srgbClr val="FF7878"/>
            </a:fgClr>
            <a:bgClr>
              <a:srgbClr val="E16969"/>
            </a:bgClr>
          </a:patt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Native drivers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11576" y="1061487"/>
            <a:ext cx="1358493" cy="687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skerville"/>
                <a:cs typeface="Baskerville"/>
              </a:rPr>
              <a:t>Management Tools</a:t>
            </a:r>
            <a:endParaRPr lang="en-US" sz="1600" dirty="0">
              <a:solidFill>
                <a:srgbClr val="000000"/>
              </a:solidFill>
              <a:latin typeface="Baskerville"/>
              <a:cs typeface="Baskervill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61702" y="381731"/>
            <a:ext cx="129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Control Interface</a:t>
            </a:r>
            <a:endParaRPr lang="en-US" dirty="0">
              <a:latin typeface="Baskerville"/>
              <a:cs typeface="Baskerville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3430" y="2072183"/>
            <a:ext cx="0" cy="2439965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00358" y="2119459"/>
            <a:ext cx="0" cy="1425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0358" y="3545175"/>
            <a:ext cx="6820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982372" y="2119460"/>
            <a:ext cx="0" cy="1425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58786" y="2119459"/>
            <a:ext cx="0" cy="1578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58786" y="3697575"/>
            <a:ext cx="21401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298902" y="2119461"/>
            <a:ext cx="0" cy="15781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14666" y="4"/>
            <a:ext cx="11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Dom0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2475" y="12399"/>
            <a:ext cx="11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PV </a:t>
            </a:r>
            <a:r>
              <a:rPr lang="en-US" dirty="0" smtClean="0">
                <a:latin typeface="Baskerville"/>
                <a:cs typeface="Baskerville"/>
              </a:rPr>
              <a:t>Guest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76589" y="0"/>
            <a:ext cx="13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HVM </a:t>
            </a:r>
            <a:r>
              <a:rPr lang="en-US" dirty="0" smtClean="0">
                <a:latin typeface="Baskerville"/>
                <a:cs typeface="Baskerville"/>
              </a:rPr>
              <a:t>Guest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11574" y="381731"/>
            <a:ext cx="1358495" cy="2988622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82472" y="381732"/>
            <a:ext cx="1358495" cy="301313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498" y="381732"/>
            <a:ext cx="1358495" cy="30131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56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1267393" y="4147298"/>
            <a:ext cx="2142675" cy="5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5272" y="4211093"/>
            <a:ext cx="2030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bunny2-priv</a:t>
            </a:r>
            <a:endParaRPr lang="en-US" b="1" dirty="0"/>
          </a:p>
        </p:txBody>
      </p:sp>
      <p:pic>
        <p:nvPicPr>
          <p:cNvPr id="11" name="Picture 10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3690586" y="4149269"/>
            <a:ext cx="2142675" cy="526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8465" y="4213064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bunny3-priv</a:t>
            </a:r>
            <a:endParaRPr lang="en-US" b="1" dirty="0"/>
          </a:p>
        </p:txBody>
      </p:sp>
      <p:pic>
        <p:nvPicPr>
          <p:cNvPr id="14" name="Picture 13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6018378" y="4147298"/>
            <a:ext cx="2142675" cy="5267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257" y="4211093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bunnytemp-priv</a:t>
            </a:r>
            <a:endParaRPr lang="en-US" b="1" dirty="0"/>
          </a:p>
        </p:txBody>
      </p:sp>
      <p:pic>
        <p:nvPicPr>
          <p:cNvPr id="20" name="Picture 19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3690586" y="2220916"/>
            <a:ext cx="2142675" cy="5267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68465" y="2284710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lbha1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43550" y="2010662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130.127.206.208</a:t>
            </a:r>
            <a:endParaRPr lang="en-US" sz="1100" dirty="0"/>
          </a:p>
        </p:txBody>
      </p:sp>
      <p:sp>
        <p:nvSpPr>
          <p:cNvPr id="23" name="Down Arrow 22"/>
          <p:cNvSpPr/>
          <p:nvPr/>
        </p:nvSpPr>
        <p:spPr>
          <a:xfrm>
            <a:off x="4668276" y="1587365"/>
            <a:ext cx="329249" cy="574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2"/>
            <a:endCxn id="8" idx="0"/>
          </p:cNvCxnSpPr>
          <p:nvPr/>
        </p:nvCxnSpPr>
        <p:spPr>
          <a:xfrm flipH="1">
            <a:off x="2338731" y="2747621"/>
            <a:ext cx="2423193" cy="13996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11" idx="0"/>
          </p:cNvCxnSpPr>
          <p:nvPr/>
        </p:nvCxnSpPr>
        <p:spPr>
          <a:xfrm>
            <a:off x="4761924" y="2747621"/>
            <a:ext cx="0" cy="14016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4" idx="0"/>
          </p:cNvCxnSpPr>
          <p:nvPr/>
        </p:nvCxnSpPr>
        <p:spPr>
          <a:xfrm>
            <a:off x="4761924" y="2747621"/>
            <a:ext cx="2327792" cy="13996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97525" y="2677073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192.168.1.131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089716" y="3944478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192.168.1.220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692289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192.168.1.113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267393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9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1326188" y="4147298"/>
            <a:ext cx="2142675" cy="5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4067" y="4211093"/>
            <a:ext cx="2030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mond1</a:t>
            </a:r>
            <a:endParaRPr lang="en-US" b="1" dirty="0"/>
          </a:p>
        </p:txBody>
      </p:sp>
      <p:pic>
        <p:nvPicPr>
          <p:cNvPr id="11" name="Picture 10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58795" y="5634772"/>
            <a:ext cx="1619337" cy="526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674" y="5698567"/>
            <a:ext cx="153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monr2</a:t>
            </a:r>
            <a:endParaRPr lang="en-US" b="1" dirty="0"/>
          </a:p>
        </p:txBody>
      </p:sp>
      <p:pic>
        <p:nvPicPr>
          <p:cNvPr id="14" name="Picture 13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2249381" y="5634772"/>
            <a:ext cx="2142675" cy="5267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27260" y="5698567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files.ir.clemson</a:t>
            </a:r>
            <a:endParaRPr lang="en-US" b="1" dirty="0"/>
          </a:p>
        </p:txBody>
      </p:sp>
      <p:pic>
        <p:nvPicPr>
          <p:cNvPr id="20" name="Picture 19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1718533" y="2098332"/>
            <a:ext cx="2142675" cy="5267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96412" y="2162126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mons1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1497" y="1888078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130.127.206.201</a:t>
            </a:r>
            <a:endParaRPr lang="en-US" sz="1100" dirty="0"/>
          </a:p>
        </p:txBody>
      </p:sp>
      <p:sp>
        <p:nvSpPr>
          <p:cNvPr id="23" name="Down Arrow 22"/>
          <p:cNvSpPr/>
          <p:nvPr/>
        </p:nvSpPr>
        <p:spPr>
          <a:xfrm>
            <a:off x="2696223" y="1464781"/>
            <a:ext cx="329249" cy="574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2"/>
            <a:endCxn id="8" idx="0"/>
          </p:cNvCxnSpPr>
          <p:nvPr/>
        </p:nvCxnSpPr>
        <p:spPr>
          <a:xfrm flipH="1">
            <a:off x="2397526" y="2625037"/>
            <a:ext cx="392345" cy="1522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868464" y="4674003"/>
            <a:ext cx="1529062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4" idx="0"/>
          </p:cNvCxnSpPr>
          <p:nvPr/>
        </p:nvCxnSpPr>
        <p:spPr>
          <a:xfrm>
            <a:off x="2397526" y="4674003"/>
            <a:ext cx="923193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9544" y="2554489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192.168.1.124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20719" y="5431952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192.168.1.221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-33574" y="5404213"/>
            <a:ext cx="997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192.168.1.118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326188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192.168.1.115</a:t>
            </a:r>
            <a:endParaRPr lang="en-US" sz="1100" dirty="0"/>
          </a:p>
        </p:txBody>
      </p:sp>
      <p:pic>
        <p:nvPicPr>
          <p:cNvPr id="24" name="Picture 23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5516186" y="2098332"/>
            <a:ext cx="2142675" cy="5267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94065" y="2162126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mons2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69150" y="1888078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130.127.206.202</a:t>
            </a:r>
            <a:endParaRPr lang="en-US" sz="1100" dirty="0"/>
          </a:p>
        </p:txBody>
      </p:sp>
      <p:sp>
        <p:nvSpPr>
          <p:cNvPr id="34" name="Down Arrow 33"/>
          <p:cNvSpPr/>
          <p:nvPr/>
        </p:nvSpPr>
        <p:spPr>
          <a:xfrm>
            <a:off x="6493876" y="1464781"/>
            <a:ext cx="329249" cy="574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23125" y="2554489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192.168.1.125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2" idx="3"/>
            <a:endCxn id="15" idx="1"/>
          </p:cNvCxnSpPr>
          <p:nvPr/>
        </p:nvCxnSpPr>
        <p:spPr>
          <a:xfrm>
            <a:off x="1671497" y="5883233"/>
            <a:ext cx="6557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5946958" y="4147298"/>
            <a:ext cx="2142675" cy="52670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24837" y="4211093"/>
            <a:ext cx="2030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mond2</a:t>
            </a:r>
            <a:endParaRPr lang="en-US" b="1" dirty="0"/>
          </a:p>
        </p:txBody>
      </p:sp>
      <p:pic>
        <p:nvPicPr>
          <p:cNvPr id="38" name="Picture 37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4679566" y="5634772"/>
            <a:ext cx="1580778" cy="52670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757444" y="5698567"/>
            <a:ext cx="14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monr4</a:t>
            </a:r>
            <a:endParaRPr lang="en-US" b="1" dirty="0"/>
          </a:p>
        </p:txBody>
      </p:sp>
      <p:pic>
        <p:nvPicPr>
          <p:cNvPr id="40" name="Picture 39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6940705" y="5634772"/>
            <a:ext cx="2142675" cy="5267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018584" y="5698567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monitor.ir.clemson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36" idx="2"/>
            <a:endCxn id="38" idx="0"/>
          </p:cNvCxnSpPr>
          <p:nvPr/>
        </p:nvCxnSpPr>
        <p:spPr>
          <a:xfrm flipH="1">
            <a:off x="5469955" y="4674003"/>
            <a:ext cx="1548341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>
            <a:off x="7018296" y="4674003"/>
            <a:ext cx="993747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41489" y="5420194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192.168.1.221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1919" y="5404213"/>
            <a:ext cx="101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192.168.1.120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4063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192.168.1.116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39" idx="3"/>
            <a:endCxn id="41" idx="1"/>
          </p:cNvCxnSpPr>
          <p:nvPr/>
        </p:nvCxnSpPr>
        <p:spPr>
          <a:xfrm>
            <a:off x="6255721" y="5883233"/>
            <a:ext cx="7628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2"/>
            <a:endCxn id="36" idx="0"/>
          </p:cNvCxnSpPr>
          <p:nvPr/>
        </p:nvCxnSpPr>
        <p:spPr>
          <a:xfrm>
            <a:off x="2789871" y="2625037"/>
            <a:ext cx="4228425" cy="1522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2"/>
            <a:endCxn id="33" idx="3"/>
          </p:cNvCxnSpPr>
          <p:nvPr/>
        </p:nvCxnSpPr>
        <p:spPr>
          <a:xfrm flipH="1">
            <a:off x="2492020" y="2625037"/>
            <a:ext cx="4095504" cy="14244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2"/>
            <a:endCxn id="36" idx="0"/>
          </p:cNvCxnSpPr>
          <p:nvPr/>
        </p:nvCxnSpPr>
        <p:spPr>
          <a:xfrm>
            <a:off x="6587524" y="2625037"/>
            <a:ext cx="430772" cy="1522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740" y="3918710"/>
            <a:ext cx="4437812" cy="2383713"/>
          </a:xfrm>
          <a:prstGeom prst="rect">
            <a:avLst/>
          </a:prstGeom>
          <a:solidFill>
            <a:schemeClr val="bg1">
              <a:lumMod val="85000"/>
              <a:alpha val="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8795" y="4049515"/>
            <a:ext cx="80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69509" y="3918710"/>
            <a:ext cx="4437812" cy="2383713"/>
          </a:xfrm>
          <a:prstGeom prst="rect">
            <a:avLst/>
          </a:prstGeom>
          <a:solidFill>
            <a:schemeClr val="bg1">
              <a:lumMod val="85000"/>
              <a:alpha val="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239763" y="4034295"/>
            <a:ext cx="80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799109" y="2622090"/>
            <a:ext cx="2528159" cy="2193995"/>
          </a:xfrm>
          <a:custGeom>
            <a:avLst/>
            <a:gdLst>
              <a:gd name="connsiteX0" fmla="*/ 235177 w 2528159"/>
              <a:gd name="connsiteY0" fmla="*/ 823078 h 2193995"/>
              <a:gd name="connsiteX1" fmla="*/ 399802 w 2528159"/>
              <a:gd name="connsiteY1" fmla="*/ 787803 h 2193995"/>
              <a:gd name="connsiteX2" fmla="*/ 423320 w 2528159"/>
              <a:gd name="connsiteY2" fmla="*/ 729012 h 2193995"/>
              <a:gd name="connsiteX3" fmla="*/ 446837 w 2528159"/>
              <a:gd name="connsiteY3" fmla="*/ 693737 h 2193995"/>
              <a:gd name="connsiteX4" fmla="*/ 458596 w 2528159"/>
              <a:gd name="connsiteY4" fmla="*/ 658462 h 2193995"/>
              <a:gd name="connsiteX5" fmla="*/ 505632 w 2528159"/>
              <a:gd name="connsiteY5" fmla="*/ 540880 h 2193995"/>
              <a:gd name="connsiteX6" fmla="*/ 552667 w 2528159"/>
              <a:gd name="connsiteY6" fmla="*/ 293956 h 2193995"/>
              <a:gd name="connsiteX7" fmla="*/ 576185 w 2528159"/>
              <a:gd name="connsiteY7" fmla="*/ 188132 h 2193995"/>
              <a:gd name="connsiteX8" fmla="*/ 587944 w 2528159"/>
              <a:gd name="connsiteY8" fmla="*/ 105824 h 2193995"/>
              <a:gd name="connsiteX9" fmla="*/ 646738 w 2528159"/>
              <a:gd name="connsiteY9" fmla="*/ 0 h 2193995"/>
              <a:gd name="connsiteX10" fmla="*/ 834880 w 2528159"/>
              <a:gd name="connsiteY10" fmla="*/ 23517 h 2193995"/>
              <a:gd name="connsiteX11" fmla="*/ 1011264 w 2528159"/>
              <a:gd name="connsiteY11" fmla="*/ 282198 h 2193995"/>
              <a:gd name="connsiteX12" fmla="*/ 1093576 w 2528159"/>
              <a:gd name="connsiteY12" fmla="*/ 493847 h 2193995"/>
              <a:gd name="connsiteX13" fmla="*/ 1117094 w 2528159"/>
              <a:gd name="connsiteY13" fmla="*/ 552638 h 2193995"/>
              <a:gd name="connsiteX14" fmla="*/ 1140611 w 2528159"/>
              <a:gd name="connsiteY14" fmla="*/ 564396 h 2193995"/>
              <a:gd name="connsiteX15" fmla="*/ 1164129 w 2528159"/>
              <a:gd name="connsiteY15" fmla="*/ 611429 h 2193995"/>
              <a:gd name="connsiteX16" fmla="*/ 1199406 w 2528159"/>
              <a:gd name="connsiteY16" fmla="*/ 540880 h 2193995"/>
              <a:gd name="connsiteX17" fmla="*/ 1234682 w 2528159"/>
              <a:gd name="connsiteY17" fmla="*/ 364506 h 2193995"/>
              <a:gd name="connsiteX18" fmla="*/ 1258200 w 2528159"/>
              <a:gd name="connsiteY18" fmla="*/ 282198 h 2193995"/>
              <a:gd name="connsiteX19" fmla="*/ 1328753 w 2528159"/>
              <a:gd name="connsiteY19" fmla="*/ 411539 h 2193995"/>
              <a:gd name="connsiteX20" fmla="*/ 1446342 w 2528159"/>
              <a:gd name="connsiteY20" fmla="*/ 587913 h 2193995"/>
              <a:gd name="connsiteX21" fmla="*/ 1493378 w 2528159"/>
              <a:gd name="connsiteY21" fmla="*/ 634946 h 2193995"/>
              <a:gd name="connsiteX22" fmla="*/ 1540413 w 2528159"/>
              <a:gd name="connsiteY22" fmla="*/ 646704 h 2193995"/>
              <a:gd name="connsiteX23" fmla="*/ 1575690 w 2528159"/>
              <a:gd name="connsiteY23" fmla="*/ 611429 h 2193995"/>
              <a:gd name="connsiteX24" fmla="*/ 1587449 w 2528159"/>
              <a:gd name="connsiteY24" fmla="*/ 576154 h 2193995"/>
              <a:gd name="connsiteX25" fmla="*/ 1622725 w 2528159"/>
              <a:gd name="connsiteY25" fmla="*/ 517363 h 2193995"/>
              <a:gd name="connsiteX26" fmla="*/ 1740314 w 2528159"/>
              <a:gd name="connsiteY26" fmla="*/ 529121 h 2193995"/>
              <a:gd name="connsiteX27" fmla="*/ 1763832 w 2528159"/>
              <a:gd name="connsiteY27" fmla="*/ 599671 h 2193995"/>
              <a:gd name="connsiteX28" fmla="*/ 1822626 w 2528159"/>
              <a:gd name="connsiteY28" fmla="*/ 799561 h 2193995"/>
              <a:gd name="connsiteX29" fmla="*/ 1681520 w 2528159"/>
              <a:gd name="connsiteY29" fmla="*/ 1081759 h 2193995"/>
              <a:gd name="connsiteX30" fmla="*/ 1070058 w 2528159"/>
              <a:gd name="connsiteY30" fmla="*/ 1458023 h 2193995"/>
              <a:gd name="connsiteX31" fmla="*/ 293972 w 2528159"/>
              <a:gd name="connsiteY31" fmla="*/ 1881320 h 2193995"/>
              <a:gd name="connsiteX32" fmla="*/ 176383 w 2528159"/>
              <a:gd name="connsiteY32" fmla="*/ 1916595 h 2193995"/>
              <a:gd name="connsiteX33" fmla="*/ 58794 w 2528159"/>
              <a:gd name="connsiteY33" fmla="*/ 1928353 h 2193995"/>
              <a:gd name="connsiteX34" fmla="*/ 0 w 2528159"/>
              <a:gd name="connsiteY34" fmla="*/ 1940111 h 2193995"/>
              <a:gd name="connsiteX35" fmla="*/ 58794 w 2528159"/>
              <a:gd name="connsiteY35" fmla="*/ 1987144 h 2193995"/>
              <a:gd name="connsiteX36" fmla="*/ 152865 w 2528159"/>
              <a:gd name="connsiteY36" fmla="*/ 2045936 h 2193995"/>
              <a:gd name="connsiteX37" fmla="*/ 446837 w 2528159"/>
              <a:gd name="connsiteY37" fmla="*/ 2128243 h 2193995"/>
              <a:gd name="connsiteX38" fmla="*/ 1081817 w 2528159"/>
              <a:gd name="connsiteY38" fmla="*/ 2151760 h 2193995"/>
              <a:gd name="connsiteX39" fmla="*/ 1269959 w 2528159"/>
              <a:gd name="connsiteY39" fmla="*/ 2081210 h 2193995"/>
              <a:gd name="connsiteX40" fmla="*/ 1505137 w 2528159"/>
              <a:gd name="connsiteY40" fmla="*/ 1928353 h 2193995"/>
              <a:gd name="connsiteX41" fmla="*/ 1622725 w 2528159"/>
              <a:gd name="connsiteY41" fmla="*/ 1846045 h 2193995"/>
              <a:gd name="connsiteX42" fmla="*/ 1658002 w 2528159"/>
              <a:gd name="connsiteY42" fmla="*/ 1822529 h 2193995"/>
              <a:gd name="connsiteX43" fmla="*/ 1587449 w 2528159"/>
              <a:gd name="connsiteY43" fmla="*/ 1834287 h 2193995"/>
              <a:gd name="connsiteX44" fmla="*/ 1493378 w 2528159"/>
              <a:gd name="connsiteY44" fmla="*/ 1928353 h 2193995"/>
              <a:gd name="connsiteX45" fmla="*/ 1105335 w 2528159"/>
              <a:gd name="connsiteY45" fmla="*/ 2128243 h 2193995"/>
              <a:gd name="connsiteX46" fmla="*/ 870157 w 2528159"/>
              <a:gd name="connsiteY46" fmla="*/ 2092969 h 2193995"/>
              <a:gd name="connsiteX47" fmla="*/ 834880 w 2528159"/>
              <a:gd name="connsiteY47" fmla="*/ 2022419 h 2193995"/>
              <a:gd name="connsiteX48" fmla="*/ 799604 w 2528159"/>
              <a:gd name="connsiteY48" fmla="*/ 1916595 h 2193995"/>
              <a:gd name="connsiteX49" fmla="*/ 764327 w 2528159"/>
              <a:gd name="connsiteY49" fmla="*/ 1681430 h 2193995"/>
              <a:gd name="connsiteX50" fmla="*/ 752568 w 2528159"/>
              <a:gd name="connsiteY50" fmla="*/ 1587364 h 2193995"/>
              <a:gd name="connsiteX51" fmla="*/ 740809 w 2528159"/>
              <a:gd name="connsiteY51" fmla="*/ 1528573 h 2193995"/>
              <a:gd name="connsiteX52" fmla="*/ 1046540 w 2528159"/>
              <a:gd name="connsiteY52" fmla="*/ 1493298 h 2193995"/>
              <a:gd name="connsiteX53" fmla="*/ 1152370 w 2528159"/>
              <a:gd name="connsiteY53" fmla="*/ 1575606 h 2193995"/>
              <a:gd name="connsiteX54" fmla="*/ 1352271 w 2528159"/>
              <a:gd name="connsiteY54" fmla="*/ 1693188 h 2193995"/>
              <a:gd name="connsiteX55" fmla="*/ 1411066 w 2528159"/>
              <a:gd name="connsiteY55" fmla="*/ 1740221 h 2193995"/>
              <a:gd name="connsiteX56" fmla="*/ 1446342 w 2528159"/>
              <a:gd name="connsiteY56" fmla="*/ 1763738 h 2193995"/>
              <a:gd name="connsiteX57" fmla="*/ 1446342 w 2528159"/>
              <a:gd name="connsiteY57" fmla="*/ 1281649 h 2193995"/>
              <a:gd name="connsiteX58" fmla="*/ 1411066 w 2528159"/>
              <a:gd name="connsiteY58" fmla="*/ 1128792 h 2193995"/>
              <a:gd name="connsiteX59" fmla="*/ 1375789 w 2528159"/>
              <a:gd name="connsiteY59" fmla="*/ 952418 h 2193995"/>
              <a:gd name="connsiteX60" fmla="*/ 1528654 w 2528159"/>
              <a:gd name="connsiteY60" fmla="*/ 1128792 h 2193995"/>
              <a:gd name="connsiteX61" fmla="*/ 1587449 w 2528159"/>
              <a:gd name="connsiteY61" fmla="*/ 1187583 h 2193995"/>
              <a:gd name="connsiteX62" fmla="*/ 1681520 w 2528159"/>
              <a:gd name="connsiteY62" fmla="*/ 1222858 h 2193995"/>
              <a:gd name="connsiteX63" fmla="*/ 1728555 w 2528159"/>
              <a:gd name="connsiteY63" fmla="*/ 1199342 h 2193995"/>
              <a:gd name="connsiteX64" fmla="*/ 1775591 w 2528159"/>
              <a:gd name="connsiteY64" fmla="*/ 999451 h 2193995"/>
              <a:gd name="connsiteX65" fmla="*/ 1822626 w 2528159"/>
              <a:gd name="connsiteY65" fmla="*/ 940660 h 2193995"/>
              <a:gd name="connsiteX66" fmla="*/ 1916697 w 2528159"/>
              <a:gd name="connsiteY66" fmla="*/ 870111 h 2193995"/>
              <a:gd name="connsiteX67" fmla="*/ 1963733 w 2528159"/>
              <a:gd name="connsiteY67" fmla="*/ 858352 h 2193995"/>
              <a:gd name="connsiteX68" fmla="*/ 2010769 w 2528159"/>
              <a:gd name="connsiteY68" fmla="*/ 834836 h 2193995"/>
              <a:gd name="connsiteX69" fmla="*/ 2057804 w 2528159"/>
              <a:gd name="connsiteY69" fmla="*/ 740770 h 2193995"/>
              <a:gd name="connsiteX70" fmla="*/ 2128357 w 2528159"/>
              <a:gd name="connsiteY70" fmla="*/ 717253 h 2193995"/>
              <a:gd name="connsiteX71" fmla="*/ 2163634 w 2528159"/>
              <a:gd name="connsiteY71" fmla="*/ 705495 h 2193995"/>
              <a:gd name="connsiteX72" fmla="*/ 2245946 w 2528159"/>
              <a:gd name="connsiteY72" fmla="*/ 670220 h 2193995"/>
              <a:gd name="connsiteX73" fmla="*/ 2292982 w 2528159"/>
              <a:gd name="connsiteY73" fmla="*/ 634946 h 2193995"/>
              <a:gd name="connsiteX74" fmla="*/ 2445847 w 2528159"/>
              <a:gd name="connsiteY74" fmla="*/ 587913 h 2193995"/>
              <a:gd name="connsiteX75" fmla="*/ 2528159 w 2528159"/>
              <a:gd name="connsiteY75" fmla="*/ 576154 h 219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28159" h="2193995">
                <a:moveTo>
                  <a:pt x="235177" y="823078"/>
                </a:moveTo>
                <a:cubicBezTo>
                  <a:pt x="290052" y="811320"/>
                  <a:pt x="349606" y="812900"/>
                  <a:pt x="399802" y="787803"/>
                </a:cubicBezTo>
                <a:cubicBezTo>
                  <a:pt x="418681" y="778364"/>
                  <a:pt x="413880" y="747890"/>
                  <a:pt x="423320" y="729012"/>
                </a:cubicBezTo>
                <a:cubicBezTo>
                  <a:pt x="429640" y="716372"/>
                  <a:pt x="440517" y="706377"/>
                  <a:pt x="446837" y="693737"/>
                </a:cubicBezTo>
                <a:cubicBezTo>
                  <a:pt x="452380" y="682651"/>
                  <a:pt x="454146" y="670030"/>
                  <a:pt x="458596" y="658462"/>
                </a:cubicBezTo>
                <a:cubicBezTo>
                  <a:pt x="473751" y="619062"/>
                  <a:pt x="489953" y="580074"/>
                  <a:pt x="505632" y="540880"/>
                </a:cubicBezTo>
                <a:cubicBezTo>
                  <a:pt x="521310" y="458572"/>
                  <a:pt x="534490" y="375748"/>
                  <a:pt x="552667" y="293956"/>
                </a:cubicBezTo>
                <a:cubicBezTo>
                  <a:pt x="560506" y="258681"/>
                  <a:pt x="569525" y="223648"/>
                  <a:pt x="576185" y="188132"/>
                </a:cubicBezTo>
                <a:cubicBezTo>
                  <a:pt x="581293" y="160892"/>
                  <a:pt x="582508" y="133000"/>
                  <a:pt x="587944" y="105824"/>
                </a:cubicBezTo>
                <a:cubicBezTo>
                  <a:pt x="608785" y="1628"/>
                  <a:pt x="582980" y="21252"/>
                  <a:pt x="646738" y="0"/>
                </a:cubicBezTo>
                <a:cubicBezTo>
                  <a:pt x="709452" y="7839"/>
                  <a:pt x="778350" y="-4747"/>
                  <a:pt x="834880" y="23517"/>
                </a:cubicBezTo>
                <a:cubicBezTo>
                  <a:pt x="878616" y="45384"/>
                  <a:pt x="995165" y="247701"/>
                  <a:pt x="1011264" y="282198"/>
                </a:cubicBezTo>
                <a:cubicBezTo>
                  <a:pt x="1043277" y="350793"/>
                  <a:pt x="1065991" y="423355"/>
                  <a:pt x="1093576" y="493847"/>
                </a:cubicBezTo>
                <a:cubicBezTo>
                  <a:pt x="1101268" y="513502"/>
                  <a:pt x="1117094" y="552638"/>
                  <a:pt x="1117094" y="552638"/>
                </a:cubicBezTo>
                <a:cubicBezTo>
                  <a:pt x="1137148" y="472421"/>
                  <a:pt x="1121417" y="506819"/>
                  <a:pt x="1140611" y="564396"/>
                </a:cubicBezTo>
                <a:cubicBezTo>
                  <a:pt x="1146154" y="581025"/>
                  <a:pt x="1156290" y="595751"/>
                  <a:pt x="1164129" y="611429"/>
                </a:cubicBezTo>
                <a:cubicBezTo>
                  <a:pt x="1175888" y="587913"/>
                  <a:pt x="1192183" y="566161"/>
                  <a:pt x="1199406" y="540880"/>
                </a:cubicBezTo>
                <a:cubicBezTo>
                  <a:pt x="1215878" y="483231"/>
                  <a:pt x="1220140" y="422671"/>
                  <a:pt x="1234682" y="364506"/>
                </a:cubicBezTo>
                <a:cubicBezTo>
                  <a:pt x="1249447" y="305449"/>
                  <a:pt x="1241330" y="332804"/>
                  <a:pt x="1258200" y="282198"/>
                </a:cubicBezTo>
                <a:cubicBezTo>
                  <a:pt x="1326988" y="350982"/>
                  <a:pt x="1267840" y="282106"/>
                  <a:pt x="1328753" y="411539"/>
                </a:cubicBezTo>
                <a:cubicBezTo>
                  <a:pt x="1369020" y="497101"/>
                  <a:pt x="1387048" y="522034"/>
                  <a:pt x="1446342" y="587913"/>
                </a:cubicBezTo>
                <a:cubicBezTo>
                  <a:pt x="1461175" y="604393"/>
                  <a:pt x="1474576" y="623195"/>
                  <a:pt x="1493378" y="634946"/>
                </a:cubicBezTo>
                <a:cubicBezTo>
                  <a:pt x="1507083" y="643511"/>
                  <a:pt x="1524735" y="642785"/>
                  <a:pt x="1540413" y="646704"/>
                </a:cubicBezTo>
                <a:cubicBezTo>
                  <a:pt x="1552172" y="634946"/>
                  <a:pt x="1566465" y="625265"/>
                  <a:pt x="1575690" y="611429"/>
                </a:cubicBezTo>
                <a:cubicBezTo>
                  <a:pt x="1582565" y="601116"/>
                  <a:pt x="1581906" y="587240"/>
                  <a:pt x="1587449" y="576154"/>
                </a:cubicBezTo>
                <a:cubicBezTo>
                  <a:pt x="1597670" y="555713"/>
                  <a:pt x="1610966" y="536960"/>
                  <a:pt x="1622725" y="517363"/>
                </a:cubicBezTo>
                <a:lnTo>
                  <a:pt x="1740314" y="529121"/>
                </a:lnTo>
                <a:cubicBezTo>
                  <a:pt x="1761726" y="541611"/>
                  <a:pt x="1756614" y="575956"/>
                  <a:pt x="1763832" y="599671"/>
                </a:cubicBezTo>
                <a:cubicBezTo>
                  <a:pt x="1784055" y="666114"/>
                  <a:pt x="1822626" y="799561"/>
                  <a:pt x="1822626" y="799561"/>
                </a:cubicBezTo>
                <a:cubicBezTo>
                  <a:pt x="1775591" y="893627"/>
                  <a:pt x="1749456" y="1001475"/>
                  <a:pt x="1681520" y="1081759"/>
                </a:cubicBezTo>
                <a:cubicBezTo>
                  <a:pt x="1584846" y="1196004"/>
                  <a:pt x="1162925" y="1404959"/>
                  <a:pt x="1070058" y="1458023"/>
                </a:cubicBezTo>
                <a:cubicBezTo>
                  <a:pt x="701358" y="1668698"/>
                  <a:pt x="618509" y="1751512"/>
                  <a:pt x="293972" y="1881320"/>
                </a:cubicBezTo>
                <a:cubicBezTo>
                  <a:pt x="255977" y="1896517"/>
                  <a:pt x="216510" y="1908570"/>
                  <a:pt x="176383" y="1916595"/>
                </a:cubicBezTo>
                <a:cubicBezTo>
                  <a:pt x="137756" y="1924320"/>
                  <a:pt x="97990" y="1924434"/>
                  <a:pt x="58794" y="1928353"/>
                </a:cubicBezTo>
                <a:cubicBezTo>
                  <a:pt x="39196" y="1932272"/>
                  <a:pt x="0" y="1920125"/>
                  <a:pt x="0" y="1940111"/>
                </a:cubicBezTo>
                <a:cubicBezTo>
                  <a:pt x="0" y="1965208"/>
                  <a:pt x="38159" y="1972859"/>
                  <a:pt x="58794" y="1987144"/>
                </a:cubicBezTo>
                <a:cubicBezTo>
                  <a:pt x="89197" y="2008191"/>
                  <a:pt x="118810" y="2031529"/>
                  <a:pt x="152865" y="2045936"/>
                </a:cubicBezTo>
                <a:cubicBezTo>
                  <a:pt x="314609" y="2114363"/>
                  <a:pt x="319305" y="2110025"/>
                  <a:pt x="446837" y="2128243"/>
                </a:cubicBezTo>
                <a:cubicBezTo>
                  <a:pt x="689842" y="2219366"/>
                  <a:pt x="614751" y="2204491"/>
                  <a:pt x="1081817" y="2151760"/>
                </a:cubicBezTo>
                <a:cubicBezTo>
                  <a:pt x="1148372" y="2144246"/>
                  <a:pt x="1215087" y="2119618"/>
                  <a:pt x="1269959" y="2081210"/>
                </a:cubicBezTo>
                <a:cubicBezTo>
                  <a:pt x="1480343" y="1933950"/>
                  <a:pt x="1293643" y="2060530"/>
                  <a:pt x="1505137" y="1928353"/>
                </a:cubicBezTo>
                <a:cubicBezTo>
                  <a:pt x="1591658" y="1874280"/>
                  <a:pt x="1553313" y="1895622"/>
                  <a:pt x="1622725" y="1846045"/>
                </a:cubicBezTo>
                <a:cubicBezTo>
                  <a:pt x="1634225" y="1837831"/>
                  <a:pt x="1671409" y="1826998"/>
                  <a:pt x="1658002" y="1822529"/>
                </a:cubicBezTo>
                <a:cubicBezTo>
                  <a:pt x="1635383" y="1814990"/>
                  <a:pt x="1610967" y="1830368"/>
                  <a:pt x="1587449" y="1834287"/>
                </a:cubicBezTo>
                <a:cubicBezTo>
                  <a:pt x="1556092" y="1865642"/>
                  <a:pt x="1529542" y="1902690"/>
                  <a:pt x="1493378" y="1928353"/>
                </a:cubicBezTo>
                <a:cubicBezTo>
                  <a:pt x="1263247" y="2091663"/>
                  <a:pt x="1294821" y="2071401"/>
                  <a:pt x="1105335" y="2128243"/>
                </a:cubicBezTo>
                <a:cubicBezTo>
                  <a:pt x="1026942" y="2116485"/>
                  <a:pt x="943977" y="2121853"/>
                  <a:pt x="870157" y="2092969"/>
                </a:cubicBezTo>
                <a:cubicBezTo>
                  <a:pt x="845672" y="2083388"/>
                  <a:pt x="844645" y="2046831"/>
                  <a:pt x="834880" y="2022419"/>
                </a:cubicBezTo>
                <a:cubicBezTo>
                  <a:pt x="821070" y="1987896"/>
                  <a:pt x="811363" y="1951870"/>
                  <a:pt x="799604" y="1916595"/>
                </a:cubicBezTo>
                <a:cubicBezTo>
                  <a:pt x="774949" y="1620755"/>
                  <a:pt x="806285" y="1905194"/>
                  <a:pt x="764327" y="1681430"/>
                </a:cubicBezTo>
                <a:cubicBezTo>
                  <a:pt x="758503" y="1650372"/>
                  <a:pt x="757373" y="1618596"/>
                  <a:pt x="752568" y="1587364"/>
                </a:cubicBezTo>
                <a:cubicBezTo>
                  <a:pt x="749529" y="1567611"/>
                  <a:pt x="744729" y="1548170"/>
                  <a:pt x="740809" y="1528573"/>
                </a:cubicBezTo>
                <a:cubicBezTo>
                  <a:pt x="801440" y="1407319"/>
                  <a:pt x="773648" y="1427146"/>
                  <a:pt x="1046540" y="1493298"/>
                </a:cubicBezTo>
                <a:cubicBezTo>
                  <a:pt x="1089972" y="1503826"/>
                  <a:pt x="1115859" y="1549835"/>
                  <a:pt x="1152370" y="1575606"/>
                </a:cubicBezTo>
                <a:cubicBezTo>
                  <a:pt x="1291365" y="1673715"/>
                  <a:pt x="1202436" y="1596871"/>
                  <a:pt x="1352271" y="1693188"/>
                </a:cubicBezTo>
                <a:cubicBezTo>
                  <a:pt x="1373383" y="1706759"/>
                  <a:pt x="1390988" y="1725163"/>
                  <a:pt x="1411066" y="1740221"/>
                </a:cubicBezTo>
                <a:cubicBezTo>
                  <a:pt x="1422372" y="1748700"/>
                  <a:pt x="1434583" y="1755899"/>
                  <a:pt x="1446342" y="1763738"/>
                </a:cubicBezTo>
                <a:cubicBezTo>
                  <a:pt x="1483384" y="1578535"/>
                  <a:pt x="1475609" y="1640160"/>
                  <a:pt x="1446342" y="1281649"/>
                </a:cubicBezTo>
                <a:cubicBezTo>
                  <a:pt x="1442087" y="1229531"/>
                  <a:pt x="1422023" y="1179923"/>
                  <a:pt x="1411066" y="1128792"/>
                </a:cubicBezTo>
                <a:cubicBezTo>
                  <a:pt x="1398503" y="1070167"/>
                  <a:pt x="1341406" y="903301"/>
                  <a:pt x="1375789" y="952418"/>
                </a:cubicBezTo>
                <a:cubicBezTo>
                  <a:pt x="1500112" y="1130013"/>
                  <a:pt x="1405698" y="1017021"/>
                  <a:pt x="1528654" y="1128792"/>
                </a:cubicBezTo>
                <a:cubicBezTo>
                  <a:pt x="1549162" y="1147435"/>
                  <a:pt x="1564743" y="1171690"/>
                  <a:pt x="1587449" y="1187583"/>
                </a:cubicBezTo>
                <a:cubicBezTo>
                  <a:pt x="1600235" y="1196533"/>
                  <a:pt x="1659994" y="1215683"/>
                  <a:pt x="1681520" y="1222858"/>
                </a:cubicBezTo>
                <a:cubicBezTo>
                  <a:pt x="1697198" y="1215019"/>
                  <a:pt x="1721650" y="1215453"/>
                  <a:pt x="1728555" y="1199342"/>
                </a:cubicBezTo>
                <a:cubicBezTo>
                  <a:pt x="1787559" y="1061672"/>
                  <a:pt x="1720191" y="1091780"/>
                  <a:pt x="1775591" y="999451"/>
                </a:cubicBezTo>
                <a:cubicBezTo>
                  <a:pt x="1788504" y="977931"/>
                  <a:pt x="1806099" y="959547"/>
                  <a:pt x="1822626" y="940660"/>
                </a:cubicBezTo>
                <a:cubicBezTo>
                  <a:pt x="1851704" y="907430"/>
                  <a:pt x="1874374" y="888920"/>
                  <a:pt x="1916697" y="870111"/>
                </a:cubicBezTo>
                <a:cubicBezTo>
                  <a:pt x="1931465" y="863548"/>
                  <a:pt x="1948601" y="864026"/>
                  <a:pt x="1963733" y="858352"/>
                </a:cubicBezTo>
                <a:cubicBezTo>
                  <a:pt x="1980146" y="852197"/>
                  <a:pt x="1995090" y="842675"/>
                  <a:pt x="2010769" y="834836"/>
                </a:cubicBezTo>
                <a:cubicBezTo>
                  <a:pt x="2014984" y="824300"/>
                  <a:pt x="2039016" y="752512"/>
                  <a:pt x="2057804" y="740770"/>
                </a:cubicBezTo>
                <a:cubicBezTo>
                  <a:pt x="2078826" y="727632"/>
                  <a:pt x="2104839" y="725092"/>
                  <a:pt x="2128357" y="717253"/>
                </a:cubicBezTo>
                <a:cubicBezTo>
                  <a:pt x="2140116" y="713334"/>
                  <a:pt x="2152547" y="711038"/>
                  <a:pt x="2163634" y="705495"/>
                </a:cubicBezTo>
                <a:cubicBezTo>
                  <a:pt x="2221756" y="676436"/>
                  <a:pt x="2194040" y="687522"/>
                  <a:pt x="2245946" y="670220"/>
                </a:cubicBezTo>
                <a:cubicBezTo>
                  <a:pt x="2261625" y="658462"/>
                  <a:pt x="2275850" y="644463"/>
                  <a:pt x="2292982" y="634946"/>
                </a:cubicBezTo>
                <a:cubicBezTo>
                  <a:pt x="2347685" y="604557"/>
                  <a:pt x="2383517" y="608690"/>
                  <a:pt x="2445847" y="587913"/>
                </a:cubicBezTo>
                <a:cubicBezTo>
                  <a:pt x="2495998" y="571196"/>
                  <a:pt x="2468729" y="576154"/>
                  <a:pt x="2528159" y="57615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11462" y="2786706"/>
            <a:ext cx="764327" cy="1340440"/>
          </a:xfrm>
          <a:custGeom>
            <a:avLst/>
            <a:gdLst>
              <a:gd name="connsiteX0" fmla="*/ 329248 w 764327"/>
              <a:gd name="connsiteY0" fmla="*/ 858352 h 1340440"/>
              <a:gd name="connsiteX1" fmla="*/ 376284 w 764327"/>
              <a:gd name="connsiteY1" fmla="*/ 787802 h 1340440"/>
              <a:gd name="connsiteX2" fmla="*/ 482114 w 764327"/>
              <a:gd name="connsiteY2" fmla="*/ 587912 h 1340440"/>
              <a:gd name="connsiteX3" fmla="*/ 540908 w 764327"/>
              <a:gd name="connsiteY3" fmla="*/ 446813 h 1340440"/>
              <a:gd name="connsiteX4" fmla="*/ 576185 w 764327"/>
              <a:gd name="connsiteY4" fmla="*/ 352747 h 1340440"/>
              <a:gd name="connsiteX5" fmla="*/ 670256 w 764327"/>
              <a:gd name="connsiteY5" fmla="*/ 164615 h 1340440"/>
              <a:gd name="connsiteX6" fmla="*/ 682015 w 764327"/>
              <a:gd name="connsiteY6" fmla="*/ 94066 h 1340440"/>
              <a:gd name="connsiteX7" fmla="*/ 729050 w 764327"/>
              <a:gd name="connsiteY7" fmla="*/ 0 h 1340440"/>
              <a:gd name="connsiteX8" fmla="*/ 717292 w 764327"/>
              <a:gd name="connsiteY8" fmla="*/ 199890 h 1340440"/>
              <a:gd name="connsiteX9" fmla="*/ 693774 w 764327"/>
              <a:gd name="connsiteY9" fmla="*/ 258681 h 1340440"/>
              <a:gd name="connsiteX10" fmla="*/ 682015 w 764327"/>
              <a:gd name="connsiteY10" fmla="*/ 388022 h 1340440"/>
              <a:gd name="connsiteX11" fmla="*/ 670256 w 764327"/>
              <a:gd name="connsiteY11" fmla="*/ 435055 h 1340440"/>
              <a:gd name="connsiteX12" fmla="*/ 682015 w 764327"/>
              <a:gd name="connsiteY12" fmla="*/ 376264 h 1340440"/>
              <a:gd name="connsiteX13" fmla="*/ 705533 w 764327"/>
              <a:gd name="connsiteY13" fmla="*/ 493846 h 1340440"/>
              <a:gd name="connsiteX14" fmla="*/ 599703 w 764327"/>
              <a:gd name="connsiteY14" fmla="*/ 975934 h 1340440"/>
              <a:gd name="connsiteX15" fmla="*/ 493873 w 764327"/>
              <a:gd name="connsiteY15" fmla="*/ 1093517 h 1340440"/>
              <a:gd name="connsiteX16" fmla="*/ 388043 w 764327"/>
              <a:gd name="connsiteY16" fmla="*/ 1152308 h 1340440"/>
              <a:gd name="connsiteX17" fmla="*/ 199901 w 764327"/>
              <a:gd name="connsiteY17" fmla="*/ 1175825 h 1340440"/>
              <a:gd name="connsiteX18" fmla="*/ 11759 w 764327"/>
              <a:gd name="connsiteY18" fmla="*/ 1081759 h 1340440"/>
              <a:gd name="connsiteX19" fmla="*/ 0 w 764327"/>
              <a:gd name="connsiteY19" fmla="*/ 1034726 h 1340440"/>
              <a:gd name="connsiteX20" fmla="*/ 105830 w 764327"/>
              <a:gd name="connsiteY20" fmla="*/ 670220 h 1340440"/>
              <a:gd name="connsiteX21" fmla="*/ 188142 w 764327"/>
              <a:gd name="connsiteY21" fmla="*/ 611429 h 1340440"/>
              <a:gd name="connsiteX22" fmla="*/ 388043 w 764327"/>
              <a:gd name="connsiteY22" fmla="*/ 717253 h 1340440"/>
              <a:gd name="connsiteX23" fmla="*/ 576185 w 764327"/>
              <a:gd name="connsiteY23" fmla="*/ 1034726 h 1340440"/>
              <a:gd name="connsiteX24" fmla="*/ 646738 w 764327"/>
              <a:gd name="connsiteY24" fmla="*/ 1152308 h 1340440"/>
              <a:gd name="connsiteX25" fmla="*/ 693774 w 764327"/>
              <a:gd name="connsiteY25" fmla="*/ 1246374 h 1340440"/>
              <a:gd name="connsiteX26" fmla="*/ 740809 w 764327"/>
              <a:gd name="connsiteY26" fmla="*/ 1305165 h 1340440"/>
              <a:gd name="connsiteX27" fmla="*/ 764327 w 764327"/>
              <a:gd name="connsiteY27" fmla="*/ 1340440 h 134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4327" h="1340440">
                <a:moveTo>
                  <a:pt x="329248" y="858352"/>
                </a:moveTo>
                <a:cubicBezTo>
                  <a:pt x="344927" y="834835"/>
                  <a:pt x="361470" y="811873"/>
                  <a:pt x="376284" y="787802"/>
                </a:cubicBezTo>
                <a:cubicBezTo>
                  <a:pt x="411824" y="730054"/>
                  <a:pt x="455282" y="646940"/>
                  <a:pt x="482114" y="587912"/>
                </a:cubicBezTo>
                <a:cubicBezTo>
                  <a:pt x="503199" y="541527"/>
                  <a:pt x="521984" y="494121"/>
                  <a:pt x="540908" y="446813"/>
                </a:cubicBezTo>
                <a:cubicBezTo>
                  <a:pt x="553346" y="415721"/>
                  <a:pt x="562232" y="383189"/>
                  <a:pt x="576185" y="352747"/>
                </a:cubicBezTo>
                <a:cubicBezTo>
                  <a:pt x="605399" y="289010"/>
                  <a:pt x="670256" y="164615"/>
                  <a:pt x="670256" y="164615"/>
                </a:cubicBezTo>
                <a:cubicBezTo>
                  <a:pt x="674176" y="141099"/>
                  <a:pt x="673996" y="116518"/>
                  <a:pt x="682015" y="94066"/>
                </a:cubicBezTo>
                <a:cubicBezTo>
                  <a:pt x="693806" y="61052"/>
                  <a:pt x="729050" y="0"/>
                  <a:pt x="729050" y="0"/>
                </a:cubicBezTo>
                <a:cubicBezTo>
                  <a:pt x="725131" y="66630"/>
                  <a:pt x="726310" y="133757"/>
                  <a:pt x="717292" y="199890"/>
                </a:cubicBezTo>
                <a:cubicBezTo>
                  <a:pt x="714440" y="220803"/>
                  <a:pt x="697664" y="237936"/>
                  <a:pt x="693774" y="258681"/>
                </a:cubicBezTo>
                <a:cubicBezTo>
                  <a:pt x="685795" y="301231"/>
                  <a:pt x="687737" y="345110"/>
                  <a:pt x="682015" y="388022"/>
                </a:cubicBezTo>
                <a:cubicBezTo>
                  <a:pt x="679879" y="404040"/>
                  <a:pt x="670256" y="451215"/>
                  <a:pt x="670256" y="435055"/>
                </a:cubicBezTo>
                <a:cubicBezTo>
                  <a:pt x="670256" y="415070"/>
                  <a:pt x="678095" y="395861"/>
                  <a:pt x="682015" y="376264"/>
                </a:cubicBezTo>
                <a:cubicBezTo>
                  <a:pt x="689854" y="415458"/>
                  <a:pt x="707634" y="453931"/>
                  <a:pt x="705533" y="493846"/>
                </a:cubicBezTo>
                <a:cubicBezTo>
                  <a:pt x="699673" y="605173"/>
                  <a:pt x="674215" y="853527"/>
                  <a:pt x="599703" y="975934"/>
                </a:cubicBezTo>
                <a:cubicBezTo>
                  <a:pt x="572284" y="1020977"/>
                  <a:pt x="534384" y="1059760"/>
                  <a:pt x="493873" y="1093517"/>
                </a:cubicBezTo>
                <a:cubicBezTo>
                  <a:pt x="462871" y="1119351"/>
                  <a:pt x="425828" y="1138139"/>
                  <a:pt x="388043" y="1152308"/>
                </a:cubicBezTo>
                <a:cubicBezTo>
                  <a:pt x="373918" y="1157605"/>
                  <a:pt x="200958" y="1175708"/>
                  <a:pt x="199901" y="1175825"/>
                </a:cubicBezTo>
                <a:cubicBezTo>
                  <a:pt x="20326" y="1150172"/>
                  <a:pt x="48518" y="1204283"/>
                  <a:pt x="11759" y="1081759"/>
                </a:cubicBezTo>
                <a:cubicBezTo>
                  <a:pt x="7115" y="1066280"/>
                  <a:pt x="3920" y="1050404"/>
                  <a:pt x="0" y="1034726"/>
                </a:cubicBezTo>
                <a:cubicBezTo>
                  <a:pt x="34723" y="733803"/>
                  <a:pt x="-42319" y="784174"/>
                  <a:pt x="105830" y="670220"/>
                </a:cubicBezTo>
                <a:cubicBezTo>
                  <a:pt x="132556" y="649663"/>
                  <a:pt x="160705" y="631026"/>
                  <a:pt x="188142" y="611429"/>
                </a:cubicBezTo>
                <a:cubicBezTo>
                  <a:pt x="254776" y="646704"/>
                  <a:pt x="331571" y="667300"/>
                  <a:pt x="388043" y="717253"/>
                </a:cubicBezTo>
                <a:cubicBezTo>
                  <a:pt x="433853" y="757775"/>
                  <a:pt x="543954" y="977705"/>
                  <a:pt x="576185" y="1034726"/>
                </a:cubicBezTo>
                <a:cubicBezTo>
                  <a:pt x="598677" y="1074517"/>
                  <a:pt x="624539" y="1112352"/>
                  <a:pt x="646738" y="1152308"/>
                </a:cubicBezTo>
                <a:cubicBezTo>
                  <a:pt x="663764" y="1182953"/>
                  <a:pt x="675400" y="1216518"/>
                  <a:pt x="693774" y="1246374"/>
                </a:cubicBezTo>
                <a:cubicBezTo>
                  <a:pt x="706928" y="1267748"/>
                  <a:pt x="725750" y="1285088"/>
                  <a:pt x="740809" y="1305165"/>
                </a:cubicBezTo>
                <a:cubicBezTo>
                  <a:pt x="749288" y="1316470"/>
                  <a:pt x="764327" y="1340440"/>
                  <a:pt x="764327" y="134044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6014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47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172374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617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19265" y="813903"/>
            <a:ext cx="6491151" cy="5017921"/>
            <a:chOff x="1600762" y="1565444"/>
            <a:chExt cx="6491151" cy="501792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1600763" y="2820742"/>
              <a:ext cx="6491150" cy="3762623"/>
            </a:xfrm>
            <a:prstGeom prst="rect">
              <a:avLst/>
            </a:prstGeom>
          </p:spPr>
        </p:pic>
        <p:sp>
          <p:nvSpPr>
            <p:cNvPr id="38" name="Rounded Rectangle 37"/>
            <p:cNvSpPr/>
            <p:nvPr/>
          </p:nvSpPr>
          <p:spPr>
            <a:xfrm>
              <a:off x="1600763" y="3160411"/>
              <a:ext cx="6491150" cy="12995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Hypervisor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00762" y="1565444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2804" y="5203909"/>
              <a:ext cx="5077612" cy="777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1602" y="5305252"/>
              <a:ext cx="667372" cy="66737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8697" y="5305251"/>
              <a:ext cx="662793" cy="662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4087700" y="5320020"/>
              <a:ext cx="783910" cy="54900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4429" y="5306747"/>
              <a:ext cx="665877" cy="665877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1631596" y="2750906"/>
              <a:ext cx="2117715" cy="498113"/>
              <a:chOff x="787742" y="539276"/>
              <a:chExt cx="2342189" cy="50498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3764077" y="1570624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794911" y="2756086"/>
              <a:ext cx="2117715" cy="498113"/>
              <a:chOff x="787742" y="539276"/>
              <a:chExt cx="2342189" cy="504988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sp>
          <p:nvSpPr>
            <p:cNvPr id="56" name="Rectangle 55"/>
            <p:cNvSpPr/>
            <p:nvPr/>
          </p:nvSpPr>
          <p:spPr>
            <a:xfrm>
              <a:off x="5928598" y="1575351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959432" y="2760813"/>
              <a:ext cx="2117715" cy="498113"/>
              <a:chOff x="787742" y="539276"/>
              <a:chExt cx="2342189" cy="504988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742363" y="3975426"/>
              <a:ext cx="484583" cy="48458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294740" y="3975426"/>
              <a:ext cx="484583" cy="48458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823882" y="3975426"/>
              <a:ext cx="484583" cy="48458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376259" y="3975426"/>
              <a:ext cx="484583" cy="48458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929378" y="3975426"/>
              <a:ext cx="484583" cy="48458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481755" y="3975426"/>
              <a:ext cx="484583" cy="48458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010897" y="3975426"/>
              <a:ext cx="484583" cy="48458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563274" y="3975426"/>
              <a:ext cx="484583" cy="484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65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658739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254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417537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31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111520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230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041828"/>
              </p:ext>
            </p:extLst>
          </p:nvPr>
        </p:nvGraphicFramePr>
        <p:xfrm>
          <a:off x="0" y="76200"/>
          <a:ext cx="9144000" cy="678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71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01858"/>
              </p:ext>
            </p:extLst>
          </p:nvPr>
        </p:nvGraphicFramePr>
        <p:xfrm>
          <a:off x="-16036" y="832556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141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088539"/>
              </p:ext>
            </p:extLst>
          </p:nvPr>
        </p:nvGraphicFramePr>
        <p:xfrm>
          <a:off x="0" y="903111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610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9246"/>
              </p:ext>
            </p:extLst>
          </p:nvPr>
        </p:nvGraphicFramePr>
        <p:xfrm>
          <a:off x="0" y="889000"/>
          <a:ext cx="9108718" cy="500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493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689860"/>
              </p:ext>
            </p:extLst>
          </p:nvPr>
        </p:nvGraphicFramePr>
        <p:xfrm>
          <a:off x="0" y="860778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1712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011275"/>
              </p:ext>
            </p:extLst>
          </p:nvPr>
        </p:nvGraphicFramePr>
        <p:xfrm>
          <a:off x="0" y="973667"/>
          <a:ext cx="9185694" cy="505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506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633734"/>
              </p:ext>
            </p:extLst>
          </p:nvPr>
        </p:nvGraphicFramePr>
        <p:xfrm>
          <a:off x="0" y="846666"/>
          <a:ext cx="9108718" cy="500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18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91310" y="856433"/>
            <a:ext cx="8852690" cy="5136065"/>
            <a:chOff x="184255" y="1458661"/>
            <a:chExt cx="8852690" cy="51360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184256" y="2832103"/>
              <a:ext cx="6491150" cy="376262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84256" y="3616306"/>
              <a:ext cx="6491150" cy="8550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4255" y="1458661"/>
              <a:ext cx="2148549" cy="2233398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6297" y="5215270"/>
              <a:ext cx="5077612" cy="777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095" y="5316613"/>
              <a:ext cx="667372" cy="6673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2190" y="5316612"/>
              <a:ext cx="662793" cy="662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2671193" y="5331381"/>
              <a:ext cx="783910" cy="5490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7922" y="5318108"/>
              <a:ext cx="665877" cy="6658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089" y="2853166"/>
              <a:ext cx="454490" cy="4958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7594" y="2853166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669579" y="2926805"/>
              <a:ext cx="533853" cy="4078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9332" y="2850875"/>
              <a:ext cx="453472" cy="49471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347570" y="1463840"/>
              <a:ext cx="2148549" cy="222821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8404" y="2858346"/>
              <a:ext cx="454490" cy="49582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0909" y="2858346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2862426" y="2902449"/>
              <a:ext cx="533853" cy="407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2647" y="2856055"/>
              <a:ext cx="453472" cy="49471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4512091" y="1468567"/>
              <a:ext cx="2148549" cy="2223493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2925" y="2863073"/>
              <a:ext cx="454490" cy="49582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430" y="2863073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4997415" y="2936712"/>
              <a:ext cx="533853" cy="4078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7168" y="2860782"/>
              <a:ext cx="453472" cy="4947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300411" y="3909559"/>
              <a:ext cx="561811" cy="5618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852788" y="3909559"/>
              <a:ext cx="561811" cy="56181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381930" y="3909559"/>
              <a:ext cx="561811" cy="56181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934307" y="3909559"/>
              <a:ext cx="561811" cy="56181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12" idx="2"/>
              <a:endCxn id="26" idx="1"/>
            </p:cNvCxnSpPr>
            <p:nvPr/>
          </p:nvCxnSpPr>
          <p:spPr>
            <a:xfrm>
              <a:off x="442334" y="3348988"/>
              <a:ext cx="2138982" cy="5605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75406" y="5224800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Physical Server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5406" y="3882131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Hypervisor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4" idx="2"/>
              <a:endCxn id="27" idx="1"/>
            </p:cNvCxnSpPr>
            <p:nvPr/>
          </p:nvCxnSpPr>
          <p:spPr>
            <a:xfrm flipH="1">
              <a:off x="3133693" y="3344592"/>
              <a:ext cx="2130649" cy="56496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2"/>
              <a:endCxn id="28" idx="1"/>
            </p:cNvCxnSpPr>
            <p:nvPr/>
          </p:nvCxnSpPr>
          <p:spPr>
            <a:xfrm flipH="1">
              <a:off x="3662835" y="3350766"/>
              <a:ext cx="13760" cy="5587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2"/>
              <a:endCxn id="28" idx="1"/>
            </p:cNvCxnSpPr>
            <p:nvPr/>
          </p:nvCxnSpPr>
          <p:spPr>
            <a:xfrm flipH="1">
              <a:off x="3662835" y="3355493"/>
              <a:ext cx="2178281" cy="5540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2"/>
              <a:endCxn id="28" idx="1"/>
            </p:cNvCxnSpPr>
            <p:nvPr/>
          </p:nvCxnSpPr>
          <p:spPr>
            <a:xfrm>
              <a:off x="1513280" y="3345586"/>
              <a:ext cx="2149555" cy="5639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2"/>
              <a:endCxn id="29" idx="1"/>
            </p:cNvCxnSpPr>
            <p:nvPr/>
          </p:nvCxnSpPr>
          <p:spPr>
            <a:xfrm flipH="1">
              <a:off x="4215212" y="3355493"/>
              <a:ext cx="2218692" cy="5540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2" idx="2"/>
              <a:endCxn id="26" idx="1"/>
            </p:cNvCxnSpPr>
            <p:nvPr/>
          </p:nvCxnSpPr>
          <p:spPr>
            <a:xfrm flipH="1">
              <a:off x="2581316" y="3358895"/>
              <a:ext cx="2188854" cy="5506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2"/>
              <a:endCxn id="26" idx="1"/>
            </p:cNvCxnSpPr>
            <p:nvPr/>
          </p:nvCxnSpPr>
          <p:spPr>
            <a:xfrm flipH="1">
              <a:off x="2581316" y="3354168"/>
              <a:ext cx="24333" cy="5553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  <a:endCxn id="27" idx="1"/>
            </p:cNvCxnSpPr>
            <p:nvPr/>
          </p:nvCxnSpPr>
          <p:spPr>
            <a:xfrm>
              <a:off x="3129353" y="3310329"/>
              <a:ext cx="4340" cy="5992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4" idx="2"/>
              <a:endCxn id="27" idx="1"/>
            </p:cNvCxnSpPr>
            <p:nvPr/>
          </p:nvCxnSpPr>
          <p:spPr>
            <a:xfrm>
              <a:off x="936506" y="3334685"/>
              <a:ext cx="2197187" cy="5748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0" idx="2"/>
              <a:endCxn id="29" idx="1"/>
            </p:cNvCxnSpPr>
            <p:nvPr/>
          </p:nvCxnSpPr>
          <p:spPr>
            <a:xfrm flipH="1">
              <a:off x="4215212" y="3350766"/>
              <a:ext cx="54171" cy="5587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2"/>
              <a:endCxn id="29" idx="1"/>
            </p:cNvCxnSpPr>
            <p:nvPr/>
          </p:nvCxnSpPr>
          <p:spPr>
            <a:xfrm>
              <a:off x="2106068" y="3345586"/>
              <a:ext cx="2109144" cy="5639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3"/>
              <a:endCxn id="11" idx="0"/>
            </p:cNvCxnSpPr>
            <p:nvPr/>
          </p:nvCxnSpPr>
          <p:spPr>
            <a:xfrm>
              <a:off x="4215212" y="4471370"/>
              <a:ext cx="925649" cy="8467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8" idx="3"/>
              <a:endCxn id="9" idx="0"/>
            </p:cNvCxnSpPr>
            <p:nvPr/>
          </p:nvCxnSpPr>
          <p:spPr>
            <a:xfrm>
              <a:off x="3662835" y="4471370"/>
              <a:ext cx="480752" cy="8452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7" idx="3"/>
              <a:endCxn id="10" idx="0"/>
            </p:cNvCxnSpPr>
            <p:nvPr/>
          </p:nvCxnSpPr>
          <p:spPr>
            <a:xfrm flipH="1">
              <a:off x="3063148" y="4471370"/>
              <a:ext cx="70545" cy="86001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6" idx="3"/>
              <a:endCxn id="8" idx="0"/>
            </p:cNvCxnSpPr>
            <p:nvPr/>
          </p:nvCxnSpPr>
          <p:spPr>
            <a:xfrm flipH="1">
              <a:off x="2198781" y="4471370"/>
              <a:ext cx="382535" cy="84524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61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980395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1312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284098" y="1971780"/>
            <a:ext cx="5937469" cy="4175142"/>
            <a:chOff x="2284098" y="1971780"/>
            <a:chExt cx="5937469" cy="41751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2284099" y="4452327"/>
              <a:ext cx="4235234" cy="1694595"/>
            </a:xfrm>
            <a:prstGeom prst="rect">
              <a:avLst/>
            </a:prstGeom>
          </p:spPr>
        </p:pic>
        <p:sp>
          <p:nvSpPr>
            <p:cNvPr id="10" name="Trapezoid 9"/>
            <p:cNvSpPr/>
            <p:nvPr/>
          </p:nvSpPr>
          <p:spPr>
            <a:xfrm rot="10800000">
              <a:off x="2284098" y="4194661"/>
              <a:ext cx="4235234" cy="515327"/>
            </a:xfrm>
            <a:prstGeom prst="trapezoid">
              <a:avLst>
                <a:gd name="adj" fmla="val 248782"/>
              </a:avLst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49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1401" y="1971780"/>
              <a:ext cx="1270437" cy="9808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alphaModFix amt="41000"/>
            </a:blip>
            <a:srcRect r="34375"/>
            <a:stretch/>
          </p:blipFill>
          <p:spPr>
            <a:xfrm>
              <a:off x="3800245" y="2952584"/>
              <a:ext cx="1104900" cy="135863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alphaModFix amt="41000"/>
            </a:blip>
            <a:srcRect r="34375"/>
            <a:stretch/>
          </p:blipFill>
          <p:spPr>
            <a:xfrm>
              <a:off x="5197245" y="2952584"/>
              <a:ext cx="1104900" cy="135863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4165" y="1971780"/>
              <a:ext cx="1293054" cy="98755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1119" y="1971780"/>
              <a:ext cx="1223706" cy="98755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60904" y="4539889"/>
              <a:ext cx="1760663" cy="14286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alphaModFix amt="41000"/>
            </a:blip>
            <a:srcRect r="34375"/>
            <a:stretch/>
          </p:blipFill>
          <p:spPr>
            <a:xfrm>
              <a:off x="2420179" y="2952584"/>
              <a:ext cx="1104900" cy="135863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039023" y="5500010"/>
              <a:ext cx="11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2455" y="3522307"/>
              <a:ext cx="11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VM 1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2521" y="3517887"/>
              <a:ext cx="11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VM 2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02201" y="3517887"/>
              <a:ext cx="11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VM 3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388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0710" y="2018394"/>
            <a:ext cx="9019271" cy="4320792"/>
            <a:chOff x="90710" y="2018394"/>
            <a:chExt cx="9019271" cy="4320792"/>
          </a:xfrm>
        </p:grpSpPr>
        <p:sp>
          <p:nvSpPr>
            <p:cNvPr id="4" name="Rounded Rectangle 3"/>
            <p:cNvSpPr/>
            <p:nvPr/>
          </p:nvSpPr>
          <p:spPr>
            <a:xfrm>
              <a:off x="362861" y="2835044"/>
              <a:ext cx="3640024" cy="325464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62861" y="3560818"/>
              <a:ext cx="36400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861" y="5352574"/>
              <a:ext cx="36400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90655" y="3560818"/>
              <a:ext cx="0" cy="1791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41072" y="3560818"/>
              <a:ext cx="0" cy="1791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1"/>
            </p:cNvCxnSpPr>
            <p:nvPr/>
          </p:nvCxnSpPr>
          <p:spPr>
            <a:xfrm flipV="1">
              <a:off x="362861" y="4456696"/>
              <a:ext cx="827794" cy="5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3"/>
            </p:cNvCxnSpPr>
            <p:nvPr/>
          </p:nvCxnSpPr>
          <p:spPr>
            <a:xfrm flipH="1" flipV="1">
              <a:off x="3141072" y="4456696"/>
              <a:ext cx="861813" cy="5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75202" y="3016499"/>
              <a:ext cx="236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861" y="3844334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 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1072" y="3849391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 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41072" y="4755143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 3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2861" y="4737600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 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10221" y="4272030"/>
              <a:ext cx="1133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710" y="2024064"/>
              <a:ext cx="4218345" cy="4315122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0"/>
                  </a:schemeClr>
                </a:gs>
                <a:gs pos="35000">
                  <a:schemeClr val="dk1">
                    <a:tint val="37000"/>
                    <a:satMod val="300000"/>
                    <a:alpha val="0"/>
                  </a:schemeClr>
                </a:gs>
                <a:gs pos="100000">
                  <a:schemeClr val="dk1">
                    <a:tint val="15000"/>
                    <a:satMod val="350000"/>
                    <a:alpha val="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6352" y="2143302"/>
              <a:ext cx="295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 Socket-0 , NUMA node-0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63787" y="2829374"/>
              <a:ext cx="3640024" cy="325464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163787" y="3555148"/>
              <a:ext cx="36400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63787" y="5346904"/>
              <a:ext cx="36400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991581" y="3555148"/>
              <a:ext cx="0" cy="1791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941998" y="3555148"/>
              <a:ext cx="0" cy="1791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1"/>
            </p:cNvCxnSpPr>
            <p:nvPr/>
          </p:nvCxnSpPr>
          <p:spPr>
            <a:xfrm flipV="1">
              <a:off x="5163787" y="4451026"/>
              <a:ext cx="827794" cy="5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3"/>
            </p:cNvCxnSpPr>
            <p:nvPr/>
          </p:nvCxnSpPr>
          <p:spPr>
            <a:xfrm flipH="1" flipV="1">
              <a:off x="7941998" y="4451026"/>
              <a:ext cx="861813" cy="5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76128" y="3010829"/>
              <a:ext cx="236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63787" y="3838664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 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41998" y="3843721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 1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41998" y="4749473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 3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3787" y="4731930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 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1147" y="4266360"/>
              <a:ext cx="1133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91636" y="2018394"/>
              <a:ext cx="4218345" cy="4315122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0"/>
                  </a:schemeClr>
                </a:gs>
                <a:gs pos="35000">
                  <a:schemeClr val="dk1">
                    <a:tint val="37000"/>
                    <a:satMod val="300000"/>
                    <a:alpha val="0"/>
                  </a:schemeClr>
                </a:gs>
                <a:gs pos="100000">
                  <a:schemeClr val="dk1">
                    <a:tint val="15000"/>
                    <a:satMod val="350000"/>
                    <a:alpha val="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47278" y="2137632"/>
              <a:ext cx="295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 Socket-1 , NUMA node-1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002885" y="5636091"/>
              <a:ext cx="116090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28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80057"/>
              </p:ext>
            </p:extLst>
          </p:nvPr>
        </p:nvGraphicFramePr>
        <p:xfrm>
          <a:off x="0" y="973667"/>
          <a:ext cx="9185694" cy="505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325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Stress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39783"/>
              </p:ext>
            </p:extLst>
          </p:nvPr>
        </p:nvGraphicFramePr>
        <p:xfrm>
          <a:off x="0" y="846666"/>
          <a:ext cx="9108718" cy="500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1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increase execution time CPU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153942"/>
              </p:ext>
            </p:extLst>
          </p:nvPr>
        </p:nvGraphicFramePr>
        <p:xfrm>
          <a:off x="-16036" y="832556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915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334690"/>
              </p:ext>
            </p:extLst>
          </p:nvPr>
        </p:nvGraphicFramePr>
        <p:xfrm>
          <a:off x="35282" y="1257150"/>
          <a:ext cx="9108718" cy="500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9188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increase execution time Memory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628887"/>
              </p:ext>
            </p:extLst>
          </p:nvPr>
        </p:nvGraphicFramePr>
        <p:xfrm>
          <a:off x="-16036" y="832556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8535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I/O Stress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172403"/>
              </p:ext>
            </p:extLst>
          </p:nvPr>
        </p:nvGraphicFramePr>
        <p:xfrm>
          <a:off x="0" y="846666"/>
          <a:ext cx="9108718" cy="500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4091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increase execution time disk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047761"/>
              </p:ext>
            </p:extLst>
          </p:nvPr>
        </p:nvGraphicFramePr>
        <p:xfrm>
          <a:off x="-16036" y="832556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916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70" y="-44900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7732" r="-17732"/>
          <a:stretch>
            <a:fillRect/>
          </a:stretch>
        </p:blipFill>
        <p:spPr>
          <a:xfrm>
            <a:off x="457200" y="2604440"/>
            <a:ext cx="8229600" cy="45259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214" y="1803400"/>
            <a:ext cx="3251200" cy="32512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/>
          <a:srcRect l="10582" t="5759" r="15871" b="10383"/>
          <a:stretch/>
        </p:blipFill>
        <p:spPr>
          <a:xfrm>
            <a:off x="4607070" y="1803400"/>
            <a:ext cx="2911190" cy="3529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73605" y="4181086"/>
            <a:ext cx="546351" cy="19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Bandwidth Stress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429062"/>
              </p:ext>
            </p:extLst>
          </p:nvPr>
        </p:nvGraphicFramePr>
        <p:xfrm>
          <a:off x="0" y="846666"/>
          <a:ext cx="9108718" cy="500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450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increase execution time network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459611"/>
              </p:ext>
            </p:extLst>
          </p:nvPr>
        </p:nvGraphicFramePr>
        <p:xfrm>
          <a:off x="-16036" y="832556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2867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426496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712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PYBENCH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047625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037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PHPBENCH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235224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266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115464" y="1667599"/>
            <a:ext cx="8929110" cy="4861692"/>
            <a:chOff x="115464" y="1667599"/>
            <a:chExt cx="8929110" cy="4861692"/>
          </a:xfrm>
        </p:grpSpPr>
        <p:sp>
          <p:nvSpPr>
            <p:cNvPr id="42" name="Can 41"/>
            <p:cNvSpPr/>
            <p:nvPr/>
          </p:nvSpPr>
          <p:spPr>
            <a:xfrm>
              <a:off x="6179740" y="1989833"/>
              <a:ext cx="1158560" cy="1319718"/>
            </a:xfrm>
            <a:prstGeom prst="can">
              <a:avLst>
                <a:gd name="adj" fmla="val 4166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an 40"/>
            <p:cNvSpPr/>
            <p:nvPr/>
          </p:nvSpPr>
          <p:spPr>
            <a:xfrm>
              <a:off x="6108561" y="2078093"/>
              <a:ext cx="1158560" cy="1319718"/>
            </a:xfrm>
            <a:prstGeom prst="can">
              <a:avLst>
                <a:gd name="adj" fmla="val 4166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346526" y="3878010"/>
              <a:ext cx="2015003" cy="96583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276583" y="3966651"/>
              <a:ext cx="2015003" cy="96583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409317" y="3844379"/>
              <a:ext cx="1270089" cy="17371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346720" y="3910055"/>
              <a:ext cx="1270089" cy="17371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89317" y="4172105"/>
              <a:ext cx="347188" cy="543940"/>
              <a:chOff x="949360" y="2444910"/>
              <a:chExt cx="461850" cy="723581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949360" y="2706641"/>
                <a:ext cx="461850" cy="461850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257262" y="2591189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8900000" flipV="1">
                <a:off x="1191747" y="2444910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2700000" flipV="1">
                <a:off x="1318489" y="2443374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1065231" y="4463139"/>
              <a:ext cx="347188" cy="543940"/>
              <a:chOff x="949360" y="2444910"/>
              <a:chExt cx="461850" cy="723581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949360" y="2706641"/>
                <a:ext cx="461850" cy="461850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1257262" y="2591189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8900000" flipV="1">
                <a:off x="1191747" y="2444910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2700000" flipV="1">
                <a:off x="1318489" y="2443374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778389" y="4988015"/>
              <a:ext cx="347188" cy="543940"/>
              <a:chOff x="949360" y="2444910"/>
              <a:chExt cx="461850" cy="723581"/>
            </a:xfrm>
          </p:grpSpPr>
          <p:sp>
            <p:nvSpPr>
              <p:cNvPr id="19" name="Cube 18"/>
              <p:cNvSpPr/>
              <p:nvPr/>
            </p:nvSpPr>
            <p:spPr>
              <a:xfrm>
                <a:off x="949360" y="2706641"/>
                <a:ext cx="461850" cy="461850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257262" y="2591189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8900000" flipV="1">
                <a:off x="1191747" y="2444910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2700000" flipV="1">
                <a:off x="1318489" y="2443374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242129" y="4716045"/>
              <a:ext cx="347188" cy="543940"/>
              <a:chOff x="949360" y="2444910"/>
              <a:chExt cx="461850" cy="723581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949360" y="2706641"/>
                <a:ext cx="461850" cy="461850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1257262" y="2591189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8900000" flipV="1">
                <a:off x="1191747" y="2444910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2700000" flipV="1">
                <a:off x="1318489" y="2443374"/>
                <a:ext cx="0" cy="1731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Striped Right Arrow 31"/>
            <p:cNvSpPr/>
            <p:nvPr/>
          </p:nvSpPr>
          <p:spPr>
            <a:xfrm>
              <a:off x="1808090" y="4716045"/>
              <a:ext cx="577313" cy="289879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667645" y="4458805"/>
              <a:ext cx="1103310" cy="7772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Load Balancer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(HAProxy)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284124" y="3984016"/>
              <a:ext cx="1270089" cy="17371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RabbitMQ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Cluster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195674" y="4043499"/>
              <a:ext cx="2015003" cy="96583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Observation Workers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(Java Application)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Can 39"/>
            <p:cNvSpPr/>
            <p:nvPr/>
          </p:nvSpPr>
          <p:spPr>
            <a:xfrm>
              <a:off x="6025789" y="2156591"/>
              <a:ext cx="1158560" cy="1319718"/>
            </a:xfrm>
            <a:prstGeom prst="can">
              <a:avLst>
                <a:gd name="adj" fmla="val 4166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MongoDB</a:t>
              </a:r>
            </a:p>
            <a:p>
              <a:pPr algn="ctr"/>
              <a:r>
                <a:rPr lang="en-US" dirty="0" smtClean="0"/>
                <a:t>Cluster</a:t>
              </a:r>
              <a:endParaRPr lang="en-US" dirty="0"/>
            </a:p>
          </p:txBody>
        </p:sp>
        <p:sp>
          <p:nvSpPr>
            <p:cNvPr id="43" name="Can 42"/>
            <p:cNvSpPr/>
            <p:nvPr/>
          </p:nvSpPr>
          <p:spPr>
            <a:xfrm>
              <a:off x="7703924" y="1989833"/>
              <a:ext cx="1241332" cy="1319717"/>
            </a:xfrm>
            <a:prstGeom prst="can">
              <a:avLst>
                <a:gd name="adj" fmla="val 41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7632745" y="2078093"/>
              <a:ext cx="1241332" cy="1319717"/>
            </a:xfrm>
            <a:prstGeom prst="can">
              <a:avLst>
                <a:gd name="adj" fmla="val 41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an 44"/>
            <p:cNvSpPr/>
            <p:nvPr/>
          </p:nvSpPr>
          <p:spPr>
            <a:xfrm>
              <a:off x="7549973" y="2156591"/>
              <a:ext cx="1241332" cy="1319717"/>
            </a:xfrm>
            <a:prstGeom prst="can">
              <a:avLst>
                <a:gd name="adj" fmla="val 41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Triplestore</a:t>
              </a:r>
            </a:p>
            <a:p>
              <a:pPr algn="ctr"/>
              <a:r>
                <a:rPr lang="en-US" dirty="0" smtClean="0"/>
                <a:t>Cluster</a:t>
              </a:r>
              <a:endParaRPr lang="en-US" dirty="0"/>
            </a:p>
          </p:txBody>
        </p:sp>
        <p:cxnSp>
          <p:nvCxnSpPr>
            <p:cNvPr id="81" name="Straight Arrow Connector 80"/>
            <p:cNvCxnSpPr>
              <a:stCxn id="33" idx="3"/>
            </p:cNvCxnSpPr>
            <p:nvPr/>
          </p:nvCxnSpPr>
          <p:spPr>
            <a:xfrm flipV="1">
              <a:off x="3770955" y="4482203"/>
              <a:ext cx="513169" cy="365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3" idx="3"/>
              <a:endCxn id="34" idx="1"/>
            </p:cNvCxnSpPr>
            <p:nvPr/>
          </p:nvCxnSpPr>
          <p:spPr>
            <a:xfrm>
              <a:off x="3770955" y="4847442"/>
              <a:ext cx="513169" cy="5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3" idx="3"/>
            </p:cNvCxnSpPr>
            <p:nvPr/>
          </p:nvCxnSpPr>
          <p:spPr>
            <a:xfrm>
              <a:off x="3770955" y="4847442"/>
              <a:ext cx="513169" cy="3807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Right Arrow 126"/>
            <p:cNvSpPr/>
            <p:nvPr/>
          </p:nvSpPr>
          <p:spPr>
            <a:xfrm>
              <a:off x="5723691" y="4378424"/>
              <a:ext cx="433495" cy="16962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Bent-Up Arrow 127"/>
            <p:cNvSpPr/>
            <p:nvPr/>
          </p:nvSpPr>
          <p:spPr>
            <a:xfrm rot="5400000" flipV="1">
              <a:off x="6273734" y="4525542"/>
              <a:ext cx="399264" cy="1459626"/>
            </a:xfrm>
            <a:prstGeom prst="ben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ight Arrow 128"/>
            <p:cNvSpPr/>
            <p:nvPr/>
          </p:nvSpPr>
          <p:spPr>
            <a:xfrm rot="16200000">
              <a:off x="6463227" y="3603953"/>
              <a:ext cx="311223" cy="16962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ight Arrow 129"/>
            <p:cNvSpPr/>
            <p:nvPr/>
          </p:nvSpPr>
          <p:spPr>
            <a:xfrm rot="16200000">
              <a:off x="7900095" y="3600026"/>
              <a:ext cx="311223" cy="16962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5464" y="5554383"/>
              <a:ext cx="1424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Sensor Nodes</a:t>
              </a: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385403" y="1667599"/>
              <a:ext cx="6659171" cy="486169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703653" y="6080321"/>
              <a:ext cx="227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Middleware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22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405"/>
            <a:ext cx="8229600" cy="1143000"/>
          </a:xfrm>
        </p:spPr>
        <p:txBody>
          <a:bodyPr/>
          <a:lstStyle/>
          <a:p>
            <a:r>
              <a:rPr lang="en-US" dirty="0" smtClean="0"/>
              <a:t>LINPACK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475344"/>
              </p:ext>
            </p:extLst>
          </p:nvPr>
        </p:nvGraphicFramePr>
        <p:xfrm>
          <a:off x="0" y="973667"/>
          <a:ext cx="9185694" cy="505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772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IOZONE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826514"/>
              </p:ext>
            </p:extLst>
          </p:nvPr>
        </p:nvGraphicFramePr>
        <p:xfrm>
          <a:off x="0" y="1627872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177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IOZONE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068649"/>
              </p:ext>
            </p:extLst>
          </p:nvPr>
        </p:nvGraphicFramePr>
        <p:xfrm>
          <a:off x="0" y="1627872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4794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737941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187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08210" y="3770980"/>
            <a:ext cx="4682747" cy="1299302"/>
            <a:chOff x="2008210" y="3770980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3770980"/>
              <a:ext cx="4682747" cy="12993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331862" y="3966837"/>
              <a:ext cx="40955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Baskerville"/>
                  <a:cs typeface="Baskerville"/>
                </a:rPr>
                <a:t>Server</a:t>
              </a:r>
              <a:r>
                <a:rPr lang="en-US" sz="1600">
                  <a:latin typeface="Baskerville"/>
                  <a:cs typeface="Baskerville"/>
                </a:rPr>
                <a:t> </a:t>
              </a:r>
              <a:r>
                <a:rPr lang="en-US" sz="1600" smtClean="0">
                  <a:latin typeface="Baskerville"/>
                  <a:cs typeface="Baskerville"/>
                </a:rPr>
                <a:t>with </a:t>
              </a:r>
              <a:r>
                <a:rPr lang="en-US" sz="1600" dirty="0">
                  <a:latin typeface="Baskerville"/>
                  <a:cs typeface="Baskerville"/>
                </a:rPr>
                <a:t>V</a:t>
              </a:r>
              <a:r>
                <a:rPr lang="en-US" sz="1600" dirty="0">
                  <a:latin typeface="Baskerville"/>
                  <a:cs typeface="Baskerville"/>
                </a:rPr>
                <a:t>irtualization </a:t>
              </a:r>
              <a:r>
                <a:rPr lang="en-US" sz="1600" dirty="0">
                  <a:latin typeface="Baskerville"/>
                  <a:cs typeface="Baskerville"/>
                </a:rPr>
                <a:t>C</a:t>
              </a:r>
              <a:r>
                <a:rPr lang="en-US" sz="1600" dirty="0">
                  <a:latin typeface="Baskerville"/>
                  <a:cs typeface="Baskerville"/>
                </a:rPr>
                <a:t>apable CPU</a:t>
              </a:r>
            </a:p>
            <a:p>
              <a:pPr algn="ctr"/>
              <a:endParaRPr lang="en-US" sz="1600" dirty="0">
                <a:latin typeface="Baskerville"/>
                <a:cs typeface="Baskerville"/>
              </a:endParaRPr>
            </a:p>
            <a:p>
              <a:pPr algn="ctr"/>
              <a:r>
                <a:rPr lang="en-US" sz="1600" dirty="0">
                  <a:latin typeface="Baskerville"/>
                  <a:cs typeface="Baskerville"/>
                </a:rPr>
                <a:t> (Intel VT-X or AMD – SVM)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111574" y="2983181"/>
            <a:ext cx="4564617" cy="8270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8860" y="3440999"/>
            <a:ext cx="347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Linux </a:t>
            </a:r>
            <a:r>
              <a:rPr lang="en-US" sz="1600" dirty="0">
                <a:latin typeface="Baskerville"/>
                <a:cs typeface="Baskerville"/>
              </a:rPr>
              <a:t>K</a:t>
            </a:r>
            <a:r>
              <a:rPr lang="en-US" sz="1600" dirty="0">
                <a:latin typeface="Baskerville"/>
                <a:cs typeface="Baskerville"/>
              </a:rPr>
              <a:t>ernel</a:t>
            </a:r>
            <a:endParaRPr lang="en-US" sz="1600" dirty="0">
              <a:latin typeface="Baskerville"/>
              <a:cs typeface="Baskerville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572852"/>
            <a:ext cx="945040" cy="8513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572853"/>
            <a:ext cx="974572" cy="8739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3150" y="3042253"/>
            <a:ext cx="1683352" cy="39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50" y="3057028"/>
            <a:ext cx="1683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KVM</a:t>
            </a:r>
            <a:endParaRPr lang="en-US" sz="1600" dirty="0">
              <a:latin typeface="Baskerville"/>
              <a:cs typeface="Baskerville"/>
            </a:endParaRPr>
          </a:p>
        </p:txBody>
      </p: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032725" y="4387140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5400000">
            <a:off x="3171255" y="4394523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9122" y="1816494"/>
            <a:ext cx="1567069" cy="11371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9123" y="1979510"/>
            <a:ext cx="156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User-Space </a:t>
            </a:r>
            <a:r>
              <a:rPr lang="en-US" sz="1600" dirty="0">
                <a:latin typeface="Baskerville"/>
                <a:cs typeface="Baskerville"/>
              </a:rPr>
              <a:t>A</a:t>
            </a:r>
            <a:r>
              <a:rPr lang="en-US" sz="1600" dirty="0">
                <a:latin typeface="Baskerville"/>
                <a:cs typeface="Baskerville"/>
              </a:rPr>
              <a:t>pplications (Host)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11574" y="2451527"/>
            <a:ext cx="1358493" cy="502118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skerville"/>
                <a:cs typeface="Baskerville"/>
              </a:rPr>
              <a:t>QEMU</a:t>
            </a:r>
            <a:endParaRPr lang="en-US" sz="16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9029" y="1993710"/>
            <a:ext cx="25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1572" y="181649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1574" y="1786958"/>
            <a:ext cx="1358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Virtual </a:t>
            </a:r>
            <a:r>
              <a:rPr lang="en-US" sz="1600" dirty="0">
                <a:latin typeface="Baskerville"/>
                <a:cs typeface="Baskerville"/>
              </a:rPr>
              <a:t>H</a:t>
            </a:r>
            <a:r>
              <a:rPr lang="en-US" sz="1600" dirty="0">
                <a:latin typeface="Baskerville"/>
                <a:cs typeface="Baskerville"/>
              </a:rPr>
              <a:t>ardware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11572" y="1210995"/>
            <a:ext cx="1358495" cy="575963"/>
          </a:xfrm>
          <a:prstGeom prst="rect">
            <a:avLst/>
          </a:prstGeom>
          <a:pattFill prst="ltVert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11572" y="1181465"/>
            <a:ext cx="13584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Unmodified </a:t>
            </a:r>
            <a:r>
              <a:rPr lang="en-US" sz="1600" dirty="0">
                <a:latin typeface="Baskerville"/>
                <a:cs typeface="Baskerville"/>
              </a:rPr>
              <a:t>G</a:t>
            </a:r>
            <a:r>
              <a:rPr lang="en-US" sz="1600" dirty="0">
                <a:latin typeface="Baskerville"/>
                <a:cs typeface="Baskerville"/>
              </a:rPr>
              <a:t>uest OS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1575" y="482179"/>
            <a:ext cx="13584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Baskerville"/>
                <a:cs typeface="Baskerville"/>
              </a:rPr>
              <a:t>Guest Application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04318" y="2456247"/>
            <a:ext cx="1358493" cy="502118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skerville"/>
                <a:cs typeface="Baskerville"/>
              </a:rPr>
              <a:t>QEMU</a:t>
            </a:r>
            <a:endParaRPr lang="en-US" sz="16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04316" y="182121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04318" y="1791678"/>
            <a:ext cx="1358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Virtual </a:t>
            </a:r>
            <a:r>
              <a:rPr lang="en-US" sz="1600" dirty="0">
                <a:latin typeface="Baskerville"/>
                <a:cs typeface="Baskerville"/>
              </a:rPr>
              <a:t>H</a:t>
            </a:r>
            <a:r>
              <a:rPr lang="en-US" sz="1600" dirty="0">
                <a:latin typeface="Baskerville"/>
                <a:cs typeface="Baskerville"/>
              </a:rPr>
              <a:t>ardware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04316" y="1215715"/>
            <a:ext cx="1358495" cy="575963"/>
          </a:xfrm>
          <a:prstGeom prst="rect">
            <a:avLst/>
          </a:prstGeom>
          <a:pattFill prst="ltVert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4316" y="1186185"/>
            <a:ext cx="13584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Unmodified Guest OS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4319" y="482179"/>
            <a:ext cx="13584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Baskerville"/>
                <a:cs typeface="Baskerville"/>
              </a:rPr>
              <a:t>Guest Application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9598" y="383974"/>
            <a:ext cx="1358495" cy="258443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11572" y="383974"/>
            <a:ext cx="1358495" cy="258443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pgbench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75982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6863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497261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529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find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89478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5757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update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05435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297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Rabbit Pub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92748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450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Rabbit Sub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686502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5653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3storeins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478599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227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3storeret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680738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2475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Baskerville"/>
                <a:cs typeface="Baskerville"/>
              </a:rPr>
              <a:t>obsw</a:t>
            </a:r>
            <a:endParaRPr lang="en-US" dirty="0">
              <a:latin typeface="Baskerville"/>
              <a:cs typeface="Baskerville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9663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86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96" y="-296862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998179" y="1875565"/>
            <a:ext cx="4533238" cy="4725837"/>
            <a:chOff x="1998179" y="1875565"/>
            <a:chExt cx="4533238" cy="4725837"/>
          </a:xfrm>
        </p:grpSpPr>
        <p:sp>
          <p:nvSpPr>
            <p:cNvPr id="10" name="Rectangle 9"/>
            <p:cNvSpPr/>
            <p:nvPr/>
          </p:nvSpPr>
          <p:spPr>
            <a:xfrm>
              <a:off x="1998179" y="3529609"/>
              <a:ext cx="4533238" cy="30717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 flipH="1">
              <a:off x="2175370" y="3684667"/>
              <a:ext cx="1176568" cy="967328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2434217" y="3875015"/>
              <a:ext cx="116426" cy="33837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2763809" y="3879735"/>
              <a:ext cx="116426" cy="338379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998179" y="1875565"/>
              <a:ext cx="1486656" cy="13291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4027" y="2656475"/>
              <a:ext cx="623280" cy="464344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20" idx="2"/>
              <a:endCxn id="16" idx="0"/>
            </p:cNvCxnSpPr>
            <p:nvPr/>
          </p:nvCxnSpPr>
          <p:spPr>
            <a:xfrm>
              <a:off x="2309819" y="3130867"/>
              <a:ext cx="182611" cy="744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8179" y="2666523"/>
              <a:ext cx="623280" cy="464344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21" idx="2"/>
              <a:endCxn id="17" idx="0"/>
            </p:cNvCxnSpPr>
            <p:nvPr/>
          </p:nvCxnSpPr>
          <p:spPr>
            <a:xfrm flipH="1">
              <a:off x="2822022" y="3120819"/>
              <a:ext cx="53645" cy="758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09819" y="4070434"/>
              <a:ext cx="10421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skerville"/>
                  <a:cs typeface="Baskerville"/>
                </a:rPr>
                <a:t>Linux </a:t>
              </a:r>
              <a:r>
                <a:rPr lang="en-US" sz="1600" dirty="0">
                  <a:latin typeface="Baskerville"/>
                  <a:cs typeface="Baskerville"/>
                </a:rPr>
                <a:t>P</a:t>
              </a:r>
              <a:r>
                <a:rPr lang="en-US" sz="1600" dirty="0">
                  <a:latin typeface="Baskerville"/>
                  <a:cs typeface="Baskerville"/>
                </a:rPr>
                <a:t>rocess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98179" y="2008484"/>
              <a:ext cx="148665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askerville"/>
                  <a:cs typeface="Baskerville"/>
                </a:rPr>
                <a:t>Virtual </a:t>
              </a:r>
              <a:r>
                <a:rPr lang="en-US" sz="1600" dirty="0">
                  <a:latin typeface="Baskerville"/>
                  <a:cs typeface="Baskerville"/>
                </a:rPr>
                <a:t>M</a:t>
              </a:r>
              <a:r>
                <a:rPr lang="en-US" sz="1600" dirty="0" smtClean="0">
                  <a:latin typeface="Baskerville"/>
                  <a:cs typeface="Baskerville"/>
                </a:rPr>
                <a:t>achine </a:t>
              </a:r>
              <a:r>
                <a:rPr lang="en-US" sz="1600" dirty="0" smtClean="0">
                  <a:latin typeface="Baskerville"/>
                  <a:cs typeface="Baskerville"/>
                </a:rPr>
                <a:t>#1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48" name="Cube 47"/>
            <p:cNvSpPr/>
            <p:nvPr/>
          </p:nvSpPr>
          <p:spPr>
            <a:xfrm flipH="1">
              <a:off x="3789632" y="3686327"/>
              <a:ext cx="1176568" cy="967328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4048479" y="3876675"/>
              <a:ext cx="116426" cy="338379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4378071" y="3881395"/>
              <a:ext cx="116426" cy="338379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3612441" y="1877225"/>
              <a:ext cx="1486656" cy="13291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8289" y="2658135"/>
              <a:ext cx="623280" cy="464344"/>
            </a:xfrm>
            <a:prstGeom prst="rect">
              <a:avLst/>
            </a:prstGeom>
          </p:spPr>
        </p:pic>
        <p:cxnSp>
          <p:nvCxnSpPr>
            <p:cNvPr id="53" name="Straight Arrow Connector 52"/>
            <p:cNvCxnSpPr>
              <a:stCxn id="54" idx="2"/>
              <a:endCxn id="49" idx="0"/>
            </p:cNvCxnSpPr>
            <p:nvPr/>
          </p:nvCxnSpPr>
          <p:spPr>
            <a:xfrm>
              <a:off x="3924081" y="3132527"/>
              <a:ext cx="182611" cy="744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2441" y="2668183"/>
              <a:ext cx="623280" cy="464344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>
              <a:stCxn id="52" idx="2"/>
              <a:endCxn id="50" idx="0"/>
            </p:cNvCxnSpPr>
            <p:nvPr/>
          </p:nvCxnSpPr>
          <p:spPr>
            <a:xfrm flipH="1">
              <a:off x="4436284" y="3122479"/>
              <a:ext cx="53645" cy="758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24081" y="4072094"/>
              <a:ext cx="10421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skerville"/>
                  <a:cs typeface="Baskerville"/>
                </a:rPr>
                <a:t>Linux </a:t>
              </a:r>
              <a:r>
                <a:rPr lang="en-US" sz="1600" dirty="0">
                  <a:latin typeface="Baskerville"/>
                  <a:cs typeface="Baskerville"/>
                </a:rPr>
                <a:t>P</a:t>
              </a:r>
              <a:r>
                <a:rPr lang="en-US" sz="1600" dirty="0">
                  <a:latin typeface="Baskerville"/>
                  <a:cs typeface="Baskerville"/>
                </a:rPr>
                <a:t>rocess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12441" y="2010144"/>
              <a:ext cx="148665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skerville"/>
                  <a:cs typeface="Baskerville"/>
                </a:rPr>
                <a:t>Virtual </a:t>
              </a:r>
              <a:r>
                <a:rPr lang="en-US" sz="1600" dirty="0">
                  <a:latin typeface="Baskerville"/>
                  <a:cs typeface="Baskerville"/>
                </a:rPr>
                <a:t>M</a:t>
              </a:r>
              <a:r>
                <a:rPr lang="en-US" sz="1600" dirty="0">
                  <a:latin typeface="Baskerville"/>
                  <a:cs typeface="Baskerville"/>
                </a:rPr>
                <a:t>achine #2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74915" y="4761095"/>
              <a:ext cx="1018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skerville"/>
                  <a:cs typeface="Baskerville"/>
                </a:rPr>
                <a:t>Host Linux </a:t>
              </a:r>
              <a:r>
                <a:rPr lang="en-US" sz="1600" dirty="0">
                  <a:latin typeface="Baskerville"/>
                  <a:cs typeface="Baskerville"/>
                </a:rPr>
                <a:t>K</a:t>
              </a:r>
              <a:r>
                <a:rPr lang="en-US" sz="1600" dirty="0">
                  <a:latin typeface="Baskerville"/>
                  <a:cs typeface="Baskerville"/>
                </a:rPr>
                <a:t>ernel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pic>
          <p:nvPicPr>
            <p:cNvPr id="59" name="Content Placeholder 3"/>
            <p:cNvPicPr>
              <a:picLocks noChangeAspect="1"/>
            </p:cNvPicPr>
            <p:nvPr/>
          </p:nvPicPr>
          <p:blipFill rotWithShape="1">
            <a:blip r:embed="rId7"/>
            <a:srcRect l="10582" t="5759" r="15871" b="10383"/>
            <a:stretch/>
          </p:blipFill>
          <p:spPr>
            <a:xfrm>
              <a:off x="3375608" y="4653655"/>
              <a:ext cx="473666" cy="574286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5773605" y="4181086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Elbow Connector 61"/>
            <p:cNvCxnSpPr>
              <a:stCxn id="56" idx="2"/>
              <a:endCxn id="59" idx="3"/>
            </p:cNvCxnSpPr>
            <p:nvPr/>
          </p:nvCxnSpPr>
          <p:spPr>
            <a:xfrm rot="5400000">
              <a:off x="4005244" y="4500901"/>
              <a:ext cx="283928" cy="59586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7" idx="2"/>
              <a:endCxn id="59" idx="1"/>
            </p:cNvCxnSpPr>
            <p:nvPr/>
          </p:nvCxnSpPr>
          <p:spPr>
            <a:xfrm rot="16200000" flipH="1">
              <a:off x="2960449" y="4525639"/>
              <a:ext cx="285588" cy="5447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9225" y="5572326"/>
              <a:ext cx="623280" cy="464344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4605" y="5577046"/>
              <a:ext cx="623280" cy="464344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1625" y="5724726"/>
              <a:ext cx="623280" cy="46434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7005" y="5729446"/>
              <a:ext cx="623280" cy="46434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4025" y="5877126"/>
              <a:ext cx="623280" cy="464344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9405" y="5881846"/>
              <a:ext cx="623280" cy="464344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6425" y="6029526"/>
              <a:ext cx="623280" cy="4643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1805" y="6034246"/>
              <a:ext cx="623280" cy="464344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2739693" y="5557558"/>
              <a:ext cx="1737024" cy="92154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stCxn id="59" idx="2"/>
              <a:endCxn id="74" idx="0"/>
            </p:cNvCxnSpPr>
            <p:nvPr/>
          </p:nvCxnSpPr>
          <p:spPr>
            <a:xfrm flipH="1">
              <a:off x="3608205" y="5227941"/>
              <a:ext cx="4236" cy="3296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90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Emulated Devices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1998179" y="1521119"/>
            <a:ext cx="4439906" cy="4947487"/>
            <a:chOff x="1998179" y="1521119"/>
            <a:chExt cx="4439906" cy="4947487"/>
          </a:xfrm>
        </p:grpSpPr>
        <p:sp>
          <p:nvSpPr>
            <p:cNvPr id="6" name="Rectangle 5"/>
            <p:cNvSpPr/>
            <p:nvPr/>
          </p:nvSpPr>
          <p:spPr>
            <a:xfrm>
              <a:off x="1998179" y="4076025"/>
              <a:ext cx="4439906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cs typeface="Baskerville"/>
                </a:rPr>
                <a:t>Virtual Machine #1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Baskerville"/>
                </a:rPr>
                <a:t>Virtual Machine #2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896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Host Linux Kernel</a:t>
              </a:r>
              <a:endParaRPr lang="en-US" b="1" dirty="0">
                <a:cs typeface="Baskerville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4217" y="2394112"/>
              <a:ext cx="609600" cy="609600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998180" y="3278535"/>
              <a:ext cx="1471888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cs typeface="Baskerville"/>
                </a:rPr>
                <a:t>QEMU</a:t>
              </a:r>
              <a:endParaRPr lang="en-US" b="1" dirty="0">
                <a:solidFill>
                  <a:schemeClr val="tx1"/>
                </a:solidFill>
                <a:cs typeface="Baskerville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1471888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cs typeface="Baskerville"/>
                </a:rPr>
                <a:t>QEMU</a:t>
              </a:r>
              <a:endParaRPr lang="en-US" b="1" dirty="0">
                <a:solidFill>
                  <a:schemeClr val="tx1"/>
                </a:solidFill>
                <a:cs typeface="Baskerville"/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145840" y="4356617"/>
              <a:ext cx="1176568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60387" y="4373045"/>
              <a:ext cx="78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Tap</a:t>
              </a:r>
              <a:endParaRPr lang="en-US" b="1" dirty="0">
                <a:cs typeface="Baskerville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804" b="41103"/>
            <a:stretch/>
          </p:blipFill>
          <p:spPr>
            <a:xfrm>
              <a:off x="2707515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035" y="5765984"/>
              <a:ext cx="609600" cy="609600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2657923" y="3003712"/>
              <a:ext cx="14766" cy="27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2825643" y="3003712"/>
              <a:ext cx="26609" cy="274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Up-Down Arrow 56"/>
            <p:cNvSpPr/>
            <p:nvPr/>
          </p:nvSpPr>
          <p:spPr>
            <a:xfrm>
              <a:off x="2589387" y="3841390"/>
              <a:ext cx="336302" cy="468089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>
              <a:off x="2759425" y="4738949"/>
              <a:ext cx="725410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be 60"/>
            <p:cNvSpPr/>
            <p:nvPr/>
          </p:nvSpPr>
          <p:spPr>
            <a:xfrm flipH="1">
              <a:off x="3760074" y="4361337"/>
              <a:ext cx="1176568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74621" y="4377765"/>
              <a:ext cx="78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Tap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4203621" y="3846110"/>
              <a:ext cx="336302" cy="468089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1" idx="3"/>
              <a:endCxn id="48" idx="0"/>
            </p:cNvCxnSpPr>
            <p:nvPr/>
          </p:nvCxnSpPr>
          <p:spPr>
            <a:xfrm flipH="1">
              <a:off x="3484835" y="4743669"/>
              <a:ext cx="888824" cy="3035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3685" y="2394112"/>
              <a:ext cx="609600" cy="609600"/>
            </a:xfrm>
            <a:prstGeom prst="rect">
              <a:avLst/>
            </a:prstGeom>
          </p:spPr>
        </p:pic>
        <p:cxnSp>
          <p:nvCxnSpPr>
            <p:cNvPr id="67" name="Straight Arrow Connector 66"/>
            <p:cNvCxnSpPr/>
            <p:nvPr/>
          </p:nvCxnSpPr>
          <p:spPr>
            <a:xfrm>
              <a:off x="4257391" y="3003712"/>
              <a:ext cx="14766" cy="27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4425111" y="3003712"/>
              <a:ext cx="26609" cy="274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3484835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925689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Bridge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89635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cs typeface="Baskerville"/>
                </a:rPr>
                <a:t>Eth0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3843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Br0</a:t>
              </a:r>
              <a:endParaRPr lang="en-US" b="1" dirty="0">
                <a:cs typeface="Baskervil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4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Para-Virtualized Networking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8178" y="1521119"/>
            <a:ext cx="4453128" cy="4947487"/>
            <a:chOff x="1998178" y="1521119"/>
            <a:chExt cx="4453128" cy="4947487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1028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0" y="3278535"/>
              <a:ext cx="92750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950357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854607" y="435661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36262" y="437304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2087343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863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3002835" y="270258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 flipH="1">
              <a:off x="2864663" y="4738949"/>
              <a:ext cx="370315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2864663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5517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69463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969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661367" y="270730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 flipH="1">
              <a:off x="4439309" y="436133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20964" y="437776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endCxn id="36" idx="3"/>
            </p:cNvCxnSpPr>
            <p:nvPr/>
          </p:nvCxnSpPr>
          <p:spPr>
            <a:xfrm flipV="1">
              <a:off x="3339137" y="4743669"/>
              <a:ext cx="1480543" cy="3035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72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Para-Virtualized Internal Networking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98178" y="1521119"/>
            <a:ext cx="4453128" cy="4854465"/>
            <a:chOff x="1998178" y="1521119"/>
            <a:chExt cx="4453128" cy="4854465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10141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1" y="3278535"/>
              <a:ext cx="856426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81212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647883" y="435661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538" y="437304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2087343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863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2840409" y="270258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 flipH="1">
              <a:off x="2864663" y="4738949"/>
              <a:ext cx="163591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2864663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5517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69463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969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749963" y="270730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 flipH="1">
              <a:off x="4542671" y="436133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4326" y="437776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442499" y="4747097"/>
              <a:ext cx="1480543" cy="3001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3596287" y="4463526"/>
              <a:ext cx="685923" cy="203532"/>
            </a:xfrm>
            <a:prstGeom prst="rect">
              <a:avLst/>
            </a:prstGeom>
          </p:spPr>
        </p:pic>
        <p:cxnSp>
          <p:nvCxnSpPr>
            <p:cNvPr id="4" name="Elbow Connector 3"/>
            <p:cNvCxnSpPr/>
            <p:nvPr/>
          </p:nvCxnSpPr>
          <p:spPr>
            <a:xfrm rot="16200000" flipH="1">
              <a:off x="3101428" y="3694029"/>
              <a:ext cx="928416" cy="540502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5400000">
              <a:off x="3900466" y="3645560"/>
              <a:ext cx="928414" cy="637441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086775" y="6099274"/>
            <a:ext cx="41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- - - - - - - - - - - - - - - - - - - - - -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0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78565</TotalTime>
  <Words>900</Words>
  <Application>Microsoft Macintosh PowerPoint</Application>
  <PresentationFormat>On-screen Show (4:3)</PresentationFormat>
  <Paragraphs>448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 performance</vt:lpstr>
      <vt:lpstr>CPU Stress</vt:lpstr>
      <vt:lpstr>Percentage increase execution time CPU</vt:lpstr>
      <vt:lpstr>Memory Stress</vt:lpstr>
      <vt:lpstr>Percentage increase execution time Memory</vt:lpstr>
      <vt:lpstr>Disk I/O Stress</vt:lpstr>
      <vt:lpstr>Percentage increase execution time disk</vt:lpstr>
      <vt:lpstr>Network Bandwidth Stress</vt:lpstr>
      <vt:lpstr>Percentage increase execution time network</vt:lpstr>
      <vt:lpstr>STREAM</vt:lpstr>
      <vt:lpstr>PYBENCH</vt:lpstr>
      <vt:lpstr>PHPBENCH</vt:lpstr>
      <vt:lpstr>PowerPoint Presentation</vt:lpstr>
      <vt:lpstr>LINPACK</vt:lpstr>
      <vt:lpstr>IOZONE</vt:lpstr>
      <vt:lpstr>IOZONE</vt:lpstr>
      <vt:lpstr>nginx</vt:lpstr>
      <vt:lpstr>pgbench</vt:lpstr>
      <vt:lpstr>Mongo Insert</vt:lpstr>
      <vt:lpstr>Mongo find</vt:lpstr>
      <vt:lpstr>Mongo update</vt:lpstr>
      <vt:lpstr>Rabbit Pub</vt:lpstr>
      <vt:lpstr>Rabbit Sub</vt:lpstr>
      <vt:lpstr>3storeins</vt:lpstr>
      <vt:lpstr>3storeret</vt:lpstr>
      <vt:lpstr>obsw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Aravindh Sampathkumar</dc:creator>
  <cp:lastModifiedBy>Aravindh Sampathkumar</cp:lastModifiedBy>
  <cp:revision>158</cp:revision>
  <dcterms:created xsi:type="dcterms:W3CDTF">2013-09-26T02:43:34Z</dcterms:created>
  <dcterms:modified xsi:type="dcterms:W3CDTF">2013-11-25T15:20:48Z</dcterms:modified>
</cp:coreProperties>
</file>