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heme/themeOverride4.xml" ContentType="application/vnd.openxmlformats-officedocument.themeOverride+xml"/>
  <Override PartName="/ppt/charts/chart8.xml" ContentType="application/vnd.openxmlformats-officedocument.drawingml.chart+xml"/>
  <Override PartName="/ppt/theme/themeOverride5.xml" ContentType="application/vnd.openxmlformats-officedocument.themeOverride+xml"/>
  <Override PartName="/ppt/charts/chart9.xml" ContentType="application/vnd.openxmlformats-officedocument.drawingml.chart+xml"/>
  <Override PartName="/ppt/theme/themeOverride6.xml" ContentType="application/vnd.openxmlformats-officedocument.themeOverride+xml"/>
  <Override PartName="/ppt/charts/chart10.xml" ContentType="application/vnd.openxmlformats-officedocument.drawingml.chart+xml"/>
  <Override PartName="/ppt/theme/themeOverride7.xml" ContentType="application/vnd.openxmlformats-officedocument.themeOverride+xml"/>
  <Override PartName="/ppt/charts/chart11.xml" ContentType="application/vnd.openxmlformats-officedocument.drawingml.chart+xml"/>
  <Override PartName="/ppt/theme/themeOverride8.xml" ContentType="application/vnd.openxmlformats-officedocument.themeOverride+xml"/>
  <Override PartName="/ppt/charts/chart12.xml" ContentType="application/vnd.openxmlformats-officedocument.drawingml.chart+xml"/>
  <Override PartName="/ppt/theme/themeOverride9.xml" ContentType="application/vnd.openxmlformats-officedocument.themeOverride+xml"/>
  <Override PartName="/ppt/charts/chart13.xml" ContentType="application/vnd.openxmlformats-officedocument.drawingml.chart+xml"/>
  <Override PartName="/ppt/theme/themeOverride10.xml" ContentType="application/vnd.openxmlformats-officedocument.themeOverride+xml"/>
  <Override PartName="/ppt/charts/chart14.xml" ContentType="application/vnd.openxmlformats-officedocument.drawingml.chart+xml"/>
  <Override PartName="/ppt/theme/themeOverride11.xml" ContentType="application/vnd.openxmlformats-officedocument.themeOverride+xml"/>
  <Override PartName="/ppt/charts/chart15.xml" ContentType="application/vnd.openxmlformats-officedocument.drawingml.chart+xml"/>
  <Override PartName="/ppt/theme/themeOverride12.xml" ContentType="application/vnd.openxmlformats-officedocument.themeOverride+xml"/>
  <Override PartName="/ppt/charts/chart16.xml" ContentType="application/vnd.openxmlformats-officedocument.drawingml.chart+xml"/>
  <Override PartName="/ppt/theme/themeOverride13.xml" ContentType="application/vnd.openxmlformats-officedocument.themeOverride+xml"/>
  <Override PartName="/ppt/charts/chart17.xml" ContentType="application/vnd.openxmlformats-officedocument.drawingml.chart+xml"/>
  <Override PartName="/ppt/theme/themeOverride14.xml" ContentType="application/vnd.openxmlformats-officedocument.themeOverride+xml"/>
  <Override PartName="/ppt/charts/chart18.xml" ContentType="application/vnd.openxmlformats-officedocument.drawingml.chart+xml"/>
  <Override PartName="/ppt/theme/themeOverride15.xml" ContentType="application/vnd.openxmlformats-officedocument.themeOverride+xml"/>
  <Override PartName="/ppt/charts/chart19.xml" ContentType="application/vnd.openxmlformats-officedocument.drawingml.chart+xml"/>
  <Override PartName="/ppt/theme/themeOverride16.xml" ContentType="application/vnd.openxmlformats-officedocument.themeOverride+xml"/>
  <Override PartName="/ppt/charts/chart20.xml" ContentType="application/vnd.openxmlformats-officedocument.drawingml.chart+xml"/>
  <Override PartName="/ppt/theme/themeOverride17.xml" ContentType="application/vnd.openxmlformats-officedocument.themeOverride+xml"/>
  <Override PartName="/ppt/charts/chart21.xml" ContentType="application/vnd.openxmlformats-officedocument.drawingml.chart+xml"/>
  <Override PartName="/ppt/theme/themeOverride18.xml" ContentType="application/vnd.openxmlformats-officedocument.themeOverride+xml"/>
  <Override PartName="/ppt/charts/chart22.xml" ContentType="application/vnd.openxmlformats-officedocument.drawingml.chart+xml"/>
  <Override PartName="/ppt/theme/themeOverride19.xml" ContentType="application/vnd.openxmlformats-officedocument.themeOverride+xml"/>
  <Override PartName="/ppt/charts/chart23.xml" ContentType="application/vnd.openxmlformats-officedocument.drawingml.chart+xml"/>
  <Override PartName="/ppt/theme/themeOverride20.xml" ContentType="application/vnd.openxmlformats-officedocument.themeOverride+xml"/>
  <Override PartName="/ppt/charts/chart24.xml" ContentType="application/vnd.openxmlformats-officedocument.drawingml.chart+xml"/>
  <Override PartName="/ppt/theme/themeOverride21.xml" ContentType="application/vnd.openxmlformats-officedocument.themeOverride+xml"/>
  <Override PartName="/ppt/charts/chart25.xml" ContentType="application/vnd.openxmlformats-officedocument.drawingml.chart+xml"/>
  <Override PartName="/ppt/theme/themeOverride22.xml" ContentType="application/vnd.openxmlformats-officedocument.themeOverride+xml"/>
  <Override PartName="/ppt/charts/chart26.xml" ContentType="application/vnd.openxmlformats-officedocument.drawingml.chart+xml"/>
  <Override PartName="/ppt/theme/themeOverride23.xml" ContentType="application/vnd.openxmlformats-officedocument.themeOverride+xml"/>
  <Override PartName="/ppt/charts/chart27.xml" ContentType="application/vnd.openxmlformats-officedocument.drawingml.chart+xml"/>
  <Override PartName="/ppt/theme/themeOverride24.xml" ContentType="application/vnd.openxmlformats-officedocument.themeOverride+xml"/>
  <Override PartName="/ppt/charts/chart28.xml" ContentType="application/vnd.openxmlformats-officedocument.drawingml.chart+xml"/>
  <Override PartName="/ppt/theme/themeOverride25.xml" ContentType="application/vnd.openxmlformats-officedocument.themeOverride+xml"/>
  <Override PartName="/ppt/charts/chart29.xml" ContentType="application/vnd.openxmlformats-officedocument.drawingml.chart+xml"/>
  <Override PartName="/ppt/theme/themeOverride26.xml" ContentType="application/vnd.openxmlformats-officedocument.themeOverride+xml"/>
  <Override PartName="/ppt/charts/chart30.xml" ContentType="application/vnd.openxmlformats-officedocument.drawingml.chart+xml"/>
  <Override PartName="/ppt/theme/themeOverride27.xml" ContentType="application/vnd.openxmlformats-officedocument.themeOverride+xml"/>
  <Override PartName="/ppt/charts/chart31.xml" ContentType="application/vnd.openxmlformats-officedocument.drawingml.chart+xml"/>
  <Override PartName="/ppt/theme/themeOverride28.xml" ContentType="application/vnd.openxmlformats-officedocument.themeOverride+xml"/>
  <Override PartName="/ppt/charts/chart32.xml" ContentType="application/vnd.openxmlformats-officedocument.drawingml.chart+xml"/>
  <Override PartName="/ppt/theme/themeOverride29.xml" ContentType="application/vnd.openxmlformats-officedocument.themeOverride+xml"/>
  <Override PartName="/ppt/charts/chart33.xml" ContentType="application/vnd.openxmlformats-officedocument.drawingml.chart+xml"/>
  <Override PartName="/ppt/theme/themeOverride30.xml" ContentType="application/vnd.openxmlformats-officedocument.themeOverride+xml"/>
  <Override PartName="/ppt/charts/chart34.xml" ContentType="application/vnd.openxmlformats-officedocument.drawingml.chart+xml"/>
  <Override PartName="/ppt/theme/themeOverride31.xml" ContentType="application/vnd.openxmlformats-officedocument.themeOverride+xml"/>
  <Override PartName="/ppt/charts/chart35.xml" ContentType="application/vnd.openxmlformats-officedocument.drawingml.chart+xml"/>
  <Override PartName="/ppt/theme/themeOverride32.xml" ContentType="application/vnd.openxmlformats-officedocument.themeOverride+xml"/>
  <Override PartName="/ppt/charts/chart36.xml" ContentType="application/vnd.openxmlformats-officedocument.drawingml.chart+xml"/>
  <Override PartName="/ppt/theme/themeOverride33.xml" ContentType="application/vnd.openxmlformats-officedocument.themeOverride+xml"/>
  <Override PartName="/ppt/charts/chart37.xml" ContentType="application/vnd.openxmlformats-officedocument.drawingml.chart+xml"/>
  <Override PartName="/ppt/theme/themeOverride34.xml" ContentType="application/vnd.openxmlformats-officedocument.themeOverride+xml"/>
  <Override PartName="/ppt/charts/chart3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4" r:id="rId36"/>
    <p:sldId id="291" r:id="rId37"/>
    <p:sldId id="295" r:id="rId38"/>
    <p:sldId id="292" r:id="rId39"/>
    <p:sldId id="296" r:id="rId40"/>
    <p:sldId id="293" r:id="rId41"/>
    <p:sldId id="297" r:id="rId42"/>
    <p:sldId id="298" r:id="rId43"/>
    <p:sldId id="299" r:id="rId44"/>
    <p:sldId id="300" r:id="rId45"/>
    <p:sldId id="289" r:id="rId46"/>
    <p:sldId id="301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6969"/>
    <a:srgbClr val="FF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37" autoAdjust="0"/>
  </p:normalViewPr>
  <p:slideViewPr>
    <p:cSldViewPr snapToGrid="0" snapToObjects="1">
      <p:cViewPr>
        <p:scale>
          <a:sx n="99" d="100"/>
          <a:sy n="99" d="100"/>
        </p:scale>
        <p:origin x="-1816" y="-144"/>
      </p:cViewPr>
      <p:guideLst>
        <p:guide orient="horz" pos="63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package" Target="../embeddings/Microsoft_Excel_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package" Target="../embeddings/Microsoft_Excel_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package" Target="../embeddings/Microsoft_Excel_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package" Target="../embeddings/Microsoft_Excel_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package" Target="../embeddings/Microsoft_Excel_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package" Target="../embeddings/Microsoft_Excel_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package" Target="../embeddings/Microsoft_Excel_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package" Target="../embeddings/Microsoft_Excel_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5.xml"/><Relationship Id="rId2" Type="http://schemas.openxmlformats.org/officeDocument/2006/relationships/package" Target="../embeddings/Microsoft_Excel_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6.xml"/><Relationship Id="rId2" Type="http://schemas.openxmlformats.org/officeDocument/2006/relationships/package" Target="../embeddings/Microsoft_Excel_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7.xml"/><Relationship Id="rId2" Type="http://schemas.openxmlformats.org/officeDocument/2006/relationships/package" Target="../embeddings/Microsoft_Excel_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8.xml"/><Relationship Id="rId2" Type="http://schemas.openxmlformats.org/officeDocument/2006/relationships/package" Target="../embeddings/Microsoft_Excel_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9.xml"/><Relationship Id="rId2" Type="http://schemas.openxmlformats.org/officeDocument/2006/relationships/package" Target="../embeddings/Microsoft_Excel_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0.xml"/><Relationship Id="rId2" Type="http://schemas.openxmlformats.org/officeDocument/2006/relationships/package" Target="../embeddings/Microsoft_Excel_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1.xml"/><Relationship Id="rId2" Type="http://schemas.openxmlformats.org/officeDocument/2006/relationships/package" Target="../embeddings/Microsoft_Excel_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2.xml"/><Relationship Id="rId2" Type="http://schemas.openxmlformats.org/officeDocument/2006/relationships/package" Target="../embeddings/Microsoft_Excel_Sheet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3.xml"/><Relationship Id="rId2" Type="http://schemas.openxmlformats.org/officeDocument/2006/relationships/package" Target="../embeddings/Microsoft_Excel_Sheet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4.xml"/><Relationship Id="rId2" Type="http://schemas.openxmlformats.org/officeDocument/2006/relationships/package" Target="../embeddings/Microsoft_Excel_Sheet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5.xml"/><Relationship Id="rId2" Type="http://schemas.openxmlformats.org/officeDocument/2006/relationships/package" Target="../embeddings/Microsoft_Excel_Sheet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6.xml"/><Relationship Id="rId2" Type="http://schemas.openxmlformats.org/officeDocument/2006/relationships/package" Target="../embeddings/Microsoft_Excel_Sheet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3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7.xml"/><Relationship Id="rId2" Type="http://schemas.openxmlformats.org/officeDocument/2006/relationships/package" Target="../embeddings/Microsoft_Excel_Sheet30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8.xml"/><Relationship Id="rId2" Type="http://schemas.openxmlformats.org/officeDocument/2006/relationships/package" Target="../embeddings/Microsoft_Excel_Sheet31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9.xml"/><Relationship Id="rId2" Type="http://schemas.openxmlformats.org/officeDocument/2006/relationships/package" Target="../embeddings/Microsoft_Excel_Sheet32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0.xml"/><Relationship Id="rId2" Type="http://schemas.openxmlformats.org/officeDocument/2006/relationships/package" Target="../embeddings/Microsoft_Excel_Sheet33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1.xml"/><Relationship Id="rId2" Type="http://schemas.openxmlformats.org/officeDocument/2006/relationships/package" Target="../embeddings/Microsoft_Excel_Sheet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2.xml"/><Relationship Id="rId2" Type="http://schemas.openxmlformats.org/officeDocument/2006/relationships/package" Target="../embeddings/Microsoft_Excel_Sheet35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3.xml"/><Relationship Id="rId2" Type="http://schemas.openxmlformats.org/officeDocument/2006/relationships/package" Target="../embeddings/Microsoft_Excel_Sheet36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4.xml"/><Relationship Id="rId2" Type="http://schemas.openxmlformats.org/officeDocument/2006/relationships/package" Target="../embeddings/Microsoft_Excel_Sheet37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8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package" Target="../embeddings/Microsoft_Excel_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070985896"/>
        <c:axId val="2095839736"/>
        <c:axId val="0"/>
      </c:bar3DChart>
      <c:catAx>
        <c:axId val="-2070985896"/>
        <c:scaling>
          <c:orientation val="minMax"/>
        </c:scaling>
        <c:delete val="0"/>
        <c:axPos val="b"/>
        <c:majorTickMark val="out"/>
        <c:minorTickMark val="none"/>
        <c:tickLblPos val="nextTo"/>
        <c:crossAx val="2095839736"/>
        <c:crosses val="autoZero"/>
        <c:auto val="1"/>
        <c:lblAlgn val="ctr"/>
        <c:lblOffset val="100"/>
        <c:noMultiLvlLbl val="0"/>
      </c:catAx>
      <c:valAx>
        <c:axId val="2095839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09858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40030388526857"/>
          <c:y val="0.140192278582165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read operations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1364854066118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0693228716568363"/>
                  <c:y val="-0.0022353881302650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970520203195708"/>
                  <c:y val="-0.003994480175451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0970520203195698"/>
                  <c:y val="-0.01117694065132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162.0</c:v>
                </c:pt>
                <c:pt idx="1">
                  <c:v>220.0</c:v>
                </c:pt>
                <c:pt idx="2">
                  <c:v>540.0</c:v>
                </c:pt>
                <c:pt idx="3">
                  <c:v>267.0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write operations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15251031764504"/>
                  <c:y val="-0.011224112621318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0831874459882025"/>
                  <c:y val="-0.008941552521060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831874459882035"/>
                  <c:y val="-0.01117694065132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124781168982304"/>
                  <c:y val="-0.0044707762605301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191.0</c:v>
                </c:pt>
                <c:pt idx="1">
                  <c:v>247.0</c:v>
                </c:pt>
                <c:pt idx="2">
                  <c:v>548.0</c:v>
                </c:pt>
                <c:pt idx="3">
                  <c:v>312.0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read and write operations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138645743313673"/>
                  <c:y val="-0.01583640479182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38645743313673"/>
                  <c:y val="-0.0067061643907951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52510317645039"/>
                  <c:y val="-0.0044707762605300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124781168982306"/>
                  <c:y val="-0.01117694065132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187.0</c:v>
                </c:pt>
                <c:pt idx="1">
                  <c:v>254.0</c:v>
                </c:pt>
                <c:pt idx="2">
                  <c:v>587.0</c:v>
                </c:pt>
                <c:pt idx="3">
                  <c:v>321.0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-2027678328"/>
        <c:axId val="-2027756264"/>
        <c:axId val="0"/>
      </c:bar3DChart>
      <c:catAx>
        <c:axId val="-2027678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027756264"/>
        <c:crosses val="autoZero"/>
        <c:auto val="1"/>
        <c:lblAlgn val="ctr"/>
        <c:lblOffset val="100"/>
        <c:noMultiLvlLbl val="0"/>
      </c:catAx>
      <c:valAx>
        <c:axId val="-202775626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/>
                  <a:t>Execution time </a:t>
                </a:r>
              </a:p>
              <a:p>
                <a:pPr>
                  <a:defRPr/>
                </a:pPr>
                <a:r>
                  <a:rPr lang="en-US" dirty="0" smtClean="0"/>
                  <a:t>in </a:t>
                </a:r>
                <a:r>
                  <a:rPr lang="en-US" dirty="0" err="1"/>
                  <a:t>secs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00317684340978572"/>
              <c:y val="0.403818641376858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02767832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19754376511184"/>
          <c:y val="0.860558424597014"/>
          <c:w val="0.779551521413235"/>
          <c:h val="0.063438378973974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37214847348496"/>
          <c:y val="0.13332820790704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read operations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0138258470182003"/>
                  <c:y val="-0.033726245456547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0276516940364005"/>
                  <c:y val="-0.0067183053365738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13167416960178E-16"/>
                  <c:y val="-0.01964222862626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0691292350910003"/>
                  <c:y val="-0.011197175560956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108.0</c:v>
                </c:pt>
                <c:pt idx="1">
                  <c:v>144.0</c:v>
                </c:pt>
                <c:pt idx="2">
                  <c:v>321.0</c:v>
                </c:pt>
                <c:pt idx="3">
                  <c:v>170.0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write operations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112241306435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24432623163802"/>
                  <c:y val="-0.00895774044876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414775410545997"/>
                  <c:y val="-0.006718305336573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165910164218403"/>
                  <c:y val="-0.02015491600972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180.0</c:v>
                </c:pt>
                <c:pt idx="1">
                  <c:v>214.0</c:v>
                </c:pt>
                <c:pt idx="2">
                  <c:v>356.0</c:v>
                </c:pt>
                <c:pt idx="3">
                  <c:v>237.0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read and write operations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138258470182003"/>
                  <c:y val="-0.026980961098543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52084317200202"/>
                  <c:y val="-0.0067183053365738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38258470182003"/>
                  <c:y val="-0.008957740448765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138258470182002"/>
                  <c:y val="-0.00895774044876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140.0</c:v>
                </c:pt>
                <c:pt idx="1">
                  <c:v>172.0</c:v>
                </c:pt>
                <c:pt idx="2">
                  <c:v>370.0</c:v>
                </c:pt>
                <c:pt idx="3">
                  <c:v>202.0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-1959208280"/>
        <c:axId val="-1959205192"/>
        <c:axId val="0"/>
      </c:bar3DChart>
      <c:catAx>
        <c:axId val="-1959208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1959205192"/>
        <c:crosses val="autoZero"/>
        <c:auto val="1"/>
        <c:lblAlgn val="ctr"/>
        <c:lblOffset val="100"/>
        <c:noMultiLvlLbl val="0"/>
      </c:catAx>
      <c:valAx>
        <c:axId val="-195920519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Execution time </a:t>
                </a:r>
              </a:p>
              <a:p>
                <a:pPr>
                  <a:defRPr/>
                </a:pPr>
                <a:r>
                  <a:rPr lang="en-US"/>
                  <a:t>In secs</a:t>
                </a:r>
              </a:p>
            </c:rich>
          </c:tx>
          <c:layout>
            <c:manualLayout>
              <c:xMode val="edge"/>
              <c:yMode val="edge"/>
              <c:x val="0.000317667886607152"/>
              <c:y val="0.38797261117957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195920828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02563573313024"/>
          <c:y val="0.840151061359993"/>
          <c:w val="0.777374034014196"/>
          <c:h val="0.063553228815781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28977777114189"/>
          <c:y val="0.148956624419945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Direct I/O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19519761178247"/>
                  <c:y val="-0.02062763851637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9519761178247"/>
                  <c:y val="-0.01774648044773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13167416960178E-16"/>
                  <c:y val="-0.01964222862626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125484179003017"/>
                  <c:y val="-0.015211268955197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18.0</c:v>
                </c:pt>
                <c:pt idx="1">
                  <c:v>18.0</c:v>
                </c:pt>
                <c:pt idx="2">
                  <c:v>19.0</c:v>
                </c:pt>
                <c:pt idx="3">
                  <c:v>18.0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Cached I/O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19519761178247"/>
                  <c:y val="-0.0137594112240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67312238670689"/>
                  <c:y val="-0.015211268955197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53369552114798"/>
                  <c:y val="-0.01774648044773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181254925226579"/>
                  <c:y val="-0.015211268955197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18.0</c:v>
                </c:pt>
                <c:pt idx="1">
                  <c:v>18.0</c:v>
                </c:pt>
                <c:pt idx="2">
                  <c:v>18.0</c:v>
                </c:pt>
                <c:pt idx="3">
                  <c:v>18.0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-1958689880"/>
        <c:axId val="-1958439992"/>
        <c:axId val="0"/>
      </c:bar3DChart>
      <c:catAx>
        <c:axId val="-1958689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1958439992"/>
        <c:crosses val="autoZero"/>
        <c:auto val="1"/>
        <c:lblAlgn val="ctr"/>
        <c:lblOffset val="100"/>
        <c:noMultiLvlLbl val="0"/>
      </c:catAx>
      <c:valAx>
        <c:axId val="-195843999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Execution time </a:t>
                </a:r>
              </a:p>
              <a:p>
                <a:pPr>
                  <a:defRPr/>
                </a:pPr>
                <a:r>
                  <a:rPr lang="en-US"/>
                  <a:t>In secs</a:t>
                </a:r>
              </a:p>
            </c:rich>
          </c:tx>
          <c:layout>
            <c:manualLayout>
              <c:xMode val="edge"/>
              <c:yMode val="edge"/>
              <c:x val="0.000317633906872751"/>
              <c:y val="0.49770490832558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195868988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44188812003438"/>
          <c:y val="0.145987311088605"/>
          <c:w val="0.755811187996562"/>
          <c:h val="0.493701523061719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fdatasync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18.11263</c:v>
                </c:pt>
                <c:pt idx="1">
                  <c:v>25.071</c:v>
                </c:pt>
                <c:pt idx="2">
                  <c:v>35.6157</c:v>
                </c:pt>
                <c:pt idx="3">
                  <c:v>33.0816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dysync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680.9246000000001</c:v>
                </c:pt>
                <c:pt idx="1">
                  <c:v>694.2324</c:v>
                </c:pt>
                <c:pt idx="2">
                  <c:v>1549.592</c:v>
                </c:pt>
                <c:pt idx="3">
                  <c:v>1079.005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-2041910360"/>
        <c:axId val="-2027860664"/>
        <c:axId val="0"/>
      </c:bar3DChart>
      <c:catAx>
        <c:axId val="-2041910360"/>
        <c:scaling>
          <c:orientation val="minMax"/>
        </c:scaling>
        <c:delete val="0"/>
        <c:axPos val="b"/>
        <c:majorTickMark val="none"/>
        <c:minorTickMark val="none"/>
        <c:tickLblPos val="nextTo"/>
        <c:crossAx val="-2027860664"/>
        <c:crosses val="autoZero"/>
        <c:auto val="1"/>
        <c:lblAlgn val="ctr"/>
        <c:lblOffset val="100"/>
        <c:noMultiLvlLbl val="0"/>
      </c:catAx>
      <c:valAx>
        <c:axId val="-202786066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/>
                  <a:t>Execution time </a:t>
                </a:r>
              </a:p>
              <a:p>
                <a:pPr>
                  <a:defRPr/>
                </a:pPr>
                <a:r>
                  <a:rPr lang="en-US" dirty="0" smtClean="0"/>
                  <a:t>in </a:t>
                </a:r>
                <a:r>
                  <a:rPr lang="en-US" dirty="0"/>
                  <a:t>seconds</a:t>
                </a:r>
              </a:p>
            </c:rich>
          </c:tx>
          <c:layout>
            <c:manualLayout>
              <c:xMode val="edge"/>
              <c:yMode val="edge"/>
              <c:x val="0.000469236691399797"/>
              <c:y val="0.33134899226821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04191036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33961042190367"/>
          <c:y val="0.775935851661488"/>
          <c:w val="0.866038957809633"/>
          <c:h val="0.093094726052423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22006415864684"/>
          <c:y val="0.220666187505289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Inserts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5612065321788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13167416960178E-16"/>
                  <c:y val="-0.01964222862626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15828.0</c:v>
                </c:pt>
                <c:pt idx="1">
                  <c:v>15463.0</c:v>
                </c:pt>
                <c:pt idx="2">
                  <c:v>17711.0</c:v>
                </c:pt>
                <c:pt idx="3">
                  <c:v>16413.0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write operations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112241306435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1.03533E6</c:v>
                </c:pt>
                <c:pt idx="1">
                  <c:v>1.01325E6</c:v>
                </c:pt>
                <c:pt idx="2">
                  <c:v>1.092575E6</c:v>
                </c:pt>
                <c:pt idx="3">
                  <c:v>1.105601E6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read and write operations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4489652257431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140.0</c:v>
                </c:pt>
                <c:pt idx="1">
                  <c:v>172.0</c:v>
                </c:pt>
                <c:pt idx="2">
                  <c:v>370.0</c:v>
                </c:pt>
                <c:pt idx="3">
                  <c:v>202.0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1822670360"/>
        <c:axId val="1826122856"/>
        <c:axId val="0"/>
      </c:bar3DChart>
      <c:catAx>
        <c:axId val="1822670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826122856"/>
        <c:crosses val="autoZero"/>
        <c:auto val="1"/>
        <c:lblAlgn val="ctr"/>
        <c:lblOffset val="100"/>
        <c:noMultiLvlLbl val="0"/>
      </c:catAx>
      <c:valAx>
        <c:axId val="182612285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 smtClean="0"/>
                  <a:t>Execution time </a:t>
                </a:r>
              </a:p>
              <a:p>
                <a:pPr>
                  <a:defRPr sz="1400"/>
                </a:pPr>
                <a:r>
                  <a:rPr lang="en-US" sz="1400" dirty="0" smtClean="0"/>
                  <a:t>In </a:t>
                </a:r>
                <a:r>
                  <a:rPr lang="en-US" sz="1400" dirty="0" err="1" smtClean="0"/>
                  <a:t>secs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000317633906872751"/>
              <c:y val="0.49770490832558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2267036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22006415864684"/>
          <c:y val="0.220666187505289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Without Stress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111541492447126"/>
                  <c:y val="-0.03076848448650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11541492447126"/>
                  <c:y val="-0.0278873264178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13167416960178E-16"/>
                  <c:y val="-0.01964222862626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Linux Containers</c:v>
                </c:pt>
                <c:pt idx="1">
                  <c:v>KVM</c:v>
                </c:pt>
                <c:pt idx="2">
                  <c:v>Xen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147.0</c:v>
                </c:pt>
                <c:pt idx="1">
                  <c:v>170.0</c:v>
                </c:pt>
                <c:pt idx="2">
                  <c:v>199.0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Stress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250968358006033"/>
                  <c:y val="-0.02390025719421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209140298338361"/>
                  <c:y val="-0.0278873264178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67312238670689"/>
                  <c:y val="-0.0253521149253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Linux Containers</c:v>
                </c:pt>
                <c:pt idx="1">
                  <c:v>KVM</c:v>
                </c:pt>
                <c:pt idx="2">
                  <c:v>Xen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235.0</c:v>
                </c:pt>
                <c:pt idx="1">
                  <c:v>200.0</c:v>
                </c:pt>
                <c:pt idx="2">
                  <c:v>234.0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-2106980568"/>
        <c:axId val="1849128808"/>
        <c:axId val="0"/>
      </c:bar3DChart>
      <c:catAx>
        <c:axId val="-2106980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849128808"/>
        <c:crosses val="autoZero"/>
        <c:auto val="1"/>
        <c:lblAlgn val="ctr"/>
        <c:lblOffset val="100"/>
        <c:noMultiLvlLbl val="0"/>
      </c:catAx>
      <c:valAx>
        <c:axId val="184912880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Execution time </a:t>
                </a:r>
              </a:p>
              <a:p>
                <a:pPr>
                  <a:defRPr/>
                </a:pPr>
                <a:r>
                  <a:rPr lang="en-US"/>
                  <a:t>In secs</a:t>
                </a:r>
              </a:p>
            </c:rich>
          </c:tx>
          <c:layout>
            <c:manualLayout>
              <c:xMode val="edge"/>
              <c:yMode val="edge"/>
              <c:x val="0.0114717570573598"/>
              <c:y val="0.500240146411458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10698056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41416845959994"/>
          <c:y val="0.192935142398257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0.0383748491818155"/>
                  <c:y val="-0.040906236954526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348425486537389"/>
                  <c:y val="-0.04033613178481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337695179363923"/>
                  <c:y val="-0.04566320084277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Linux Containers</c:v>
                </c:pt>
                <c:pt idx="1">
                  <c:v>KVM</c:v>
                </c:pt>
                <c:pt idx="2">
                  <c:v>Xen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59.86</c:v>
                </c:pt>
                <c:pt idx="1">
                  <c:v>17.64</c:v>
                </c:pt>
                <c:pt idx="2">
                  <c:v>17.58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23479912"/>
        <c:axId val="1846018456"/>
        <c:axId val="0"/>
      </c:bar3DChart>
      <c:catAx>
        <c:axId val="1823479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846018456"/>
        <c:crosses val="autoZero"/>
        <c:auto val="1"/>
        <c:lblAlgn val="ctr"/>
        <c:lblOffset val="100"/>
        <c:noMultiLvlLbl val="0"/>
      </c:catAx>
      <c:valAx>
        <c:axId val="184601845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Percentage </a:t>
                </a:r>
              </a:p>
              <a:p>
                <a:pPr>
                  <a:defRPr/>
                </a:pPr>
                <a:r>
                  <a:rPr lang="en-US"/>
                  <a:t>Increase in</a:t>
                </a:r>
              </a:p>
              <a:p>
                <a:pPr>
                  <a:defRPr/>
                </a:pPr>
                <a:r>
                  <a:rPr lang="en-US"/>
                  <a:t> execution time</a:t>
                </a:r>
              </a:p>
            </c:rich>
          </c:tx>
          <c:layout>
            <c:manualLayout>
              <c:xMode val="edge"/>
              <c:yMode val="edge"/>
              <c:x val="0.0127958012392091"/>
              <c:y val="0.41703272566447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234799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23400702491833"/>
          <c:y val="0.119257745969413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Without Stress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125484179003017"/>
                  <c:y val="-0.03330369597903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9519761178247"/>
                  <c:y val="-0.0278873264178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13167416960178E-16"/>
                  <c:y val="-0.01964222862626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Linux Containers</c:v>
                </c:pt>
                <c:pt idx="1">
                  <c:v>KVM</c:v>
                </c:pt>
                <c:pt idx="2">
                  <c:v>Xen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15.0</c:v>
                </c:pt>
                <c:pt idx="1">
                  <c:v>17.0</c:v>
                </c:pt>
                <c:pt idx="2">
                  <c:v>17.0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Stress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250968358006034"/>
                  <c:y val="-0.02643546868674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292796417673706"/>
                  <c:y val="-0.022816903432796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209140298338361"/>
                  <c:y val="-0.0228169034327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Linux Containers</c:v>
                </c:pt>
                <c:pt idx="1">
                  <c:v>KVM</c:v>
                </c:pt>
                <c:pt idx="2">
                  <c:v>Xen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22.8</c:v>
                </c:pt>
                <c:pt idx="1">
                  <c:v>19.0</c:v>
                </c:pt>
                <c:pt idx="2">
                  <c:v>20.0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1845666968"/>
        <c:axId val="1845669976"/>
        <c:axId val="0"/>
      </c:bar3DChart>
      <c:catAx>
        <c:axId val="1845666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845669976"/>
        <c:crosses val="autoZero"/>
        <c:auto val="1"/>
        <c:lblAlgn val="ctr"/>
        <c:lblOffset val="100"/>
        <c:noMultiLvlLbl val="0"/>
      </c:catAx>
      <c:valAx>
        <c:axId val="184566997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Execution time </a:t>
                </a:r>
              </a:p>
              <a:p>
                <a:pPr>
                  <a:defRPr/>
                </a:pPr>
                <a:r>
                  <a:rPr lang="en-US"/>
                  <a:t>In secs</a:t>
                </a:r>
              </a:p>
            </c:rich>
          </c:tx>
          <c:layout>
            <c:manualLayout>
              <c:xMode val="edge"/>
              <c:yMode val="edge"/>
              <c:x val="0.0100774884017707"/>
              <c:y val="0.3886908407400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4566696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4821168028256"/>
          <c:y val="0.82275278454056"/>
          <c:w val="0.491802798154471"/>
          <c:h val="0.063162698295459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2616581419549"/>
          <c:y val="0.145035985903792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356018251456654"/>
                  <c:y val="-0.040906236954526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362290060868756"/>
                  <c:y val="-0.03781512354826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337695179363924"/>
                  <c:y val="-0.040621184369669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Linux Containers</c:v>
                </c:pt>
                <c:pt idx="1">
                  <c:v>KVM</c:v>
                </c:pt>
                <c:pt idx="2">
                  <c:v>Xen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52.0</c:v>
                </c:pt>
                <c:pt idx="1">
                  <c:v>11.76</c:v>
                </c:pt>
                <c:pt idx="2">
                  <c:v>17.64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49538936"/>
        <c:axId val="1849559752"/>
        <c:axId val="0"/>
      </c:bar3DChart>
      <c:catAx>
        <c:axId val="1849538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849559752"/>
        <c:crosses val="autoZero"/>
        <c:auto val="1"/>
        <c:lblAlgn val="ctr"/>
        <c:lblOffset val="100"/>
        <c:noMultiLvlLbl val="0"/>
      </c:catAx>
      <c:valAx>
        <c:axId val="184955975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/>
                  <a:t>Percentage </a:t>
                </a:r>
              </a:p>
              <a:p>
                <a:pPr>
                  <a:defRPr/>
                </a:pPr>
                <a:r>
                  <a:rPr lang="en-US" dirty="0" smtClean="0"/>
                  <a:t>increase </a:t>
                </a:r>
                <a:r>
                  <a:rPr lang="en-US" dirty="0"/>
                  <a:t>in</a:t>
                </a:r>
              </a:p>
              <a:p>
                <a:pPr>
                  <a:defRPr/>
                </a:pPr>
                <a:r>
                  <a:rPr lang="en-US" dirty="0"/>
                  <a:t> execution time</a:t>
                </a:r>
              </a:p>
            </c:rich>
          </c:tx>
          <c:layout>
            <c:manualLayout>
              <c:xMode val="edge"/>
              <c:yMode val="edge"/>
              <c:x val="0.00309059920725202"/>
              <c:y val="0.40946970095482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495389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4152619501449"/>
          <c:y val="0.142074649402209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Without Stress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43444541949166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25484179003016"/>
                  <c:y val="-0.02028169194026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13167416960178E-16"/>
                  <c:y val="-0.01964222862626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Linux Containers</c:v>
                </c:pt>
                <c:pt idx="1">
                  <c:v>KVM</c:v>
                </c:pt>
                <c:pt idx="2">
                  <c:v>Xen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157.0</c:v>
                </c:pt>
                <c:pt idx="1">
                  <c:v>463.0</c:v>
                </c:pt>
                <c:pt idx="2">
                  <c:v>172.0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Stress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153368454265463"/>
                  <c:y val="-0.02390045681716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67312238670689"/>
                  <c:y val="-0.027887326417861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95197611782469"/>
                  <c:y val="-0.0253521149253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Linux Containers</c:v>
                </c:pt>
                <c:pt idx="1">
                  <c:v>KVM</c:v>
                </c:pt>
                <c:pt idx="2">
                  <c:v>Xen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721.0</c:v>
                </c:pt>
                <c:pt idx="1">
                  <c:v>2031.0</c:v>
                </c:pt>
                <c:pt idx="2">
                  <c:v>612.0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1825883800"/>
        <c:axId val="-2110570696"/>
        <c:axId val="0"/>
      </c:bar3DChart>
      <c:catAx>
        <c:axId val="1825883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110570696"/>
        <c:crosses val="autoZero"/>
        <c:auto val="1"/>
        <c:lblAlgn val="ctr"/>
        <c:lblOffset val="100"/>
        <c:noMultiLvlLbl val="0"/>
      </c:catAx>
      <c:valAx>
        <c:axId val="-211057069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/>
                  <a:t>Execution time </a:t>
                </a:r>
              </a:p>
              <a:p>
                <a:pPr>
                  <a:defRPr/>
                </a:pPr>
                <a:r>
                  <a:rPr lang="en-US" dirty="0" smtClean="0"/>
                  <a:t>in </a:t>
                </a:r>
                <a:r>
                  <a:rPr lang="en-US" dirty="0" err="1"/>
                  <a:t>secs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00317607812647181"/>
              <c:y val="0.403902109695208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2588380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49605948938149"/>
          <c:y val="0.825287996033093"/>
          <c:w val="0.484831454876526"/>
          <c:h val="0.063162698295459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08384281957911"/>
          <c:y val="0.147933745221274"/>
          <c:w val="0.755811187996562"/>
          <c:h val="0.493701523061719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Prime number generation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78.0</c:v>
                </c:pt>
                <c:pt idx="1">
                  <c:v>258.0</c:v>
                </c:pt>
                <c:pt idx="2">
                  <c:v>260.0</c:v>
                </c:pt>
                <c:pt idx="3">
                  <c:v>260.0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Multi-threaded workload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11.0</c:v>
                </c:pt>
                <c:pt idx="1">
                  <c:v>43.0</c:v>
                </c:pt>
                <c:pt idx="2">
                  <c:v>41.0</c:v>
                </c:pt>
                <c:pt idx="3">
                  <c:v>146.0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Register operations and floating point operations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176.0</c:v>
                </c:pt>
                <c:pt idx="1">
                  <c:v>176.0</c:v>
                </c:pt>
                <c:pt idx="2">
                  <c:v>171.0</c:v>
                </c:pt>
                <c:pt idx="3">
                  <c:v>173.0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OpenSSL key generation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6.0</c:v>
                </c:pt>
                <c:pt idx="1">
                  <c:v>4.0</c:v>
                </c:pt>
                <c:pt idx="2">
                  <c:v>5.0</c:v>
                </c:pt>
                <c:pt idx="3">
                  <c:v>4.0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-2071901352"/>
        <c:axId val="-2071899944"/>
        <c:axId val="0"/>
      </c:bar3DChart>
      <c:catAx>
        <c:axId val="-207190135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71899944"/>
        <c:crosses val="autoZero"/>
        <c:auto val="1"/>
        <c:lblAlgn val="ctr"/>
        <c:lblOffset val="100"/>
        <c:noMultiLvlLbl val="0"/>
      </c:catAx>
      <c:valAx>
        <c:axId val="-207189994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 b="0"/>
                </a:pPr>
                <a:r>
                  <a:rPr lang="en-US" sz="1400" b="0" dirty="0" smtClean="0"/>
                  <a:t>Execution time </a:t>
                </a:r>
              </a:p>
              <a:p>
                <a:pPr>
                  <a:defRPr sz="1400" b="0"/>
                </a:pPr>
                <a:r>
                  <a:rPr lang="en-US" sz="1400" b="0" dirty="0" smtClean="0"/>
                  <a:t>In seconds</a:t>
                </a:r>
                <a:endParaRPr lang="en-US" sz="1400" b="0" dirty="0"/>
              </a:p>
            </c:rich>
          </c:tx>
          <c:layout>
            <c:manualLayout>
              <c:xMode val="edge"/>
              <c:yMode val="edge"/>
              <c:x val="0.0104945051041472"/>
              <c:y val="0.32940255813554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07190135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28720443078522"/>
          <c:y val="0.775935851661488"/>
          <c:w val="0.71279556921478"/>
          <c:h val="0.093094726052423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24779356762353"/>
          <c:y val="0.145035985903792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314424528462552"/>
                  <c:y val="-0.043427245191077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29296718921192"/>
                  <c:y val="-0.03781512354826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351559753695291"/>
                  <c:y val="-0.038100176133118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Linux Containers</c:v>
                </c:pt>
                <c:pt idx="1">
                  <c:v>KVM</c:v>
                </c:pt>
                <c:pt idx="2">
                  <c:v>Xen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359.2</c:v>
                </c:pt>
                <c:pt idx="1">
                  <c:v>338.6</c:v>
                </c:pt>
                <c:pt idx="2">
                  <c:v>255.8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48052648"/>
        <c:axId val="1848148424"/>
        <c:axId val="0"/>
      </c:bar3DChart>
      <c:catAx>
        <c:axId val="1848052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848148424"/>
        <c:crosses val="autoZero"/>
        <c:auto val="1"/>
        <c:lblAlgn val="ctr"/>
        <c:lblOffset val="100"/>
        <c:noMultiLvlLbl val="0"/>
      </c:catAx>
      <c:valAx>
        <c:axId val="184814842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Percentage </a:t>
                </a:r>
              </a:p>
              <a:p>
                <a:pPr>
                  <a:defRPr/>
                </a:pPr>
                <a:r>
                  <a:rPr lang="en-US"/>
                  <a:t>Increase in</a:t>
                </a:r>
              </a:p>
              <a:p>
                <a:pPr>
                  <a:defRPr/>
                </a:pPr>
                <a:r>
                  <a:rPr lang="en-US"/>
                  <a:t> execution time</a:t>
                </a:r>
              </a:p>
            </c:rich>
          </c:tx>
          <c:layout>
            <c:manualLayout>
              <c:xMode val="edge"/>
              <c:yMode val="edge"/>
              <c:x val="0.000317684340978574"/>
              <c:y val="0.411990709191378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480526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22006433836243"/>
          <c:y val="0.142074649402209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Without stress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111541492447126"/>
                  <c:y val="-0.040405559938546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53369552114798"/>
                  <c:y val="-0.022450184895833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975988058912352"/>
                  <c:y val="-0.01964214405276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Linux Containers</c:v>
                </c:pt>
                <c:pt idx="1">
                  <c:v>KVM</c:v>
                </c:pt>
                <c:pt idx="2">
                  <c:v>Xen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11.0</c:v>
                </c:pt>
                <c:pt idx="1">
                  <c:v>11.0</c:v>
                </c:pt>
                <c:pt idx="2">
                  <c:v>13.0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Stress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250968358006033"/>
                  <c:y val="-0.020204282540703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237025671450144"/>
                  <c:y val="-0.02694022187500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250968358006031"/>
                  <c:y val="-0.022450184895833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Linux Containers</c:v>
                </c:pt>
                <c:pt idx="1">
                  <c:v>KVM</c:v>
                </c:pt>
                <c:pt idx="2">
                  <c:v>Xen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34.0</c:v>
                </c:pt>
                <c:pt idx="1">
                  <c:v>26.0</c:v>
                </c:pt>
                <c:pt idx="2">
                  <c:v>24.0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1823539736"/>
        <c:axId val="-2016934744"/>
        <c:axId val="0"/>
      </c:bar3DChart>
      <c:catAx>
        <c:axId val="1823539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016934744"/>
        <c:crosses val="autoZero"/>
        <c:auto val="1"/>
        <c:lblAlgn val="ctr"/>
        <c:lblOffset val="100"/>
        <c:noMultiLvlLbl val="0"/>
      </c:catAx>
      <c:valAx>
        <c:axId val="-201693474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Execution time </a:t>
                </a:r>
              </a:p>
              <a:p>
                <a:pPr>
                  <a:defRPr/>
                </a:pPr>
                <a:r>
                  <a:rPr lang="en-US"/>
                  <a:t>In secs</a:t>
                </a:r>
              </a:p>
            </c:rich>
          </c:tx>
          <c:layout>
            <c:manualLayout>
              <c:xMode val="edge"/>
              <c:yMode val="edge"/>
              <c:x val="0.0142602943685379"/>
              <c:y val="0.49545984784431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2353973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49012341802655"/>
          <c:y val="0.830358419018158"/>
          <c:w val="0.487412937803102"/>
          <c:h val="0.063162698295459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24779356762353"/>
          <c:y val="0.145035985903792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35601934315542"/>
                  <c:y val="-0.03586422048142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376154635200124"/>
                  <c:y val="-0.04033613178481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379287810659259"/>
                  <c:y val="-0.03557916789656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Linux Containers</c:v>
                </c:pt>
                <c:pt idx="1">
                  <c:v>KVM</c:v>
                </c:pt>
                <c:pt idx="2">
                  <c:v>Xen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209.0</c:v>
                </c:pt>
                <c:pt idx="1">
                  <c:v>136.0</c:v>
                </c:pt>
                <c:pt idx="2">
                  <c:v>84.6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25321768"/>
        <c:axId val="1846987832"/>
        <c:axId val="0"/>
      </c:bar3DChart>
      <c:catAx>
        <c:axId val="1825321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846987832"/>
        <c:crosses val="autoZero"/>
        <c:auto val="1"/>
        <c:lblAlgn val="ctr"/>
        <c:lblOffset val="100"/>
        <c:noMultiLvlLbl val="0"/>
      </c:catAx>
      <c:valAx>
        <c:axId val="184698783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/>
                  <a:t>Percentage </a:t>
                </a:r>
              </a:p>
              <a:p>
                <a:pPr>
                  <a:defRPr/>
                </a:pPr>
                <a:r>
                  <a:rPr lang="en-US" dirty="0" smtClean="0"/>
                  <a:t>increase </a:t>
                </a:r>
                <a:r>
                  <a:rPr lang="en-US" dirty="0"/>
                  <a:t>in</a:t>
                </a:r>
              </a:p>
              <a:p>
                <a:pPr>
                  <a:defRPr/>
                </a:pPr>
                <a:r>
                  <a:rPr lang="en-US" dirty="0"/>
                  <a:t> execution time</a:t>
                </a:r>
              </a:p>
            </c:rich>
          </c:tx>
          <c:layout>
            <c:manualLayout>
              <c:xMode val="edge"/>
              <c:yMode val="edge"/>
              <c:x val="0.00309059920725202"/>
              <c:y val="0.411990709191378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253217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24779356762353"/>
          <c:y val="0.134951952957589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286696471498584"/>
                  <c:y val="-0.02830119577177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306831763543287"/>
                  <c:y val="-0.032773107075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323830605032558"/>
                  <c:y val="-0.03305815966001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221833189301876"/>
                  <c:y val="-0.03025209883860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13789.0</c:v>
                </c:pt>
                <c:pt idx="1">
                  <c:v>13753.0</c:v>
                </c:pt>
                <c:pt idx="2">
                  <c:v>13702.0</c:v>
                </c:pt>
                <c:pt idx="3">
                  <c:v>13698.0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22896408"/>
        <c:axId val="1852510216"/>
        <c:axId val="0"/>
      </c:bar3DChart>
      <c:catAx>
        <c:axId val="1822896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852510216"/>
        <c:crosses val="autoZero"/>
        <c:auto val="1"/>
        <c:lblAlgn val="ctr"/>
        <c:lblOffset val="100"/>
        <c:noMultiLvlLbl val="0"/>
      </c:catAx>
      <c:valAx>
        <c:axId val="185251021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Memory </a:t>
                </a:r>
              </a:p>
              <a:p>
                <a:pPr>
                  <a:defRPr/>
                </a:pPr>
                <a:r>
                  <a:rPr lang="en-US"/>
                  <a:t>bandwidth</a:t>
                </a:r>
              </a:p>
              <a:p>
                <a:pPr>
                  <a:defRPr/>
                </a:pPr>
                <a:r>
                  <a:rPr lang="en-US"/>
                  <a:t>(MB/s)</a:t>
                </a:r>
              </a:p>
            </c:rich>
          </c:tx>
          <c:layout>
            <c:manualLayout>
              <c:xMode val="edge"/>
              <c:yMode val="edge"/>
              <c:x val="0.018341630971756"/>
              <c:y val="0.40946970095482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22896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145035985903792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258967322835849"/>
                  <c:y val="-0.03082220400832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265238040549186"/>
                  <c:y val="-0.02521008236550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351559753695291"/>
                  <c:y val="-0.030537151423466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291156060958712"/>
                  <c:y val="-0.02268907412895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1959.0</c:v>
                </c:pt>
                <c:pt idx="1">
                  <c:v>1961.0</c:v>
                </c:pt>
                <c:pt idx="2">
                  <c:v>2001.0</c:v>
                </c:pt>
                <c:pt idx="3">
                  <c:v>1960.0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66132472"/>
        <c:axId val="-2108791512"/>
        <c:axId val="0"/>
      </c:bar3DChart>
      <c:catAx>
        <c:axId val="1866132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108791512"/>
        <c:crosses val="autoZero"/>
        <c:auto val="1"/>
        <c:lblAlgn val="ctr"/>
        <c:lblOffset val="100"/>
        <c:noMultiLvlLbl val="0"/>
      </c:catAx>
      <c:valAx>
        <c:axId val="-210879151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Execution</a:t>
                </a:r>
              </a:p>
              <a:p>
                <a:pPr>
                  <a:defRPr/>
                </a:pPr>
                <a:r>
                  <a:rPr lang="en-US"/>
                  <a:t>time</a:t>
                </a:r>
              </a:p>
              <a:p>
                <a:pPr>
                  <a:defRPr/>
                </a:pPr>
                <a:r>
                  <a:rPr lang="en-US"/>
                  <a:t>(seconds)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018341630971756"/>
              <c:y val="0.40946970095482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661324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145035985903792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25896732283585"/>
                  <c:y val="-0.03082220400832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29296718921192"/>
                  <c:y val="-0.03025209883860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282235790339689"/>
                  <c:y val="-0.033058358164602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291156060958712"/>
                  <c:y val="-0.02773128910664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95245.0</c:v>
                </c:pt>
                <c:pt idx="1">
                  <c:v>94761.0</c:v>
                </c:pt>
                <c:pt idx="2">
                  <c:v>94750.0</c:v>
                </c:pt>
                <c:pt idx="3">
                  <c:v>93145.0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47514520"/>
        <c:axId val="-1950437816"/>
        <c:axId val="0"/>
      </c:bar3DChart>
      <c:catAx>
        <c:axId val="1847514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1950437816"/>
        <c:crosses val="autoZero"/>
        <c:auto val="1"/>
        <c:lblAlgn val="ctr"/>
        <c:lblOffset val="100"/>
        <c:noMultiLvlLbl val="0"/>
      </c:catAx>
      <c:valAx>
        <c:axId val="-195043781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Execution</a:t>
                </a:r>
              </a:p>
              <a:p>
                <a:pPr>
                  <a:defRPr/>
                </a:pPr>
                <a:r>
                  <a:rPr lang="en-US"/>
                  <a:t>time</a:t>
                </a:r>
              </a:p>
              <a:p>
                <a:pPr>
                  <a:defRPr/>
                </a:pPr>
                <a:r>
                  <a:rPr lang="en-US"/>
                  <a:t>(seconds)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018341630971756"/>
              <c:y val="0.40946970095482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475145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22006415864684"/>
          <c:y val="0.220666187505289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Matrix size = 1000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0.00414775410546008"/>
                  <c:y val="-0.01841133953233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0.0004695376558510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45.96</c:v>
                </c:pt>
                <c:pt idx="1">
                  <c:v>40.01</c:v>
                </c:pt>
                <c:pt idx="2">
                  <c:v>33.16</c:v>
                </c:pt>
                <c:pt idx="3">
                  <c:v>8.39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Matrix size = 2000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0138247583688287"/>
                  <c:y val="-0.0237939988653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0276516940363995"/>
                  <c:y val="-0.01256983184930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0.00138258470182013"/>
                  <c:y val="-0.017597764589021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"/>
                  <c:y val="-0.0075418991095808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55.26</c:v>
                </c:pt>
                <c:pt idx="1">
                  <c:v>44.92</c:v>
                </c:pt>
                <c:pt idx="2">
                  <c:v>38.13</c:v>
                </c:pt>
                <c:pt idx="3">
                  <c:v>12.79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Matrix size = 5000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-0.00691303237403723"/>
                  <c:y val="-0.01472887367576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055303388072801"/>
                  <c:y val="0.002513966369860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0691292350910013"/>
                  <c:y val="-0.02011192890899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0967809291274018"/>
                  <c:y val="-0.03016759643832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81.2</c:v>
                </c:pt>
                <c:pt idx="1">
                  <c:v>73.3</c:v>
                </c:pt>
                <c:pt idx="2">
                  <c:v>43.63</c:v>
                </c:pt>
                <c:pt idx="3">
                  <c:v>13.78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Matrix size = 10000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152084317200203"/>
                  <c:y val="-0.0075418991095808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38258470182002"/>
                  <c:y val="-0.0075418991095808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221213552291203"/>
                  <c:y val="-0.027653828018570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207386616623632"/>
                  <c:y val="-0.047765756927560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91.09</c:v>
                </c:pt>
                <c:pt idx="1">
                  <c:v>82.41</c:v>
                </c:pt>
                <c:pt idx="2">
                  <c:v>45.75</c:v>
                </c:pt>
                <c:pt idx="3">
                  <c:v>13.97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-1953299080"/>
        <c:axId val="1811366888"/>
        <c:axId val="0"/>
      </c:bar3DChart>
      <c:catAx>
        <c:axId val="-1953299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811366888"/>
        <c:crosses val="autoZero"/>
        <c:auto val="1"/>
        <c:lblAlgn val="ctr"/>
        <c:lblOffset val="100"/>
        <c:noMultiLvlLbl val="0"/>
      </c:catAx>
      <c:valAx>
        <c:axId val="181136688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Performance </a:t>
                </a:r>
              </a:p>
              <a:p>
                <a:pPr>
                  <a:defRPr/>
                </a:pPr>
                <a:r>
                  <a:rPr lang="en-US"/>
                  <a:t>in GFlops</a:t>
                </a:r>
              </a:p>
            </c:rich>
          </c:tx>
          <c:layout>
            <c:manualLayout>
              <c:xMode val="edge"/>
              <c:yMode val="edge"/>
              <c:x val="0.048708132450308"/>
              <c:y val="0.49770496644943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195329908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56508697110964"/>
          <c:y val="0.924474249118182"/>
          <c:w val="0.822475906556434"/>
          <c:h val="0.0562188988254296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6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20619984462943"/>
          <c:y val="0.145580056672364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Read Operations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20350902551038"/>
                  <c:y val="-0.02446579709660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279102614880553"/>
                  <c:y val="-0.023567092915583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296101456369822"/>
                  <c:y val="-0.02401635222226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249562337964612"/>
                  <c:y val="-0.02356727848324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6811.56</c:v>
                </c:pt>
                <c:pt idx="1">
                  <c:v>6649.74</c:v>
                </c:pt>
                <c:pt idx="2">
                  <c:v>6204.65</c:v>
                </c:pt>
                <c:pt idx="3">
                  <c:v>6309.51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47490088"/>
        <c:axId val="1871623416"/>
        <c:axId val="0"/>
      </c:bar3DChart>
      <c:catAx>
        <c:axId val="184749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871623416"/>
        <c:crosses val="autoZero"/>
        <c:auto val="1"/>
        <c:lblAlgn val="ctr"/>
        <c:lblOffset val="100"/>
        <c:noMultiLvlLbl val="0"/>
      </c:catAx>
      <c:valAx>
        <c:axId val="187162341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Throughput </a:t>
                </a:r>
              </a:p>
              <a:p>
                <a:pPr>
                  <a:defRPr/>
                </a:pPr>
                <a:r>
                  <a:rPr lang="en-US"/>
                  <a:t>in</a:t>
                </a:r>
              </a:p>
              <a:p>
                <a:pPr>
                  <a:defRPr/>
                </a:pPr>
                <a:r>
                  <a:rPr lang="en-US"/>
                  <a:t>MB/sec </a:t>
                </a:r>
              </a:p>
            </c:rich>
          </c:tx>
          <c:layout>
            <c:manualLayout>
              <c:xMode val="edge"/>
              <c:yMode val="edge"/>
              <c:x val="0.000317633906872751"/>
              <c:y val="0.49770490832558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4749008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81695006438839"/>
          <c:y val="0.902481410759584"/>
          <c:w val="0.236609987122321"/>
          <c:h val="0.066881368450157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20619984462943"/>
          <c:y val="0.143419347027546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Write Operations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286696471498584"/>
                  <c:y val="-0.02442102464817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306831763543287"/>
                  <c:y val="-0.023511125575698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268372307707089"/>
                  <c:y val="-0.02866857791753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318885209621446"/>
                  <c:y val="-0.028213350690838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113.05</c:v>
                </c:pt>
                <c:pt idx="1">
                  <c:v>90.0</c:v>
                </c:pt>
                <c:pt idx="2">
                  <c:v>63.09</c:v>
                </c:pt>
                <c:pt idx="3">
                  <c:v>78.89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72172696"/>
        <c:axId val="-1952579480"/>
        <c:axId val="0"/>
      </c:bar3DChart>
      <c:catAx>
        <c:axId val="1872172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1952579480"/>
        <c:crosses val="autoZero"/>
        <c:auto val="1"/>
        <c:lblAlgn val="ctr"/>
        <c:lblOffset val="100"/>
        <c:noMultiLvlLbl val="0"/>
      </c:catAx>
      <c:valAx>
        <c:axId val="-195257948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Throughput </a:t>
                </a:r>
              </a:p>
              <a:p>
                <a:pPr>
                  <a:defRPr/>
                </a:pPr>
                <a:r>
                  <a:rPr lang="en-US"/>
                  <a:t>in</a:t>
                </a:r>
              </a:p>
              <a:p>
                <a:pPr>
                  <a:defRPr/>
                </a:pPr>
                <a:r>
                  <a:rPr lang="en-US"/>
                  <a:t>MB/sec </a:t>
                </a:r>
              </a:p>
            </c:rich>
          </c:tx>
          <c:layout>
            <c:manualLayout>
              <c:xMode val="edge"/>
              <c:yMode val="edge"/>
              <c:x val="0.0197280884048927"/>
              <c:y val="0.42499043819184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7217269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303251864949"/>
          <c:y val="0.124867920011386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272831897167216"/>
                  <c:y val="-0.03082220400832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265238040549186"/>
                  <c:y val="-0.032773107075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282236882038455"/>
                  <c:y val="-0.03305815966001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235697763633243"/>
                  <c:y val="-0.03025209883860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34966.0</c:v>
                </c:pt>
                <c:pt idx="1">
                  <c:v>26097.0</c:v>
                </c:pt>
                <c:pt idx="2">
                  <c:v>19638.83</c:v>
                </c:pt>
                <c:pt idx="3">
                  <c:v>21551.61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72222488"/>
        <c:axId val="1863701352"/>
        <c:axId val="0"/>
      </c:bar3DChart>
      <c:catAx>
        <c:axId val="187222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863701352"/>
        <c:crosses val="autoZero"/>
        <c:auto val="1"/>
        <c:lblAlgn val="ctr"/>
        <c:lblOffset val="100"/>
        <c:noMultiLvlLbl val="0"/>
      </c:catAx>
      <c:valAx>
        <c:axId val="186370135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Requests/sec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00309059920725202"/>
              <c:y val="0.381738610352768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722224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08384281957911"/>
          <c:y val="0.147933745221274"/>
          <c:w val="0.755811187996562"/>
          <c:h val="0.493701523061719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Prime number generation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78.0</c:v>
                </c:pt>
                <c:pt idx="1">
                  <c:v>143.0</c:v>
                </c:pt>
                <c:pt idx="2">
                  <c:v>145.0</c:v>
                </c:pt>
                <c:pt idx="3">
                  <c:v>144.0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Multi-threaded workload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11.0</c:v>
                </c:pt>
                <c:pt idx="1">
                  <c:v>28.0</c:v>
                </c:pt>
                <c:pt idx="2">
                  <c:v>23.0</c:v>
                </c:pt>
                <c:pt idx="3">
                  <c:v>78.0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Register operations and floating point operations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176.0</c:v>
                </c:pt>
                <c:pt idx="1">
                  <c:v>176.0</c:v>
                </c:pt>
                <c:pt idx="2">
                  <c:v>172.0</c:v>
                </c:pt>
                <c:pt idx="3">
                  <c:v>175.0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OpenSSL key generation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6.0</c:v>
                </c:pt>
                <c:pt idx="1">
                  <c:v>6.0</c:v>
                </c:pt>
                <c:pt idx="2">
                  <c:v>6.0</c:v>
                </c:pt>
                <c:pt idx="3">
                  <c:v>8.0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-2042106008"/>
        <c:axId val="-2041095096"/>
        <c:axId val="0"/>
      </c:bar3DChart>
      <c:catAx>
        <c:axId val="-204210600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41095096"/>
        <c:crosses val="autoZero"/>
        <c:auto val="1"/>
        <c:lblAlgn val="ctr"/>
        <c:lblOffset val="100"/>
        <c:noMultiLvlLbl val="0"/>
      </c:catAx>
      <c:valAx>
        <c:axId val="-204109509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 b="0"/>
                </a:pPr>
                <a:r>
                  <a:rPr lang="en-US" sz="1400" b="0" dirty="0" smtClean="0"/>
                  <a:t>Execution time </a:t>
                </a:r>
              </a:p>
              <a:p>
                <a:pPr>
                  <a:defRPr sz="1400" b="0"/>
                </a:pPr>
                <a:r>
                  <a:rPr lang="en-US" sz="1400" b="0" dirty="0" smtClean="0"/>
                  <a:t>In seconds</a:t>
                </a:r>
                <a:endParaRPr lang="en-US" sz="1400" b="0" dirty="0"/>
              </a:p>
            </c:rich>
          </c:tx>
          <c:layout>
            <c:manualLayout>
              <c:xMode val="edge"/>
              <c:yMode val="edge"/>
              <c:x val="0.0104945051041472"/>
              <c:y val="0.32940255813554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04210600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33961042190367"/>
          <c:y val="0.775935851661488"/>
          <c:w val="0.866038957809633"/>
          <c:h val="0.093094726052423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145035985903792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217373599841747"/>
                  <c:y val="-0.033343410749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265236948850419"/>
                  <c:y val="-0.03277330557974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268372307707089"/>
                  <c:y val="-0.03557916789656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235697763633243"/>
                  <c:y val="-0.03025209883860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182.0</c:v>
                </c:pt>
                <c:pt idx="1">
                  <c:v>164.0</c:v>
                </c:pt>
                <c:pt idx="2">
                  <c:v>152.0</c:v>
                </c:pt>
                <c:pt idx="3">
                  <c:v>149.0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67694824"/>
        <c:axId val="1865431816"/>
        <c:axId val="0"/>
      </c:bar3DChart>
      <c:catAx>
        <c:axId val="1867694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865431816"/>
        <c:crosses val="autoZero"/>
        <c:auto val="1"/>
        <c:lblAlgn val="ctr"/>
        <c:lblOffset val="100"/>
        <c:noMultiLvlLbl val="0"/>
      </c:catAx>
      <c:valAx>
        <c:axId val="186543181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Transactions</a:t>
                </a:r>
              </a:p>
              <a:p>
                <a:pPr>
                  <a:defRPr/>
                </a:pPr>
                <a:r>
                  <a:rPr lang="en-US"/>
                  <a:t>/sec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0017041417741153"/>
              <c:y val="0.39686465977207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676948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145035985903792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231238174173115"/>
                  <c:y val="-0.03082220400832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265236948850419"/>
                  <c:y val="-0.02773109060205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240643159044354"/>
                  <c:y val="-0.028016341691501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263426912295978"/>
                  <c:y val="-0.032773107075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15.8</c:v>
                </c:pt>
                <c:pt idx="1">
                  <c:v>15.46</c:v>
                </c:pt>
                <c:pt idx="2">
                  <c:v>17.71</c:v>
                </c:pt>
                <c:pt idx="3">
                  <c:v>16.41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67708312"/>
        <c:axId val="1867762744"/>
        <c:axId val="0"/>
      </c:bar3DChart>
      <c:catAx>
        <c:axId val="1867708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867762744"/>
        <c:crosses val="autoZero"/>
        <c:auto val="1"/>
        <c:lblAlgn val="ctr"/>
        <c:lblOffset val="100"/>
        <c:noMultiLvlLbl val="0"/>
      </c:catAx>
      <c:valAx>
        <c:axId val="186776274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Execution </a:t>
                </a:r>
              </a:p>
              <a:p>
                <a:pPr>
                  <a:defRPr/>
                </a:pPr>
                <a:r>
                  <a:rPr lang="en-US"/>
                  <a:t>time </a:t>
                </a:r>
              </a:p>
              <a:p>
                <a:pPr>
                  <a:defRPr/>
                </a:pPr>
                <a:r>
                  <a:rPr lang="en-US"/>
                  <a:t>in seconds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0225010032711662"/>
              <c:y val="0.39686465977207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677083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145035985903792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231238174173115"/>
                  <c:y val="-0.025780187535222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95915168892349"/>
                  <c:y val="-0.03781532205284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268372307707089"/>
                  <c:y val="-0.02549513495036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291156060958712"/>
                  <c:y val="-0.02521008236550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1035.3</c:v>
                </c:pt>
                <c:pt idx="1">
                  <c:v>1013.25</c:v>
                </c:pt>
                <c:pt idx="2">
                  <c:v>1092.575</c:v>
                </c:pt>
                <c:pt idx="3">
                  <c:v>1105.6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69468616"/>
        <c:axId val="1872315880"/>
        <c:axId val="0"/>
      </c:bar3DChart>
      <c:catAx>
        <c:axId val="1869468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872315880"/>
        <c:crosses val="autoZero"/>
        <c:auto val="1"/>
        <c:lblAlgn val="ctr"/>
        <c:lblOffset val="100"/>
        <c:noMultiLvlLbl val="0"/>
      </c:catAx>
      <c:valAx>
        <c:axId val="187231588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Execution </a:t>
                </a:r>
              </a:p>
              <a:p>
                <a:pPr>
                  <a:defRPr/>
                </a:pPr>
                <a:r>
                  <a:rPr lang="en-US"/>
                  <a:t>time </a:t>
                </a:r>
              </a:p>
              <a:p>
                <a:pPr>
                  <a:defRPr/>
                </a:pPr>
                <a:r>
                  <a:rPr lang="en-US"/>
                  <a:t>in seconds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0225010032711662"/>
              <c:y val="0.39686465977207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694686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145035985903792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175779876847646"/>
                  <c:y val="-0.03082220400832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265238040549186"/>
                  <c:y val="-0.030252297343194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282236882038455"/>
                  <c:y val="-0.02549513495036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221833189301876"/>
                  <c:y val="-0.02773109060205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255.0</c:v>
                </c:pt>
                <c:pt idx="1">
                  <c:v>255.0</c:v>
                </c:pt>
                <c:pt idx="2">
                  <c:v>344.0</c:v>
                </c:pt>
                <c:pt idx="3">
                  <c:v>260.0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71674904"/>
        <c:axId val="1871625336"/>
        <c:axId val="0"/>
      </c:bar3DChart>
      <c:catAx>
        <c:axId val="1871674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871625336"/>
        <c:crosses val="autoZero"/>
        <c:auto val="1"/>
        <c:lblAlgn val="ctr"/>
        <c:lblOffset val="100"/>
        <c:noMultiLvlLbl val="0"/>
      </c:catAx>
      <c:valAx>
        <c:axId val="187162533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Execution </a:t>
                </a:r>
              </a:p>
              <a:p>
                <a:pPr>
                  <a:defRPr/>
                </a:pPr>
                <a:r>
                  <a:rPr lang="en-US"/>
                  <a:t>time </a:t>
                </a:r>
              </a:p>
              <a:p>
                <a:pPr>
                  <a:defRPr/>
                </a:pPr>
                <a:r>
                  <a:rPr lang="en-US"/>
                  <a:t>in seconds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0225010032711662"/>
              <c:y val="0.39686465977207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716749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145035985903792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231238174173114"/>
                  <c:y val="-0.028301195771772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237508891886451"/>
                  <c:y val="-0.02268907412895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268372307707089"/>
                  <c:y val="-0.028016143186915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221833189301876"/>
                  <c:y val="-0.02521008236550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199.736</c:v>
                </c:pt>
                <c:pt idx="1">
                  <c:v>205.925</c:v>
                </c:pt>
                <c:pt idx="2">
                  <c:v>254.329</c:v>
                </c:pt>
                <c:pt idx="3">
                  <c:v>232.243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72333992"/>
        <c:axId val="1869569064"/>
        <c:axId val="0"/>
      </c:bar3DChart>
      <c:catAx>
        <c:axId val="1872333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869569064"/>
        <c:crosses val="autoZero"/>
        <c:auto val="1"/>
        <c:lblAlgn val="ctr"/>
        <c:lblOffset val="100"/>
        <c:noMultiLvlLbl val="0"/>
      </c:catAx>
      <c:valAx>
        <c:axId val="186956906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Execution </a:t>
                </a:r>
              </a:p>
              <a:p>
                <a:pPr>
                  <a:defRPr/>
                </a:pPr>
                <a:r>
                  <a:rPr lang="en-US"/>
                  <a:t>time </a:t>
                </a:r>
              </a:p>
              <a:p>
                <a:pPr>
                  <a:defRPr/>
                </a:pPr>
                <a:r>
                  <a:rPr lang="en-US"/>
                  <a:t>in seconds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0225010032711662"/>
              <c:y val="0.39686465977207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723339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145035985903792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272831897167217"/>
                  <c:y val="-0.025780187535222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265238040549186"/>
                  <c:y val="-0.03529411531171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99049436050251"/>
                  <c:y val="-0.03557916789656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221833189301876"/>
                  <c:y val="-0.03529411531171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1014.23</c:v>
                </c:pt>
                <c:pt idx="1">
                  <c:v>1032.41</c:v>
                </c:pt>
                <c:pt idx="2">
                  <c:v>1079.92</c:v>
                </c:pt>
                <c:pt idx="3">
                  <c:v>1064.72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70637368"/>
        <c:axId val="-1950193512"/>
        <c:axId val="0"/>
      </c:bar3DChart>
      <c:catAx>
        <c:axId val="1870637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1950193512"/>
        <c:crosses val="autoZero"/>
        <c:auto val="1"/>
        <c:lblAlgn val="ctr"/>
        <c:lblOffset val="100"/>
        <c:noMultiLvlLbl val="0"/>
      </c:catAx>
      <c:valAx>
        <c:axId val="-195019351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Execution </a:t>
                </a:r>
              </a:p>
              <a:p>
                <a:pPr>
                  <a:defRPr/>
                </a:pPr>
                <a:r>
                  <a:rPr lang="en-US"/>
                  <a:t>time </a:t>
                </a:r>
              </a:p>
              <a:p>
                <a:pPr>
                  <a:defRPr/>
                </a:pPr>
                <a:r>
                  <a:rPr lang="en-US"/>
                  <a:t>in seconds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0225010032711662"/>
              <c:y val="0.39686465977207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706373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145035985903792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272831897167216"/>
                  <c:y val="-0.03334321224487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209779743223716"/>
                  <c:y val="-0.03529411531171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85184861718884"/>
                  <c:y val="-0.028016143186915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194104040639142"/>
                  <c:y val="-0.02773109060205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17.14</c:v>
                </c:pt>
                <c:pt idx="1">
                  <c:v>17.37</c:v>
                </c:pt>
                <c:pt idx="2">
                  <c:v>17.49</c:v>
                </c:pt>
                <c:pt idx="3">
                  <c:v>17.44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68462552"/>
        <c:axId val="1873471000"/>
        <c:axId val="0"/>
      </c:bar3DChart>
      <c:catAx>
        <c:axId val="1868462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873471000"/>
        <c:crosses val="autoZero"/>
        <c:auto val="1"/>
        <c:lblAlgn val="ctr"/>
        <c:lblOffset val="100"/>
        <c:noMultiLvlLbl val="0"/>
      </c:catAx>
      <c:valAx>
        <c:axId val="187347100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Execution </a:t>
                </a:r>
              </a:p>
              <a:p>
                <a:pPr>
                  <a:defRPr/>
                </a:pPr>
                <a:r>
                  <a:rPr lang="en-US"/>
                  <a:t>time </a:t>
                </a:r>
              </a:p>
              <a:p>
                <a:pPr>
                  <a:defRPr/>
                </a:pPr>
                <a:r>
                  <a:rPr lang="en-US"/>
                  <a:t>in seconds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0225010032711662"/>
              <c:y val="0.39686465977207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684625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145035985903792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189644451179013"/>
                  <c:y val="-0.03082220400832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5432035419948"/>
                  <c:y val="-0.032773107075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85184861718884"/>
                  <c:y val="-0.028016143186915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221833189301876"/>
                  <c:y val="-0.032773107075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13.14</c:v>
                </c:pt>
                <c:pt idx="1">
                  <c:v>13.16</c:v>
                </c:pt>
                <c:pt idx="2">
                  <c:v>13.15</c:v>
                </c:pt>
                <c:pt idx="3">
                  <c:v>13.17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48456536"/>
        <c:axId val="1868437960"/>
        <c:axId val="0"/>
      </c:bar3DChart>
      <c:catAx>
        <c:axId val="1848456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868437960"/>
        <c:crosses val="autoZero"/>
        <c:auto val="1"/>
        <c:lblAlgn val="ctr"/>
        <c:lblOffset val="100"/>
        <c:noMultiLvlLbl val="0"/>
      </c:catAx>
      <c:valAx>
        <c:axId val="186843796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Execution </a:t>
                </a:r>
              </a:p>
              <a:p>
                <a:pPr>
                  <a:defRPr/>
                </a:pPr>
                <a:r>
                  <a:rPr lang="en-US"/>
                  <a:t>time </a:t>
                </a:r>
              </a:p>
              <a:p>
                <a:pPr>
                  <a:defRPr/>
                </a:pPr>
                <a:r>
                  <a:rPr lang="en-US"/>
                  <a:t>in seconds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0127958012392091"/>
              <c:y val="0.3540075197507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18484565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1"/>
    </mc:Choice>
    <mc:Fallback>
      <c:style val="21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92890835800209"/>
          <c:y val="0.145035985903792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0.0134186153853544"/>
                  <c:y val="-0.025780187535222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168186020229615"/>
                  <c:y val="-0.02773109060205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185184861718884"/>
                  <c:y val="-0.03305815966001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277291486627346"/>
                  <c:y val="-0.03529411531171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111.2</c:v>
                </c:pt>
                <c:pt idx="1">
                  <c:v>117.7</c:v>
                </c:pt>
                <c:pt idx="2">
                  <c:v>129.3</c:v>
                </c:pt>
                <c:pt idx="3">
                  <c:v>126.8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1871882680"/>
        <c:axId val="1871885688"/>
        <c:axId val="0"/>
      </c:bar3DChart>
      <c:catAx>
        <c:axId val="1871882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871885688"/>
        <c:crosses val="autoZero"/>
        <c:auto val="1"/>
        <c:lblAlgn val="ctr"/>
        <c:lblOffset val="100"/>
        <c:noMultiLvlLbl val="0"/>
      </c:catAx>
      <c:valAx>
        <c:axId val="1871885688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Execution </a:t>
                </a:r>
              </a:p>
              <a:p>
                <a:pPr>
                  <a:defRPr/>
                </a:pPr>
                <a:r>
                  <a:rPr lang="en-US"/>
                  <a:t>time </a:t>
                </a:r>
              </a:p>
              <a:p>
                <a:pPr>
                  <a:defRPr/>
                </a:pPr>
                <a:r>
                  <a:rPr lang="en-US"/>
                  <a:t>in seconds</a:t>
                </a:r>
              </a:p>
              <a:p>
                <a:pPr>
                  <a:defRPr/>
                </a:pPr>
                <a:endParaRPr lang="en-US"/>
              </a:p>
            </c:rich>
          </c:tx>
          <c:layout>
            <c:manualLayout>
              <c:xMode val="edge"/>
              <c:yMode val="edge"/>
              <c:x val="0.0225010032711662"/>
              <c:y val="0.39686465977207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18718826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08384281957911"/>
          <c:y val="0.147933745221274"/>
          <c:w val="0.755811187996562"/>
          <c:h val="0.493701523061719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Prime number generation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78.0</c:v>
                </c:pt>
                <c:pt idx="1">
                  <c:v>96.0</c:v>
                </c:pt>
                <c:pt idx="2">
                  <c:v>96.0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Multi-threaded workload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11.0</c:v>
                </c:pt>
                <c:pt idx="1">
                  <c:v>13.0</c:v>
                </c:pt>
                <c:pt idx="2">
                  <c:v>14.0</c:v>
                </c:pt>
                <c:pt idx="3">
                  <c:v>38.0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Register operations and floating point operations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176.0</c:v>
                </c:pt>
                <c:pt idx="1">
                  <c:v>176.0</c:v>
                </c:pt>
                <c:pt idx="2">
                  <c:v>173.0</c:v>
                </c:pt>
                <c:pt idx="3">
                  <c:v>171.0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OpenSSL key generation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6.0</c:v>
                </c:pt>
                <c:pt idx="1">
                  <c:v>6.0</c:v>
                </c:pt>
                <c:pt idx="2">
                  <c:v>27.0</c:v>
                </c:pt>
                <c:pt idx="3">
                  <c:v>9.0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-2024319080"/>
        <c:axId val="-2024316072"/>
        <c:axId val="0"/>
      </c:bar3DChart>
      <c:catAx>
        <c:axId val="-202431908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24316072"/>
        <c:crosses val="autoZero"/>
        <c:auto val="1"/>
        <c:lblAlgn val="ctr"/>
        <c:lblOffset val="100"/>
        <c:noMultiLvlLbl val="0"/>
      </c:catAx>
      <c:valAx>
        <c:axId val="-202431607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 b="0"/>
                </a:pPr>
                <a:r>
                  <a:rPr lang="en-US" sz="1400" b="0" dirty="0" smtClean="0"/>
                  <a:t>Execution time </a:t>
                </a:r>
              </a:p>
              <a:p>
                <a:pPr>
                  <a:defRPr sz="1400" b="0"/>
                </a:pPr>
                <a:r>
                  <a:rPr lang="en-US" sz="1400" b="0" dirty="0" smtClean="0"/>
                  <a:t>In seconds</a:t>
                </a:r>
                <a:endParaRPr lang="en-US" sz="1400" b="0" dirty="0"/>
              </a:p>
            </c:rich>
          </c:tx>
          <c:layout>
            <c:manualLayout>
              <c:xMode val="edge"/>
              <c:yMode val="edge"/>
              <c:x val="0.0104945051041472"/>
              <c:y val="0.32940255813554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02431908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33961042190367"/>
          <c:y val="0.775935851661488"/>
          <c:w val="0.866038957809633"/>
          <c:h val="0.093094726052423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08384281957911"/>
          <c:y val="0.147933745221274"/>
          <c:w val="0.755811187996562"/>
          <c:h val="0.493701523061719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Prime number generation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78.0</c:v>
                </c:pt>
                <c:pt idx="1">
                  <c:v>78.0</c:v>
                </c:pt>
                <c:pt idx="2">
                  <c:v>79.0</c:v>
                </c:pt>
                <c:pt idx="3">
                  <c:v>79.0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Multi-threaded workload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11.0</c:v>
                </c:pt>
                <c:pt idx="1">
                  <c:v>13.0</c:v>
                </c:pt>
                <c:pt idx="2">
                  <c:v>15.0</c:v>
                </c:pt>
                <c:pt idx="3">
                  <c:v>27.0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Register operations and floating point operations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176.0</c:v>
                </c:pt>
                <c:pt idx="1">
                  <c:v>176.0</c:v>
                </c:pt>
                <c:pt idx="2">
                  <c:v>172.0</c:v>
                </c:pt>
                <c:pt idx="3">
                  <c:v>175.0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OpenSSL key generation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6.0</c:v>
                </c:pt>
                <c:pt idx="1">
                  <c:v>6.0</c:v>
                </c:pt>
                <c:pt idx="2">
                  <c:v>18.0</c:v>
                </c:pt>
                <c:pt idx="3">
                  <c:v>10.0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-2066322840"/>
        <c:axId val="-2065738872"/>
        <c:axId val="0"/>
      </c:bar3DChart>
      <c:catAx>
        <c:axId val="-206632284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65738872"/>
        <c:crosses val="autoZero"/>
        <c:auto val="1"/>
        <c:lblAlgn val="ctr"/>
        <c:lblOffset val="100"/>
        <c:noMultiLvlLbl val="0"/>
      </c:catAx>
      <c:valAx>
        <c:axId val="-206573887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 b="0"/>
                </a:pPr>
                <a:r>
                  <a:rPr lang="en-US" sz="1400" b="0" dirty="0" smtClean="0"/>
                  <a:t>Execution time </a:t>
                </a:r>
              </a:p>
              <a:p>
                <a:pPr>
                  <a:defRPr sz="1400" b="0"/>
                </a:pPr>
                <a:r>
                  <a:rPr lang="en-US" sz="1400" b="0" dirty="0" smtClean="0"/>
                  <a:t>In seconds</a:t>
                </a:r>
                <a:endParaRPr lang="en-US" sz="1400" b="0" dirty="0"/>
              </a:p>
            </c:rich>
          </c:tx>
          <c:layout>
            <c:manualLayout>
              <c:xMode val="edge"/>
              <c:yMode val="edge"/>
              <c:x val="0.0104945051041472"/>
              <c:y val="0.32940255813554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06632284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33961042190367"/>
          <c:y val="0.775935851661488"/>
          <c:w val="0.866038957809633"/>
          <c:h val="0.093094726052423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41450896762905"/>
          <c:y val="0.112051962605798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Array size = 2000 MiB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0138888888888889"/>
                  <c:y val="-0.01117682621133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13167416960178E-16"/>
                  <c:y val="-0.01964222862626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5610.225</c:v>
                </c:pt>
                <c:pt idx="1">
                  <c:v>5456.244</c:v>
                </c:pt>
                <c:pt idx="2">
                  <c:v>5511.31</c:v>
                </c:pt>
                <c:pt idx="3">
                  <c:v>5443.16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Array size = 2500 MiB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055555555555555"/>
                  <c:y val="-0.00935149960187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5724.264</c:v>
                </c:pt>
                <c:pt idx="1">
                  <c:v>5523.081</c:v>
                </c:pt>
                <c:pt idx="2">
                  <c:v>5505.936</c:v>
                </c:pt>
                <c:pt idx="3">
                  <c:v>5604.528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Array size = 3000 MiB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472222222222222"/>
                  <c:y val="-0.022424577545784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263888888888888"/>
                  <c:y val="-0.0018726591760299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5724.145</c:v>
                </c:pt>
                <c:pt idx="1">
                  <c:v>5621.964</c:v>
                </c:pt>
                <c:pt idx="2">
                  <c:v>5522.821</c:v>
                </c:pt>
                <c:pt idx="3">
                  <c:v>5652.239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-2028726168"/>
        <c:axId val="-2066596952"/>
        <c:axId val="0"/>
      </c:bar3DChart>
      <c:catAx>
        <c:axId val="-2028726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066596952"/>
        <c:crosses val="autoZero"/>
        <c:auto val="1"/>
        <c:lblAlgn val="ctr"/>
        <c:lblOffset val="100"/>
        <c:noMultiLvlLbl val="0"/>
      </c:catAx>
      <c:valAx>
        <c:axId val="-206659695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Memory </a:t>
                </a:r>
              </a:p>
              <a:p>
                <a:pPr>
                  <a:defRPr/>
                </a:pPr>
                <a:r>
                  <a:rPr lang="en-US"/>
                  <a:t>bandwidth</a:t>
                </a:r>
              </a:p>
              <a:p>
                <a:pPr>
                  <a:defRPr/>
                </a:pPr>
                <a:r>
                  <a:rPr lang="en-US"/>
                  <a:t> in MiB/s</a:t>
                </a:r>
              </a:p>
            </c:rich>
          </c:tx>
          <c:layout>
            <c:manualLayout>
              <c:xMode val="edge"/>
              <c:yMode val="edge"/>
              <c:x val="0.0239286964129484"/>
              <c:y val="0.353510130053968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02872616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77295713035871"/>
          <c:y val="0.809927895249049"/>
          <c:w val="0.820408464566929"/>
          <c:h val="0.040259370668554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41416845959994"/>
          <c:y val="0.163426721699493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Array size = 2000 MiB</c:v>
                </c:pt>
              </c:strCache>
            </c:strRef>
          </c:tx>
          <c:spPr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314425620161318"/>
                  <c:y val="-0.034528392895987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36228896916999"/>
                  <c:y val="-0.03781375874366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337695179363924"/>
                  <c:y val="-0.033946737070199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Linux Containers</c:v>
                </c:pt>
                <c:pt idx="1">
                  <c:v>KVM</c:v>
                </c:pt>
                <c:pt idx="2">
                  <c:v>Xen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5510.877</c:v>
                </c:pt>
                <c:pt idx="1">
                  <c:v>5515.946</c:v>
                </c:pt>
                <c:pt idx="2">
                  <c:v>5432.985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-2040618392"/>
        <c:axId val="-2022457544"/>
        <c:axId val="0"/>
      </c:bar3DChart>
      <c:catAx>
        <c:axId val="-2040618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022457544"/>
        <c:crosses val="autoZero"/>
        <c:auto val="1"/>
        <c:lblAlgn val="ctr"/>
        <c:lblOffset val="100"/>
        <c:noMultiLvlLbl val="0"/>
      </c:catAx>
      <c:valAx>
        <c:axId val="-202245754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Memory </a:t>
                </a:r>
              </a:p>
              <a:p>
                <a:pPr>
                  <a:defRPr/>
                </a:pPr>
                <a:r>
                  <a:rPr lang="en-US"/>
                  <a:t>bandwidth</a:t>
                </a:r>
              </a:p>
              <a:p>
                <a:pPr>
                  <a:defRPr/>
                </a:pPr>
                <a:r>
                  <a:rPr lang="en-US"/>
                  <a:t> in MiB/s</a:t>
                </a:r>
              </a:p>
            </c:rich>
          </c:tx>
          <c:layout>
            <c:manualLayout>
              <c:xMode val="edge"/>
              <c:yMode val="edge"/>
              <c:x val="0.0141822586723458"/>
              <c:y val="0.46433982151345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04061839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85872500937769"/>
          <c:y val="0.841228626644215"/>
          <c:w val="0.308669529246392"/>
          <c:h val="0.063124807121807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40030388526857"/>
          <c:y val="0.132831542858521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Array size = 2000 MiB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29094661524626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055458297325469"/>
                  <c:y val="-0.0157651870267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13167416960178E-16"/>
                  <c:y val="-0.019642228626261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Bare-metal</c:v>
                </c:pt>
                <c:pt idx="1">
                  <c:v>KVM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5610.225</c:v>
                </c:pt>
                <c:pt idx="1">
                  <c:v>5511.479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Array size = 2500 MiB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15251031764504"/>
                  <c:y val="-0.01798064801125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207968614970509"/>
                  <c:y val="-0.018017356601969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Bare-metal</c:v>
                </c:pt>
                <c:pt idx="1">
                  <c:v>KVM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5724.264</c:v>
                </c:pt>
                <c:pt idx="1">
                  <c:v>5502.345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Array size = 3000 MiB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346614358284181"/>
                  <c:y val="-0.035888056177266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0360477840916782"/>
                  <c:y val="-0.02026952617721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Bare-metal</c:v>
                </c:pt>
                <c:pt idx="1">
                  <c:v>KVM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5724.145</c:v>
                </c:pt>
                <c:pt idx="1">
                  <c:v>5511.423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-2040205992"/>
        <c:axId val="-2026589352"/>
        <c:axId val="0"/>
      </c:bar3DChart>
      <c:catAx>
        <c:axId val="-2040205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026589352"/>
        <c:crosses val="autoZero"/>
        <c:auto val="1"/>
        <c:lblAlgn val="ctr"/>
        <c:lblOffset val="100"/>
        <c:noMultiLvlLbl val="0"/>
      </c:catAx>
      <c:valAx>
        <c:axId val="-202658935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Memory</a:t>
                </a:r>
              </a:p>
              <a:p>
                <a:pPr>
                  <a:defRPr/>
                </a:pPr>
                <a:r>
                  <a:rPr lang="en-US"/>
                  <a:t> bandwidth</a:t>
                </a:r>
              </a:p>
              <a:p>
                <a:pPr>
                  <a:defRPr/>
                </a:pPr>
                <a:r>
                  <a:rPr lang="en-US"/>
                  <a:t> in MiB/s</a:t>
                </a:r>
              </a:p>
            </c:rich>
          </c:tx>
          <c:layout>
            <c:manualLayout>
              <c:xMode val="edge"/>
              <c:yMode val="edge"/>
              <c:x val="0.0155687161054826"/>
              <c:y val="0.376087669336108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04020599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0999124894268974"/>
          <c:y val="0.836989916841742"/>
          <c:w val="0.899999956332049"/>
          <c:h val="0.063914621847428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223400702491833"/>
          <c:y val="0.119571535566744"/>
          <c:w val="0.757931855740255"/>
          <c:h val="0.5919973274196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Bridged network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"/>
                  <c:y val="-0.002806253608348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-0.002806032660894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111.0</c:v>
                </c:pt>
                <c:pt idx="1">
                  <c:v>111.0</c:v>
                </c:pt>
                <c:pt idx="2">
                  <c:v>111.0</c:v>
                </c:pt>
                <c:pt idx="3">
                  <c:v>111.0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NAT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018125492522658"/>
                  <c:y val="8.66778298275104E-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Bare-metal</c:v>
                </c:pt>
                <c:pt idx="1">
                  <c:v>Linux Containers</c:v>
                </c:pt>
                <c:pt idx="2">
                  <c:v>KVM</c:v>
                </c:pt>
                <c:pt idx="3">
                  <c:v>Xen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111.0</c:v>
                </c:pt>
                <c:pt idx="1">
                  <c:v>111.0</c:v>
                </c:pt>
                <c:pt idx="2">
                  <c:v>111.0</c:v>
                </c:pt>
                <c:pt idx="3">
                  <c:v>111.0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shape val="box"/>
        <c:axId val="-2022357480"/>
        <c:axId val="-2021722520"/>
        <c:axId val="0"/>
      </c:bar3DChart>
      <c:catAx>
        <c:axId val="-2022357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021722520"/>
        <c:crosses val="autoZero"/>
        <c:auto val="1"/>
        <c:lblAlgn val="ctr"/>
        <c:lblOffset val="100"/>
        <c:noMultiLvlLbl val="0"/>
      </c:catAx>
      <c:valAx>
        <c:axId val="-202172252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Network bandwidth</a:t>
                </a:r>
              </a:p>
              <a:p>
                <a:pPr>
                  <a:defRPr/>
                </a:pPr>
                <a:r>
                  <a:rPr lang="en-US"/>
                  <a:t> in MBytes/s</a:t>
                </a:r>
              </a:p>
            </c:rich>
          </c:tx>
          <c:layout>
            <c:manualLayout>
              <c:xMode val="edge"/>
              <c:yMode val="edge"/>
              <c:x val="0.00031760781264718"/>
              <c:y val="0.376391400285648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02235748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37317172405601"/>
          <c:y val="0.875588126764734"/>
          <c:w val="0.407627505868554"/>
          <c:h val="0.063755081708890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Baskerville"/>
          <a:cs typeface="Baskerville"/>
        </a:defRPr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9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9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3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8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6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4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7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8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7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7A69-8CEE-DA4B-8A0B-A0CD6FF8BEB4}" type="datetimeFigureOut">
              <a:rPr lang="en-US" smtClean="0"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DDF82-59A4-404C-A683-C9663DDDD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openxmlformats.org/officeDocument/2006/relationships/image" Target="../media/image7.png"/><Relationship Id="rId6" Type="http://schemas.microsoft.com/office/2007/relationships/hdphoto" Target="../media/hdphoto3.wdp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3136" b="26999"/>
          <a:stretch/>
        </p:blipFill>
        <p:spPr>
          <a:xfrm>
            <a:off x="2344413" y="3331753"/>
            <a:ext cx="4358669" cy="27970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91705" y="838405"/>
            <a:ext cx="2148549" cy="22333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/>
                <a:latin typeface="Baskerville"/>
                <a:cs typeface="Baskerville"/>
              </a:rPr>
              <a:t>Virtual Machine  #1</a:t>
            </a:r>
          </a:p>
          <a:p>
            <a:pPr algn="ctr"/>
            <a:endParaRPr lang="en-US" dirty="0"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13069" y="5050748"/>
            <a:ext cx="2877913" cy="6501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567" y="5228005"/>
            <a:ext cx="467733" cy="4677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725" y="5228005"/>
            <a:ext cx="464524" cy="464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l="12793" t="22023" r="13777" b="26551"/>
          <a:stretch/>
        </p:blipFill>
        <p:spPr>
          <a:xfrm>
            <a:off x="3808175" y="5242773"/>
            <a:ext cx="549410" cy="3847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1370" y="5229500"/>
            <a:ext cx="466685" cy="4666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539" y="2232910"/>
            <a:ext cx="454490" cy="49582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044" y="2232910"/>
            <a:ext cx="451371" cy="4924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l="12793" t="22023" r="13777" b="26551"/>
          <a:stretch/>
        </p:blipFill>
        <p:spPr>
          <a:xfrm>
            <a:off x="1777029" y="2306549"/>
            <a:ext cx="533853" cy="4078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7718" y="2230619"/>
            <a:ext cx="453472" cy="49471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455020" y="843584"/>
            <a:ext cx="2148549" cy="22282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"/>
                <a:cs typeface="Baskerville"/>
              </a:rPr>
              <a:t>Virtual Machine  #2</a:t>
            </a:r>
          </a:p>
          <a:p>
            <a:pPr algn="ctr"/>
            <a:endParaRPr lang="en-US" dirty="0">
              <a:effectLst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854" y="2238090"/>
            <a:ext cx="454490" cy="49582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359" y="2238090"/>
            <a:ext cx="451371" cy="4924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/>
          <a:srcRect l="12793" t="22023" r="13777" b="26551"/>
          <a:stretch/>
        </p:blipFill>
        <p:spPr>
          <a:xfrm>
            <a:off x="3955110" y="2282193"/>
            <a:ext cx="533853" cy="407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799" y="2235799"/>
            <a:ext cx="453472" cy="49471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5619541" y="848311"/>
            <a:ext cx="2148549" cy="222349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skerville"/>
                <a:cs typeface="Baskerville"/>
              </a:rPr>
              <a:t>Virtual Machine  #3</a:t>
            </a:r>
          </a:p>
          <a:p>
            <a:pPr algn="ctr"/>
            <a:endParaRPr lang="en-US" dirty="0">
              <a:effectLst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375" y="2242817"/>
            <a:ext cx="454490" cy="49582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880" y="2242817"/>
            <a:ext cx="451371" cy="4924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/>
          <a:srcRect l="12793" t="22023" r="13777" b="26551"/>
          <a:stretch/>
        </p:blipFill>
        <p:spPr>
          <a:xfrm>
            <a:off x="6104865" y="2316456"/>
            <a:ext cx="533853" cy="40788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5554" y="2240526"/>
            <a:ext cx="453472" cy="494711"/>
          </a:xfrm>
          <a:prstGeom prst="rect">
            <a:avLst/>
          </a:prstGeom>
        </p:spPr>
      </p:pic>
      <p:sp>
        <p:nvSpPr>
          <p:cNvPr id="144" name="Trapezoid 143"/>
          <p:cNvSpPr/>
          <p:nvPr/>
        </p:nvSpPr>
        <p:spPr>
          <a:xfrm rot="10800000">
            <a:off x="1306471" y="3071804"/>
            <a:ext cx="6471138" cy="1637042"/>
          </a:xfrm>
          <a:prstGeom prst="trapezoid">
            <a:avLst>
              <a:gd name="adj" fmla="val 890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3171605" y="3688039"/>
            <a:ext cx="561811" cy="56181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3797812" y="3688039"/>
            <a:ext cx="561811" cy="5618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4489380" y="3688039"/>
            <a:ext cx="561811" cy="56181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174651" y="3688039"/>
            <a:ext cx="561811" cy="561811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stCxn id="16" idx="2"/>
            <a:endCxn id="34" idx="3"/>
          </p:cNvCxnSpPr>
          <p:nvPr/>
        </p:nvCxnSpPr>
        <p:spPr>
          <a:xfrm>
            <a:off x="1549784" y="2728732"/>
            <a:ext cx="1902727" cy="9593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81783" y="5811890"/>
            <a:ext cx="236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Baskerville"/>
                <a:cs typeface="Baskerville"/>
              </a:rPr>
              <a:t>Physical Server</a:t>
            </a:r>
            <a:endParaRPr lang="en-US" dirty="0">
              <a:solidFill>
                <a:schemeClr val="dk1"/>
              </a:solidFill>
              <a:latin typeface="Baskerville"/>
              <a:cs typeface="Baskerville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0375" y="3525910"/>
            <a:ext cx="169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Baskerville"/>
                <a:cs typeface="Baskerville"/>
              </a:rPr>
              <a:t>Hypervisor</a:t>
            </a:r>
            <a:endParaRPr lang="en-US" dirty="0">
              <a:solidFill>
                <a:schemeClr val="dk1"/>
              </a:solidFill>
              <a:latin typeface="Baskerville"/>
              <a:cs typeface="Baskerville"/>
            </a:endParaRPr>
          </a:p>
        </p:txBody>
      </p:sp>
      <p:cxnSp>
        <p:nvCxnSpPr>
          <p:cNvPr id="47" name="Straight Arrow Connector 46"/>
          <p:cNvCxnSpPr>
            <a:stCxn id="31" idx="2"/>
            <a:endCxn id="35" idx="3"/>
          </p:cNvCxnSpPr>
          <p:nvPr/>
        </p:nvCxnSpPr>
        <p:spPr>
          <a:xfrm flipH="1">
            <a:off x="4078718" y="2724336"/>
            <a:ext cx="2293074" cy="9637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4" idx="2"/>
            <a:endCxn id="36" idx="3"/>
          </p:cNvCxnSpPr>
          <p:nvPr/>
        </p:nvCxnSpPr>
        <p:spPr>
          <a:xfrm flipH="1">
            <a:off x="4770286" y="2730510"/>
            <a:ext cx="13759" cy="9575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0" idx="2"/>
            <a:endCxn id="36" idx="3"/>
          </p:cNvCxnSpPr>
          <p:nvPr/>
        </p:nvCxnSpPr>
        <p:spPr>
          <a:xfrm flipH="1">
            <a:off x="4770286" y="2735237"/>
            <a:ext cx="2178280" cy="9528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36" idx="3"/>
          </p:cNvCxnSpPr>
          <p:nvPr/>
        </p:nvCxnSpPr>
        <p:spPr>
          <a:xfrm>
            <a:off x="2620730" y="2725330"/>
            <a:ext cx="2149556" cy="9627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2" idx="2"/>
            <a:endCxn id="37" idx="3"/>
          </p:cNvCxnSpPr>
          <p:nvPr/>
        </p:nvCxnSpPr>
        <p:spPr>
          <a:xfrm flipH="1">
            <a:off x="5455557" y="2735237"/>
            <a:ext cx="2026733" cy="9528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9" idx="2"/>
            <a:endCxn id="34" idx="3"/>
          </p:cNvCxnSpPr>
          <p:nvPr/>
        </p:nvCxnSpPr>
        <p:spPr>
          <a:xfrm flipH="1">
            <a:off x="3452511" y="2738639"/>
            <a:ext cx="2425109" cy="949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3" idx="2"/>
            <a:endCxn id="34" idx="3"/>
          </p:cNvCxnSpPr>
          <p:nvPr/>
        </p:nvCxnSpPr>
        <p:spPr>
          <a:xfrm flipH="1">
            <a:off x="3452511" y="2733912"/>
            <a:ext cx="260588" cy="9541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5" idx="2"/>
            <a:endCxn id="35" idx="3"/>
          </p:cNvCxnSpPr>
          <p:nvPr/>
        </p:nvCxnSpPr>
        <p:spPr>
          <a:xfrm flipH="1">
            <a:off x="4078718" y="2690073"/>
            <a:ext cx="143319" cy="9979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8" idx="2"/>
            <a:endCxn id="35" idx="3"/>
          </p:cNvCxnSpPr>
          <p:nvPr/>
        </p:nvCxnSpPr>
        <p:spPr>
          <a:xfrm>
            <a:off x="2043956" y="2714429"/>
            <a:ext cx="2034762" cy="9736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26" idx="2"/>
            <a:endCxn id="37" idx="3"/>
          </p:cNvCxnSpPr>
          <p:nvPr/>
        </p:nvCxnSpPr>
        <p:spPr>
          <a:xfrm>
            <a:off x="5332535" y="2730510"/>
            <a:ext cx="123022" cy="95752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9" idx="2"/>
            <a:endCxn id="37" idx="3"/>
          </p:cNvCxnSpPr>
          <p:nvPr/>
        </p:nvCxnSpPr>
        <p:spPr>
          <a:xfrm>
            <a:off x="3154454" y="2725330"/>
            <a:ext cx="2301103" cy="9627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7" idx="1"/>
            <a:endCxn id="15" idx="0"/>
          </p:cNvCxnSpPr>
          <p:nvPr/>
        </p:nvCxnSpPr>
        <p:spPr>
          <a:xfrm flipH="1">
            <a:off x="5454713" y="4249850"/>
            <a:ext cx="844" cy="9796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6" idx="1"/>
            <a:endCxn id="13" idx="0"/>
          </p:cNvCxnSpPr>
          <p:nvPr/>
        </p:nvCxnSpPr>
        <p:spPr>
          <a:xfrm flipH="1">
            <a:off x="4767987" y="4249850"/>
            <a:ext cx="2299" cy="9781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35" idx="1"/>
            <a:endCxn id="14" idx="0"/>
          </p:cNvCxnSpPr>
          <p:nvPr/>
        </p:nvCxnSpPr>
        <p:spPr>
          <a:xfrm>
            <a:off x="4078718" y="4249850"/>
            <a:ext cx="4162" cy="9929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34" idx="1"/>
            <a:endCxn id="12" idx="0"/>
          </p:cNvCxnSpPr>
          <p:nvPr/>
        </p:nvCxnSpPr>
        <p:spPr>
          <a:xfrm>
            <a:off x="3452511" y="4249850"/>
            <a:ext cx="4923" cy="9781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1624287" y="738412"/>
            <a:ext cx="414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 Direct Assignment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998178" y="1521119"/>
            <a:ext cx="4453128" cy="4859185"/>
            <a:chOff x="1998178" y="1521119"/>
            <a:chExt cx="4453128" cy="4859185"/>
          </a:xfrm>
        </p:grpSpPr>
        <p:sp>
          <p:nvSpPr>
            <p:cNvPr id="6" name="Rectangle 5"/>
            <p:cNvSpPr/>
            <p:nvPr/>
          </p:nvSpPr>
          <p:spPr>
            <a:xfrm>
              <a:off x="1998178" y="4076025"/>
              <a:ext cx="4453128" cy="193463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98179" y="1521119"/>
              <a:ext cx="1486656" cy="22743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98179" y="1550676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#1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12441" y="1521119"/>
              <a:ext cx="1486656" cy="227596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12441" y="1537568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05801" y="4428485"/>
              <a:ext cx="9993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Host Linux Kernel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98180" y="3278535"/>
              <a:ext cx="927509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QEMU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27180" y="3283255"/>
              <a:ext cx="950357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QEMU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4247" y="5765984"/>
              <a:ext cx="609600" cy="609600"/>
            </a:xfrm>
            <a:prstGeom prst="rect">
              <a:avLst/>
            </a:prstGeom>
          </p:spPr>
        </p:pic>
        <p:sp>
          <p:nvSpPr>
            <p:cNvPr id="57" name="Up-Down Arrow 56"/>
            <p:cNvSpPr/>
            <p:nvPr/>
          </p:nvSpPr>
          <p:spPr>
            <a:xfrm>
              <a:off x="3002835" y="2702588"/>
              <a:ext cx="336302" cy="2974788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52547" y="5641331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Eth0</a:t>
              </a:r>
              <a:endParaRPr lang="en-US" dirty="0"/>
            </a:p>
          </p:txBody>
        </p:sp>
        <p:sp>
          <p:nvSpPr>
            <p:cNvPr id="35" name="Up-Down Arrow 34"/>
            <p:cNvSpPr/>
            <p:nvPr/>
          </p:nvSpPr>
          <p:spPr>
            <a:xfrm>
              <a:off x="4661367" y="2707308"/>
              <a:ext cx="336302" cy="2970068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3715" y="5770704"/>
              <a:ext cx="609600" cy="6096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3852015" y="5646051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Eth1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086775" y="6099274"/>
            <a:ext cx="411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- - - - - - - - - - - - - - - - - - - - - -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89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1624287" y="738412"/>
            <a:ext cx="414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 Direct Assignment with SR-IOV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98178" y="1476815"/>
            <a:ext cx="4453128" cy="4947487"/>
            <a:chOff x="1998178" y="1521119"/>
            <a:chExt cx="4453128" cy="4947487"/>
          </a:xfrm>
        </p:grpSpPr>
        <p:grpSp>
          <p:nvGrpSpPr>
            <p:cNvPr id="8" name="Group 7"/>
            <p:cNvGrpSpPr/>
            <p:nvPr/>
          </p:nvGrpSpPr>
          <p:grpSpPr>
            <a:xfrm>
              <a:off x="1998178" y="1521119"/>
              <a:ext cx="4453128" cy="4854465"/>
              <a:chOff x="1998178" y="1521119"/>
              <a:chExt cx="4453128" cy="485446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998178" y="4076025"/>
                <a:ext cx="4453128" cy="193463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998179" y="1521119"/>
                <a:ext cx="1486656" cy="227430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98179" y="1550676"/>
                <a:ext cx="14866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Virtual Machine #1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612441" y="1521119"/>
                <a:ext cx="1486656" cy="22759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612441" y="1537568"/>
                <a:ext cx="14866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Virtual Machine #2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305801" y="4103589"/>
                <a:ext cx="10289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Host Linux Kernel</a:t>
                </a:r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998180" y="3278535"/>
                <a:ext cx="927509" cy="502118"/>
              </a:xfrm>
              <a:prstGeom prst="rect">
                <a:avLst/>
              </a:prstGeom>
              <a:pattFill prst="pct5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accent6"/>
                </a:bgClr>
              </a:patt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QEMU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627180" y="3283255"/>
                <a:ext cx="950357" cy="502118"/>
              </a:xfrm>
              <a:prstGeom prst="rect">
                <a:avLst/>
              </a:prstGeom>
              <a:pattFill prst="pct5">
                <a:fgClr>
                  <a:schemeClr val="accent6">
                    <a:lumMod val="60000"/>
                    <a:lumOff val="40000"/>
                  </a:schemeClr>
                </a:fgClr>
                <a:bgClr>
                  <a:schemeClr val="accent6"/>
                </a:bgClr>
              </a:patt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QEMU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37781" y="5765984"/>
                <a:ext cx="609600" cy="609600"/>
              </a:xfrm>
              <a:prstGeom prst="rect">
                <a:avLst/>
              </a:prstGeom>
            </p:spPr>
          </p:pic>
          <p:sp>
            <p:nvSpPr>
              <p:cNvPr id="57" name="Up-Down Arrow 56"/>
              <p:cNvSpPr/>
              <p:nvPr/>
            </p:nvSpPr>
            <p:spPr>
              <a:xfrm>
                <a:off x="3002835" y="2702588"/>
                <a:ext cx="336302" cy="2392455"/>
              </a:xfrm>
              <a:prstGeom prst="up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976081" y="5641331"/>
                <a:ext cx="750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Eth0</a:t>
                </a:r>
                <a:endParaRPr lang="en-US" dirty="0"/>
              </a:p>
            </p:txBody>
          </p:sp>
          <p:sp>
            <p:nvSpPr>
              <p:cNvPr id="35" name="Up-Down Arrow 34"/>
              <p:cNvSpPr/>
              <p:nvPr/>
            </p:nvSpPr>
            <p:spPr>
              <a:xfrm>
                <a:off x="4661367" y="2707309"/>
                <a:ext cx="336302" cy="2387734"/>
              </a:xfrm>
              <a:prstGeom prst="upDown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0567" y="5046468"/>
                <a:ext cx="623280" cy="464344"/>
              </a:xfrm>
              <a:prstGeom prst="rect">
                <a:avLst/>
              </a:prstGeom>
            </p:spPr>
          </p:pic>
          <p:sp>
            <p:nvSpPr>
              <p:cNvPr id="2" name="Left-Right Arrow 1"/>
              <p:cNvSpPr/>
              <p:nvPr/>
            </p:nvSpPr>
            <p:spPr>
              <a:xfrm>
                <a:off x="2131073" y="5095043"/>
                <a:ext cx="3012322" cy="256772"/>
              </a:xfrm>
              <a:prstGeom prst="left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459407" y="5514263"/>
                <a:ext cx="191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Intel VT-X, VT-D </a:t>
                </a:r>
                <a:endParaRPr lang="en-US" dirty="0"/>
              </a:p>
            </p:txBody>
          </p:sp>
          <p:cxnSp>
            <p:nvCxnSpPr>
              <p:cNvPr id="4" name="Straight Arrow Connector 3"/>
              <p:cNvCxnSpPr/>
              <p:nvPr/>
            </p:nvCxnSpPr>
            <p:spPr>
              <a:xfrm>
                <a:off x="3839219" y="5351815"/>
                <a:ext cx="0" cy="41416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4094981" y="5341767"/>
                <a:ext cx="0" cy="41416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2086775" y="6099274"/>
              <a:ext cx="4115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- - - - - - - - - - - - - - - - - - - - - - -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7578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2008210" y="3770980"/>
            <a:ext cx="4682747" cy="1299302"/>
            <a:chOff x="2008210" y="3770980"/>
            <a:chExt cx="4682747" cy="1299302"/>
          </a:xfrm>
        </p:grpSpPr>
        <p:pic>
          <p:nvPicPr>
            <p:cNvPr id="5" name="Picture 4" descr="Drawing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97" t="9713" b="67350"/>
            <a:stretch/>
          </p:blipFill>
          <p:spPr>
            <a:xfrm>
              <a:off x="2008210" y="3770980"/>
              <a:ext cx="4682747" cy="129930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111574" y="3979665"/>
              <a:ext cx="45793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Baskerville"/>
                  <a:cs typeface="Baskerville"/>
                </a:rPr>
                <a:t>Commodity Server Hardware </a:t>
              </a:r>
              <a:endParaRPr lang="en-US" sz="1600" dirty="0" smtClean="0">
                <a:latin typeface="Baskerville"/>
                <a:cs typeface="Baskerville"/>
              </a:endParaRPr>
            </a:p>
            <a:p>
              <a:pPr algn="ctr"/>
              <a:endParaRPr lang="en-US" sz="1600" dirty="0">
                <a:latin typeface="Baskerville"/>
                <a:cs typeface="Baskerville"/>
              </a:endParaRPr>
            </a:p>
            <a:p>
              <a:pPr algn="ctr"/>
              <a:r>
                <a:rPr lang="en-US" sz="1600" dirty="0">
                  <a:latin typeface="Baskerville"/>
                  <a:cs typeface="Baskerville"/>
                </a:rPr>
                <a:t>R</a:t>
              </a:r>
              <a:r>
                <a:rPr lang="en-US" sz="1600" dirty="0" smtClean="0">
                  <a:latin typeface="Baskerville"/>
                  <a:cs typeface="Baskerville"/>
                </a:rPr>
                <a:t>unning </a:t>
              </a:r>
              <a:r>
                <a:rPr lang="en-US" sz="1600" dirty="0" smtClean="0">
                  <a:latin typeface="Baskerville"/>
                  <a:cs typeface="Baskerville"/>
                </a:rPr>
                <a:t>GNU/Linux</a:t>
              </a:r>
              <a:endParaRPr lang="en-US" sz="1600" dirty="0">
                <a:latin typeface="Baskerville"/>
                <a:cs typeface="Baskerville"/>
              </a:endParaRPr>
            </a:p>
          </p:txBody>
        </p:sp>
      </p:grp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6733" r="-4275"/>
          <a:stretch/>
        </p:blipFill>
        <p:spPr>
          <a:xfrm>
            <a:off x="5745917" y="5572852"/>
            <a:ext cx="945040" cy="85132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3285" t="6028" r="12951" b="5869"/>
          <a:stretch/>
        </p:blipFill>
        <p:spPr>
          <a:xfrm>
            <a:off x="2008210" y="5572853"/>
            <a:ext cx="974572" cy="873958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5" idx="2"/>
            <a:endCxn id="6" idx="0"/>
          </p:cNvCxnSpPr>
          <p:nvPr/>
        </p:nvCxnSpPr>
        <p:spPr>
          <a:xfrm rot="16200000" flipH="1">
            <a:off x="5032725" y="4387140"/>
            <a:ext cx="502570" cy="18688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2"/>
            <a:endCxn id="7" idx="0"/>
          </p:cNvCxnSpPr>
          <p:nvPr/>
        </p:nvCxnSpPr>
        <p:spPr>
          <a:xfrm rot="5400000">
            <a:off x="3171255" y="4394523"/>
            <a:ext cx="502571" cy="1854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111574" y="679339"/>
            <a:ext cx="4564617" cy="3130864"/>
            <a:chOff x="2111574" y="679339"/>
            <a:chExt cx="4564617" cy="3130864"/>
          </a:xfrm>
        </p:grpSpPr>
        <p:sp>
          <p:nvSpPr>
            <p:cNvPr id="10" name="TextBox 9"/>
            <p:cNvSpPr txBox="1"/>
            <p:nvPr/>
          </p:nvSpPr>
          <p:spPr>
            <a:xfrm>
              <a:off x="2598860" y="3381927"/>
              <a:ext cx="34700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Baskerville"/>
                  <a:cs typeface="Baskerville"/>
                </a:rPr>
                <a:t>Linux Kernel</a:t>
              </a:r>
              <a:endParaRPr lang="en-US" sz="1600" dirty="0">
                <a:latin typeface="Baskerville"/>
                <a:cs typeface="Baskerville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14937" y="2953645"/>
              <a:ext cx="2805822" cy="398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Baskerville"/>
                <a:cs typeface="Baskerville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14936" y="2968419"/>
              <a:ext cx="27612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Baskerville"/>
                  <a:cs typeface="Baskerville"/>
                </a:rPr>
                <a:t>CGroups</a:t>
              </a:r>
              <a:endParaRPr lang="en-US" sz="1600" dirty="0">
                <a:latin typeface="Baskerville"/>
                <a:cs typeface="Baskerville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86314" y="1181470"/>
              <a:ext cx="1389877" cy="11371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Baskerville"/>
                <a:cs typeface="Baskerville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6314" y="1521138"/>
              <a:ext cx="138987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Baskerville"/>
                  <a:cs typeface="Baskerville"/>
                </a:rPr>
                <a:t>User</a:t>
              </a:r>
              <a:r>
                <a:rPr lang="en-US" sz="1600" dirty="0" smtClean="0">
                  <a:latin typeface="Baskerville"/>
                  <a:cs typeface="Baskerville"/>
                </a:rPr>
                <a:t>-Space </a:t>
              </a:r>
              <a:r>
                <a:rPr lang="en-US" sz="1600" dirty="0" smtClean="0">
                  <a:latin typeface="Baskerville"/>
                  <a:cs typeface="Baskerville"/>
                </a:rPr>
                <a:t>Applications</a:t>
              </a:r>
              <a:endParaRPr lang="en-US" sz="1600" dirty="0">
                <a:latin typeface="Baskerville"/>
                <a:cs typeface="Baskerville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00168" y="679339"/>
              <a:ext cx="1358495" cy="2215234"/>
            </a:xfrm>
            <a:prstGeom prst="rect">
              <a:avLst/>
            </a:prstGeom>
            <a:ln w="571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Baskerville"/>
                <a:cs typeface="Baskerville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62024" y="679339"/>
              <a:ext cx="1358495" cy="2215234"/>
            </a:xfrm>
            <a:prstGeom prst="rect">
              <a:avLst/>
            </a:prstGeom>
            <a:ln w="571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Baskerville"/>
                <a:cs typeface="Baskerville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9702" y="2436760"/>
              <a:ext cx="1298448" cy="411480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Baskerville"/>
                  <a:cs typeface="Baskerville"/>
                </a:rPr>
                <a:t>Namespace</a:t>
              </a:r>
              <a:endParaRPr lang="en-US" sz="1600" dirty="0">
                <a:solidFill>
                  <a:schemeClr val="tx1"/>
                </a:solidFill>
                <a:latin typeface="Baskerville"/>
                <a:cs typeface="Baskerville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63392" y="1432406"/>
              <a:ext cx="2510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Baskerville"/>
                  <a:cs typeface="Baskerville"/>
                </a:rPr>
                <a:t>………</a:t>
              </a:r>
              <a:endParaRPr lang="en-US" sz="1600" dirty="0">
                <a:latin typeface="Baskerville"/>
                <a:cs typeface="Baskerville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85405" y="1580185"/>
              <a:ext cx="1358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Baskerville"/>
                  <a:cs typeface="Baskerville"/>
                </a:rPr>
                <a:t>Application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96276" y="2441480"/>
              <a:ext cx="1298448" cy="411480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Baskerville"/>
                  <a:cs typeface="Baskerville"/>
                </a:rPr>
                <a:t>Namespace</a:t>
              </a:r>
              <a:endParaRPr lang="en-US" sz="1600" dirty="0">
                <a:solidFill>
                  <a:schemeClr val="tx1"/>
                </a:solidFill>
                <a:latin typeface="Baskerville"/>
                <a:cs typeface="Baskerville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22447" y="1584905"/>
              <a:ext cx="1358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Baskerville"/>
                  <a:cs typeface="Baskerville"/>
                </a:rPr>
                <a:t>Application</a:t>
              </a:r>
              <a:endParaRPr lang="en-US" sz="1600" dirty="0">
                <a:latin typeface="Baskerville"/>
                <a:cs typeface="Baskerville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11574" y="2341089"/>
              <a:ext cx="4564617" cy="146911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50000"/>
                    <a:satMod val="300000"/>
                    <a:alpha val="20000"/>
                  </a:schemeClr>
                </a:gs>
                <a:gs pos="35000">
                  <a:schemeClr val="accent1">
                    <a:tint val="37000"/>
                    <a:satMod val="300000"/>
                    <a:alpha val="20000"/>
                  </a:schemeClr>
                </a:gs>
                <a:gs pos="100000">
                  <a:schemeClr val="accent1">
                    <a:tint val="15000"/>
                    <a:satMod val="350000"/>
                    <a:alpha val="20000"/>
                  </a:schemeClr>
                </a:gs>
              </a:gsLst>
              <a:lin ang="16200000" scaled="1"/>
              <a:tileRect/>
            </a:gradFill>
            <a:ln w="38100" cmpd="sng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Baskerville"/>
                <a:cs typeface="Baskerville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04911" y="787433"/>
              <a:ext cx="1358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Baskerville"/>
                  <a:cs typeface="Baskerville"/>
                </a:rPr>
                <a:t>Container #1</a:t>
              </a:r>
              <a:endParaRPr lang="en-US" sz="1600" dirty="0">
                <a:latin typeface="Baskerville"/>
                <a:cs typeface="Baskerville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27187" y="792153"/>
              <a:ext cx="1358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Baskerville"/>
                  <a:cs typeface="Baskerville"/>
                </a:rPr>
                <a:t>Container #2</a:t>
              </a:r>
              <a:endParaRPr lang="en-US" sz="1600" dirty="0">
                <a:latin typeface="Baskerville"/>
                <a:cs typeface="Baskerville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63509" y="2436760"/>
              <a:ext cx="976418" cy="9144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Baskerville"/>
                <a:cs typeface="Baskerville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79198" y="2432908"/>
              <a:ext cx="9764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Baskerville"/>
                  <a:cs typeface="Baskerville"/>
                </a:rPr>
                <a:t>LXC </a:t>
              </a:r>
            </a:p>
            <a:p>
              <a:pPr algn="ctr"/>
              <a:r>
                <a:rPr lang="en-US" sz="1600" dirty="0" smtClean="0">
                  <a:latin typeface="Baskerville"/>
                  <a:cs typeface="Baskerville"/>
                </a:rPr>
                <a:t>(or) LibVirt</a:t>
              </a:r>
              <a:endParaRPr lang="en-US" sz="1600" dirty="0">
                <a:latin typeface="Baskerville"/>
                <a:cs typeface="Baskervil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198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3485974" y="3958215"/>
            <a:ext cx="1439710" cy="4860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411964" y="4041015"/>
            <a:ext cx="1439710" cy="4860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29853" y="400381"/>
            <a:ext cx="723545" cy="5759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76266" y="400381"/>
            <a:ext cx="955070" cy="5759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853" y="503759"/>
            <a:ext cx="7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CPU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05798" y="520515"/>
            <a:ext cx="92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CPUSET</a:t>
            </a:r>
            <a:endParaRPr lang="en-US" b="1" dirty="0"/>
          </a:p>
        </p:txBody>
      </p:sp>
      <p:cxnSp>
        <p:nvCxnSpPr>
          <p:cNvPr id="13" name="Straight Connector 12"/>
          <p:cNvCxnSpPr>
            <a:stCxn id="33" idx="1"/>
          </p:cNvCxnSpPr>
          <p:nvPr/>
        </p:nvCxnSpPr>
        <p:spPr>
          <a:xfrm>
            <a:off x="962073" y="1866417"/>
            <a:ext cx="0" cy="1039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27" idx="3"/>
          </p:cNvCxnSpPr>
          <p:nvPr/>
        </p:nvCxnSpPr>
        <p:spPr>
          <a:xfrm>
            <a:off x="958713" y="2187816"/>
            <a:ext cx="3986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1626" y="1295410"/>
            <a:ext cx="9819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91626" y="983476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73580" y="983476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Hexagon 26"/>
          <p:cNvSpPr/>
          <p:nvPr/>
        </p:nvSpPr>
        <p:spPr>
          <a:xfrm>
            <a:off x="1357402" y="2032683"/>
            <a:ext cx="1430881" cy="310265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nip Single Corner Rectangle 32"/>
          <p:cNvSpPr/>
          <p:nvPr/>
        </p:nvSpPr>
        <p:spPr>
          <a:xfrm>
            <a:off x="127911" y="1539896"/>
            <a:ext cx="1668324" cy="326521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/>
          <p:cNvCxnSpPr>
            <a:stCxn id="33" idx="3"/>
          </p:cNvCxnSpPr>
          <p:nvPr/>
        </p:nvCxnSpPr>
        <p:spPr>
          <a:xfrm flipV="1">
            <a:off x="962073" y="1281142"/>
            <a:ext cx="0" cy="2587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79050" y="1488555"/>
            <a:ext cx="158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cpu_hierarchy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354045" y="1960186"/>
            <a:ext cx="143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www_cgroup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53688" y="2634104"/>
            <a:ext cx="3986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Hexagon 67"/>
          <p:cNvSpPr/>
          <p:nvPr/>
        </p:nvSpPr>
        <p:spPr>
          <a:xfrm>
            <a:off x="1352376" y="2478971"/>
            <a:ext cx="1435907" cy="310265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468556" y="2421416"/>
            <a:ext cx="122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db_cgroup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796235" y="2906125"/>
            <a:ext cx="39790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66818" y="2897264"/>
            <a:ext cx="39790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 algn="ctr"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 algn="ctr">
              <a:lnSpc>
                <a:spcPct val="50000"/>
              </a:lnSpc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2984403" y="400381"/>
            <a:ext cx="1034870" cy="5759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4145665" y="400381"/>
            <a:ext cx="1177307" cy="5759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984403" y="503759"/>
            <a:ext cx="103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NET_CLS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175198" y="520515"/>
            <a:ext cx="11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NET_PRIO</a:t>
            </a:r>
            <a:endParaRPr lang="en-US" b="1" dirty="0"/>
          </a:p>
        </p:txBody>
      </p:sp>
      <p:cxnSp>
        <p:nvCxnSpPr>
          <p:cNvPr id="76" name="Straight Connector 75"/>
          <p:cNvCxnSpPr>
            <a:stCxn id="82" idx="1"/>
          </p:cNvCxnSpPr>
          <p:nvPr/>
        </p:nvCxnSpPr>
        <p:spPr>
          <a:xfrm>
            <a:off x="4120978" y="1866417"/>
            <a:ext cx="0" cy="1039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03601" y="1295410"/>
            <a:ext cx="12233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503601" y="983476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726940" y="983476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Snip Single Corner Rectangle 81"/>
          <p:cNvSpPr/>
          <p:nvPr/>
        </p:nvSpPr>
        <p:spPr>
          <a:xfrm>
            <a:off x="3286816" y="1539896"/>
            <a:ext cx="1668324" cy="326521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Connector 82"/>
          <p:cNvCxnSpPr>
            <a:stCxn id="82" idx="3"/>
          </p:cNvCxnSpPr>
          <p:nvPr/>
        </p:nvCxnSpPr>
        <p:spPr>
          <a:xfrm flipV="1">
            <a:off x="4120978" y="1281142"/>
            <a:ext cx="0" cy="2587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337955" y="1488555"/>
            <a:ext cx="158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net_hierarchy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955140" y="2444301"/>
            <a:ext cx="39790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3925723" y="2897264"/>
            <a:ext cx="39790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 algn="ctr"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 algn="ctr">
              <a:lnSpc>
                <a:spcPct val="50000"/>
              </a:lnSpc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6633253" y="407515"/>
            <a:ext cx="1133215" cy="5759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6576266" y="510893"/>
            <a:ext cx="113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MEMORY</a:t>
            </a:r>
            <a:endParaRPr lang="en-US" b="1" dirty="0"/>
          </a:p>
        </p:txBody>
      </p:sp>
      <p:cxnSp>
        <p:nvCxnSpPr>
          <p:cNvPr id="101" name="Straight Connector 100"/>
          <p:cNvCxnSpPr>
            <a:stCxn id="107" idx="1"/>
            <a:endCxn id="112" idx="0"/>
          </p:cNvCxnSpPr>
          <p:nvPr/>
        </p:nvCxnSpPr>
        <p:spPr>
          <a:xfrm flipH="1">
            <a:off x="7197215" y="1868354"/>
            <a:ext cx="2731" cy="9738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Snip Single Corner Rectangle 106"/>
          <p:cNvSpPr/>
          <p:nvPr/>
        </p:nvSpPr>
        <p:spPr>
          <a:xfrm>
            <a:off x="6302367" y="1541833"/>
            <a:ext cx="1795157" cy="326521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8" name="Straight Connector 107"/>
          <p:cNvCxnSpPr>
            <a:stCxn id="107" idx="3"/>
            <a:endCxn id="97" idx="2"/>
          </p:cNvCxnSpPr>
          <p:nvPr/>
        </p:nvCxnSpPr>
        <p:spPr>
          <a:xfrm flipH="1" flipV="1">
            <a:off x="7199861" y="983476"/>
            <a:ext cx="85" cy="5583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353507" y="1490492"/>
            <a:ext cx="170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mem_hierarchy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8254240" y="2822108"/>
            <a:ext cx="39790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998262" y="2842251"/>
            <a:ext cx="397905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 algn="ctr">
              <a:lnSpc>
                <a:spcPct val="50000"/>
              </a:lnSpc>
            </a:pPr>
            <a:r>
              <a:rPr lang="en-US" dirty="0" smtClean="0"/>
              <a:t>.</a:t>
            </a:r>
          </a:p>
          <a:p>
            <a:pPr algn="ctr">
              <a:lnSpc>
                <a:spcPct val="50000"/>
              </a:lnSpc>
            </a:pP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38" name="Straight Arrow Connector 137"/>
          <p:cNvCxnSpPr>
            <a:endCxn id="139" idx="3"/>
          </p:cNvCxnSpPr>
          <p:nvPr/>
        </p:nvCxnSpPr>
        <p:spPr>
          <a:xfrm>
            <a:off x="4106819" y="2200545"/>
            <a:ext cx="3986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Hexagon 138"/>
          <p:cNvSpPr/>
          <p:nvPr/>
        </p:nvSpPr>
        <p:spPr>
          <a:xfrm>
            <a:off x="4505508" y="2045412"/>
            <a:ext cx="1430881" cy="310265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4502151" y="1972915"/>
            <a:ext cx="143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www_cgroup</a:t>
            </a:r>
            <a:endParaRPr lang="en-US" dirty="0"/>
          </a:p>
        </p:txBody>
      </p:sp>
      <p:cxnSp>
        <p:nvCxnSpPr>
          <p:cNvPr id="141" name="Straight Arrow Connector 140"/>
          <p:cNvCxnSpPr>
            <a:endCxn id="142" idx="3"/>
          </p:cNvCxnSpPr>
          <p:nvPr/>
        </p:nvCxnSpPr>
        <p:spPr>
          <a:xfrm>
            <a:off x="7199638" y="2195287"/>
            <a:ext cx="39868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Hexagon 141"/>
          <p:cNvSpPr/>
          <p:nvPr/>
        </p:nvSpPr>
        <p:spPr>
          <a:xfrm>
            <a:off x="7598327" y="2040154"/>
            <a:ext cx="1430881" cy="310265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7594970" y="1967657"/>
            <a:ext cx="143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www_cgroup</a:t>
            </a:r>
            <a:endParaRPr lang="en-US" dirty="0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7194613" y="2641575"/>
            <a:ext cx="3986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Hexagon 144"/>
          <p:cNvSpPr/>
          <p:nvPr/>
        </p:nvSpPr>
        <p:spPr>
          <a:xfrm>
            <a:off x="7593301" y="2486442"/>
            <a:ext cx="1435907" cy="310265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7709481" y="2428887"/>
            <a:ext cx="122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db_cgroup</a:t>
            </a:r>
            <a:endParaRPr lang="en-US" dirty="0"/>
          </a:p>
        </p:txBody>
      </p:sp>
      <p:sp>
        <p:nvSpPr>
          <p:cNvPr id="152" name="Rectangle 151"/>
          <p:cNvSpPr/>
          <p:nvPr/>
        </p:nvSpPr>
        <p:spPr>
          <a:xfrm>
            <a:off x="3337954" y="4108135"/>
            <a:ext cx="1439710" cy="4860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3337955" y="4186535"/>
            <a:ext cx="143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Web Server</a:t>
            </a:r>
            <a:endParaRPr lang="en-US" b="1" dirty="0"/>
          </a:p>
        </p:txBody>
      </p:sp>
      <p:cxnSp>
        <p:nvCxnSpPr>
          <p:cNvPr id="161" name="Curved Connector 160"/>
          <p:cNvCxnSpPr>
            <a:stCxn id="152" idx="0"/>
            <a:endCxn id="27" idx="0"/>
          </p:cNvCxnSpPr>
          <p:nvPr/>
        </p:nvCxnSpPr>
        <p:spPr>
          <a:xfrm rot="16200000" flipV="1">
            <a:off x="2462887" y="2513213"/>
            <a:ext cx="1920319" cy="1269526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Curved Connector 162"/>
          <p:cNvCxnSpPr>
            <a:stCxn id="152" idx="0"/>
          </p:cNvCxnSpPr>
          <p:nvPr/>
        </p:nvCxnSpPr>
        <p:spPr>
          <a:xfrm rot="5400000" flipH="1" flipV="1">
            <a:off x="3736862" y="2671366"/>
            <a:ext cx="1757716" cy="1115822"/>
          </a:xfrm>
          <a:prstGeom prst="curvedConnector3">
            <a:avLst>
              <a:gd name="adj1" fmla="val 7587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Curved Connector 164"/>
          <p:cNvCxnSpPr>
            <a:stCxn id="152" idx="0"/>
          </p:cNvCxnSpPr>
          <p:nvPr/>
        </p:nvCxnSpPr>
        <p:spPr>
          <a:xfrm rot="5400000" flipH="1" flipV="1">
            <a:off x="4994337" y="1392991"/>
            <a:ext cx="1778617" cy="365167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3491993" y="5035730"/>
            <a:ext cx="1439710" cy="7247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3417983" y="5118530"/>
            <a:ext cx="1439710" cy="7247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3343973" y="5185650"/>
            <a:ext cx="1439710" cy="7247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3343974" y="5264050"/>
            <a:ext cx="1439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Database Server</a:t>
            </a:r>
            <a:endParaRPr lang="en-US" b="1" dirty="0"/>
          </a:p>
        </p:txBody>
      </p:sp>
      <p:cxnSp>
        <p:nvCxnSpPr>
          <p:cNvPr id="173" name="Curved Connector 172"/>
          <p:cNvCxnSpPr>
            <a:stCxn id="170" idx="1"/>
          </p:cNvCxnSpPr>
          <p:nvPr/>
        </p:nvCxnSpPr>
        <p:spPr>
          <a:xfrm rot="10800000">
            <a:off x="2053775" y="2798220"/>
            <a:ext cx="1290198" cy="274979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Curved Connector 174"/>
          <p:cNvCxnSpPr>
            <a:stCxn id="170" idx="3"/>
            <a:endCxn id="146" idx="2"/>
          </p:cNvCxnSpPr>
          <p:nvPr/>
        </p:nvCxnSpPr>
        <p:spPr>
          <a:xfrm flipV="1">
            <a:off x="4783683" y="2798219"/>
            <a:ext cx="3540056" cy="274979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7199947" y="5194350"/>
            <a:ext cx="1452198" cy="1368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ounded Rectangle 176"/>
          <p:cNvSpPr/>
          <p:nvPr/>
        </p:nvSpPr>
        <p:spPr>
          <a:xfrm>
            <a:off x="7319150" y="5358761"/>
            <a:ext cx="279178" cy="14246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Snip Single Corner Rectangle 178"/>
          <p:cNvSpPr/>
          <p:nvPr/>
        </p:nvSpPr>
        <p:spPr>
          <a:xfrm>
            <a:off x="7319831" y="5688674"/>
            <a:ext cx="278497" cy="146304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Hexagon 180"/>
          <p:cNvSpPr/>
          <p:nvPr/>
        </p:nvSpPr>
        <p:spPr>
          <a:xfrm>
            <a:off x="7319151" y="6021464"/>
            <a:ext cx="279178" cy="146304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7319831" y="6329939"/>
            <a:ext cx="278498" cy="1463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7638915" y="5292532"/>
            <a:ext cx="112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Subsystems</a:t>
            </a:r>
            <a:endParaRPr lang="en-US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7638915" y="5619293"/>
            <a:ext cx="112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Hierarchies</a:t>
            </a:r>
            <a:endParaRPr lang="en-US" sz="1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7638915" y="5943793"/>
            <a:ext cx="112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</a:t>
            </a:r>
            <a:r>
              <a:rPr lang="en-US" sz="1200" dirty="0" err="1" smtClean="0"/>
              <a:t>groups</a:t>
            </a:r>
            <a:endParaRPr lang="en-US" sz="1200" dirty="0"/>
          </a:p>
        </p:txBody>
      </p:sp>
      <p:sp>
        <p:nvSpPr>
          <p:cNvPr id="186" name="TextBox 185"/>
          <p:cNvSpPr txBox="1"/>
          <p:nvPr/>
        </p:nvSpPr>
        <p:spPr>
          <a:xfrm>
            <a:off x="7638915" y="6250244"/>
            <a:ext cx="1123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</a:t>
            </a:r>
            <a:r>
              <a:rPr lang="en-US" sz="1200" dirty="0"/>
              <a:t>C</a:t>
            </a:r>
            <a:r>
              <a:rPr lang="en-US" sz="1200" dirty="0" smtClean="0"/>
              <a:t>ontainers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2378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008210" y="4147298"/>
            <a:ext cx="4682747" cy="1299302"/>
            <a:chOff x="2008210" y="4147298"/>
            <a:chExt cx="4682747" cy="1299302"/>
          </a:xfrm>
        </p:grpSpPr>
        <p:pic>
          <p:nvPicPr>
            <p:cNvPr id="5" name="Picture 4" descr="Drawing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97" t="9713" b="67350"/>
            <a:stretch/>
          </p:blipFill>
          <p:spPr>
            <a:xfrm>
              <a:off x="2008210" y="4147298"/>
              <a:ext cx="4682747" cy="129930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78411" y="4304671"/>
              <a:ext cx="44383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askerville"/>
                  <a:cs typeface="Baskerville"/>
                </a:rPr>
                <a:t>Server </a:t>
              </a:r>
              <a:r>
                <a:rPr lang="en-US" dirty="0">
                  <a:latin typeface="Baskerville"/>
                  <a:cs typeface="Baskerville"/>
                </a:rPr>
                <a:t>w</a:t>
              </a:r>
              <a:r>
                <a:rPr lang="en-US" dirty="0" smtClean="0">
                  <a:latin typeface="Baskerville"/>
                  <a:cs typeface="Baskerville"/>
                </a:rPr>
                <a:t>ith/without </a:t>
              </a:r>
              <a:r>
                <a:rPr lang="en-US" dirty="0" smtClean="0">
                  <a:latin typeface="Baskerville"/>
                  <a:cs typeface="Baskerville"/>
                </a:rPr>
                <a:t>Virtualization </a:t>
              </a:r>
            </a:p>
            <a:p>
              <a:pPr algn="ctr"/>
              <a:endParaRPr lang="en-US" dirty="0" smtClean="0">
                <a:latin typeface="Baskerville"/>
                <a:cs typeface="Baskerville"/>
              </a:endParaRPr>
            </a:p>
            <a:p>
              <a:pPr algn="ctr"/>
              <a:r>
                <a:rPr lang="en-US" dirty="0">
                  <a:latin typeface="Baskerville"/>
                  <a:cs typeface="Baskerville"/>
                </a:rPr>
                <a:t>C</a:t>
              </a:r>
              <a:r>
                <a:rPr lang="en-US" dirty="0" smtClean="0">
                  <a:latin typeface="Baskerville"/>
                  <a:cs typeface="Baskerville"/>
                </a:rPr>
                <a:t>apable </a:t>
              </a:r>
              <a:r>
                <a:rPr lang="en-US" dirty="0" smtClean="0">
                  <a:latin typeface="Baskerville"/>
                  <a:cs typeface="Baskerville"/>
                </a:rPr>
                <a:t>CPU (Intel VT-X or AMD – SVM)</a:t>
              </a:r>
              <a:endParaRPr lang="en-US" dirty="0">
                <a:latin typeface="Baskerville"/>
                <a:cs typeface="Baskerville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111574" y="3401106"/>
            <a:ext cx="4564617" cy="777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Baskerville"/>
              <a:cs typeface="Baskervill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8860" y="3817317"/>
            <a:ext cx="347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ille"/>
                <a:cs typeface="Baskerville"/>
              </a:rPr>
              <a:t>Xen Hypervisor</a:t>
            </a:r>
            <a:endParaRPr lang="en-US" dirty="0">
              <a:latin typeface="Baskerville"/>
              <a:cs typeface="Baskerville"/>
            </a:endParaRPr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6733" r="-4275"/>
          <a:stretch/>
        </p:blipFill>
        <p:spPr>
          <a:xfrm>
            <a:off x="5745917" y="5949170"/>
            <a:ext cx="945040" cy="85132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13285" t="6028" r="12951" b="5869"/>
          <a:stretch/>
        </p:blipFill>
        <p:spPr>
          <a:xfrm>
            <a:off x="2008210" y="5949171"/>
            <a:ext cx="974572" cy="873958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5" idx="2"/>
            <a:endCxn id="9" idx="0"/>
          </p:cNvCxnSpPr>
          <p:nvPr/>
        </p:nvCxnSpPr>
        <p:spPr>
          <a:xfrm rot="16200000" flipH="1">
            <a:off x="5032725" y="4763458"/>
            <a:ext cx="502570" cy="18688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2"/>
            <a:endCxn id="10" idx="0"/>
          </p:cNvCxnSpPr>
          <p:nvPr/>
        </p:nvCxnSpPr>
        <p:spPr>
          <a:xfrm rot="5400000">
            <a:off x="3171255" y="4770841"/>
            <a:ext cx="502571" cy="1854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82474" y="2420164"/>
            <a:ext cx="1358493" cy="959935"/>
          </a:xfrm>
          <a:prstGeom prst="rect">
            <a:avLst/>
          </a:prstGeom>
          <a:pattFill prst="pct5">
            <a:fgClr>
              <a:schemeClr val="accent6">
                <a:lumMod val="60000"/>
                <a:lumOff val="40000"/>
              </a:schemeClr>
            </a:fgClr>
            <a:bgClr>
              <a:schemeClr val="accent6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askerville"/>
                <a:cs typeface="Baskerville"/>
              </a:rPr>
              <a:t>Xen-PV </a:t>
            </a:r>
            <a:r>
              <a:rPr lang="en-US" dirty="0" smtClean="0">
                <a:solidFill>
                  <a:schemeClr val="tx1"/>
                </a:solidFill>
                <a:latin typeface="Baskerville"/>
                <a:cs typeface="Baskerville"/>
              </a:rPr>
              <a:t>Enabled </a:t>
            </a:r>
            <a:r>
              <a:rPr lang="en-US" dirty="0" smtClean="0">
                <a:solidFill>
                  <a:schemeClr val="tx1"/>
                </a:solidFill>
                <a:latin typeface="Baskerville"/>
                <a:cs typeface="Baskerville"/>
              </a:rPr>
              <a:t>Kernel</a:t>
            </a:r>
            <a:endParaRPr lang="en-US" dirty="0">
              <a:solidFill>
                <a:schemeClr val="tx1"/>
              </a:solidFill>
              <a:latin typeface="Baskerville"/>
              <a:cs typeface="Baskervill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69929" y="2420164"/>
            <a:ext cx="251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"/>
                <a:cs typeface="Baskerville"/>
              </a:rPr>
              <a:t>………</a:t>
            </a:r>
            <a:endParaRPr lang="en-US" dirty="0">
              <a:latin typeface="Baskerville"/>
              <a:cs typeface="Baskerville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82472" y="1791724"/>
            <a:ext cx="1358495" cy="605497"/>
          </a:xfrm>
          <a:prstGeom prst="rect">
            <a:avLst/>
          </a:prstGeom>
          <a:pattFill prst="smCheck">
            <a:fgClr>
              <a:schemeClr val="accent4">
                <a:lumMod val="40000"/>
                <a:lumOff val="6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skerville"/>
              <a:cs typeface="Baskervill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82474" y="1762188"/>
            <a:ext cx="135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ille"/>
                <a:cs typeface="Baskerville"/>
              </a:rPr>
              <a:t>Para Virtual </a:t>
            </a:r>
            <a:r>
              <a:rPr lang="en-US" dirty="0" smtClean="0">
                <a:latin typeface="Baskerville"/>
                <a:cs typeface="Baskerville"/>
              </a:rPr>
              <a:t>Drivers</a:t>
            </a:r>
            <a:endParaRPr lang="en-US" dirty="0">
              <a:latin typeface="Baskerville"/>
              <a:cs typeface="Baskerville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82475" y="911079"/>
            <a:ext cx="135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ille"/>
                <a:cs typeface="Baskerville"/>
              </a:rPr>
              <a:t>Application</a:t>
            </a:r>
            <a:endParaRPr lang="en-US" dirty="0">
              <a:latin typeface="Baskerville"/>
              <a:cs typeface="Baskervill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75218" y="2424884"/>
            <a:ext cx="1358493" cy="959935"/>
          </a:xfrm>
          <a:prstGeom prst="rect">
            <a:avLst/>
          </a:prstGeom>
          <a:pattFill prst="pct5">
            <a:fgClr>
              <a:schemeClr val="accent6">
                <a:lumMod val="60000"/>
                <a:lumOff val="40000"/>
              </a:schemeClr>
            </a:fgClr>
            <a:bgClr>
              <a:schemeClr val="accent6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askerville"/>
                <a:cs typeface="Baskerville"/>
              </a:rPr>
              <a:t>Unmodified Kernel</a:t>
            </a:r>
            <a:endParaRPr lang="en-US" dirty="0">
              <a:solidFill>
                <a:schemeClr val="tx1"/>
              </a:solidFill>
              <a:latin typeface="Baskerville"/>
              <a:cs typeface="Baskerville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75216" y="1796444"/>
            <a:ext cx="1358495" cy="605497"/>
          </a:xfrm>
          <a:prstGeom prst="rect">
            <a:avLst/>
          </a:prstGeom>
          <a:pattFill prst="smCheck">
            <a:fgClr>
              <a:schemeClr val="accent4">
                <a:lumMod val="40000"/>
                <a:lumOff val="6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skerville"/>
              <a:cs typeface="Baskervill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75218" y="1766908"/>
            <a:ext cx="135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ille"/>
                <a:cs typeface="Baskerville"/>
              </a:rPr>
              <a:t>Virtual Hardware</a:t>
            </a:r>
            <a:endParaRPr lang="en-US" dirty="0">
              <a:latin typeface="Baskerville"/>
              <a:cs typeface="Baskerville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75219" y="915799"/>
            <a:ext cx="135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ille"/>
                <a:cs typeface="Baskerville"/>
              </a:rPr>
              <a:t>Application</a:t>
            </a:r>
            <a:endParaRPr lang="en-US" dirty="0">
              <a:latin typeface="Baskerville"/>
              <a:cs typeface="Baskerville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11574" y="2420164"/>
            <a:ext cx="1358493" cy="920257"/>
          </a:xfrm>
          <a:prstGeom prst="rect">
            <a:avLst/>
          </a:prstGeom>
          <a:pattFill prst="pct5">
            <a:fgClr>
              <a:schemeClr val="accent6">
                <a:lumMod val="60000"/>
                <a:lumOff val="40000"/>
              </a:schemeClr>
            </a:fgClr>
            <a:bgClr>
              <a:schemeClr val="accent6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Baskerville"/>
                <a:cs typeface="Baskerville"/>
              </a:rPr>
              <a:t>Xen-Enabled Kernel</a:t>
            </a:r>
            <a:endParaRPr lang="en-US" dirty="0">
              <a:solidFill>
                <a:schemeClr val="tx1"/>
              </a:solidFill>
              <a:latin typeface="Baskerville"/>
              <a:cs typeface="Baskerville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11574" y="1778553"/>
            <a:ext cx="1358495" cy="605497"/>
          </a:xfrm>
          <a:prstGeom prst="rect">
            <a:avLst/>
          </a:prstGeom>
          <a:pattFill prst="smCheck">
            <a:fgClr>
              <a:schemeClr val="accent4">
                <a:lumMod val="40000"/>
                <a:lumOff val="6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skerville"/>
              <a:cs typeface="Baskervill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11576" y="1749017"/>
            <a:ext cx="1358493" cy="646331"/>
          </a:xfrm>
          <a:prstGeom prst="rect">
            <a:avLst/>
          </a:prstGeom>
          <a:pattFill prst="pct30">
            <a:fgClr>
              <a:srgbClr val="FF7878"/>
            </a:fgClr>
            <a:bgClr>
              <a:srgbClr val="E16969"/>
            </a:bgClr>
          </a:patt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ille"/>
                <a:cs typeface="Baskerville"/>
              </a:rPr>
              <a:t>Native drivers</a:t>
            </a:r>
            <a:endParaRPr lang="en-US" dirty="0">
              <a:latin typeface="Baskerville"/>
              <a:cs typeface="Baskerville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11576" y="1061487"/>
            <a:ext cx="1358493" cy="6875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Baskerville"/>
                <a:cs typeface="Baskerville"/>
              </a:rPr>
              <a:t>Management Tools</a:t>
            </a:r>
            <a:endParaRPr lang="en-US" sz="1600" dirty="0">
              <a:solidFill>
                <a:srgbClr val="000000"/>
              </a:solidFill>
              <a:latin typeface="Baskerville"/>
              <a:cs typeface="Baskervill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61702" y="381731"/>
            <a:ext cx="1291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askerville"/>
                <a:cs typeface="Baskerville"/>
              </a:rPr>
              <a:t>Control Interface</a:t>
            </a:r>
            <a:endParaRPr lang="en-US" dirty="0">
              <a:latin typeface="Baskerville"/>
              <a:cs typeface="Baskerville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373430" y="2072183"/>
            <a:ext cx="0" cy="2439965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300358" y="2119459"/>
            <a:ext cx="0" cy="1425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00358" y="3545175"/>
            <a:ext cx="6820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982372" y="2119460"/>
            <a:ext cx="0" cy="14257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158786" y="2119459"/>
            <a:ext cx="0" cy="15781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158786" y="3697575"/>
            <a:ext cx="21401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5298902" y="2119461"/>
            <a:ext cx="0" cy="15781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114666" y="4"/>
            <a:ext cx="113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"/>
                <a:cs typeface="Baskerville"/>
              </a:rPr>
              <a:t>Dom0</a:t>
            </a:r>
            <a:endParaRPr lang="en-US" dirty="0">
              <a:latin typeface="Baskerville"/>
              <a:cs typeface="Baskerville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82475" y="12399"/>
            <a:ext cx="113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"/>
                <a:cs typeface="Baskerville"/>
              </a:rPr>
              <a:t>PV </a:t>
            </a:r>
            <a:r>
              <a:rPr lang="en-US" dirty="0" smtClean="0">
                <a:latin typeface="Baskerville"/>
                <a:cs typeface="Baskerville"/>
              </a:rPr>
              <a:t>Guest</a:t>
            </a:r>
            <a:endParaRPr lang="en-US" dirty="0">
              <a:latin typeface="Baskerville"/>
              <a:cs typeface="Baskerville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176589" y="0"/>
            <a:ext cx="135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"/>
                <a:cs typeface="Baskerville"/>
              </a:rPr>
              <a:t>HVM </a:t>
            </a:r>
            <a:r>
              <a:rPr lang="en-US" dirty="0" smtClean="0">
                <a:latin typeface="Baskerville"/>
                <a:cs typeface="Baskerville"/>
              </a:rPr>
              <a:t>Guest</a:t>
            </a:r>
            <a:endParaRPr lang="en-US" dirty="0">
              <a:latin typeface="Baskerville"/>
              <a:cs typeface="Baskerville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11574" y="381731"/>
            <a:ext cx="1358495" cy="2988622"/>
          </a:xfrm>
          <a:prstGeom prst="rect">
            <a:avLst/>
          </a:prstGeom>
          <a:solidFill>
            <a:schemeClr val="lt1">
              <a:alpha val="0"/>
            </a:schemeClr>
          </a:solidFill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Baskerville"/>
              <a:cs typeface="Baskervill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82472" y="381732"/>
            <a:ext cx="1358495" cy="3013136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Baskerville"/>
              <a:cs typeface="Baskerville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70498" y="381732"/>
            <a:ext cx="1358495" cy="3013135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Baskerville"/>
              <a:cs typeface="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456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1267393" y="4147298"/>
            <a:ext cx="2142675" cy="5267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5272" y="4211093"/>
            <a:ext cx="203084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bunny2-priv</a:t>
            </a:r>
            <a:endParaRPr lang="en-US" b="1" dirty="0"/>
          </a:p>
        </p:txBody>
      </p:sp>
      <p:pic>
        <p:nvPicPr>
          <p:cNvPr id="11" name="Picture 10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3690586" y="4149269"/>
            <a:ext cx="2142675" cy="5267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68465" y="4213064"/>
            <a:ext cx="203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bunny3-priv</a:t>
            </a:r>
            <a:endParaRPr lang="en-US" b="1" dirty="0"/>
          </a:p>
        </p:txBody>
      </p:sp>
      <p:pic>
        <p:nvPicPr>
          <p:cNvPr id="14" name="Picture 13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6018378" y="4147298"/>
            <a:ext cx="2142675" cy="5267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96257" y="4211093"/>
            <a:ext cx="203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bunnytemp-priv</a:t>
            </a:r>
            <a:endParaRPr lang="en-US" b="1" dirty="0"/>
          </a:p>
        </p:txBody>
      </p:sp>
      <p:pic>
        <p:nvPicPr>
          <p:cNvPr id="20" name="Picture 19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3690586" y="2220916"/>
            <a:ext cx="2142675" cy="52670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768465" y="2284710"/>
            <a:ext cx="203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lbha1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43550" y="2010662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130.127.206.208</a:t>
            </a:r>
            <a:endParaRPr lang="en-US" sz="1100" dirty="0"/>
          </a:p>
        </p:txBody>
      </p:sp>
      <p:sp>
        <p:nvSpPr>
          <p:cNvPr id="23" name="Down Arrow 22"/>
          <p:cNvSpPr/>
          <p:nvPr/>
        </p:nvSpPr>
        <p:spPr>
          <a:xfrm>
            <a:off x="4668276" y="1587365"/>
            <a:ext cx="329249" cy="5747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0" idx="2"/>
            <a:endCxn id="8" idx="0"/>
          </p:cNvCxnSpPr>
          <p:nvPr/>
        </p:nvCxnSpPr>
        <p:spPr>
          <a:xfrm flipH="1">
            <a:off x="2338731" y="2747621"/>
            <a:ext cx="2423193" cy="13996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2"/>
            <a:endCxn id="11" idx="0"/>
          </p:cNvCxnSpPr>
          <p:nvPr/>
        </p:nvCxnSpPr>
        <p:spPr>
          <a:xfrm>
            <a:off x="4761924" y="2747621"/>
            <a:ext cx="0" cy="14016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14" idx="0"/>
          </p:cNvCxnSpPr>
          <p:nvPr/>
        </p:nvCxnSpPr>
        <p:spPr>
          <a:xfrm>
            <a:off x="4761924" y="2747621"/>
            <a:ext cx="2327792" cy="139967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97525" y="2677073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192.168.1.131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7089716" y="3944478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192.168.1.220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692289" y="3918710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192.168.1.113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1267393" y="3918710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192.168.1.112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97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1326188" y="4147298"/>
            <a:ext cx="2142675" cy="5267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04067" y="4211093"/>
            <a:ext cx="203084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mond1</a:t>
            </a:r>
            <a:endParaRPr lang="en-US" b="1" dirty="0"/>
          </a:p>
        </p:txBody>
      </p:sp>
      <p:pic>
        <p:nvPicPr>
          <p:cNvPr id="11" name="Picture 10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58795" y="5634772"/>
            <a:ext cx="1619337" cy="5267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6674" y="5698567"/>
            <a:ext cx="153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monr2</a:t>
            </a:r>
            <a:endParaRPr lang="en-US" b="1" dirty="0"/>
          </a:p>
        </p:txBody>
      </p:sp>
      <p:pic>
        <p:nvPicPr>
          <p:cNvPr id="14" name="Picture 13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2249381" y="5634772"/>
            <a:ext cx="2142675" cy="5267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327260" y="5698567"/>
            <a:ext cx="203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files.ir.clemson</a:t>
            </a:r>
            <a:endParaRPr lang="en-US" b="1" dirty="0"/>
          </a:p>
        </p:txBody>
      </p:sp>
      <p:pic>
        <p:nvPicPr>
          <p:cNvPr id="20" name="Picture 19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1718533" y="2098332"/>
            <a:ext cx="2142675" cy="52670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96412" y="2162126"/>
            <a:ext cx="203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mons1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671497" y="1888078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130.127.206.201</a:t>
            </a:r>
            <a:endParaRPr lang="en-US" sz="1100" dirty="0"/>
          </a:p>
        </p:txBody>
      </p:sp>
      <p:sp>
        <p:nvSpPr>
          <p:cNvPr id="23" name="Down Arrow 22"/>
          <p:cNvSpPr/>
          <p:nvPr/>
        </p:nvSpPr>
        <p:spPr>
          <a:xfrm>
            <a:off x="2696223" y="1464781"/>
            <a:ext cx="329249" cy="5747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0" idx="2"/>
            <a:endCxn id="8" idx="0"/>
          </p:cNvCxnSpPr>
          <p:nvPr/>
        </p:nvCxnSpPr>
        <p:spPr>
          <a:xfrm flipH="1">
            <a:off x="2397526" y="2625037"/>
            <a:ext cx="392345" cy="15222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1" idx="0"/>
          </p:cNvCxnSpPr>
          <p:nvPr/>
        </p:nvCxnSpPr>
        <p:spPr>
          <a:xfrm flipH="1">
            <a:off x="868464" y="4674003"/>
            <a:ext cx="1529062" cy="9607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14" idx="0"/>
          </p:cNvCxnSpPr>
          <p:nvPr/>
        </p:nvCxnSpPr>
        <p:spPr>
          <a:xfrm>
            <a:off x="2397526" y="4674003"/>
            <a:ext cx="923193" cy="9607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19544" y="2554489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192.168.1.124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3320719" y="5431952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192.168.1.221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-33574" y="5404213"/>
            <a:ext cx="997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192.168.1.118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1326188" y="3918710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192.168.1.115</a:t>
            </a:r>
            <a:endParaRPr lang="en-US" sz="1100" dirty="0"/>
          </a:p>
        </p:txBody>
      </p:sp>
      <p:pic>
        <p:nvPicPr>
          <p:cNvPr id="24" name="Picture 23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5516186" y="2098332"/>
            <a:ext cx="2142675" cy="52670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594065" y="2162126"/>
            <a:ext cx="203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mons2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469150" y="1888078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130.127.206.202</a:t>
            </a:r>
            <a:endParaRPr lang="en-US" sz="1100" dirty="0"/>
          </a:p>
        </p:txBody>
      </p:sp>
      <p:sp>
        <p:nvSpPr>
          <p:cNvPr id="34" name="Down Arrow 33"/>
          <p:cNvSpPr/>
          <p:nvPr/>
        </p:nvSpPr>
        <p:spPr>
          <a:xfrm>
            <a:off x="6493876" y="1464781"/>
            <a:ext cx="329249" cy="5747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823125" y="2554489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192.168.1.125</a:t>
            </a:r>
            <a:endParaRPr lang="en-US" sz="1100" dirty="0"/>
          </a:p>
        </p:txBody>
      </p:sp>
      <p:cxnSp>
        <p:nvCxnSpPr>
          <p:cNvPr id="18" name="Straight Arrow Connector 17"/>
          <p:cNvCxnSpPr>
            <a:stCxn id="12" idx="3"/>
            <a:endCxn id="15" idx="1"/>
          </p:cNvCxnSpPr>
          <p:nvPr/>
        </p:nvCxnSpPr>
        <p:spPr>
          <a:xfrm>
            <a:off x="1671497" y="5883233"/>
            <a:ext cx="65576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6" name="Picture 35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5946958" y="4147298"/>
            <a:ext cx="2142675" cy="52670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024837" y="4211093"/>
            <a:ext cx="203084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mond2</a:t>
            </a:r>
            <a:endParaRPr lang="en-US" b="1" dirty="0"/>
          </a:p>
        </p:txBody>
      </p:sp>
      <p:pic>
        <p:nvPicPr>
          <p:cNvPr id="38" name="Picture 37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4679566" y="5634772"/>
            <a:ext cx="1580778" cy="52670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757444" y="5698567"/>
            <a:ext cx="14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monr4</a:t>
            </a:r>
            <a:endParaRPr lang="en-US" b="1" dirty="0"/>
          </a:p>
        </p:txBody>
      </p:sp>
      <p:pic>
        <p:nvPicPr>
          <p:cNvPr id="40" name="Picture 39" descr="Drawing1.png"/>
          <p:cNvPicPr>
            <a:picLocks noChangeAspect="1"/>
          </p:cNvPicPr>
          <p:nvPr/>
        </p:nvPicPr>
        <p:blipFill rotWithShape="1"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7" t="9713" b="67350"/>
          <a:stretch/>
        </p:blipFill>
        <p:spPr>
          <a:xfrm>
            <a:off x="6940705" y="5634772"/>
            <a:ext cx="2142675" cy="52670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018584" y="5698567"/>
            <a:ext cx="203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monitor.ir.clemson</a:t>
            </a:r>
            <a:endParaRPr lang="en-US" b="1" dirty="0"/>
          </a:p>
        </p:txBody>
      </p:sp>
      <p:cxnSp>
        <p:nvCxnSpPr>
          <p:cNvPr id="42" name="Straight Arrow Connector 41"/>
          <p:cNvCxnSpPr>
            <a:stCxn id="36" idx="2"/>
            <a:endCxn id="38" idx="0"/>
          </p:cNvCxnSpPr>
          <p:nvPr/>
        </p:nvCxnSpPr>
        <p:spPr>
          <a:xfrm flipH="1">
            <a:off x="5469955" y="4674003"/>
            <a:ext cx="1548341" cy="9607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6" idx="2"/>
            <a:endCxn id="40" idx="0"/>
          </p:cNvCxnSpPr>
          <p:nvPr/>
        </p:nvCxnSpPr>
        <p:spPr>
          <a:xfrm>
            <a:off x="7018296" y="4674003"/>
            <a:ext cx="993747" cy="9607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941489" y="5420194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192.168.1.221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4551919" y="5404213"/>
            <a:ext cx="101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192.168.1.120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7064063" y="3918710"/>
            <a:ext cx="1165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192.168.1.116</a:t>
            </a:r>
            <a:endParaRPr lang="en-US" sz="1100" dirty="0"/>
          </a:p>
        </p:txBody>
      </p:sp>
      <p:cxnSp>
        <p:nvCxnSpPr>
          <p:cNvPr id="47" name="Straight Arrow Connector 46"/>
          <p:cNvCxnSpPr>
            <a:stCxn id="39" idx="3"/>
            <a:endCxn id="41" idx="1"/>
          </p:cNvCxnSpPr>
          <p:nvPr/>
        </p:nvCxnSpPr>
        <p:spPr>
          <a:xfrm>
            <a:off x="6255721" y="5883233"/>
            <a:ext cx="76286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0" idx="2"/>
            <a:endCxn id="36" idx="0"/>
          </p:cNvCxnSpPr>
          <p:nvPr/>
        </p:nvCxnSpPr>
        <p:spPr>
          <a:xfrm>
            <a:off x="2789871" y="2625037"/>
            <a:ext cx="4228425" cy="15222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2"/>
            <a:endCxn id="33" idx="3"/>
          </p:cNvCxnSpPr>
          <p:nvPr/>
        </p:nvCxnSpPr>
        <p:spPr>
          <a:xfrm flipH="1">
            <a:off x="2492020" y="2625037"/>
            <a:ext cx="4095504" cy="14244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4" idx="2"/>
            <a:endCxn id="36" idx="0"/>
          </p:cNvCxnSpPr>
          <p:nvPr/>
        </p:nvCxnSpPr>
        <p:spPr>
          <a:xfrm>
            <a:off x="6587524" y="2625037"/>
            <a:ext cx="430772" cy="152226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8740" y="3918710"/>
            <a:ext cx="4437812" cy="2383713"/>
          </a:xfrm>
          <a:prstGeom prst="rect">
            <a:avLst/>
          </a:prstGeom>
          <a:solidFill>
            <a:schemeClr val="bg1">
              <a:lumMod val="85000"/>
              <a:alpha val="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8795" y="4049515"/>
            <a:ext cx="80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RS1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669509" y="3918710"/>
            <a:ext cx="4437812" cy="2383713"/>
          </a:xfrm>
          <a:prstGeom prst="rect">
            <a:avLst/>
          </a:prstGeom>
          <a:solidFill>
            <a:schemeClr val="bg1">
              <a:lumMod val="85000"/>
              <a:alpha val="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239763" y="4034295"/>
            <a:ext cx="80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RS2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58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799109" y="2622090"/>
            <a:ext cx="2528159" cy="2193995"/>
          </a:xfrm>
          <a:custGeom>
            <a:avLst/>
            <a:gdLst>
              <a:gd name="connsiteX0" fmla="*/ 235177 w 2528159"/>
              <a:gd name="connsiteY0" fmla="*/ 823078 h 2193995"/>
              <a:gd name="connsiteX1" fmla="*/ 399802 w 2528159"/>
              <a:gd name="connsiteY1" fmla="*/ 787803 h 2193995"/>
              <a:gd name="connsiteX2" fmla="*/ 423320 w 2528159"/>
              <a:gd name="connsiteY2" fmla="*/ 729012 h 2193995"/>
              <a:gd name="connsiteX3" fmla="*/ 446837 w 2528159"/>
              <a:gd name="connsiteY3" fmla="*/ 693737 h 2193995"/>
              <a:gd name="connsiteX4" fmla="*/ 458596 w 2528159"/>
              <a:gd name="connsiteY4" fmla="*/ 658462 h 2193995"/>
              <a:gd name="connsiteX5" fmla="*/ 505632 w 2528159"/>
              <a:gd name="connsiteY5" fmla="*/ 540880 h 2193995"/>
              <a:gd name="connsiteX6" fmla="*/ 552667 w 2528159"/>
              <a:gd name="connsiteY6" fmla="*/ 293956 h 2193995"/>
              <a:gd name="connsiteX7" fmla="*/ 576185 w 2528159"/>
              <a:gd name="connsiteY7" fmla="*/ 188132 h 2193995"/>
              <a:gd name="connsiteX8" fmla="*/ 587944 w 2528159"/>
              <a:gd name="connsiteY8" fmla="*/ 105824 h 2193995"/>
              <a:gd name="connsiteX9" fmla="*/ 646738 w 2528159"/>
              <a:gd name="connsiteY9" fmla="*/ 0 h 2193995"/>
              <a:gd name="connsiteX10" fmla="*/ 834880 w 2528159"/>
              <a:gd name="connsiteY10" fmla="*/ 23517 h 2193995"/>
              <a:gd name="connsiteX11" fmla="*/ 1011264 w 2528159"/>
              <a:gd name="connsiteY11" fmla="*/ 282198 h 2193995"/>
              <a:gd name="connsiteX12" fmla="*/ 1093576 w 2528159"/>
              <a:gd name="connsiteY12" fmla="*/ 493847 h 2193995"/>
              <a:gd name="connsiteX13" fmla="*/ 1117094 w 2528159"/>
              <a:gd name="connsiteY13" fmla="*/ 552638 h 2193995"/>
              <a:gd name="connsiteX14" fmla="*/ 1140611 w 2528159"/>
              <a:gd name="connsiteY14" fmla="*/ 564396 h 2193995"/>
              <a:gd name="connsiteX15" fmla="*/ 1164129 w 2528159"/>
              <a:gd name="connsiteY15" fmla="*/ 611429 h 2193995"/>
              <a:gd name="connsiteX16" fmla="*/ 1199406 w 2528159"/>
              <a:gd name="connsiteY16" fmla="*/ 540880 h 2193995"/>
              <a:gd name="connsiteX17" fmla="*/ 1234682 w 2528159"/>
              <a:gd name="connsiteY17" fmla="*/ 364506 h 2193995"/>
              <a:gd name="connsiteX18" fmla="*/ 1258200 w 2528159"/>
              <a:gd name="connsiteY18" fmla="*/ 282198 h 2193995"/>
              <a:gd name="connsiteX19" fmla="*/ 1328753 w 2528159"/>
              <a:gd name="connsiteY19" fmla="*/ 411539 h 2193995"/>
              <a:gd name="connsiteX20" fmla="*/ 1446342 w 2528159"/>
              <a:gd name="connsiteY20" fmla="*/ 587913 h 2193995"/>
              <a:gd name="connsiteX21" fmla="*/ 1493378 w 2528159"/>
              <a:gd name="connsiteY21" fmla="*/ 634946 h 2193995"/>
              <a:gd name="connsiteX22" fmla="*/ 1540413 w 2528159"/>
              <a:gd name="connsiteY22" fmla="*/ 646704 h 2193995"/>
              <a:gd name="connsiteX23" fmla="*/ 1575690 w 2528159"/>
              <a:gd name="connsiteY23" fmla="*/ 611429 h 2193995"/>
              <a:gd name="connsiteX24" fmla="*/ 1587449 w 2528159"/>
              <a:gd name="connsiteY24" fmla="*/ 576154 h 2193995"/>
              <a:gd name="connsiteX25" fmla="*/ 1622725 w 2528159"/>
              <a:gd name="connsiteY25" fmla="*/ 517363 h 2193995"/>
              <a:gd name="connsiteX26" fmla="*/ 1740314 w 2528159"/>
              <a:gd name="connsiteY26" fmla="*/ 529121 h 2193995"/>
              <a:gd name="connsiteX27" fmla="*/ 1763832 w 2528159"/>
              <a:gd name="connsiteY27" fmla="*/ 599671 h 2193995"/>
              <a:gd name="connsiteX28" fmla="*/ 1822626 w 2528159"/>
              <a:gd name="connsiteY28" fmla="*/ 799561 h 2193995"/>
              <a:gd name="connsiteX29" fmla="*/ 1681520 w 2528159"/>
              <a:gd name="connsiteY29" fmla="*/ 1081759 h 2193995"/>
              <a:gd name="connsiteX30" fmla="*/ 1070058 w 2528159"/>
              <a:gd name="connsiteY30" fmla="*/ 1458023 h 2193995"/>
              <a:gd name="connsiteX31" fmla="*/ 293972 w 2528159"/>
              <a:gd name="connsiteY31" fmla="*/ 1881320 h 2193995"/>
              <a:gd name="connsiteX32" fmla="*/ 176383 w 2528159"/>
              <a:gd name="connsiteY32" fmla="*/ 1916595 h 2193995"/>
              <a:gd name="connsiteX33" fmla="*/ 58794 w 2528159"/>
              <a:gd name="connsiteY33" fmla="*/ 1928353 h 2193995"/>
              <a:gd name="connsiteX34" fmla="*/ 0 w 2528159"/>
              <a:gd name="connsiteY34" fmla="*/ 1940111 h 2193995"/>
              <a:gd name="connsiteX35" fmla="*/ 58794 w 2528159"/>
              <a:gd name="connsiteY35" fmla="*/ 1987144 h 2193995"/>
              <a:gd name="connsiteX36" fmla="*/ 152865 w 2528159"/>
              <a:gd name="connsiteY36" fmla="*/ 2045936 h 2193995"/>
              <a:gd name="connsiteX37" fmla="*/ 446837 w 2528159"/>
              <a:gd name="connsiteY37" fmla="*/ 2128243 h 2193995"/>
              <a:gd name="connsiteX38" fmla="*/ 1081817 w 2528159"/>
              <a:gd name="connsiteY38" fmla="*/ 2151760 h 2193995"/>
              <a:gd name="connsiteX39" fmla="*/ 1269959 w 2528159"/>
              <a:gd name="connsiteY39" fmla="*/ 2081210 h 2193995"/>
              <a:gd name="connsiteX40" fmla="*/ 1505137 w 2528159"/>
              <a:gd name="connsiteY40" fmla="*/ 1928353 h 2193995"/>
              <a:gd name="connsiteX41" fmla="*/ 1622725 w 2528159"/>
              <a:gd name="connsiteY41" fmla="*/ 1846045 h 2193995"/>
              <a:gd name="connsiteX42" fmla="*/ 1658002 w 2528159"/>
              <a:gd name="connsiteY42" fmla="*/ 1822529 h 2193995"/>
              <a:gd name="connsiteX43" fmla="*/ 1587449 w 2528159"/>
              <a:gd name="connsiteY43" fmla="*/ 1834287 h 2193995"/>
              <a:gd name="connsiteX44" fmla="*/ 1493378 w 2528159"/>
              <a:gd name="connsiteY44" fmla="*/ 1928353 h 2193995"/>
              <a:gd name="connsiteX45" fmla="*/ 1105335 w 2528159"/>
              <a:gd name="connsiteY45" fmla="*/ 2128243 h 2193995"/>
              <a:gd name="connsiteX46" fmla="*/ 870157 w 2528159"/>
              <a:gd name="connsiteY46" fmla="*/ 2092969 h 2193995"/>
              <a:gd name="connsiteX47" fmla="*/ 834880 w 2528159"/>
              <a:gd name="connsiteY47" fmla="*/ 2022419 h 2193995"/>
              <a:gd name="connsiteX48" fmla="*/ 799604 w 2528159"/>
              <a:gd name="connsiteY48" fmla="*/ 1916595 h 2193995"/>
              <a:gd name="connsiteX49" fmla="*/ 764327 w 2528159"/>
              <a:gd name="connsiteY49" fmla="*/ 1681430 h 2193995"/>
              <a:gd name="connsiteX50" fmla="*/ 752568 w 2528159"/>
              <a:gd name="connsiteY50" fmla="*/ 1587364 h 2193995"/>
              <a:gd name="connsiteX51" fmla="*/ 740809 w 2528159"/>
              <a:gd name="connsiteY51" fmla="*/ 1528573 h 2193995"/>
              <a:gd name="connsiteX52" fmla="*/ 1046540 w 2528159"/>
              <a:gd name="connsiteY52" fmla="*/ 1493298 h 2193995"/>
              <a:gd name="connsiteX53" fmla="*/ 1152370 w 2528159"/>
              <a:gd name="connsiteY53" fmla="*/ 1575606 h 2193995"/>
              <a:gd name="connsiteX54" fmla="*/ 1352271 w 2528159"/>
              <a:gd name="connsiteY54" fmla="*/ 1693188 h 2193995"/>
              <a:gd name="connsiteX55" fmla="*/ 1411066 w 2528159"/>
              <a:gd name="connsiteY55" fmla="*/ 1740221 h 2193995"/>
              <a:gd name="connsiteX56" fmla="*/ 1446342 w 2528159"/>
              <a:gd name="connsiteY56" fmla="*/ 1763738 h 2193995"/>
              <a:gd name="connsiteX57" fmla="*/ 1446342 w 2528159"/>
              <a:gd name="connsiteY57" fmla="*/ 1281649 h 2193995"/>
              <a:gd name="connsiteX58" fmla="*/ 1411066 w 2528159"/>
              <a:gd name="connsiteY58" fmla="*/ 1128792 h 2193995"/>
              <a:gd name="connsiteX59" fmla="*/ 1375789 w 2528159"/>
              <a:gd name="connsiteY59" fmla="*/ 952418 h 2193995"/>
              <a:gd name="connsiteX60" fmla="*/ 1528654 w 2528159"/>
              <a:gd name="connsiteY60" fmla="*/ 1128792 h 2193995"/>
              <a:gd name="connsiteX61" fmla="*/ 1587449 w 2528159"/>
              <a:gd name="connsiteY61" fmla="*/ 1187583 h 2193995"/>
              <a:gd name="connsiteX62" fmla="*/ 1681520 w 2528159"/>
              <a:gd name="connsiteY62" fmla="*/ 1222858 h 2193995"/>
              <a:gd name="connsiteX63" fmla="*/ 1728555 w 2528159"/>
              <a:gd name="connsiteY63" fmla="*/ 1199342 h 2193995"/>
              <a:gd name="connsiteX64" fmla="*/ 1775591 w 2528159"/>
              <a:gd name="connsiteY64" fmla="*/ 999451 h 2193995"/>
              <a:gd name="connsiteX65" fmla="*/ 1822626 w 2528159"/>
              <a:gd name="connsiteY65" fmla="*/ 940660 h 2193995"/>
              <a:gd name="connsiteX66" fmla="*/ 1916697 w 2528159"/>
              <a:gd name="connsiteY66" fmla="*/ 870111 h 2193995"/>
              <a:gd name="connsiteX67" fmla="*/ 1963733 w 2528159"/>
              <a:gd name="connsiteY67" fmla="*/ 858352 h 2193995"/>
              <a:gd name="connsiteX68" fmla="*/ 2010769 w 2528159"/>
              <a:gd name="connsiteY68" fmla="*/ 834836 h 2193995"/>
              <a:gd name="connsiteX69" fmla="*/ 2057804 w 2528159"/>
              <a:gd name="connsiteY69" fmla="*/ 740770 h 2193995"/>
              <a:gd name="connsiteX70" fmla="*/ 2128357 w 2528159"/>
              <a:gd name="connsiteY70" fmla="*/ 717253 h 2193995"/>
              <a:gd name="connsiteX71" fmla="*/ 2163634 w 2528159"/>
              <a:gd name="connsiteY71" fmla="*/ 705495 h 2193995"/>
              <a:gd name="connsiteX72" fmla="*/ 2245946 w 2528159"/>
              <a:gd name="connsiteY72" fmla="*/ 670220 h 2193995"/>
              <a:gd name="connsiteX73" fmla="*/ 2292982 w 2528159"/>
              <a:gd name="connsiteY73" fmla="*/ 634946 h 2193995"/>
              <a:gd name="connsiteX74" fmla="*/ 2445847 w 2528159"/>
              <a:gd name="connsiteY74" fmla="*/ 587913 h 2193995"/>
              <a:gd name="connsiteX75" fmla="*/ 2528159 w 2528159"/>
              <a:gd name="connsiteY75" fmla="*/ 576154 h 219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528159" h="2193995">
                <a:moveTo>
                  <a:pt x="235177" y="823078"/>
                </a:moveTo>
                <a:cubicBezTo>
                  <a:pt x="290052" y="811320"/>
                  <a:pt x="349606" y="812900"/>
                  <a:pt x="399802" y="787803"/>
                </a:cubicBezTo>
                <a:cubicBezTo>
                  <a:pt x="418681" y="778364"/>
                  <a:pt x="413880" y="747890"/>
                  <a:pt x="423320" y="729012"/>
                </a:cubicBezTo>
                <a:cubicBezTo>
                  <a:pt x="429640" y="716372"/>
                  <a:pt x="440517" y="706377"/>
                  <a:pt x="446837" y="693737"/>
                </a:cubicBezTo>
                <a:cubicBezTo>
                  <a:pt x="452380" y="682651"/>
                  <a:pt x="454146" y="670030"/>
                  <a:pt x="458596" y="658462"/>
                </a:cubicBezTo>
                <a:cubicBezTo>
                  <a:pt x="473751" y="619062"/>
                  <a:pt x="489953" y="580074"/>
                  <a:pt x="505632" y="540880"/>
                </a:cubicBezTo>
                <a:cubicBezTo>
                  <a:pt x="521310" y="458572"/>
                  <a:pt x="534490" y="375748"/>
                  <a:pt x="552667" y="293956"/>
                </a:cubicBezTo>
                <a:cubicBezTo>
                  <a:pt x="560506" y="258681"/>
                  <a:pt x="569525" y="223648"/>
                  <a:pt x="576185" y="188132"/>
                </a:cubicBezTo>
                <a:cubicBezTo>
                  <a:pt x="581293" y="160892"/>
                  <a:pt x="582508" y="133000"/>
                  <a:pt x="587944" y="105824"/>
                </a:cubicBezTo>
                <a:cubicBezTo>
                  <a:pt x="608785" y="1628"/>
                  <a:pt x="582980" y="21252"/>
                  <a:pt x="646738" y="0"/>
                </a:cubicBezTo>
                <a:cubicBezTo>
                  <a:pt x="709452" y="7839"/>
                  <a:pt x="778350" y="-4747"/>
                  <a:pt x="834880" y="23517"/>
                </a:cubicBezTo>
                <a:cubicBezTo>
                  <a:pt x="878616" y="45384"/>
                  <a:pt x="995165" y="247701"/>
                  <a:pt x="1011264" y="282198"/>
                </a:cubicBezTo>
                <a:cubicBezTo>
                  <a:pt x="1043277" y="350793"/>
                  <a:pt x="1065991" y="423355"/>
                  <a:pt x="1093576" y="493847"/>
                </a:cubicBezTo>
                <a:cubicBezTo>
                  <a:pt x="1101268" y="513502"/>
                  <a:pt x="1117094" y="552638"/>
                  <a:pt x="1117094" y="552638"/>
                </a:cubicBezTo>
                <a:cubicBezTo>
                  <a:pt x="1137148" y="472421"/>
                  <a:pt x="1121417" y="506819"/>
                  <a:pt x="1140611" y="564396"/>
                </a:cubicBezTo>
                <a:cubicBezTo>
                  <a:pt x="1146154" y="581025"/>
                  <a:pt x="1156290" y="595751"/>
                  <a:pt x="1164129" y="611429"/>
                </a:cubicBezTo>
                <a:cubicBezTo>
                  <a:pt x="1175888" y="587913"/>
                  <a:pt x="1192183" y="566161"/>
                  <a:pt x="1199406" y="540880"/>
                </a:cubicBezTo>
                <a:cubicBezTo>
                  <a:pt x="1215878" y="483231"/>
                  <a:pt x="1220140" y="422671"/>
                  <a:pt x="1234682" y="364506"/>
                </a:cubicBezTo>
                <a:cubicBezTo>
                  <a:pt x="1249447" y="305449"/>
                  <a:pt x="1241330" y="332804"/>
                  <a:pt x="1258200" y="282198"/>
                </a:cubicBezTo>
                <a:cubicBezTo>
                  <a:pt x="1326988" y="350982"/>
                  <a:pt x="1267840" y="282106"/>
                  <a:pt x="1328753" y="411539"/>
                </a:cubicBezTo>
                <a:cubicBezTo>
                  <a:pt x="1369020" y="497101"/>
                  <a:pt x="1387048" y="522034"/>
                  <a:pt x="1446342" y="587913"/>
                </a:cubicBezTo>
                <a:cubicBezTo>
                  <a:pt x="1461175" y="604393"/>
                  <a:pt x="1474576" y="623195"/>
                  <a:pt x="1493378" y="634946"/>
                </a:cubicBezTo>
                <a:cubicBezTo>
                  <a:pt x="1507083" y="643511"/>
                  <a:pt x="1524735" y="642785"/>
                  <a:pt x="1540413" y="646704"/>
                </a:cubicBezTo>
                <a:cubicBezTo>
                  <a:pt x="1552172" y="634946"/>
                  <a:pt x="1566465" y="625265"/>
                  <a:pt x="1575690" y="611429"/>
                </a:cubicBezTo>
                <a:cubicBezTo>
                  <a:pt x="1582565" y="601116"/>
                  <a:pt x="1581906" y="587240"/>
                  <a:pt x="1587449" y="576154"/>
                </a:cubicBezTo>
                <a:cubicBezTo>
                  <a:pt x="1597670" y="555713"/>
                  <a:pt x="1610966" y="536960"/>
                  <a:pt x="1622725" y="517363"/>
                </a:cubicBezTo>
                <a:lnTo>
                  <a:pt x="1740314" y="529121"/>
                </a:lnTo>
                <a:cubicBezTo>
                  <a:pt x="1761726" y="541611"/>
                  <a:pt x="1756614" y="575956"/>
                  <a:pt x="1763832" y="599671"/>
                </a:cubicBezTo>
                <a:cubicBezTo>
                  <a:pt x="1784055" y="666114"/>
                  <a:pt x="1822626" y="799561"/>
                  <a:pt x="1822626" y="799561"/>
                </a:cubicBezTo>
                <a:cubicBezTo>
                  <a:pt x="1775591" y="893627"/>
                  <a:pt x="1749456" y="1001475"/>
                  <a:pt x="1681520" y="1081759"/>
                </a:cubicBezTo>
                <a:cubicBezTo>
                  <a:pt x="1584846" y="1196004"/>
                  <a:pt x="1162925" y="1404959"/>
                  <a:pt x="1070058" y="1458023"/>
                </a:cubicBezTo>
                <a:cubicBezTo>
                  <a:pt x="701358" y="1668698"/>
                  <a:pt x="618509" y="1751512"/>
                  <a:pt x="293972" y="1881320"/>
                </a:cubicBezTo>
                <a:cubicBezTo>
                  <a:pt x="255977" y="1896517"/>
                  <a:pt x="216510" y="1908570"/>
                  <a:pt x="176383" y="1916595"/>
                </a:cubicBezTo>
                <a:cubicBezTo>
                  <a:pt x="137756" y="1924320"/>
                  <a:pt x="97990" y="1924434"/>
                  <a:pt x="58794" y="1928353"/>
                </a:cubicBezTo>
                <a:cubicBezTo>
                  <a:pt x="39196" y="1932272"/>
                  <a:pt x="0" y="1920125"/>
                  <a:pt x="0" y="1940111"/>
                </a:cubicBezTo>
                <a:cubicBezTo>
                  <a:pt x="0" y="1965208"/>
                  <a:pt x="38159" y="1972859"/>
                  <a:pt x="58794" y="1987144"/>
                </a:cubicBezTo>
                <a:cubicBezTo>
                  <a:pt x="89197" y="2008191"/>
                  <a:pt x="118810" y="2031529"/>
                  <a:pt x="152865" y="2045936"/>
                </a:cubicBezTo>
                <a:cubicBezTo>
                  <a:pt x="314609" y="2114363"/>
                  <a:pt x="319305" y="2110025"/>
                  <a:pt x="446837" y="2128243"/>
                </a:cubicBezTo>
                <a:cubicBezTo>
                  <a:pt x="689842" y="2219366"/>
                  <a:pt x="614751" y="2204491"/>
                  <a:pt x="1081817" y="2151760"/>
                </a:cubicBezTo>
                <a:cubicBezTo>
                  <a:pt x="1148372" y="2144246"/>
                  <a:pt x="1215087" y="2119618"/>
                  <a:pt x="1269959" y="2081210"/>
                </a:cubicBezTo>
                <a:cubicBezTo>
                  <a:pt x="1480343" y="1933950"/>
                  <a:pt x="1293643" y="2060530"/>
                  <a:pt x="1505137" y="1928353"/>
                </a:cubicBezTo>
                <a:cubicBezTo>
                  <a:pt x="1591658" y="1874280"/>
                  <a:pt x="1553313" y="1895622"/>
                  <a:pt x="1622725" y="1846045"/>
                </a:cubicBezTo>
                <a:cubicBezTo>
                  <a:pt x="1634225" y="1837831"/>
                  <a:pt x="1671409" y="1826998"/>
                  <a:pt x="1658002" y="1822529"/>
                </a:cubicBezTo>
                <a:cubicBezTo>
                  <a:pt x="1635383" y="1814990"/>
                  <a:pt x="1610967" y="1830368"/>
                  <a:pt x="1587449" y="1834287"/>
                </a:cubicBezTo>
                <a:cubicBezTo>
                  <a:pt x="1556092" y="1865642"/>
                  <a:pt x="1529542" y="1902690"/>
                  <a:pt x="1493378" y="1928353"/>
                </a:cubicBezTo>
                <a:cubicBezTo>
                  <a:pt x="1263247" y="2091663"/>
                  <a:pt x="1294821" y="2071401"/>
                  <a:pt x="1105335" y="2128243"/>
                </a:cubicBezTo>
                <a:cubicBezTo>
                  <a:pt x="1026942" y="2116485"/>
                  <a:pt x="943977" y="2121853"/>
                  <a:pt x="870157" y="2092969"/>
                </a:cubicBezTo>
                <a:cubicBezTo>
                  <a:pt x="845672" y="2083388"/>
                  <a:pt x="844645" y="2046831"/>
                  <a:pt x="834880" y="2022419"/>
                </a:cubicBezTo>
                <a:cubicBezTo>
                  <a:pt x="821070" y="1987896"/>
                  <a:pt x="811363" y="1951870"/>
                  <a:pt x="799604" y="1916595"/>
                </a:cubicBezTo>
                <a:cubicBezTo>
                  <a:pt x="774949" y="1620755"/>
                  <a:pt x="806285" y="1905194"/>
                  <a:pt x="764327" y="1681430"/>
                </a:cubicBezTo>
                <a:cubicBezTo>
                  <a:pt x="758503" y="1650372"/>
                  <a:pt x="757373" y="1618596"/>
                  <a:pt x="752568" y="1587364"/>
                </a:cubicBezTo>
                <a:cubicBezTo>
                  <a:pt x="749529" y="1567611"/>
                  <a:pt x="744729" y="1548170"/>
                  <a:pt x="740809" y="1528573"/>
                </a:cubicBezTo>
                <a:cubicBezTo>
                  <a:pt x="801440" y="1407319"/>
                  <a:pt x="773648" y="1427146"/>
                  <a:pt x="1046540" y="1493298"/>
                </a:cubicBezTo>
                <a:cubicBezTo>
                  <a:pt x="1089972" y="1503826"/>
                  <a:pt x="1115859" y="1549835"/>
                  <a:pt x="1152370" y="1575606"/>
                </a:cubicBezTo>
                <a:cubicBezTo>
                  <a:pt x="1291365" y="1673715"/>
                  <a:pt x="1202436" y="1596871"/>
                  <a:pt x="1352271" y="1693188"/>
                </a:cubicBezTo>
                <a:cubicBezTo>
                  <a:pt x="1373383" y="1706759"/>
                  <a:pt x="1390988" y="1725163"/>
                  <a:pt x="1411066" y="1740221"/>
                </a:cubicBezTo>
                <a:cubicBezTo>
                  <a:pt x="1422372" y="1748700"/>
                  <a:pt x="1434583" y="1755899"/>
                  <a:pt x="1446342" y="1763738"/>
                </a:cubicBezTo>
                <a:cubicBezTo>
                  <a:pt x="1483384" y="1578535"/>
                  <a:pt x="1475609" y="1640160"/>
                  <a:pt x="1446342" y="1281649"/>
                </a:cubicBezTo>
                <a:cubicBezTo>
                  <a:pt x="1442087" y="1229531"/>
                  <a:pt x="1422023" y="1179923"/>
                  <a:pt x="1411066" y="1128792"/>
                </a:cubicBezTo>
                <a:cubicBezTo>
                  <a:pt x="1398503" y="1070167"/>
                  <a:pt x="1341406" y="903301"/>
                  <a:pt x="1375789" y="952418"/>
                </a:cubicBezTo>
                <a:cubicBezTo>
                  <a:pt x="1500112" y="1130013"/>
                  <a:pt x="1405698" y="1017021"/>
                  <a:pt x="1528654" y="1128792"/>
                </a:cubicBezTo>
                <a:cubicBezTo>
                  <a:pt x="1549162" y="1147435"/>
                  <a:pt x="1564743" y="1171690"/>
                  <a:pt x="1587449" y="1187583"/>
                </a:cubicBezTo>
                <a:cubicBezTo>
                  <a:pt x="1600235" y="1196533"/>
                  <a:pt x="1659994" y="1215683"/>
                  <a:pt x="1681520" y="1222858"/>
                </a:cubicBezTo>
                <a:cubicBezTo>
                  <a:pt x="1697198" y="1215019"/>
                  <a:pt x="1721650" y="1215453"/>
                  <a:pt x="1728555" y="1199342"/>
                </a:cubicBezTo>
                <a:cubicBezTo>
                  <a:pt x="1787559" y="1061672"/>
                  <a:pt x="1720191" y="1091780"/>
                  <a:pt x="1775591" y="999451"/>
                </a:cubicBezTo>
                <a:cubicBezTo>
                  <a:pt x="1788504" y="977931"/>
                  <a:pt x="1806099" y="959547"/>
                  <a:pt x="1822626" y="940660"/>
                </a:cubicBezTo>
                <a:cubicBezTo>
                  <a:pt x="1851704" y="907430"/>
                  <a:pt x="1874374" y="888920"/>
                  <a:pt x="1916697" y="870111"/>
                </a:cubicBezTo>
                <a:cubicBezTo>
                  <a:pt x="1931465" y="863548"/>
                  <a:pt x="1948601" y="864026"/>
                  <a:pt x="1963733" y="858352"/>
                </a:cubicBezTo>
                <a:cubicBezTo>
                  <a:pt x="1980146" y="852197"/>
                  <a:pt x="1995090" y="842675"/>
                  <a:pt x="2010769" y="834836"/>
                </a:cubicBezTo>
                <a:cubicBezTo>
                  <a:pt x="2014984" y="824300"/>
                  <a:pt x="2039016" y="752512"/>
                  <a:pt x="2057804" y="740770"/>
                </a:cubicBezTo>
                <a:cubicBezTo>
                  <a:pt x="2078826" y="727632"/>
                  <a:pt x="2104839" y="725092"/>
                  <a:pt x="2128357" y="717253"/>
                </a:cubicBezTo>
                <a:cubicBezTo>
                  <a:pt x="2140116" y="713334"/>
                  <a:pt x="2152547" y="711038"/>
                  <a:pt x="2163634" y="705495"/>
                </a:cubicBezTo>
                <a:cubicBezTo>
                  <a:pt x="2221756" y="676436"/>
                  <a:pt x="2194040" y="687522"/>
                  <a:pt x="2245946" y="670220"/>
                </a:cubicBezTo>
                <a:cubicBezTo>
                  <a:pt x="2261625" y="658462"/>
                  <a:pt x="2275850" y="644463"/>
                  <a:pt x="2292982" y="634946"/>
                </a:cubicBezTo>
                <a:cubicBezTo>
                  <a:pt x="2347685" y="604557"/>
                  <a:pt x="2383517" y="608690"/>
                  <a:pt x="2445847" y="587913"/>
                </a:cubicBezTo>
                <a:cubicBezTo>
                  <a:pt x="2495998" y="571196"/>
                  <a:pt x="2468729" y="576154"/>
                  <a:pt x="2528159" y="576154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611462" y="2786706"/>
            <a:ext cx="764327" cy="1340440"/>
          </a:xfrm>
          <a:custGeom>
            <a:avLst/>
            <a:gdLst>
              <a:gd name="connsiteX0" fmla="*/ 329248 w 764327"/>
              <a:gd name="connsiteY0" fmla="*/ 858352 h 1340440"/>
              <a:gd name="connsiteX1" fmla="*/ 376284 w 764327"/>
              <a:gd name="connsiteY1" fmla="*/ 787802 h 1340440"/>
              <a:gd name="connsiteX2" fmla="*/ 482114 w 764327"/>
              <a:gd name="connsiteY2" fmla="*/ 587912 h 1340440"/>
              <a:gd name="connsiteX3" fmla="*/ 540908 w 764327"/>
              <a:gd name="connsiteY3" fmla="*/ 446813 h 1340440"/>
              <a:gd name="connsiteX4" fmla="*/ 576185 w 764327"/>
              <a:gd name="connsiteY4" fmla="*/ 352747 h 1340440"/>
              <a:gd name="connsiteX5" fmla="*/ 670256 w 764327"/>
              <a:gd name="connsiteY5" fmla="*/ 164615 h 1340440"/>
              <a:gd name="connsiteX6" fmla="*/ 682015 w 764327"/>
              <a:gd name="connsiteY6" fmla="*/ 94066 h 1340440"/>
              <a:gd name="connsiteX7" fmla="*/ 729050 w 764327"/>
              <a:gd name="connsiteY7" fmla="*/ 0 h 1340440"/>
              <a:gd name="connsiteX8" fmla="*/ 717292 w 764327"/>
              <a:gd name="connsiteY8" fmla="*/ 199890 h 1340440"/>
              <a:gd name="connsiteX9" fmla="*/ 693774 w 764327"/>
              <a:gd name="connsiteY9" fmla="*/ 258681 h 1340440"/>
              <a:gd name="connsiteX10" fmla="*/ 682015 w 764327"/>
              <a:gd name="connsiteY10" fmla="*/ 388022 h 1340440"/>
              <a:gd name="connsiteX11" fmla="*/ 670256 w 764327"/>
              <a:gd name="connsiteY11" fmla="*/ 435055 h 1340440"/>
              <a:gd name="connsiteX12" fmla="*/ 682015 w 764327"/>
              <a:gd name="connsiteY12" fmla="*/ 376264 h 1340440"/>
              <a:gd name="connsiteX13" fmla="*/ 705533 w 764327"/>
              <a:gd name="connsiteY13" fmla="*/ 493846 h 1340440"/>
              <a:gd name="connsiteX14" fmla="*/ 599703 w 764327"/>
              <a:gd name="connsiteY14" fmla="*/ 975934 h 1340440"/>
              <a:gd name="connsiteX15" fmla="*/ 493873 w 764327"/>
              <a:gd name="connsiteY15" fmla="*/ 1093517 h 1340440"/>
              <a:gd name="connsiteX16" fmla="*/ 388043 w 764327"/>
              <a:gd name="connsiteY16" fmla="*/ 1152308 h 1340440"/>
              <a:gd name="connsiteX17" fmla="*/ 199901 w 764327"/>
              <a:gd name="connsiteY17" fmla="*/ 1175825 h 1340440"/>
              <a:gd name="connsiteX18" fmla="*/ 11759 w 764327"/>
              <a:gd name="connsiteY18" fmla="*/ 1081759 h 1340440"/>
              <a:gd name="connsiteX19" fmla="*/ 0 w 764327"/>
              <a:gd name="connsiteY19" fmla="*/ 1034726 h 1340440"/>
              <a:gd name="connsiteX20" fmla="*/ 105830 w 764327"/>
              <a:gd name="connsiteY20" fmla="*/ 670220 h 1340440"/>
              <a:gd name="connsiteX21" fmla="*/ 188142 w 764327"/>
              <a:gd name="connsiteY21" fmla="*/ 611429 h 1340440"/>
              <a:gd name="connsiteX22" fmla="*/ 388043 w 764327"/>
              <a:gd name="connsiteY22" fmla="*/ 717253 h 1340440"/>
              <a:gd name="connsiteX23" fmla="*/ 576185 w 764327"/>
              <a:gd name="connsiteY23" fmla="*/ 1034726 h 1340440"/>
              <a:gd name="connsiteX24" fmla="*/ 646738 w 764327"/>
              <a:gd name="connsiteY24" fmla="*/ 1152308 h 1340440"/>
              <a:gd name="connsiteX25" fmla="*/ 693774 w 764327"/>
              <a:gd name="connsiteY25" fmla="*/ 1246374 h 1340440"/>
              <a:gd name="connsiteX26" fmla="*/ 740809 w 764327"/>
              <a:gd name="connsiteY26" fmla="*/ 1305165 h 1340440"/>
              <a:gd name="connsiteX27" fmla="*/ 764327 w 764327"/>
              <a:gd name="connsiteY27" fmla="*/ 1340440 h 134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64327" h="1340440">
                <a:moveTo>
                  <a:pt x="329248" y="858352"/>
                </a:moveTo>
                <a:cubicBezTo>
                  <a:pt x="344927" y="834835"/>
                  <a:pt x="361470" y="811873"/>
                  <a:pt x="376284" y="787802"/>
                </a:cubicBezTo>
                <a:cubicBezTo>
                  <a:pt x="411824" y="730054"/>
                  <a:pt x="455282" y="646940"/>
                  <a:pt x="482114" y="587912"/>
                </a:cubicBezTo>
                <a:cubicBezTo>
                  <a:pt x="503199" y="541527"/>
                  <a:pt x="521984" y="494121"/>
                  <a:pt x="540908" y="446813"/>
                </a:cubicBezTo>
                <a:cubicBezTo>
                  <a:pt x="553346" y="415721"/>
                  <a:pt x="562232" y="383189"/>
                  <a:pt x="576185" y="352747"/>
                </a:cubicBezTo>
                <a:cubicBezTo>
                  <a:pt x="605399" y="289010"/>
                  <a:pt x="670256" y="164615"/>
                  <a:pt x="670256" y="164615"/>
                </a:cubicBezTo>
                <a:cubicBezTo>
                  <a:pt x="674176" y="141099"/>
                  <a:pt x="673996" y="116518"/>
                  <a:pt x="682015" y="94066"/>
                </a:cubicBezTo>
                <a:cubicBezTo>
                  <a:pt x="693806" y="61052"/>
                  <a:pt x="729050" y="0"/>
                  <a:pt x="729050" y="0"/>
                </a:cubicBezTo>
                <a:cubicBezTo>
                  <a:pt x="725131" y="66630"/>
                  <a:pt x="726310" y="133757"/>
                  <a:pt x="717292" y="199890"/>
                </a:cubicBezTo>
                <a:cubicBezTo>
                  <a:pt x="714440" y="220803"/>
                  <a:pt x="697664" y="237936"/>
                  <a:pt x="693774" y="258681"/>
                </a:cubicBezTo>
                <a:cubicBezTo>
                  <a:pt x="685795" y="301231"/>
                  <a:pt x="687737" y="345110"/>
                  <a:pt x="682015" y="388022"/>
                </a:cubicBezTo>
                <a:cubicBezTo>
                  <a:pt x="679879" y="404040"/>
                  <a:pt x="670256" y="451215"/>
                  <a:pt x="670256" y="435055"/>
                </a:cubicBezTo>
                <a:cubicBezTo>
                  <a:pt x="670256" y="415070"/>
                  <a:pt x="678095" y="395861"/>
                  <a:pt x="682015" y="376264"/>
                </a:cubicBezTo>
                <a:cubicBezTo>
                  <a:pt x="689854" y="415458"/>
                  <a:pt x="707634" y="453931"/>
                  <a:pt x="705533" y="493846"/>
                </a:cubicBezTo>
                <a:cubicBezTo>
                  <a:pt x="699673" y="605173"/>
                  <a:pt x="674215" y="853527"/>
                  <a:pt x="599703" y="975934"/>
                </a:cubicBezTo>
                <a:cubicBezTo>
                  <a:pt x="572284" y="1020977"/>
                  <a:pt x="534384" y="1059760"/>
                  <a:pt x="493873" y="1093517"/>
                </a:cubicBezTo>
                <a:cubicBezTo>
                  <a:pt x="462871" y="1119351"/>
                  <a:pt x="425828" y="1138139"/>
                  <a:pt x="388043" y="1152308"/>
                </a:cubicBezTo>
                <a:cubicBezTo>
                  <a:pt x="373918" y="1157605"/>
                  <a:pt x="200958" y="1175708"/>
                  <a:pt x="199901" y="1175825"/>
                </a:cubicBezTo>
                <a:cubicBezTo>
                  <a:pt x="20326" y="1150172"/>
                  <a:pt x="48518" y="1204283"/>
                  <a:pt x="11759" y="1081759"/>
                </a:cubicBezTo>
                <a:cubicBezTo>
                  <a:pt x="7115" y="1066280"/>
                  <a:pt x="3920" y="1050404"/>
                  <a:pt x="0" y="1034726"/>
                </a:cubicBezTo>
                <a:cubicBezTo>
                  <a:pt x="34723" y="733803"/>
                  <a:pt x="-42319" y="784174"/>
                  <a:pt x="105830" y="670220"/>
                </a:cubicBezTo>
                <a:cubicBezTo>
                  <a:pt x="132556" y="649663"/>
                  <a:pt x="160705" y="631026"/>
                  <a:pt x="188142" y="611429"/>
                </a:cubicBezTo>
                <a:cubicBezTo>
                  <a:pt x="254776" y="646704"/>
                  <a:pt x="331571" y="667300"/>
                  <a:pt x="388043" y="717253"/>
                </a:cubicBezTo>
                <a:cubicBezTo>
                  <a:pt x="433853" y="757775"/>
                  <a:pt x="543954" y="977705"/>
                  <a:pt x="576185" y="1034726"/>
                </a:cubicBezTo>
                <a:cubicBezTo>
                  <a:pt x="598677" y="1074517"/>
                  <a:pt x="624539" y="1112352"/>
                  <a:pt x="646738" y="1152308"/>
                </a:cubicBezTo>
                <a:cubicBezTo>
                  <a:pt x="663764" y="1182953"/>
                  <a:pt x="675400" y="1216518"/>
                  <a:pt x="693774" y="1246374"/>
                </a:cubicBezTo>
                <a:cubicBezTo>
                  <a:pt x="706928" y="1267748"/>
                  <a:pt x="725750" y="1285088"/>
                  <a:pt x="740809" y="1305165"/>
                </a:cubicBezTo>
                <a:cubicBezTo>
                  <a:pt x="749288" y="1316470"/>
                  <a:pt x="764327" y="1340440"/>
                  <a:pt x="764327" y="134044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01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6014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47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001155"/>
              </p:ext>
            </p:extLst>
          </p:nvPr>
        </p:nvGraphicFramePr>
        <p:xfrm>
          <a:off x="104432" y="212726"/>
          <a:ext cx="8867593" cy="652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617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919265" y="813903"/>
            <a:ext cx="6491151" cy="5017921"/>
            <a:chOff x="1600762" y="1565444"/>
            <a:chExt cx="6491151" cy="501792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2"/>
            <a:srcRect t="13136" b="26999"/>
            <a:stretch/>
          </p:blipFill>
          <p:spPr>
            <a:xfrm>
              <a:off x="1600763" y="2820742"/>
              <a:ext cx="6491150" cy="3762623"/>
            </a:xfrm>
            <a:prstGeom prst="rect">
              <a:avLst/>
            </a:prstGeom>
          </p:spPr>
        </p:pic>
        <p:sp>
          <p:nvSpPr>
            <p:cNvPr id="38" name="Rounded Rectangle 37"/>
            <p:cNvSpPr/>
            <p:nvPr/>
          </p:nvSpPr>
          <p:spPr>
            <a:xfrm>
              <a:off x="1600763" y="3160411"/>
              <a:ext cx="6491150" cy="129959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Hypervisor</a:t>
              </a:r>
            </a:p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600762" y="1565444"/>
              <a:ext cx="2148549" cy="1757420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68000"/>
                  </a:schemeClr>
                </a:gs>
                <a:gs pos="35000">
                  <a:schemeClr val="dk1">
                    <a:tint val="37000"/>
                    <a:satMod val="300000"/>
                    <a:alpha val="68000"/>
                  </a:schemeClr>
                </a:gs>
                <a:gs pos="100000">
                  <a:schemeClr val="dk1">
                    <a:tint val="15000"/>
                    <a:satMod val="350000"/>
                    <a:alpha val="68000"/>
                  </a:schemeClr>
                </a:gs>
              </a:gsLst>
              <a:lin ang="1620000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Virtual Machine  #1</a:t>
              </a:r>
            </a:p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32804" y="5203909"/>
              <a:ext cx="5077612" cy="7772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1602" y="5305252"/>
              <a:ext cx="667372" cy="667372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8697" y="5305251"/>
              <a:ext cx="662793" cy="6627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5"/>
            <a:srcRect l="12793" t="22023" r="13777" b="26551"/>
            <a:stretch/>
          </p:blipFill>
          <p:spPr>
            <a:xfrm>
              <a:off x="4087700" y="5320020"/>
              <a:ext cx="783910" cy="549004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24429" y="5306747"/>
              <a:ext cx="665877" cy="665877"/>
            </a:xfrm>
            <a:prstGeom prst="rect">
              <a:avLst/>
            </a:prstGeom>
          </p:spPr>
        </p:pic>
        <p:grpSp>
          <p:nvGrpSpPr>
            <p:cNvPr id="45" name="Group 44"/>
            <p:cNvGrpSpPr/>
            <p:nvPr/>
          </p:nvGrpSpPr>
          <p:grpSpPr>
            <a:xfrm>
              <a:off x="1631596" y="2750906"/>
              <a:ext cx="2117715" cy="498113"/>
              <a:chOff x="787742" y="539276"/>
              <a:chExt cx="2342189" cy="504988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742" y="541599"/>
                <a:ext cx="502665" cy="502665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3931" y="541599"/>
                <a:ext cx="499216" cy="4992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 rotWithShape="1">
              <a:blip r:embed="rId5"/>
              <a:srcRect l="12793" t="22023" r="13777" b="26551"/>
              <a:stretch/>
            </p:blipFill>
            <p:spPr>
              <a:xfrm>
                <a:off x="1290407" y="556367"/>
                <a:ext cx="590441" cy="413510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8392" y="539276"/>
                <a:ext cx="501539" cy="501539"/>
              </a:xfrm>
              <a:prstGeom prst="rect">
                <a:avLst/>
              </a:prstGeom>
            </p:spPr>
          </p:pic>
        </p:grpSp>
        <p:sp>
          <p:nvSpPr>
            <p:cNvPr id="50" name="Rectangle 49"/>
            <p:cNvSpPr/>
            <p:nvPr/>
          </p:nvSpPr>
          <p:spPr>
            <a:xfrm>
              <a:off x="3764077" y="1570624"/>
              <a:ext cx="2148549" cy="1757420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68000"/>
                  </a:schemeClr>
                </a:gs>
                <a:gs pos="35000">
                  <a:schemeClr val="dk1">
                    <a:tint val="37000"/>
                    <a:satMod val="300000"/>
                    <a:alpha val="68000"/>
                  </a:schemeClr>
                </a:gs>
                <a:gs pos="100000">
                  <a:schemeClr val="dk1">
                    <a:tint val="15000"/>
                    <a:satMod val="350000"/>
                    <a:alpha val="68000"/>
                  </a:schemeClr>
                </a:gs>
              </a:gsLst>
              <a:lin ang="1620000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Virtual Machine  #2</a:t>
              </a:r>
            </a:p>
            <a:p>
              <a:pPr algn="ctr"/>
              <a:endParaRPr lang="en-US" dirty="0">
                <a:effectLst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794911" y="2756086"/>
              <a:ext cx="2117715" cy="498113"/>
              <a:chOff x="787742" y="539276"/>
              <a:chExt cx="2342189" cy="504988"/>
            </a:xfrm>
          </p:grpSpPr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742" y="541599"/>
                <a:ext cx="502665" cy="502665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3931" y="541599"/>
                <a:ext cx="499216" cy="4992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 rotWithShape="1">
              <a:blip r:embed="rId5"/>
              <a:srcRect l="12793" t="22023" r="13777" b="26551"/>
              <a:stretch/>
            </p:blipFill>
            <p:spPr>
              <a:xfrm>
                <a:off x="1290407" y="556367"/>
                <a:ext cx="590441" cy="413510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8392" y="539276"/>
                <a:ext cx="501539" cy="501539"/>
              </a:xfrm>
              <a:prstGeom prst="rect">
                <a:avLst/>
              </a:prstGeom>
            </p:spPr>
          </p:pic>
        </p:grpSp>
        <p:sp>
          <p:nvSpPr>
            <p:cNvPr id="56" name="Rectangle 55"/>
            <p:cNvSpPr/>
            <p:nvPr/>
          </p:nvSpPr>
          <p:spPr>
            <a:xfrm>
              <a:off x="5928598" y="1575351"/>
              <a:ext cx="2148549" cy="1757420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68000"/>
                  </a:schemeClr>
                </a:gs>
                <a:gs pos="35000">
                  <a:schemeClr val="dk1">
                    <a:tint val="37000"/>
                    <a:satMod val="300000"/>
                    <a:alpha val="68000"/>
                  </a:schemeClr>
                </a:gs>
                <a:gs pos="100000">
                  <a:schemeClr val="dk1">
                    <a:tint val="15000"/>
                    <a:satMod val="350000"/>
                    <a:alpha val="68000"/>
                  </a:schemeClr>
                </a:gs>
              </a:gsLst>
              <a:lin ang="1620000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Virtual Machine  #3</a:t>
              </a:r>
            </a:p>
            <a:p>
              <a:pPr algn="ctr"/>
              <a:endParaRPr lang="en-US" dirty="0">
                <a:effectLst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5959432" y="2760813"/>
              <a:ext cx="2117715" cy="498113"/>
              <a:chOff x="787742" y="539276"/>
              <a:chExt cx="2342189" cy="504988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742" y="541599"/>
                <a:ext cx="502665" cy="502665"/>
              </a:xfrm>
              <a:prstGeom prst="rect">
                <a:avLst/>
              </a:prstGeom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3931" y="541599"/>
                <a:ext cx="499216" cy="4992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 rotWithShape="1">
              <a:blip r:embed="rId5"/>
              <a:srcRect l="12793" t="22023" r="13777" b="26551"/>
              <a:stretch/>
            </p:blipFill>
            <p:spPr>
              <a:xfrm>
                <a:off x="1290407" y="556367"/>
                <a:ext cx="590441" cy="413510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8392" y="539276"/>
                <a:ext cx="501539" cy="501539"/>
              </a:xfrm>
              <a:prstGeom prst="rect">
                <a:avLst/>
              </a:prstGeom>
            </p:spPr>
          </p:pic>
        </p:grp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2742363" y="3975426"/>
              <a:ext cx="484583" cy="484583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3294740" y="3975426"/>
              <a:ext cx="484583" cy="484583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3823882" y="3975426"/>
              <a:ext cx="484583" cy="484583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4376259" y="3975426"/>
              <a:ext cx="484583" cy="484583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4929378" y="3975426"/>
              <a:ext cx="484583" cy="484583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5481755" y="3975426"/>
              <a:ext cx="484583" cy="484583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6010897" y="3975426"/>
              <a:ext cx="484583" cy="48458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6563274" y="3975426"/>
              <a:ext cx="484583" cy="484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0654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658739"/>
              </p:ext>
            </p:extLst>
          </p:nvPr>
        </p:nvGraphicFramePr>
        <p:xfrm>
          <a:off x="104432" y="212726"/>
          <a:ext cx="8867593" cy="652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2544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417537"/>
              </p:ext>
            </p:extLst>
          </p:nvPr>
        </p:nvGraphicFramePr>
        <p:xfrm>
          <a:off x="104432" y="212726"/>
          <a:ext cx="8867593" cy="652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0318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111520"/>
              </p:ext>
            </p:extLst>
          </p:nvPr>
        </p:nvGraphicFramePr>
        <p:xfrm>
          <a:off x="104432" y="212726"/>
          <a:ext cx="8867593" cy="652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223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619151"/>
              </p:ext>
            </p:extLst>
          </p:nvPr>
        </p:nvGraphicFramePr>
        <p:xfrm>
          <a:off x="0" y="100013"/>
          <a:ext cx="9144000" cy="678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571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893681"/>
              </p:ext>
            </p:extLst>
          </p:nvPr>
        </p:nvGraphicFramePr>
        <p:xfrm>
          <a:off x="-16036" y="832556"/>
          <a:ext cx="9160036" cy="5709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141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762691"/>
              </p:ext>
            </p:extLst>
          </p:nvPr>
        </p:nvGraphicFramePr>
        <p:xfrm>
          <a:off x="0" y="903111"/>
          <a:ext cx="9160036" cy="5639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7610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85746"/>
              </p:ext>
            </p:extLst>
          </p:nvPr>
        </p:nvGraphicFramePr>
        <p:xfrm>
          <a:off x="0" y="889000"/>
          <a:ext cx="9108718" cy="5653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4938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8304"/>
              </p:ext>
            </p:extLst>
          </p:nvPr>
        </p:nvGraphicFramePr>
        <p:xfrm>
          <a:off x="0" y="860778"/>
          <a:ext cx="9160036" cy="5681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1712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82498"/>
              </p:ext>
            </p:extLst>
          </p:nvPr>
        </p:nvGraphicFramePr>
        <p:xfrm>
          <a:off x="0" y="973666"/>
          <a:ext cx="9185694" cy="5671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550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268844"/>
              </p:ext>
            </p:extLst>
          </p:nvPr>
        </p:nvGraphicFramePr>
        <p:xfrm>
          <a:off x="0" y="846665"/>
          <a:ext cx="9108718" cy="5490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5181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91310" y="856433"/>
            <a:ext cx="8852690" cy="5136065"/>
            <a:chOff x="184255" y="1458661"/>
            <a:chExt cx="8852690" cy="51360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13136" b="26999"/>
            <a:stretch/>
          </p:blipFill>
          <p:spPr>
            <a:xfrm>
              <a:off x="184256" y="2832103"/>
              <a:ext cx="6491150" cy="3762623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84256" y="3616306"/>
              <a:ext cx="6491150" cy="85506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/>
            </a:p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4255" y="1458661"/>
              <a:ext cx="2148549" cy="2233398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68000"/>
                  </a:schemeClr>
                </a:gs>
                <a:gs pos="35000">
                  <a:schemeClr val="dk1">
                    <a:tint val="37000"/>
                    <a:satMod val="300000"/>
                    <a:alpha val="68000"/>
                  </a:schemeClr>
                </a:gs>
                <a:gs pos="100000">
                  <a:schemeClr val="dk1">
                    <a:tint val="15000"/>
                    <a:satMod val="350000"/>
                    <a:alpha val="68000"/>
                  </a:schemeClr>
                </a:gs>
              </a:gsLst>
              <a:lin ang="1620000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Virtual Machine  #1</a:t>
              </a:r>
            </a:p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6297" y="5215270"/>
              <a:ext cx="5077612" cy="7772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5095" y="5316613"/>
              <a:ext cx="667372" cy="66737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2190" y="5316612"/>
              <a:ext cx="662793" cy="6627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/>
            <a:srcRect l="12793" t="22023" r="13777" b="26551"/>
            <a:stretch/>
          </p:blipFill>
          <p:spPr>
            <a:xfrm>
              <a:off x="2671193" y="5331381"/>
              <a:ext cx="783910" cy="5490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7922" y="5318108"/>
              <a:ext cx="665877" cy="66587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089" y="2853166"/>
              <a:ext cx="454490" cy="49582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7594" y="2853166"/>
              <a:ext cx="451371" cy="4924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/>
            <a:srcRect l="12793" t="22023" r="13777" b="26551"/>
            <a:stretch/>
          </p:blipFill>
          <p:spPr>
            <a:xfrm>
              <a:off x="669579" y="2926805"/>
              <a:ext cx="533853" cy="4078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79332" y="2850875"/>
              <a:ext cx="453472" cy="494711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2347570" y="1463840"/>
              <a:ext cx="2148549" cy="2228219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68000"/>
                  </a:schemeClr>
                </a:gs>
                <a:gs pos="35000">
                  <a:schemeClr val="dk1">
                    <a:tint val="37000"/>
                    <a:satMod val="300000"/>
                    <a:alpha val="68000"/>
                  </a:schemeClr>
                </a:gs>
                <a:gs pos="100000">
                  <a:schemeClr val="dk1">
                    <a:tint val="15000"/>
                    <a:satMod val="350000"/>
                    <a:alpha val="68000"/>
                  </a:schemeClr>
                </a:gs>
              </a:gsLst>
              <a:lin ang="1620000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Virtual Machine  #2</a:t>
              </a:r>
            </a:p>
            <a:p>
              <a:pPr algn="ctr"/>
              <a:endParaRPr lang="en-US" dirty="0">
                <a:effectLst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8404" y="2858346"/>
              <a:ext cx="454490" cy="49582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0909" y="2858346"/>
              <a:ext cx="451371" cy="4924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5"/>
            <a:srcRect l="12793" t="22023" r="13777" b="26551"/>
            <a:stretch/>
          </p:blipFill>
          <p:spPr>
            <a:xfrm>
              <a:off x="2862426" y="2902449"/>
              <a:ext cx="533853" cy="4078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42647" y="2856055"/>
              <a:ext cx="453472" cy="494711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4512091" y="1468567"/>
              <a:ext cx="2148549" cy="2223493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68000"/>
                  </a:schemeClr>
                </a:gs>
                <a:gs pos="35000">
                  <a:schemeClr val="dk1">
                    <a:tint val="37000"/>
                    <a:satMod val="300000"/>
                    <a:alpha val="68000"/>
                  </a:schemeClr>
                </a:gs>
                <a:gs pos="100000">
                  <a:schemeClr val="dk1">
                    <a:tint val="15000"/>
                    <a:satMod val="350000"/>
                    <a:alpha val="68000"/>
                  </a:schemeClr>
                </a:gs>
              </a:gsLst>
              <a:lin ang="16200000" scaled="1"/>
              <a:tileRect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/>
                </a:rPr>
                <a:t>Virtual Machine  #3</a:t>
              </a:r>
            </a:p>
            <a:p>
              <a:pPr algn="ctr"/>
              <a:endParaRPr lang="en-US" dirty="0">
                <a:effectLst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2925" y="2863073"/>
              <a:ext cx="454490" cy="495822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5430" y="2863073"/>
              <a:ext cx="451371" cy="4924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5"/>
            <a:srcRect l="12793" t="22023" r="13777" b="26551"/>
            <a:stretch/>
          </p:blipFill>
          <p:spPr>
            <a:xfrm>
              <a:off x="4997415" y="2936712"/>
              <a:ext cx="533853" cy="40788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07168" y="2860782"/>
              <a:ext cx="453472" cy="49471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2300411" y="3909559"/>
              <a:ext cx="561811" cy="56181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2852788" y="3909559"/>
              <a:ext cx="561811" cy="56181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3381930" y="3909559"/>
              <a:ext cx="561811" cy="56181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3934307" y="3909559"/>
              <a:ext cx="561811" cy="561811"/>
            </a:xfrm>
            <a:prstGeom prst="rect">
              <a:avLst/>
            </a:prstGeom>
          </p:spPr>
        </p:pic>
        <p:cxnSp>
          <p:nvCxnSpPr>
            <p:cNvPr id="30" name="Straight Arrow Connector 29"/>
            <p:cNvCxnSpPr>
              <a:stCxn id="12" idx="2"/>
              <a:endCxn id="26" idx="1"/>
            </p:cNvCxnSpPr>
            <p:nvPr/>
          </p:nvCxnSpPr>
          <p:spPr>
            <a:xfrm>
              <a:off x="442334" y="3348988"/>
              <a:ext cx="2138982" cy="56057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675406" y="5224800"/>
              <a:ext cx="2361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Physical Server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75406" y="3882131"/>
              <a:ext cx="2361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Hypervisor</a:t>
              </a:r>
              <a:endParaRPr lang="en-US" dirty="0"/>
            </a:p>
          </p:txBody>
        </p:sp>
        <p:cxnSp>
          <p:nvCxnSpPr>
            <p:cNvPr id="33" name="Straight Arrow Connector 32"/>
            <p:cNvCxnSpPr>
              <a:stCxn id="24" idx="2"/>
              <a:endCxn id="27" idx="1"/>
            </p:cNvCxnSpPr>
            <p:nvPr/>
          </p:nvCxnSpPr>
          <p:spPr>
            <a:xfrm flipH="1">
              <a:off x="3133693" y="3344592"/>
              <a:ext cx="2130649" cy="56496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2"/>
              <a:endCxn id="28" idx="1"/>
            </p:cNvCxnSpPr>
            <p:nvPr/>
          </p:nvCxnSpPr>
          <p:spPr>
            <a:xfrm flipH="1">
              <a:off x="3662835" y="3350766"/>
              <a:ext cx="13760" cy="55879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3" idx="2"/>
              <a:endCxn id="28" idx="1"/>
            </p:cNvCxnSpPr>
            <p:nvPr/>
          </p:nvCxnSpPr>
          <p:spPr>
            <a:xfrm flipH="1">
              <a:off x="3662835" y="3355493"/>
              <a:ext cx="2178281" cy="55406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3" idx="2"/>
              <a:endCxn id="28" idx="1"/>
            </p:cNvCxnSpPr>
            <p:nvPr/>
          </p:nvCxnSpPr>
          <p:spPr>
            <a:xfrm>
              <a:off x="1513280" y="3345586"/>
              <a:ext cx="2149555" cy="56397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5" idx="2"/>
              <a:endCxn id="29" idx="1"/>
            </p:cNvCxnSpPr>
            <p:nvPr/>
          </p:nvCxnSpPr>
          <p:spPr>
            <a:xfrm flipH="1">
              <a:off x="4215212" y="3355493"/>
              <a:ext cx="2218692" cy="55406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2" idx="2"/>
              <a:endCxn id="26" idx="1"/>
            </p:cNvCxnSpPr>
            <p:nvPr/>
          </p:nvCxnSpPr>
          <p:spPr>
            <a:xfrm flipH="1">
              <a:off x="2581316" y="3358895"/>
              <a:ext cx="2188854" cy="55066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2"/>
              <a:endCxn id="26" idx="1"/>
            </p:cNvCxnSpPr>
            <p:nvPr/>
          </p:nvCxnSpPr>
          <p:spPr>
            <a:xfrm flipH="1">
              <a:off x="2581316" y="3354168"/>
              <a:ext cx="24333" cy="55539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9" idx="2"/>
              <a:endCxn id="27" idx="1"/>
            </p:cNvCxnSpPr>
            <p:nvPr/>
          </p:nvCxnSpPr>
          <p:spPr>
            <a:xfrm>
              <a:off x="3129353" y="3310329"/>
              <a:ext cx="4340" cy="59923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4" idx="2"/>
              <a:endCxn id="27" idx="1"/>
            </p:cNvCxnSpPr>
            <p:nvPr/>
          </p:nvCxnSpPr>
          <p:spPr>
            <a:xfrm>
              <a:off x="936506" y="3334685"/>
              <a:ext cx="2197187" cy="57487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0" idx="2"/>
              <a:endCxn id="29" idx="1"/>
            </p:cNvCxnSpPr>
            <p:nvPr/>
          </p:nvCxnSpPr>
          <p:spPr>
            <a:xfrm flipH="1">
              <a:off x="4215212" y="3350766"/>
              <a:ext cx="54171" cy="55879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5" idx="2"/>
              <a:endCxn id="29" idx="1"/>
            </p:cNvCxnSpPr>
            <p:nvPr/>
          </p:nvCxnSpPr>
          <p:spPr>
            <a:xfrm>
              <a:off x="2106068" y="3345586"/>
              <a:ext cx="2109144" cy="56397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9" idx="3"/>
              <a:endCxn id="11" idx="0"/>
            </p:cNvCxnSpPr>
            <p:nvPr/>
          </p:nvCxnSpPr>
          <p:spPr>
            <a:xfrm>
              <a:off x="4215212" y="4471370"/>
              <a:ext cx="925649" cy="84673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8" idx="3"/>
              <a:endCxn id="9" idx="0"/>
            </p:cNvCxnSpPr>
            <p:nvPr/>
          </p:nvCxnSpPr>
          <p:spPr>
            <a:xfrm>
              <a:off x="3662835" y="4471370"/>
              <a:ext cx="480752" cy="84524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7" idx="3"/>
              <a:endCxn id="10" idx="0"/>
            </p:cNvCxnSpPr>
            <p:nvPr/>
          </p:nvCxnSpPr>
          <p:spPr>
            <a:xfrm flipH="1">
              <a:off x="3063148" y="4471370"/>
              <a:ext cx="70545" cy="86001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6" idx="3"/>
              <a:endCxn id="8" idx="0"/>
            </p:cNvCxnSpPr>
            <p:nvPr/>
          </p:nvCxnSpPr>
          <p:spPr>
            <a:xfrm flipH="1">
              <a:off x="2198781" y="4471370"/>
              <a:ext cx="382535" cy="84524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361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165639"/>
              </p:ext>
            </p:extLst>
          </p:nvPr>
        </p:nvGraphicFramePr>
        <p:xfrm>
          <a:off x="104432" y="212726"/>
          <a:ext cx="8867593" cy="6524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131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136" b="26999"/>
          <a:stretch/>
        </p:blipFill>
        <p:spPr>
          <a:xfrm>
            <a:off x="1936411" y="3605700"/>
            <a:ext cx="4235234" cy="1694595"/>
          </a:xfrm>
          <a:prstGeom prst="rect">
            <a:avLst/>
          </a:prstGeom>
        </p:spPr>
      </p:pic>
      <p:sp>
        <p:nvSpPr>
          <p:cNvPr id="10" name="Trapezoid 9"/>
          <p:cNvSpPr/>
          <p:nvPr/>
        </p:nvSpPr>
        <p:spPr>
          <a:xfrm rot="10800000">
            <a:off x="1936410" y="3348034"/>
            <a:ext cx="4235234" cy="515327"/>
          </a:xfrm>
          <a:prstGeom prst="trapezoid">
            <a:avLst>
              <a:gd name="adj" fmla="val 248782"/>
            </a:avLst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49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713" y="1125153"/>
            <a:ext cx="1270437" cy="9808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alphaModFix amt="41000"/>
          </a:blip>
          <a:srcRect r="34375"/>
          <a:stretch/>
        </p:blipFill>
        <p:spPr>
          <a:xfrm>
            <a:off x="3452557" y="2105957"/>
            <a:ext cx="1104900" cy="13586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alphaModFix amt="41000"/>
          </a:blip>
          <a:srcRect r="34375"/>
          <a:stretch/>
        </p:blipFill>
        <p:spPr>
          <a:xfrm>
            <a:off x="4849557" y="2105957"/>
            <a:ext cx="1104900" cy="13586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477" y="1125153"/>
            <a:ext cx="1293054" cy="9875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3431" y="1125153"/>
            <a:ext cx="1223706" cy="9875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3216" y="3693262"/>
            <a:ext cx="1760663" cy="1428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alphaModFix amt="41000"/>
          </a:blip>
          <a:srcRect r="34375"/>
          <a:stretch/>
        </p:blipFill>
        <p:spPr>
          <a:xfrm>
            <a:off x="2072491" y="2105957"/>
            <a:ext cx="1104900" cy="135863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91335" y="4653383"/>
            <a:ext cx="112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054767" y="2675680"/>
            <a:ext cx="112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VM 1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434833" y="2671260"/>
            <a:ext cx="112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VM 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854513" y="2671260"/>
            <a:ext cx="112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VM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3882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90710" y="2018394"/>
            <a:ext cx="9019271" cy="4320792"/>
            <a:chOff x="90710" y="2018394"/>
            <a:chExt cx="9019271" cy="4320792"/>
          </a:xfrm>
        </p:grpSpPr>
        <p:sp>
          <p:nvSpPr>
            <p:cNvPr id="4" name="Rounded Rectangle 3"/>
            <p:cNvSpPr/>
            <p:nvPr/>
          </p:nvSpPr>
          <p:spPr>
            <a:xfrm>
              <a:off x="362861" y="2835044"/>
              <a:ext cx="3640024" cy="325464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Baskerville"/>
                <a:cs typeface="Baskerville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62861" y="3560818"/>
              <a:ext cx="36400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2861" y="5352574"/>
              <a:ext cx="36400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190655" y="3560818"/>
              <a:ext cx="0" cy="1791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141072" y="3560818"/>
              <a:ext cx="0" cy="1791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4" idx="1"/>
            </p:cNvCxnSpPr>
            <p:nvPr/>
          </p:nvCxnSpPr>
          <p:spPr>
            <a:xfrm flipV="1">
              <a:off x="362861" y="4456696"/>
              <a:ext cx="827794" cy="56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" idx="3"/>
            </p:cNvCxnSpPr>
            <p:nvPr/>
          </p:nvCxnSpPr>
          <p:spPr>
            <a:xfrm flipH="1" flipV="1">
              <a:off x="3141072" y="4456696"/>
              <a:ext cx="861813" cy="56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75202" y="3016499"/>
              <a:ext cx="236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askerville"/>
                  <a:cs typeface="Baskerville"/>
                </a:rPr>
                <a:t>RAM</a:t>
              </a:r>
              <a:endParaRPr lang="en-US" dirty="0">
                <a:latin typeface="Baskerville"/>
                <a:cs typeface="Baskerville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2861" y="3844334"/>
              <a:ext cx="827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askerville"/>
                  <a:cs typeface="Baskerville"/>
                </a:rPr>
                <a:t>Core 0</a:t>
              </a:r>
              <a:endParaRPr lang="en-US" dirty="0">
                <a:latin typeface="Baskerville"/>
                <a:cs typeface="Baskerville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41072" y="3849391"/>
              <a:ext cx="827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askerville"/>
                  <a:cs typeface="Baskerville"/>
                </a:rPr>
                <a:t>Core 1</a:t>
              </a:r>
              <a:endParaRPr lang="en-US" dirty="0">
                <a:latin typeface="Baskerville"/>
                <a:cs typeface="Baskerville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41072" y="4755143"/>
              <a:ext cx="827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askerville"/>
                  <a:cs typeface="Baskerville"/>
                </a:rPr>
                <a:t>Core 3</a:t>
              </a:r>
              <a:endParaRPr lang="en-US" dirty="0">
                <a:latin typeface="Baskerville"/>
                <a:cs typeface="Baskerville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2861" y="4737600"/>
              <a:ext cx="827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askerville"/>
                  <a:cs typeface="Baskerville"/>
                </a:rPr>
                <a:t>Core 2</a:t>
              </a:r>
              <a:endParaRPr lang="en-US" dirty="0">
                <a:latin typeface="Baskerville"/>
                <a:cs typeface="Baskerville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10221" y="4272030"/>
              <a:ext cx="1133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askerville"/>
                  <a:cs typeface="Baskerville"/>
                </a:rPr>
                <a:t>Cache</a:t>
              </a:r>
              <a:endParaRPr lang="en-US" dirty="0">
                <a:latin typeface="Baskerville"/>
                <a:cs typeface="Baskerville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0710" y="2024064"/>
              <a:ext cx="4218345" cy="4315122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0"/>
                  </a:schemeClr>
                </a:gs>
                <a:gs pos="35000">
                  <a:schemeClr val="dk1">
                    <a:tint val="37000"/>
                    <a:satMod val="300000"/>
                    <a:alpha val="0"/>
                  </a:schemeClr>
                </a:gs>
                <a:gs pos="100000">
                  <a:schemeClr val="dk1">
                    <a:tint val="15000"/>
                    <a:satMod val="350000"/>
                    <a:alpha val="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Baskerville"/>
                <a:cs typeface="Baskerville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6352" y="2143302"/>
              <a:ext cx="3228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askerville"/>
                  <a:cs typeface="Baskerville"/>
                </a:rPr>
                <a:t>CPU socket-0 , NUMA node-0</a:t>
              </a:r>
              <a:endParaRPr lang="en-US" dirty="0">
                <a:latin typeface="Baskerville"/>
                <a:cs typeface="Baskerville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163787" y="2829374"/>
              <a:ext cx="3640024" cy="325464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Baskerville"/>
                <a:cs typeface="Baskerville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163787" y="3555148"/>
              <a:ext cx="36400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163787" y="5346904"/>
              <a:ext cx="36400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991581" y="3555148"/>
              <a:ext cx="0" cy="1791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941998" y="3555148"/>
              <a:ext cx="0" cy="1791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2" idx="1"/>
            </p:cNvCxnSpPr>
            <p:nvPr/>
          </p:nvCxnSpPr>
          <p:spPr>
            <a:xfrm flipV="1">
              <a:off x="5163787" y="4451026"/>
              <a:ext cx="827794" cy="56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2" idx="3"/>
            </p:cNvCxnSpPr>
            <p:nvPr/>
          </p:nvCxnSpPr>
          <p:spPr>
            <a:xfrm flipH="1" flipV="1">
              <a:off x="7941998" y="4451026"/>
              <a:ext cx="861813" cy="56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776128" y="3010829"/>
              <a:ext cx="236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askerville"/>
                  <a:cs typeface="Baskerville"/>
                </a:rPr>
                <a:t>RAM</a:t>
              </a:r>
              <a:endParaRPr lang="en-US" dirty="0">
                <a:latin typeface="Baskerville"/>
                <a:cs typeface="Baskerville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63787" y="3838664"/>
              <a:ext cx="827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askerville"/>
                  <a:cs typeface="Baskerville"/>
                </a:rPr>
                <a:t>Core 0</a:t>
              </a:r>
              <a:endParaRPr lang="en-US" dirty="0">
                <a:latin typeface="Baskerville"/>
                <a:cs typeface="Baskerville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941998" y="3843721"/>
              <a:ext cx="827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askerville"/>
                  <a:cs typeface="Baskerville"/>
                </a:rPr>
                <a:t>Core 1</a:t>
              </a:r>
              <a:endParaRPr lang="en-US" dirty="0">
                <a:latin typeface="Baskerville"/>
                <a:cs typeface="Baskerville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41998" y="4749473"/>
              <a:ext cx="827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askerville"/>
                  <a:cs typeface="Baskerville"/>
                </a:rPr>
                <a:t>Core 3</a:t>
              </a:r>
              <a:endParaRPr lang="en-US" dirty="0">
                <a:latin typeface="Baskerville"/>
                <a:cs typeface="Baskerville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63787" y="4731930"/>
              <a:ext cx="827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askerville"/>
                  <a:cs typeface="Baskerville"/>
                </a:rPr>
                <a:t>Core 2</a:t>
              </a:r>
              <a:endParaRPr lang="en-US" dirty="0">
                <a:latin typeface="Baskerville"/>
                <a:cs typeface="Baskerville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11147" y="4266360"/>
              <a:ext cx="1133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askerville"/>
                  <a:cs typeface="Baskerville"/>
                </a:rPr>
                <a:t>Cache</a:t>
              </a:r>
              <a:endParaRPr lang="en-US" dirty="0">
                <a:latin typeface="Baskerville"/>
                <a:cs typeface="Baskerville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91636" y="2018394"/>
              <a:ext cx="4218345" cy="4315122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50000"/>
                    <a:satMod val="300000"/>
                    <a:alpha val="0"/>
                  </a:schemeClr>
                </a:gs>
                <a:gs pos="35000">
                  <a:schemeClr val="dk1">
                    <a:tint val="37000"/>
                    <a:satMod val="300000"/>
                    <a:alpha val="0"/>
                  </a:schemeClr>
                </a:gs>
                <a:gs pos="100000">
                  <a:schemeClr val="dk1">
                    <a:tint val="15000"/>
                    <a:satMod val="350000"/>
                    <a:alpha val="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Baskerville"/>
                <a:cs typeface="Baskerville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47278" y="2137632"/>
              <a:ext cx="3212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askerville"/>
                  <a:cs typeface="Baskerville"/>
                </a:rPr>
                <a:t>CPU socket-1 , NUMA node-1</a:t>
              </a:r>
              <a:endParaRPr lang="en-US" dirty="0">
                <a:latin typeface="Baskerville"/>
                <a:cs typeface="Baskerville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4002885" y="5636091"/>
              <a:ext cx="1160902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280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MongoDB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880057"/>
              </p:ext>
            </p:extLst>
          </p:nvPr>
        </p:nvGraphicFramePr>
        <p:xfrm>
          <a:off x="0" y="973667"/>
          <a:ext cx="9185694" cy="5051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1325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Stress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787160"/>
              </p:ext>
            </p:extLst>
          </p:nvPr>
        </p:nvGraphicFramePr>
        <p:xfrm>
          <a:off x="0" y="846666"/>
          <a:ext cx="9108718" cy="5009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14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Percentage increase execution time CPU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315684"/>
              </p:ext>
            </p:extLst>
          </p:nvPr>
        </p:nvGraphicFramePr>
        <p:xfrm>
          <a:off x="-16036" y="832556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891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040259"/>
              </p:ext>
            </p:extLst>
          </p:nvPr>
        </p:nvGraphicFramePr>
        <p:xfrm>
          <a:off x="35282" y="1257150"/>
          <a:ext cx="9108718" cy="5009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918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Percentage increase execution time Memory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824594"/>
              </p:ext>
            </p:extLst>
          </p:nvPr>
        </p:nvGraphicFramePr>
        <p:xfrm>
          <a:off x="-16036" y="832556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8535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I/O Stress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739515"/>
              </p:ext>
            </p:extLst>
          </p:nvPr>
        </p:nvGraphicFramePr>
        <p:xfrm>
          <a:off x="0" y="1308501"/>
          <a:ext cx="9108718" cy="5009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4091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Percentage increase execution time disk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927270"/>
              </p:ext>
            </p:extLst>
          </p:nvPr>
        </p:nvGraphicFramePr>
        <p:xfrm>
          <a:off x="-17623" y="1076282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9160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270" y="-449005"/>
            <a:ext cx="82296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17732" r="-17732"/>
          <a:stretch>
            <a:fillRect/>
          </a:stretch>
        </p:blipFill>
        <p:spPr>
          <a:xfrm>
            <a:off x="457200" y="2604440"/>
            <a:ext cx="8229600" cy="452596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0214" y="1803400"/>
            <a:ext cx="3251200" cy="32512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4"/>
          <a:srcRect l="10582" t="5759" r="15871" b="10383"/>
          <a:stretch/>
        </p:blipFill>
        <p:spPr>
          <a:xfrm>
            <a:off x="4607070" y="1803400"/>
            <a:ext cx="2911190" cy="35296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73605" y="4181086"/>
            <a:ext cx="546351" cy="191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0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Bandwidth Stress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20495"/>
              </p:ext>
            </p:extLst>
          </p:nvPr>
        </p:nvGraphicFramePr>
        <p:xfrm>
          <a:off x="0" y="846665"/>
          <a:ext cx="9108718" cy="5656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745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Percentage increase execution time network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745495"/>
              </p:ext>
            </p:extLst>
          </p:nvPr>
        </p:nvGraphicFramePr>
        <p:xfrm>
          <a:off x="-16036" y="1417638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2867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70536"/>
              </p:ext>
            </p:extLst>
          </p:nvPr>
        </p:nvGraphicFramePr>
        <p:xfrm>
          <a:off x="-17623" y="1640700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3712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PYBENCH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109468"/>
              </p:ext>
            </p:extLst>
          </p:nvPr>
        </p:nvGraphicFramePr>
        <p:xfrm>
          <a:off x="-17623" y="1640700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7037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PHPBENCH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599146"/>
              </p:ext>
            </p:extLst>
          </p:nvPr>
        </p:nvGraphicFramePr>
        <p:xfrm>
          <a:off x="-17623" y="1640700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8266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/>
          <p:cNvSpPr/>
          <p:nvPr/>
        </p:nvSpPr>
        <p:spPr>
          <a:xfrm>
            <a:off x="2385403" y="1667599"/>
            <a:ext cx="6659171" cy="486169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Baskerville"/>
              <a:cs typeface="Baskerville"/>
            </a:endParaRPr>
          </a:p>
        </p:txBody>
      </p:sp>
      <p:sp>
        <p:nvSpPr>
          <p:cNvPr id="42" name="Can 41"/>
          <p:cNvSpPr/>
          <p:nvPr/>
        </p:nvSpPr>
        <p:spPr>
          <a:xfrm>
            <a:off x="6179740" y="1989833"/>
            <a:ext cx="1241332" cy="1319718"/>
          </a:xfrm>
          <a:prstGeom prst="can">
            <a:avLst>
              <a:gd name="adj" fmla="val 41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Baskerville"/>
              <a:cs typeface="Baskerville"/>
            </a:endParaRPr>
          </a:p>
        </p:txBody>
      </p:sp>
      <p:sp>
        <p:nvSpPr>
          <p:cNvPr id="41" name="Can 40"/>
          <p:cNvSpPr/>
          <p:nvPr/>
        </p:nvSpPr>
        <p:spPr>
          <a:xfrm>
            <a:off x="6108561" y="2078093"/>
            <a:ext cx="1241332" cy="1319718"/>
          </a:xfrm>
          <a:prstGeom prst="can">
            <a:avLst>
              <a:gd name="adj" fmla="val 41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Baskerville"/>
              <a:cs typeface="Baskerville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346526" y="3878010"/>
            <a:ext cx="2095912" cy="9658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Baskerville"/>
              <a:cs typeface="Baskerville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276583" y="3966651"/>
            <a:ext cx="2095912" cy="9658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Baskerville"/>
              <a:cs typeface="Baskerville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409317" y="3844379"/>
            <a:ext cx="1395282" cy="173713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Baskerville"/>
              <a:cs typeface="Baskerville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346720" y="3910055"/>
            <a:ext cx="1395282" cy="173713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Baskerville"/>
              <a:cs typeface="Baskerville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89317" y="4172105"/>
            <a:ext cx="347188" cy="543940"/>
            <a:chOff x="949360" y="2444910"/>
            <a:chExt cx="461850" cy="723581"/>
          </a:xfrm>
        </p:grpSpPr>
        <p:sp>
          <p:nvSpPr>
            <p:cNvPr id="4" name="Cube 3"/>
            <p:cNvSpPr/>
            <p:nvPr/>
          </p:nvSpPr>
          <p:spPr>
            <a:xfrm>
              <a:off x="949360" y="2706641"/>
              <a:ext cx="461850" cy="461850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Baskerville"/>
                <a:cs typeface="Baskerville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1257262" y="2591189"/>
              <a:ext cx="0" cy="1731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8900000" flipV="1">
              <a:off x="1191747" y="2444910"/>
              <a:ext cx="0" cy="1731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2700000" flipV="1">
              <a:off x="1318489" y="2443374"/>
              <a:ext cx="0" cy="1731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65231" y="4463139"/>
            <a:ext cx="347188" cy="543940"/>
            <a:chOff x="949360" y="2444910"/>
            <a:chExt cx="461850" cy="723581"/>
          </a:xfrm>
        </p:grpSpPr>
        <p:sp>
          <p:nvSpPr>
            <p:cNvPr id="14" name="Cube 13"/>
            <p:cNvSpPr/>
            <p:nvPr/>
          </p:nvSpPr>
          <p:spPr>
            <a:xfrm>
              <a:off x="949360" y="2706641"/>
              <a:ext cx="461850" cy="461850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Baskerville"/>
                <a:cs typeface="Baskerville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1257262" y="2591189"/>
              <a:ext cx="0" cy="1731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8900000" flipV="1">
              <a:off x="1191747" y="2444910"/>
              <a:ext cx="0" cy="1731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2700000" flipV="1">
              <a:off x="1318489" y="2443374"/>
              <a:ext cx="0" cy="1731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78389" y="4988015"/>
            <a:ext cx="347188" cy="543940"/>
            <a:chOff x="949360" y="2444910"/>
            <a:chExt cx="461850" cy="723581"/>
          </a:xfrm>
        </p:grpSpPr>
        <p:sp>
          <p:nvSpPr>
            <p:cNvPr id="19" name="Cube 18"/>
            <p:cNvSpPr/>
            <p:nvPr/>
          </p:nvSpPr>
          <p:spPr>
            <a:xfrm>
              <a:off x="949360" y="2706641"/>
              <a:ext cx="461850" cy="461850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Baskerville"/>
                <a:cs typeface="Baskerville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1257262" y="2591189"/>
              <a:ext cx="0" cy="1731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8900000" flipV="1">
              <a:off x="1191747" y="2444910"/>
              <a:ext cx="0" cy="1731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2700000" flipV="1">
              <a:off x="1318489" y="2443374"/>
              <a:ext cx="0" cy="1731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42129" y="4716045"/>
            <a:ext cx="347188" cy="543940"/>
            <a:chOff x="949360" y="2444910"/>
            <a:chExt cx="461850" cy="723581"/>
          </a:xfrm>
        </p:grpSpPr>
        <p:sp>
          <p:nvSpPr>
            <p:cNvPr id="24" name="Cube 23"/>
            <p:cNvSpPr/>
            <p:nvPr/>
          </p:nvSpPr>
          <p:spPr>
            <a:xfrm>
              <a:off x="949360" y="2706641"/>
              <a:ext cx="461850" cy="461850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Baskerville"/>
                <a:cs typeface="Baskerville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1257262" y="2591189"/>
              <a:ext cx="0" cy="1731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8900000" flipV="1">
              <a:off x="1191747" y="2444910"/>
              <a:ext cx="0" cy="1731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2700000" flipV="1">
              <a:off x="1318489" y="2443374"/>
              <a:ext cx="0" cy="1731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Striped Right Arrow 31"/>
          <p:cNvSpPr/>
          <p:nvPr/>
        </p:nvSpPr>
        <p:spPr>
          <a:xfrm>
            <a:off x="1808090" y="4716045"/>
            <a:ext cx="577313" cy="289879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skerville"/>
              <a:cs typeface="Baskerville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553007" y="4458805"/>
            <a:ext cx="1217948" cy="77727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Baskerville"/>
                <a:cs typeface="Baskerville"/>
              </a:rPr>
              <a:t>Load Balancer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Baskerville"/>
                <a:cs typeface="Baskerville"/>
              </a:rPr>
              <a:t>(HAProxy)</a:t>
            </a:r>
            <a:endParaRPr lang="en-US" sz="1600" dirty="0">
              <a:solidFill>
                <a:schemeClr val="tx1"/>
              </a:solidFill>
              <a:latin typeface="Baskerville"/>
              <a:cs typeface="Baskerville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284124" y="3984016"/>
            <a:ext cx="1395282" cy="173713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Baskerville"/>
                <a:cs typeface="Baskerville"/>
              </a:rPr>
              <a:t>RabbitMQ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Baskerville"/>
                <a:cs typeface="Baskerville"/>
              </a:rPr>
              <a:t>Cluster</a:t>
            </a:r>
            <a:endParaRPr lang="en-US" dirty="0">
              <a:solidFill>
                <a:srgbClr val="000000"/>
              </a:solidFill>
              <a:latin typeface="Baskerville"/>
              <a:cs typeface="Baskerville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195674" y="4043499"/>
            <a:ext cx="2095912" cy="9658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Baskerville"/>
                <a:cs typeface="Baskerville"/>
              </a:rPr>
              <a:t>Observation Workers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Baskerville"/>
                <a:cs typeface="Baskerville"/>
              </a:rPr>
              <a:t>( Java Applications )</a:t>
            </a:r>
            <a:endParaRPr lang="en-US" dirty="0">
              <a:solidFill>
                <a:srgbClr val="000000"/>
              </a:solidFill>
              <a:latin typeface="Baskerville"/>
              <a:cs typeface="Baskerville"/>
            </a:endParaRPr>
          </a:p>
        </p:txBody>
      </p:sp>
      <p:sp>
        <p:nvSpPr>
          <p:cNvPr id="40" name="Can 39"/>
          <p:cNvSpPr/>
          <p:nvPr/>
        </p:nvSpPr>
        <p:spPr>
          <a:xfrm>
            <a:off x="6025789" y="2156591"/>
            <a:ext cx="1241332" cy="1319718"/>
          </a:xfrm>
          <a:prstGeom prst="can">
            <a:avLst>
              <a:gd name="adj" fmla="val 41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skerville"/>
                <a:cs typeface="Baskerville"/>
              </a:rPr>
              <a:t>MongoDB</a:t>
            </a:r>
          </a:p>
          <a:p>
            <a:pPr algn="ctr"/>
            <a:r>
              <a:rPr lang="en-US" dirty="0" smtClean="0">
                <a:latin typeface="Baskerville"/>
                <a:cs typeface="Baskerville"/>
              </a:rPr>
              <a:t>Cluster</a:t>
            </a:r>
            <a:endParaRPr lang="en-US" dirty="0">
              <a:latin typeface="Baskerville"/>
              <a:cs typeface="Baskerville"/>
            </a:endParaRPr>
          </a:p>
        </p:txBody>
      </p:sp>
      <p:sp>
        <p:nvSpPr>
          <p:cNvPr id="43" name="Can 42"/>
          <p:cNvSpPr/>
          <p:nvPr/>
        </p:nvSpPr>
        <p:spPr>
          <a:xfrm>
            <a:off x="7703924" y="1989833"/>
            <a:ext cx="1241332" cy="1319717"/>
          </a:xfrm>
          <a:prstGeom prst="can">
            <a:avLst>
              <a:gd name="adj" fmla="val 41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Baskerville"/>
              <a:cs typeface="Baskerville"/>
            </a:endParaRPr>
          </a:p>
        </p:txBody>
      </p:sp>
      <p:sp>
        <p:nvSpPr>
          <p:cNvPr id="44" name="Can 43"/>
          <p:cNvSpPr/>
          <p:nvPr/>
        </p:nvSpPr>
        <p:spPr>
          <a:xfrm>
            <a:off x="7632745" y="2078093"/>
            <a:ext cx="1241332" cy="1319717"/>
          </a:xfrm>
          <a:prstGeom prst="can">
            <a:avLst>
              <a:gd name="adj" fmla="val 41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Baskerville"/>
              <a:cs typeface="Baskerville"/>
            </a:endParaRPr>
          </a:p>
        </p:txBody>
      </p:sp>
      <p:sp>
        <p:nvSpPr>
          <p:cNvPr id="45" name="Can 44"/>
          <p:cNvSpPr/>
          <p:nvPr/>
        </p:nvSpPr>
        <p:spPr>
          <a:xfrm>
            <a:off x="7549973" y="2156591"/>
            <a:ext cx="1241332" cy="1319717"/>
          </a:xfrm>
          <a:prstGeom prst="can">
            <a:avLst>
              <a:gd name="adj" fmla="val 41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Baskerville"/>
                <a:cs typeface="Baskerville"/>
              </a:rPr>
              <a:t>Triplestore</a:t>
            </a:r>
          </a:p>
          <a:p>
            <a:pPr algn="ctr"/>
            <a:r>
              <a:rPr lang="en-US" dirty="0" smtClean="0">
                <a:latin typeface="Baskerville"/>
                <a:cs typeface="Baskerville"/>
              </a:rPr>
              <a:t>Cluster</a:t>
            </a:r>
            <a:endParaRPr lang="en-US" dirty="0">
              <a:latin typeface="Baskerville"/>
              <a:cs typeface="Baskerville"/>
            </a:endParaRPr>
          </a:p>
        </p:txBody>
      </p:sp>
      <p:cxnSp>
        <p:nvCxnSpPr>
          <p:cNvPr id="81" name="Straight Arrow Connector 80"/>
          <p:cNvCxnSpPr>
            <a:stCxn id="33" idx="3"/>
          </p:cNvCxnSpPr>
          <p:nvPr/>
        </p:nvCxnSpPr>
        <p:spPr>
          <a:xfrm flipV="1">
            <a:off x="3770955" y="4482204"/>
            <a:ext cx="513169" cy="365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3" idx="3"/>
            <a:endCxn id="34" idx="1"/>
          </p:cNvCxnSpPr>
          <p:nvPr/>
        </p:nvCxnSpPr>
        <p:spPr>
          <a:xfrm>
            <a:off x="3770955" y="4847442"/>
            <a:ext cx="513169" cy="5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3" idx="3"/>
          </p:cNvCxnSpPr>
          <p:nvPr/>
        </p:nvCxnSpPr>
        <p:spPr>
          <a:xfrm>
            <a:off x="3770955" y="4847442"/>
            <a:ext cx="513169" cy="380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ight Arrow 126"/>
          <p:cNvSpPr/>
          <p:nvPr/>
        </p:nvSpPr>
        <p:spPr>
          <a:xfrm>
            <a:off x="5723691" y="4378424"/>
            <a:ext cx="433495" cy="1696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skerville"/>
              <a:cs typeface="Baskerville"/>
            </a:endParaRPr>
          </a:p>
        </p:txBody>
      </p:sp>
      <p:sp>
        <p:nvSpPr>
          <p:cNvPr id="128" name="Bent-Up Arrow 127"/>
          <p:cNvSpPr/>
          <p:nvPr/>
        </p:nvSpPr>
        <p:spPr>
          <a:xfrm rot="5400000" flipV="1">
            <a:off x="6273734" y="4525542"/>
            <a:ext cx="399264" cy="1459626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skerville"/>
              <a:cs typeface="Baskerville"/>
            </a:endParaRPr>
          </a:p>
        </p:txBody>
      </p:sp>
      <p:sp>
        <p:nvSpPr>
          <p:cNvPr id="129" name="Right Arrow 128"/>
          <p:cNvSpPr/>
          <p:nvPr/>
        </p:nvSpPr>
        <p:spPr>
          <a:xfrm rot="16200000">
            <a:off x="6463227" y="3603953"/>
            <a:ext cx="311223" cy="1696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skerville"/>
              <a:cs typeface="Baskerville"/>
            </a:endParaRPr>
          </a:p>
        </p:txBody>
      </p:sp>
      <p:sp>
        <p:nvSpPr>
          <p:cNvPr id="130" name="Right Arrow 129"/>
          <p:cNvSpPr/>
          <p:nvPr/>
        </p:nvSpPr>
        <p:spPr>
          <a:xfrm rot="16200000">
            <a:off x="7900095" y="3600026"/>
            <a:ext cx="311223" cy="1696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skerville"/>
              <a:cs typeface="Baskerville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15464" y="5554383"/>
            <a:ext cx="142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"/>
                <a:cs typeface="Baskerville"/>
              </a:rPr>
              <a:t>Sensor Nodes</a:t>
            </a:r>
            <a:endParaRPr lang="en-US" dirty="0">
              <a:latin typeface="Baskerville"/>
              <a:cs typeface="Baskerville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703653" y="6080321"/>
            <a:ext cx="227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"/>
                <a:cs typeface="Baskerville"/>
              </a:rPr>
              <a:t>Middleware System</a:t>
            </a:r>
            <a:endParaRPr lang="en-US" dirty="0">
              <a:latin typeface="Baskerville"/>
              <a:cs typeface="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14912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8405"/>
            <a:ext cx="8229600" cy="1143000"/>
          </a:xfrm>
        </p:spPr>
        <p:txBody>
          <a:bodyPr/>
          <a:lstStyle/>
          <a:p>
            <a:r>
              <a:rPr lang="en-US" dirty="0" smtClean="0"/>
              <a:t>LINPACK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175473"/>
              </p:ext>
            </p:extLst>
          </p:nvPr>
        </p:nvGraphicFramePr>
        <p:xfrm>
          <a:off x="0" y="973667"/>
          <a:ext cx="9185694" cy="5388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677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IOZONE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424391"/>
              </p:ext>
            </p:extLst>
          </p:nvPr>
        </p:nvGraphicFramePr>
        <p:xfrm>
          <a:off x="0" y="1268697"/>
          <a:ext cx="9160036" cy="5388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5177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IOZONE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719409"/>
              </p:ext>
            </p:extLst>
          </p:nvPr>
        </p:nvGraphicFramePr>
        <p:xfrm>
          <a:off x="0" y="1230214"/>
          <a:ext cx="9160036" cy="5401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479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654751"/>
              </p:ext>
            </p:extLst>
          </p:nvPr>
        </p:nvGraphicFramePr>
        <p:xfrm>
          <a:off x="-17623" y="1640700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1877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008210" y="3770980"/>
            <a:ext cx="4682747" cy="1299302"/>
            <a:chOff x="2008210" y="3770980"/>
            <a:chExt cx="4682747" cy="1299302"/>
          </a:xfrm>
        </p:grpSpPr>
        <p:pic>
          <p:nvPicPr>
            <p:cNvPr id="5" name="Picture 4" descr="Drawing1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297" t="9713" b="67350"/>
            <a:stretch/>
          </p:blipFill>
          <p:spPr>
            <a:xfrm>
              <a:off x="2008210" y="3770980"/>
              <a:ext cx="4682747" cy="129930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331862" y="3966837"/>
              <a:ext cx="409556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Baskerville"/>
                  <a:cs typeface="Baskerville"/>
                </a:rPr>
                <a:t>Server</a:t>
              </a:r>
              <a:r>
                <a:rPr lang="en-US" sz="1600" dirty="0">
                  <a:latin typeface="Baskerville"/>
                  <a:cs typeface="Baskerville"/>
                </a:rPr>
                <a:t> </a:t>
              </a:r>
              <a:r>
                <a:rPr lang="en-US" sz="1600" dirty="0" smtClean="0">
                  <a:latin typeface="Baskerville"/>
                  <a:cs typeface="Baskerville"/>
                </a:rPr>
                <a:t>with </a:t>
              </a:r>
              <a:r>
                <a:rPr lang="en-US" sz="1600" dirty="0">
                  <a:latin typeface="Baskerville"/>
                  <a:cs typeface="Baskerville"/>
                </a:rPr>
                <a:t>V</a:t>
              </a:r>
              <a:r>
                <a:rPr lang="en-US" sz="1600" dirty="0">
                  <a:latin typeface="Baskerville"/>
                  <a:cs typeface="Baskerville"/>
                </a:rPr>
                <a:t>irtualization </a:t>
              </a:r>
              <a:r>
                <a:rPr lang="en-US" sz="1600" dirty="0">
                  <a:latin typeface="Baskerville"/>
                  <a:cs typeface="Baskerville"/>
                </a:rPr>
                <a:t>C</a:t>
              </a:r>
              <a:r>
                <a:rPr lang="en-US" sz="1600" dirty="0">
                  <a:latin typeface="Baskerville"/>
                  <a:cs typeface="Baskerville"/>
                </a:rPr>
                <a:t>apable CPU</a:t>
              </a:r>
            </a:p>
            <a:p>
              <a:pPr algn="ctr"/>
              <a:endParaRPr lang="en-US" sz="1600" dirty="0">
                <a:latin typeface="Baskerville"/>
                <a:cs typeface="Baskerville"/>
              </a:endParaRPr>
            </a:p>
            <a:p>
              <a:pPr algn="ctr"/>
              <a:r>
                <a:rPr lang="en-US" sz="1600" dirty="0">
                  <a:latin typeface="Baskerville"/>
                  <a:cs typeface="Baskerville"/>
                </a:rPr>
                <a:t> (Intel VT-X or AMD – SVM)</a:t>
              </a:r>
              <a:endParaRPr lang="en-US" sz="1600" dirty="0">
                <a:latin typeface="Baskerville"/>
                <a:cs typeface="Baskerville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111574" y="2983181"/>
            <a:ext cx="4564617" cy="8270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98860" y="3440999"/>
            <a:ext cx="347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/>
                <a:cs typeface="Baskerville"/>
              </a:rPr>
              <a:t>Linux </a:t>
            </a:r>
            <a:r>
              <a:rPr lang="en-US" sz="1600" dirty="0">
                <a:latin typeface="Baskerville"/>
                <a:cs typeface="Baskerville"/>
              </a:rPr>
              <a:t>K</a:t>
            </a:r>
            <a:r>
              <a:rPr lang="en-US" sz="1600" dirty="0">
                <a:latin typeface="Baskerville"/>
                <a:cs typeface="Baskerville"/>
              </a:rPr>
              <a:t>ernel</a:t>
            </a:r>
            <a:endParaRPr lang="en-US" sz="1600" dirty="0">
              <a:latin typeface="Baskerville"/>
              <a:cs typeface="Baskerville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6733" r="-4275"/>
          <a:stretch/>
        </p:blipFill>
        <p:spPr>
          <a:xfrm>
            <a:off x="5745917" y="5572852"/>
            <a:ext cx="945040" cy="85132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3285" t="6028" r="12951" b="5869"/>
          <a:stretch/>
        </p:blipFill>
        <p:spPr>
          <a:xfrm>
            <a:off x="2008210" y="5572853"/>
            <a:ext cx="974572" cy="87395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43150" y="3042253"/>
            <a:ext cx="1683352" cy="398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43150" y="3057028"/>
            <a:ext cx="1683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/>
                <a:cs typeface="Baskerville"/>
              </a:rPr>
              <a:t>KVM</a:t>
            </a:r>
            <a:endParaRPr lang="en-US" sz="1600" dirty="0">
              <a:latin typeface="Baskerville"/>
              <a:cs typeface="Baskerville"/>
            </a:endParaRPr>
          </a:p>
        </p:txBody>
      </p:sp>
      <p:cxnSp>
        <p:nvCxnSpPr>
          <p:cNvPr id="14" name="Elbow Connector 13"/>
          <p:cNvCxnSpPr>
            <a:stCxn id="5" idx="2"/>
            <a:endCxn id="6" idx="0"/>
          </p:cNvCxnSpPr>
          <p:nvPr/>
        </p:nvCxnSpPr>
        <p:spPr>
          <a:xfrm rot="16200000" flipH="1">
            <a:off x="5032725" y="4387140"/>
            <a:ext cx="502570" cy="18688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2"/>
            <a:endCxn id="7" idx="0"/>
          </p:cNvCxnSpPr>
          <p:nvPr/>
        </p:nvCxnSpPr>
        <p:spPr>
          <a:xfrm rot="5400000">
            <a:off x="3171255" y="4394523"/>
            <a:ext cx="502571" cy="1854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109122" y="1816494"/>
            <a:ext cx="1567069" cy="11371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109123" y="1979510"/>
            <a:ext cx="1567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/>
                <a:cs typeface="Baskerville"/>
              </a:rPr>
              <a:t>User-Space </a:t>
            </a:r>
            <a:r>
              <a:rPr lang="en-US" sz="1600" dirty="0">
                <a:latin typeface="Baskerville"/>
                <a:cs typeface="Baskerville"/>
              </a:rPr>
              <a:t>A</a:t>
            </a:r>
            <a:r>
              <a:rPr lang="en-US" sz="1600" dirty="0">
                <a:latin typeface="Baskerville"/>
                <a:cs typeface="Baskerville"/>
              </a:rPr>
              <a:t>pplications (Host)</a:t>
            </a:r>
            <a:endParaRPr lang="en-US" sz="1600" dirty="0">
              <a:latin typeface="Baskerville"/>
              <a:cs typeface="Baskerville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11574" y="2451527"/>
            <a:ext cx="1358493" cy="502118"/>
          </a:xfrm>
          <a:prstGeom prst="rect">
            <a:avLst/>
          </a:prstGeom>
          <a:pattFill prst="pct5">
            <a:fgClr>
              <a:schemeClr val="accent6">
                <a:lumMod val="60000"/>
                <a:lumOff val="40000"/>
              </a:schemeClr>
            </a:fgClr>
            <a:bgClr>
              <a:schemeClr val="accent6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Baskerville"/>
                <a:cs typeface="Baskerville"/>
              </a:rPr>
              <a:t>QEMU</a:t>
            </a:r>
            <a:endParaRPr lang="en-US" sz="1600" dirty="0">
              <a:solidFill>
                <a:schemeClr val="tx1"/>
              </a:solidFill>
              <a:latin typeface="Baskerville"/>
              <a:cs typeface="Baskerville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99029" y="1993710"/>
            <a:ext cx="251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111572" y="1816494"/>
            <a:ext cx="1358495" cy="605497"/>
          </a:xfrm>
          <a:prstGeom prst="rect">
            <a:avLst/>
          </a:prstGeom>
          <a:pattFill prst="smCheck">
            <a:fgClr>
              <a:schemeClr val="accent4">
                <a:lumMod val="40000"/>
                <a:lumOff val="6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111574" y="1786958"/>
            <a:ext cx="13584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/>
                <a:cs typeface="Baskerville"/>
              </a:rPr>
              <a:t>Virtual </a:t>
            </a:r>
            <a:r>
              <a:rPr lang="en-US" sz="1600" dirty="0">
                <a:latin typeface="Baskerville"/>
                <a:cs typeface="Baskerville"/>
              </a:rPr>
              <a:t>H</a:t>
            </a:r>
            <a:r>
              <a:rPr lang="en-US" sz="1600" dirty="0">
                <a:latin typeface="Baskerville"/>
                <a:cs typeface="Baskerville"/>
              </a:rPr>
              <a:t>ardware</a:t>
            </a:r>
            <a:endParaRPr lang="en-US" sz="1600" dirty="0">
              <a:latin typeface="Baskerville"/>
              <a:cs typeface="Baskervill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11572" y="1210995"/>
            <a:ext cx="1358495" cy="575963"/>
          </a:xfrm>
          <a:prstGeom prst="rect">
            <a:avLst/>
          </a:prstGeom>
          <a:pattFill prst="ltVert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40000"/>
                <a:lumOff val="60000"/>
              </a:schemeClr>
            </a:bgClr>
          </a:patt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111572" y="1181465"/>
            <a:ext cx="135849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/>
                <a:cs typeface="Baskerville"/>
              </a:rPr>
              <a:t>Unmodified </a:t>
            </a:r>
            <a:r>
              <a:rPr lang="en-US" sz="1600" dirty="0">
                <a:latin typeface="Baskerville"/>
                <a:cs typeface="Baskerville"/>
              </a:rPr>
              <a:t>G</a:t>
            </a:r>
            <a:r>
              <a:rPr lang="en-US" sz="1600" dirty="0">
                <a:latin typeface="Baskerville"/>
                <a:cs typeface="Baskerville"/>
              </a:rPr>
              <a:t>uest OS</a:t>
            </a:r>
            <a:endParaRPr lang="en-US" sz="1600" dirty="0">
              <a:latin typeface="Baskerville"/>
              <a:cs typeface="Baskervill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11575" y="482179"/>
            <a:ext cx="135849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Baskerville"/>
                <a:cs typeface="Baskerville"/>
              </a:rPr>
              <a:t>Guest Application</a:t>
            </a:r>
            <a:endParaRPr lang="en-US" sz="1600" dirty="0">
              <a:latin typeface="Baskerville"/>
              <a:cs typeface="Baskervill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04318" y="2456247"/>
            <a:ext cx="1358493" cy="502118"/>
          </a:xfrm>
          <a:prstGeom prst="rect">
            <a:avLst/>
          </a:prstGeom>
          <a:pattFill prst="pct5">
            <a:fgClr>
              <a:schemeClr val="accent6">
                <a:lumMod val="60000"/>
                <a:lumOff val="40000"/>
              </a:schemeClr>
            </a:fgClr>
            <a:bgClr>
              <a:schemeClr val="accent6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Baskerville"/>
                <a:cs typeface="Baskerville"/>
              </a:rPr>
              <a:t>QEMU</a:t>
            </a:r>
            <a:endParaRPr lang="en-US" sz="1600" dirty="0">
              <a:solidFill>
                <a:schemeClr val="tx1"/>
              </a:solidFill>
              <a:latin typeface="Baskerville"/>
              <a:cs typeface="Baskervill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04316" y="1821214"/>
            <a:ext cx="1358495" cy="605497"/>
          </a:xfrm>
          <a:prstGeom prst="rect">
            <a:avLst/>
          </a:prstGeom>
          <a:pattFill prst="smCheck">
            <a:fgClr>
              <a:schemeClr val="accent4">
                <a:lumMod val="40000"/>
                <a:lumOff val="6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504318" y="1791678"/>
            <a:ext cx="135849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/>
                <a:cs typeface="Baskerville"/>
              </a:rPr>
              <a:t>Virtual </a:t>
            </a:r>
            <a:r>
              <a:rPr lang="en-US" sz="1600" dirty="0">
                <a:latin typeface="Baskerville"/>
                <a:cs typeface="Baskerville"/>
              </a:rPr>
              <a:t>H</a:t>
            </a:r>
            <a:r>
              <a:rPr lang="en-US" sz="1600" dirty="0">
                <a:latin typeface="Baskerville"/>
                <a:cs typeface="Baskerville"/>
              </a:rPr>
              <a:t>ardware</a:t>
            </a:r>
            <a:endParaRPr lang="en-US" sz="1600" dirty="0">
              <a:latin typeface="Baskerville"/>
              <a:cs typeface="Baskerville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04316" y="1215715"/>
            <a:ext cx="1358495" cy="575963"/>
          </a:xfrm>
          <a:prstGeom prst="rect">
            <a:avLst/>
          </a:prstGeom>
          <a:pattFill prst="ltVert">
            <a:fgClr>
              <a:schemeClr val="accent5">
                <a:lumMod val="20000"/>
                <a:lumOff val="80000"/>
              </a:schemeClr>
            </a:fgClr>
            <a:bgClr>
              <a:schemeClr val="accent5">
                <a:lumMod val="40000"/>
                <a:lumOff val="60000"/>
              </a:schemeClr>
            </a:bgClr>
          </a:patt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504316" y="1186185"/>
            <a:ext cx="135849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skerville"/>
                <a:cs typeface="Baskerville"/>
              </a:rPr>
              <a:t>Unmodified Guest OS</a:t>
            </a:r>
            <a:endParaRPr lang="en-US" sz="1600" dirty="0">
              <a:latin typeface="Baskerville"/>
              <a:cs typeface="Baskervill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04319" y="482179"/>
            <a:ext cx="135849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Baskerville"/>
                <a:cs typeface="Baskerville"/>
              </a:rPr>
              <a:t>Guest Application</a:t>
            </a:r>
            <a:endParaRPr lang="en-US" sz="1600" dirty="0">
              <a:latin typeface="Baskerville"/>
              <a:cs typeface="Baskerville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99598" y="383974"/>
            <a:ext cx="1358495" cy="2584439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11572" y="383974"/>
            <a:ext cx="1358495" cy="2584439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3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pgbench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17738"/>
              </p:ext>
            </p:extLst>
          </p:nvPr>
        </p:nvGraphicFramePr>
        <p:xfrm>
          <a:off x="-17623" y="1640700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6863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 Insert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764800"/>
              </p:ext>
            </p:extLst>
          </p:nvPr>
        </p:nvGraphicFramePr>
        <p:xfrm>
          <a:off x="-17623" y="1640700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5291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 find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544644"/>
              </p:ext>
            </p:extLst>
          </p:nvPr>
        </p:nvGraphicFramePr>
        <p:xfrm>
          <a:off x="-17623" y="1640700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575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 update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765356"/>
              </p:ext>
            </p:extLst>
          </p:nvPr>
        </p:nvGraphicFramePr>
        <p:xfrm>
          <a:off x="-17623" y="1640700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729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Rabbit Pub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53702"/>
              </p:ext>
            </p:extLst>
          </p:nvPr>
        </p:nvGraphicFramePr>
        <p:xfrm>
          <a:off x="-17623" y="1640700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8450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Rabbit Sub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692529"/>
              </p:ext>
            </p:extLst>
          </p:nvPr>
        </p:nvGraphicFramePr>
        <p:xfrm>
          <a:off x="-17623" y="1640700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565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3storeins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750593"/>
              </p:ext>
            </p:extLst>
          </p:nvPr>
        </p:nvGraphicFramePr>
        <p:xfrm>
          <a:off x="-17623" y="1640700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922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3storeret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151277"/>
              </p:ext>
            </p:extLst>
          </p:nvPr>
        </p:nvGraphicFramePr>
        <p:xfrm>
          <a:off x="-17623" y="1640700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6247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Baskerville"/>
                <a:cs typeface="Baskerville"/>
              </a:rPr>
              <a:t>obsw</a:t>
            </a:r>
            <a:endParaRPr lang="en-US" dirty="0">
              <a:latin typeface="Baskerville"/>
              <a:cs typeface="Baskerville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021870"/>
              </p:ext>
            </p:extLst>
          </p:nvPr>
        </p:nvGraphicFramePr>
        <p:xfrm>
          <a:off x="-17623" y="1640700"/>
          <a:ext cx="9160036" cy="5037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866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096" y="-296862"/>
            <a:ext cx="8229600" cy="1143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1998179" y="1875565"/>
            <a:ext cx="4533238" cy="4725837"/>
            <a:chOff x="1998179" y="1875565"/>
            <a:chExt cx="4533238" cy="4725837"/>
          </a:xfrm>
        </p:grpSpPr>
        <p:sp>
          <p:nvSpPr>
            <p:cNvPr id="10" name="Rectangle 9"/>
            <p:cNvSpPr/>
            <p:nvPr/>
          </p:nvSpPr>
          <p:spPr>
            <a:xfrm>
              <a:off x="1998179" y="3529609"/>
              <a:ext cx="4533238" cy="30717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/>
            <p:cNvSpPr/>
            <p:nvPr/>
          </p:nvSpPr>
          <p:spPr>
            <a:xfrm flipH="1">
              <a:off x="2175370" y="3684667"/>
              <a:ext cx="1176568" cy="967328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9578" b="64194" l="19767" r="22813"/>
                      </a14:imgEffect>
                    </a14:imgLayer>
                  </a14:imgProps>
                </a:ext>
              </a:extLst>
            </a:blip>
            <a:srcRect l="19386" t="47751" r="76806" b="33979"/>
            <a:stretch/>
          </p:blipFill>
          <p:spPr>
            <a:xfrm>
              <a:off x="2434217" y="3875015"/>
              <a:ext cx="116426" cy="33837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9578" b="64194" l="19767" r="22813"/>
                      </a14:imgEffect>
                    </a14:imgLayer>
                  </a14:imgProps>
                </a:ext>
              </a:extLst>
            </a:blip>
            <a:srcRect l="19386" t="47751" r="76806" b="33979"/>
            <a:stretch/>
          </p:blipFill>
          <p:spPr>
            <a:xfrm>
              <a:off x="2763809" y="3879735"/>
              <a:ext cx="116426" cy="338379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1998179" y="1875565"/>
              <a:ext cx="1486656" cy="132914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64027" y="2656475"/>
              <a:ext cx="623280" cy="464344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>
              <a:stCxn id="20" idx="2"/>
              <a:endCxn id="16" idx="0"/>
            </p:cNvCxnSpPr>
            <p:nvPr/>
          </p:nvCxnSpPr>
          <p:spPr>
            <a:xfrm>
              <a:off x="2309819" y="3130867"/>
              <a:ext cx="182611" cy="7441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8179" y="2666523"/>
              <a:ext cx="623280" cy="464344"/>
            </a:xfrm>
            <a:prstGeom prst="rect">
              <a:avLst/>
            </a:prstGeom>
          </p:spPr>
        </p:pic>
        <p:cxnSp>
          <p:nvCxnSpPr>
            <p:cNvPr id="26" name="Straight Arrow Connector 25"/>
            <p:cNvCxnSpPr>
              <a:stCxn id="21" idx="2"/>
              <a:endCxn id="17" idx="0"/>
            </p:cNvCxnSpPr>
            <p:nvPr/>
          </p:nvCxnSpPr>
          <p:spPr>
            <a:xfrm flipH="1">
              <a:off x="2822022" y="3120819"/>
              <a:ext cx="53645" cy="7589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309819" y="4070434"/>
              <a:ext cx="104212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askerville"/>
                  <a:cs typeface="Baskerville"/>
                </a:rPr>
                <a:t>Linux </a:t>
              </a:r>
              <a:r>
                <a:rPr lang="en-US" sz="1600" dirty="0">
                  <a:latin typeface="Baskerville"/>
                  <a:cs typeface="Baskerville"/>
                </a:rPr>
                <a:t>P</a:t>
              </a:r>
              <a:r>
                <a:rPr lang="en-US" sz="1600" dirty="0">
                  <a:latin typeface="Baskerville"/>
                  <a:cs typeface="Baskerville"/>
                </a:rPr>
                <a:t>rocess</a:t>
              </a:r>
              <a:endParaRPr lang="en-US" sz="1600" dirty="0">
                <a:latin typeface="Baskerville"/>
                <a:cs typeface="Baskerville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98179" y="2008484"/>
              <a:ext cx="148665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Baskerville"/>
                  <a:cs typeface="Baskerville"/>
                </a:rPr>
                <a:t>Virtual </a:t>
              </a:r>
              <a:r>
                <a:rPr lang="en-US" sz="1600" dirty="0">
                  <a:latin typeface="Baskerville"/>
                  <a:cs typeface="Baskerville"/>
                </a:rPr>
                <a:t>M</a:t>
              </a:r>
              <a:r>
                <a:rPr lang="en-US" sz="1600" dirty="0" smtClean="0">
                  <a:latin typeface="Baskerville"/>
                  <a:cs typeface="Baskerville"/>
                </a:rPr>
                <a:t>achine </a:t>
              </a:r>
              <a:r>
                <a:rPr lang="en-US" sz="1600" dirty="0" smtClean="0">
                  <a:latin typeface="Baskerville"/>
                  <a:cs typeface="Baskerville"/>
                </a:rPr>
                <a:t>#1</a:t>
              </a:r>
              <a:endParaRPr lang="en-US" sz="1600" dirty="0">
                <a:latin typeface="Baskerville"/>
                <a:cs typeface="Baskerville"/>
              </a:endParaRPr>
            </a:p>
          </p:txBody>
        </p:sp>
        <p:sp>
          <p:nvSpPr>
            <p:cNvPr id="48" name="Cube 47"/>
            <p:cNvSpPr/>
            <p:nvPr/>
          </p:nvSpPr>
          <p:spPr>
            <a:xfrm flipH="1">
              <a:off x="3789632" y="3686327"/>
              <a:ext cx="1176568" cy="967328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9578" b="64194" l="19767" r="22813"/>
                      </a14:imgEffect>
                    </a14:imgLayer>
                  </a14:imgProps>
                </a:ext>
              </a:extLst>
            </a:blip>
            <a:srcRect l="19386" t="47751" r="76806" b="33979"/>
            <a:stretch/>
          </p:blipFill>
          <p:spPr>
            <a:xfrm>
              <a:off x="4048479" y="3876675"/>
              <a:ext cx="116426" cy="338379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9578" b="64194" l="19767" r="22813"/>
                      </a14:imgEffect>
                    </a14:imgLayer>
                  </a14:imgProps>
                </a:ext>
              </a:extLst>
            </a:blip>
            <a:srcRect l="19386" t="47751" r="76806" b="33979"/>
            <a:stretch/>
          </p:blipFill>
          <p:spPr>
            <a:xfrm>
              <a:off x="4378071" y="3881395"/>
              <a:ext cx="116426" cy="338379"/>
            </a:xfrm>
            <a:prstGeom prst="rect">
              <a:avLst/>
            </a:prstGeom>
          </p:spPr>
        </p:pic>
        <p:sp>
          <p:nvSpPr>
            <p:cNvPr id="51" name="Rectangle 50"/>
            <p:cNvSpPr/>
            <p:nvPr/>
          </p:nvSpPr>
          <p:spPr>
            <a:xfrm>
              <a:off x="3612441" y="1877225"/>
              <a:ext cx="1486656" cy="132914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78289" y="2658135"/>
              <a:ext cx="623280" cy="464344"/>
            </a:xfrm>
            <a:prstGeom prst="rect">
              <a:avLst/>
            </a:prstGeom>
          </p:spPr>
        </p:pic>
        <p:cxnSp>
          <p:nvCxnSpPr>
            <p:cNvPr id="53" name="Straight Arrow Connector 52"/>
            <p:cNvCxnSpPr>
              <a:stCxn id="54" idx="2"/>
              <a:endCxn id="49" idx="0"/>
            </p:cNvCxnSpPr>
            <p:nvPr/>
          </p:nvCxnSpPr>
          <p:spPr>
            <a:xfrm>
              <a:off x="3924081" y="3132527"/>
              <a:ext cx="182611" cy="7441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2441" y="2668183"/>
              <a:ext cx="623280" cy="464344"/>
            </a:xfrm>
            <a:prstGeom prst="rect">
              <a:avLst/>
            </a:prstGeom>
          </p:spPr>
        </p:pic>
        <p:cxnSp>
          <p:nvCxnSpPr>
            <p:cNvPr id="55" name="Straight Arrow Connector 54"/>
            <p:cNvCxnSpPr>
              <a:stCxn id="52" idx="2"/>
              <a:endCxn id="50" idx="0"/>
            </p:cNvCxnSpPr>
            <p:nvPr/>
          </p:nvCxnSpPr>
          <p:spPr>
            <a:xfrm flipH="1">
              <a:off x="4436284" y="3122479"/>
              <a:ext cx="53645" cy="7589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924081" y="4072094"/>
              <a:ext cx="104212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askerville"/>
                  <a:cs typeface="Baskerville"/>
                </a:rPr>
                <a:t>Linux </a:t>
              </a:r>
              <a:r>
                <a:rPr lang="en-US" sz="1600" dirty="0">
                  <a:latin typeface="Baskerville"/>
                  <a:cs typeface="Baskerville"/>
                </a:rPr>
                <a:t>P</a:t>
              </a:r>
              <a:r>
                <a:rPr lang="en-US" sz="1600" dirty="0">
                  <a:latin typeface="Baskerville"/>
                  <a:cs typeface="Baskerville"/>
                </a:rPr>
                <a:t>rocess</a:t>
              </a:r>
              <a:endParaRPr lang="en-US" sz="1600" dirty="0">
                <a:latin typeface="Baskerville"/>
                <a:cs typeface="Baskerville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12441" y="2010144"/>
              <a:ext cx="148665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askerville"/>
                  <a:cs typeface="Baskerville"/>
                </a:rPr>
                <a:t>Virtual </a:t>
              </a:r>
              <a:r>
                <a:rPr lang="en-US" sz="1600" dirty="0">
                  <a:latin typeface="Baskerville"/>
                  <a:cs typeface="Baskerville"/>
                </a:rPr>
                <a:t>M</a:t>
              </a:r>
              <a:r>
                <a:rPr lang="en-US" sz="1600" dirty="0">
                  <a:latin typeface="Baskerville"/>
                  <a:cs typeface="Baskerville"/>
                </a:rPr>
                <a:t>achine #2</a:t>
              </a:r>
              <a:endParaRPr lang="en-US" sz="1600" dirty="0">
                <a:latin typeface="Baskerville"/>
                <a:cs typeface="Baskerville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374915" y="4761095"/>
              <a:ext cx="10188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askerville"/>
                  <a:cs typeface="Baskerville"/>
                </a:rPr>
                <a:t>Host Linux </a:t>
              </a:r>
              <a:r>
                <a:rPr lang="en-US" sz="1600" dirty="0">
                  <a:latin typeface="Baskerville"/>
                  <a:cs typeface="Baskerville"/>
                </a:rPr>
                <a:t>K</a:t>
              </a:r>
              <a:r>
                <a:rPr lang="en-US" sz="1600" dirty="0">
                  <a:latin typeface="Baskerville"/>
                  <a:cs typeface="Baskerville"/>
                </a:rPr>
                <a:t>ernel</a:t>
              </a:r>
              <a:endParaRPr lang="en-US" sz="1600" dirty="0">
                <a:latin typeface="Baskerville"/>
                <a:cs typeface="Baskerville"/>
              </a:endParaRPr>
            </a:p>
          </p:txBody>
        </p:sp>
        <p:pic>
          <p:nvPicPr>
            <p:cNvPr id="59" name="Content Placeholder 3"/>
            <p:cNvPicPr>
              <a:picLocks noChangeAspect="1"/>
            </p:cNvPicPr>
            <p:nvPr/>
          </p:nvPicPr>
          <p:blipFill rotWithShape="1">
            <a:blip r:embed="rId7"/>
            <a:srcRect l="10582" t="5759" r="15871" b="10383"/>
            <a:stretch/>
          </p:blipFill>
          <p:spPr>
            <a:xfrm>
              <a:off x="3375608" y="4653655"/>
              <a:ext cx="473666" cy="574286"/>
            </a:xfrm>
            <a:prstGeom prst="rect">
              <a:avLst/>
            </a:prstGeom>
          </p:spPr>
        </p:pic>
        <p:sp>
          <p:nvSpPr>
            <p:cNvPr id="60" name="Rectangle 59"/>
            <p:cNvSpPr/>
            <p:nvPr/>
          </p:nvSpPr>
          <p:spPr>
            <a:xfrm>
              <a:off x="5773605" y="4181086"/>
              <a:ext cx="4571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Elbow Connector 61"/>
            <p:cNvCxnSpPr>
              <a:stCxn id="56" idx="2"/>
              <a:endCxn id="59" idx="3"/>
            </p:cNvCxnSpPr>
            <p:nvPr/>
          </p:nvCxnSpPr>
          <p:spPr>
            <a:xfrm rot="5400000">
              <a:off x="4005244" y="4500901"/>
              <a:ext cx="283928" cy="59586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>
              <a:stCxn id="27" idx="2"/>
              <a:endCxn id="59" idx="1"/>
            </p:cNvCxnSpPr>
            <p:nvPr/>
          </p:nvCxnSpPr>
          <p:spPr>
            <a:xfrm rot="16200000" flipH="1">
              <a:off x="2960449" y="4525639"/>
              <a:ext cx="285588" cy="54472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69225" y="5572326"/>
              <a:ext cx="623280" cy="464344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4605" y="5577046"/>
              <a:ext cx="623280" cy="464344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1625" y="5724726"/>
              <a:ext cx="623280" cy="464344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17005" y="5729446"/>
              <a:ext cx="623280" cy="464344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4025" y="5877126"/>
              <a:ext cx="623280" cy="464344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9405" y="5881846"/>
              <a:ext cx="623280" cy="464344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26425" y="6029526"/>
              <a:ext cx="623280" cy="464344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1805" y="6034246"/>
              <a:ext cx="623280" cy="464344"/>
            </a:xfrm>
            <a:prstGeom prst="rect">
              <a:avLst/>
            </a:prstGeom>
          </p:spPr>
        </p:pic>
        <p:sp>
          <p:nvSpPr>
            <p:cNvPr id="74" name="Rectangle 73"/>
            <p:cNvSpPr/>
            <p:nvPr/>
          </p:nvSpPr>
          <p:spPr>
            <a:xfrm>
              <a:off x="2739693" y="5557558"/>
              <a:ext cx="1737024" cy="92154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>
              <a:stCxn id="59" idx="2"/>
              <a:endCxn id="74" idx="0"/>
            </p:cNvCxnSpPr>
            <p:nvPr/>
          </p:nvCxnSpPr>
          <p:spPr>
            <a:xfrm flipH="1">
              <a:off x="3608205" y="5227941"/>
              <a:ext cx="4236" cy="32961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1902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1624287" y="738412"/>
            <a:ext cx="414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Emulated Devices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1998179" y="1521119"/>
            <a:ext cx="4439906" cy="4947487"/>
            <a:chOff x="1998179" y="1521119"/>
            <a:chExt cx="4439906" cy="4947487"/>
          </a:xfrm>
        </p:grpSpPr>
        <p:sp>
          <p:nvSpPr>
            <p:cNvPr id="6" name="Rectangle 5"/>
            <p:cNvSpPr/>
            <p:nvPr/>
          </p:nvSpPr>
          <p:spPr>
            <a:xfrm>
              <a:off x="1998179" y="4076025"/>
              <a:ext cx="4439906" cy="193463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98179" y="1521119"/>
              <a:ext cx="1486656" cy="22743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98179" y="1550676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cs typeface="Baskerville"/>
                </a:rPr>
                <a:t>Virtual Machine #1</a:t>
              </a:r>
              <a:endParaRPr lang="en-US" b="1" dirty="0">
                <a:cs typeface="Baskerville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12441" y="1521119"/>
              <a:ext cx="1486656" cy="227596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12441" y="1537568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cs typeface="Baskerville"/>
                </a:rPr>
                <a:t>Virtual Machine #2</a:t>
              </a:r>
              <a:endParaRPr lang="en-US" b="1" dirty="0">
                <a:cs typeface="Baskerville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05801" y="4428485"/>
              <a:ext cx="8960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cs typeface="Baskerville"/>
                </a:rPr>
                <a:t>Host Linux Kernel</a:t>
              </a:r>
              <a:endParaRPr lang="en-US" b="1" dirty="0">
                <a:cs typeface="Baskerville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4217" y="2394112"/>
              <a:ext cx="609600" cy="609600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1998180" y="3278535"/>
              <a:ext cx="1471888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cs typeface="Baskerville"/>
                </a:rPr>
                <a:t>QEMU</a:t>
              </a:r>
              <a:endParaRPr lang="en-US" b="1" dirty="0">
                <a:solidFill>
                  <a:schemeClr val="tx1"/>
                </a:solidFill>
                <a:cs typeface="Baskerville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27180" y="3283255"/>
              <a:ext cx="1471888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cs typeface="Baskerville"/>
                </a:rPr>
                <a:t>QEMU</a:t>
              </a:r>
              <a:endParaRPr lang="en-US" b="1" dirty="0">
                <a:solidFill>
                  <a:schemeClr val="tx1"/>
                </a:solidFill>
                <a:cs typeface="Baskerville"/>
              </a:endParaRPr>
            </a:p>
          </p:txBody>
        </p:sp>
        <p:sp>
          <p:nvSpPr>
            <p:cNvPr id="46" name="Cube 45"/>
            <p:cNvSpPr/>
            <p:nvPr/>
          </p:nvSpPr>
          <p:spPr>
            <a:xfrm flipH="1">
              <a:off x="2145840" y="4356617"/>
              <a:ext cx="1176568" cy="382332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360387" y="4373045"/>
              <a:ext cx="784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cs typeface="Baskerville"/>
                </a:rPr>
                <a:t>Tap</a:t>
              </a:r>
              <a:endParaRPr lang="en-US" b="1" dirty="0">
                <a:cs typeface="Baskerville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3"/>
            <a:srcRect l="5804" b="41103"/>
            <a:stretch/>
          </p:blipFill>
          <p:spPr>
            <a:xfrm>
              <a:off x="2707515" y="5047238"/>
              <a:ext cx="1554640" cy="4613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0035" y="5765984"/>
              <a:ext cx="609600" cy="609600"/>
            </a:xfrm>
            <a:prstGeom prst="rect">
              <a:avLst/>
            </a:prstGeom>
          </p:spPr>
        </p:pic>
        <p:cxnSp>
          <p:nvCxnSpPr>
            <p:cNvPr id="54" name="Straight Arrow Connector 53"/>
            <p:cNvCxnSpPr/>
            <p:nvPr/>
          </p:nvCxnSpPr>
          <p:spPr>
            <a:xfrm>
              <a:off x="2657923" y="3003712"/>
              <a:ext cx="14766" cy="2795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2825643" y="3003712"/>
              <a:ext cx="26609" cy="2748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Up-Down Arrow 56"/>
            <p:cNvSpPr/>
            <p:nvPr/>
          </p:nvSpPr>
          <p:spPr>
            <a:xfrm>
              <a:off x="2589387" y="3841390"/>
              <a:ext cx="336302" cy="468089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46" idx="3"/>
              <a:endCxn id="48" idx="0"/>
            </p:cNvCxnSpPr>
            <p:nvPr/>
          </p:nvCxnSpPr>
          <p:spPr>
            <a:xfrm>
              <a:off x="2759425" y="4738949"/>
              <a:ext cx="725410" cy="3082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ube 60"/>
            <p:cNvSpPr/>
            <p:nvPr/>
          </p:nvSpPr>
          <p:spPr>
            <a:xfrm flipH="1">
              <a:off x="3760074" y="4361337"/>
              <a:ext cx="1176568" cy="382332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974621" y="4377765"/>
              <a:ext cx="784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cs typeface="Baskerville"/>
                </a:rPr>
                <a:t>Tap</a:t>
              </a:r>
              <a:endParaRPr lang="en-US" b="1" dirty="0">
                <a:cs typeface="Baskerville"/>
              </a:endParaRPr>
            </a:p>
          </p:txBody>
        </p:sp>
        <p:sp>
          <p:nvSpPr>
            <p:cNvPr id="63" name="Up-Down Arrow 62"/>
            <p:cNvSpPr/>
            <p:nvPr/>
          </p:nvSpPr>
          <p:spPr>
            <a:xfrm>
              <a:off x="4203621" y="3846110"/>
              <a:ext cx="336302" cy="468089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>
              <a:stCxn id="61" idx="3"/>
              <a:endCxn id="48" idx="0"/>
            </p:cNvCxnSpPr>
            <p:nvPr/>
          </p:nvCxnSpPr>
          <p:spPr>
            <a:xfrm flipH="1">
              <a:off x="3484835" y="4743669"/>
              <a:ext cx="888824" cy="30356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3685" y="2394112"/>
              <a:ext cx="609600" cy="609600"/>
            </a:xfrm>
            <a:prstGeom prst="rect">
              <a:avLst/>
            </a:prstGeom>
          </p:spPr>
        </p:pic>
        <p:cxnSp>
          <p:nvCxnSpPr>
            <p:cNvPr id="67" name="Straight Arrow Connector 66"/>
            <p:cNvCxnSpPr/>
            <p:nvPr/>
          </p:nvCxnSpPr>
          <p:spPr>
            <a:xfrm>
              <a:off x="4257391" y="3003712"/>
              <a:ext cx="14766" cy="2795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4425111" y="3003712"/>
              <a:ext cx="26609" cy="2748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48" idx="2"/>
              <a:endCxn id="49" idx="0"/>
            </p:cNvCxnSpPr>
            <p:nvPr/>
          </p:nvCxnSpPr>
          <p:spPr>
            <a:xfrm>
              <a:off x="3484835" y="5508543"/>
              <a:ext cx="0" cy="25744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925689" y="4976890"/>
              <a:ext cx="1048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cs typeface="Baskerville"/>
                </a:rPr>
                <a:t>Bridge</a:t>
              </a:r>
              <a:endParaRPr lang="en-US" b="1" dirty="0">
                <a:cs typeface="Baskerville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86775" y="6099274"/>
              <a:ext cx="4115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- - - - - - - - - - - - - - - - - - - - - - - 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89635" y="5677376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cs typeface="Baskerville"/>
                </a:rPr>
                <a:t>Eth0</a:t>
              </a:r>
              <a:endParaRPr lang="en-US" b="1" dirty="0">
                <a:cs typeface="Baskerville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223843" y="5047238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cs typeface="Baskerville"/>
                </a:rPr>
                <a:t>Br0</a:t>
              </a:r>
              <a:endParaRPr lang="en-US" b="1" dirty="0">
                <a:cs typeface="Baskervill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547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1624287" y="738412"/>
            <a:ext cx="414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Para-Virtualized Networking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98178" y="1521119"/>
            <a:ext cx="4453128" cy="4947487"/>
            <a:chOff x="1998178" y="1521119"/>
            <a:chExt cx="4453128" cy="4947487"/>
          </a:xfrm>
        </p:grpSpPr>
        <p:sp>
          <p:nvSpPr>
            <p:cNvPr id="6" name="Rectangle 5"/>
            <p:cNvSpPr/>
            <p:nvPr/>
          </p:nvSpPr>
          <p:spPr>
            <a:xfrm>
              <a:off x="1998178" y="4076025"/>
              <a:ext cx="4453128" cy="193463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98179" y="1521119"/>
              <a:ext cx="1486656" cy="22743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98179" y="1550676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#1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12441" y="1521119"/>
              <a:ext cx="1486656" cy="227596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12441" y="1537568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05801" y="4428485"/>
              <a:ext cx="10289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Host Linux Kernel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98180" y="3278535"/>
              <a:ext cx="927509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QEMU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27180" y="3283255"/>
              <a:ext cx="950357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QEMU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Cube 45"/>
            <p:cNvSpPr/>
            <p:nvPr/>
          </p:nvSpPr>
          <p:spPr>
            <a:xfrm flipH="1">
              <a:off x="2854607" y="4356617"/>
              <a:ext cx="710141" cy="382332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36262" y="4373045"/>
              <a:ext cx="64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Tap</a:t>
              </a:r>
              <a:endParaRPr lang="en-US" b="1" dirty="0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2"/>
            <a:srcRect l="5804" b="41103"/>
            <a:stretch/>
          </p:blipFill>
          <p:spPr>
            <a:xfrm>
              <a:off x="2087343" y="5047238"/>
              <a:ext cx="1554640" cy="4613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9863" y="5765984"/>
              <a:ext cx="609600" cy="609600"/>
            </a:xfrm>
            <a:prstGeom prst="rect">
              <a:avLst/>
            </a:prstGeom>
          </p:spPr>
        </p:pic>
        <p:sp>
          <p:nvSpPr>
            <p:cNvPr id="57" name="Up-Down Arrow 56"/>
            <p:cNvSpPr/>
            <p:nvPr/>
          </p:nvSpPr>
          <p:spPr>
            <a:xfrm>
              <a:off x="3002835" y="2702588"/>
              <a:ext cx="336302" cy="16068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46" idx="3"/>
              <a:endCxn id="48" idx="0"/>
            </p:cNvCxnSpPr>
            <p:nvPr/>
          </p:nvCxnSpPr>
          <p:spPr>
            <a:xfrm flipH="1">
              <a:off x="2864663" y="4738949"/>
              <a:ext cx="370315" cy="3082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48" idx="2"/>
              <a:endCxn id="49" idx="0"/>
            </p:cNvCxnSpPr>
            <p:nvPr/>
          </p:nvCxnSpPr>
          <p:spPr>
            <a:xfrm>
              <a:off x="2864663" y="5508543"/>
              <a:ext cx="0" cy="25744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305517" y="4976890"/>
              <a:ext cx="1048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Bridge</a:t>
              </a:r>
              <a:endParaRPr lang="en-US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169463" y="5677376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Eth0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647969" y="5047238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Br0</a:t>
              </a:r>
              <a:endParaRPr lang="en-US" dirty="0"/>
            </a:p>
          </p:txBody>
        </p:sp>
        <p:sp>
          <p:nvSpPr>
            <p:cNvPr id="35" name="Up-Down Arrow 34"/>
            <p:cNvSpPr/>
            <p:nvPr/>
          </p:nvSpPr>
          <p:spPr>
            <a:xfrm>
              <a:off x="4661367" y="2707308"/>
              <a:ext cx="336302" cy="16068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/>
            <p:cNvSpPr/>
            <p:nvPr/>
          </p:nvSpPr>
          <p:spPr>
            <a:xfrm flipH="1">
              <a:off x="4439309" y="4361337"/>
              <a:ext cx="710141" cy="382332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20964" y="4377765"/>
              <a:ext cx="64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Tap</a:t>
              </a:r>
              <a:endParaRPr lang="en-US" b="1" dirty="0"/>
            </a:p>
          </p:txBody>
        </p:sp>
        <p:cxnSp>
          <p:nvCxnSpPr>
            <p:cNvPr id="7" name="Straight Arrow Connector 6"/>
            <p:cNvCxnSpPr>
              <a:endCxn id="36" idx="3"/>
            </p:cNvCxnSpPr>
            <p:nvPr/>
          </p:nvCxnSpPr>
          <p:spPr>
            <a:xfrm flipV="1">
              <a:off x="3339137" y="4743669"/>
              <a:ext cx="1480543" cy="30356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086775" y="6099274"/>
              <a:ext cx="4115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 - - - - - - - - - - - - - - - - - - - - - - -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172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1624287" y="738412"/>
            <a:ext cx="414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Para-Virtualized Internal Networking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998178" y="1521119"/>
            <a:ext cx="4453128" cy="4854465"/>
            <a:chOff x="1998178" y="1521119"/>
            <a:chExt cx="4453128" cy="4854465"/>
          </a:xfrm>
        </p:grpSpPr>
        <p:sp>
          <p:nvSpPr>
            <p:cNvPr id="6" name="Rectangle 5"/>
            <p:cNvSpPr/>
            <p:nvPr/>
          </p:nvSpPr>
          <p:spPr>
            <a:xfrm>
              <a:off x="1998178" y="4076025"/>
              <a:ext cx="4453128" cy="193463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98179" y="1521119"/>
              <a:ext cx="1486656" cy="227430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98179" y="1550676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#1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12441" y="1521119"/>
              <a:ext cx="1486656" cy="227596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12441" y="1537568"/>
              <a:ext cx="148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Virtual Machine #2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05801" y="4428485"/>
              <a:ext cx="10141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Host Linux Kernel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98181" y="3278535"/>
              <a:ext cx="856426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QEMU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627180" y="3283255"/>
              <a:ext cx="812129" cy="502118"/>
            </a:xfrm>
            <a:prstGeom prst="rect">
              <a:avLst/>
            </a:prstGeom>
            <a:pattFill prst="pct5">
              <a:fgClr>
                <a:schemeClr val="accent6">
                  <a:lumMod val="60000"/>
                  <a:lumOff val="40000"/>
                </a:schemeClr>
              </a:fgClr>
              <a:bgClr>
                <a:schemeClr val="accent6"/>
              </a:bgClr>
            </a:patt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QEMU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Cube 45"/>
            <p:cNvSpPr/>
            <p:nvPr/>
          </p:nvSpPr>
          <p:spPr>
            <a:xfrm flipH="1">
              <a:off x="2647883" y="4356617"/>
              <a:ext cx="710141" cy="382332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29538" y="4373045"/>
              <a:ext cx="64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Tap</a:t>
              </a:r>
              <a:endParaRPr lang="en-US" b="1" dirty="0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2"/>
            <a:srcRect l="5804" b="41103"/>
            <a:stretch/>
          </p:blipFill>
          <p:spPr>
            <a:xfrm>
              <a:off x="2087343" y="5047238"/>
              <a:ext cx="1554640" cy="46130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9863" y="5765984"/>
              <a:ext cx="609600" cy="609600"/>
            </a:xfrm>
            <a:prstGeom prst="rect">
              <a:avLst/>
            </a:prstGeom>
          </p:spPr>
        </p:pic>
        <p:sp>
          <p:nvSpPr>
            <p:cNvPr id="57" name="Up-Down Arrow 56"/>
            <p:cNvSpPr/>
            <p:nvPr/>
          </p:nvSpPr>
          <p:spPr>
            <a:xfrm>
              <a:off x="2840409" y="2702588"/>
              <a:ext cx="336302" cy="16068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46" idx="3"/>
              <a:endCxn id="48" idx="0"/>
            </p:cNvCxnSpPr>
            <p:nvPr/>
          </p:nvCxnSpPr>
          <p:spPr>
            <a:xfrm flipH="1">
              <a:off x="2864663" y="4738949"/>
              <a:ext cx="163591" cy="30828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48" idx="2"/>
              <a:endCxn id="49" idx="0"/>
            </p:cNvCxnSpPr>
            <p:nvPr/>
          </p:nvCxnSpPr>
          <p:spPr>
            <a:xfrm>
              <a:off x="2864663" y="5508543"/>
              <a:ext cx="0" cy="25744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2305517" y="4976890"/>
              <a:ext cx="1048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Bridge</a:t>
              </a:r>
              <a:endParaRPr lang="en-US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169463" y="5677376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Eth0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647969" y="5047238"/>
              <a:ext cx="750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Br0</a:t>
              </a:r>
              <a:endParaRPr lang="en-US" dirty="0"/>
            </a:p>
          </p:txBody>
        </p:sp>
        <p:sp>
          <p:nvSpPr>
            <p:cNvPr id="35" name="Up-Down Arrow 34"/>
            <p:cNvSpPr/>
            <p:nvPr/>
          </p:nvSpPr>
          <p:spPr>
            <a:xfrm>
              <a:off x="4749963" y="2707308"/>
              <a:ext cx="336302" cy="1606892"/>
            </a:xfrm>
            <a:prstGeom prst="up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ube 35"/>
            <p:cNvSpPr/>
            <p:nvPr/>
          </p:nvSpPr>
          <p:spPr>
            <a:xfrm flipH="1">
              <a:off x="4542671" y="4361337"/>
              <a:ext cx="710141" cy="382332"/>
            </a:xfrm>
            <a:prstGeom prst="cube">
              <a:avLst>
                <a:gd name="adj" fmla="val 1323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24326" y="4377765"/>
              <a:ext cx="646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Tap</a:t>
              </a:r>
              <a:endParaRPr lang="en-US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442499" y="4747097"/>
              <a:ext cx="1480543" cy="30014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2"/>
            <a:srcRect l="5804" b="41103"/>
            <a:stretch/>
          </p:blipFill>
          <p:spPr>
            <a:xfrm>
              <a:off x="3596287" y="4463526"/>
              <a:ext cx="685923" cy="203532"/>
            </a:xfrm>
            <a:prstGeom prst="rect">
              <a:avLst/>
            </a:prstGeom>
          </p:spPr>
        </p:pic>
        <p:cxnSp>
          <p:nvCxnSpPr>
            <p:cNvPr id="4" name="Elbow Connector 3"/>
            <p:cNvCxnSpPr/>
            <p:nvPr/>
          </p:nvCxnSpPr>
          <p:spPr>
            <a:xfrm rot="16200000" flipH="1">
              <a:off x="3101428" y="3694029"/>
              <a:ext cx="928416" cy="540502"/>
            </a:xfrm>
            <a:prstGeom prst="bentConnector3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 rot="5400000">
              <a:off x="3900466" y="3645560"/>
              <a:ext cx="928414" cy="637441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2086775" y="6099274"/>
            <a:ext cx="411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- - - - - - - - - - - - - - - - - - - - - -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02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80048</TotalTime>
  <Words>951</Words>
  <Application>Microsoft Macintosh PowerPoint</Application>
  <PresentationFormat>On-screen Show (4:3)</PresentationFormat>
  <Paragraphs>499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MongoDB performance</vt:lpstr>
      <vt:lpstr>CPU Stress</vt:lpstr>
      <vt:lpstr>Percentage increase execution time CPU</vt:lpstr>
      <vt:lpstr>Memory Stress</vt:lpstr>
      <vt:lpstr>Percentage increase execution time Memory</vt:lpstr>
      <vt:lpstr>Disk I/O Stress</vt:lpstr>
      <vt:lpstr>Percentage increase execution time disk</vt:lpstr>
      <vt:lpstr>Network Bandwidth Stress</vt:lpstr>
      <vt:lpstr>Percentage increase execution time network</vt:lpstr>
      <vt:lpstr>STREAM</vt:lpstr>
      <vt:lpstr>PYBENCH</vt:lpstr>
      <vt:lpstr>PHPBENCH</vt:lpstr>
      <vt:lpstr>PowerPoint Presentation</vt:lpstr>
      <vt:lpstr>LINPACK</vt:lpstr>
      <vt:lpstr>IOZONE</vt:lpstr>
      <vt:lpstr>IOZONE</vt:lpstr>
      <vt:lpstr>nginx</vt:lpstr>
      <vt:lpstr>pgbench</vt:lpstr>
      <vt:lpstr>Mongo Insert</vt:lpstr>
      <vt:lpstr>Mongo find</vt:lpstr>
      <vt:lpstr>Mongo update</vt:lpstr>
      <vt:lpstr>Rabbit Pub</vt:lpstr>
      <vt:lpstr>Rabbit Sub</vt:lpstr>
      <vt:lpstr>3storeins</vt:lpstr>
      <vt:lpstr>3storeret</vt:lpstr>
      <vt:lpstr>obsw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Aravindh Sampathkumar</dc:creator>
  <cp:lastModifiedBy>Aravindh Sampathkumar</cp:lastModifiedBy>
  <cp:revision>177</cp:revision>
  <dcterms:created xsi:type="dcterms:W3CDTF">2013-09-26T02:43:34Z</dcterms:created>
  <dcterms:modified xsi:type="dcterms:W3CDTF">2013-11-26T16:04:07Z</dcterms:modified>
</cp:coreProperties>
</file>