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2" r:id="rId16"/>
    <p:sldId id="276" r:id="rId17"/>
    <p:sldId id="277" r:id="rId18"/>
    <p:sldId id="278" r:id="rId19"/>
    <p:sldId id="279" r:id="rId20"/>
    <p:sldId id="282" r:id="rId21"/>
    <p:sldId id="283" r:id="rId22"/>
    <p:sldId id="270" r:id="rId23"/>
    <p:sldId id="285" r:id="rId2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9C00"/>
    <a:srgbClr val="D5C139"/>
    <a:srgbClr val="ECD63F"/>
    <a:srgbClr val="CCCCCC"/>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C443A-FC24-4320-B667-AB0C67B88572}" type="datetimeFigureOut">
              <a:rPr lang="en-US" smtClean="0"/>
              <a:t>5/17/2015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C080D9-C423-4708-900F-2412F64FD513}" type="slidenum">
              <a:rPr lang="en-US" smtClean="0"/>
              <a:t>‹#›</a:t>
            </a:fld>
            <a:endParaRPr lang="en-US"/>
          </a:p>
        </p:txBody>
      </p:sp>
    </p:spTree>
    <p:extLst>
      <p:ext uri="{BB962C8B-B14F-4D97-AF65-F5344CB8AC3E}">
        <p14:creationId xmlns:p14="http://schemas.microsoft.com/office/powerpoint/2010/main" val="238265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C080D9-C423-4708-900F-2412F64FD513}" type="slidenum">
              <a:rPr lang="en-US" smtClean="0"/>
              <a:t>11</a:t>
            </a:fld>
            <a:endParaRPr lang="en-US"/>
          </a:p>
        </p:txBody>
      </p:sp>
    </p:spTree>
    <p:extLst>
      <p:ext uri="{BB962C8B-B14F-4D97-AF65-F5344CB8AC3E}">
        <p14:creationId xmlns:p14="http://schemas.microsoft.com/office/powerpoint/2010/main" val="217463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lgn="ctr">
              <a:defRPr>
                <a:latin typeface="Georgia"/>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b="0" i="0">
                <a:latin typeface="Trebuchet MS"/>
                <a:cs typeface="Trebuchet M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10"/>
          <p:cNvCxnSpPr>
            <a:cxnSpLocks noChangeShapeType="1"/>
          </p:cNvCxnSpPr>
          <p:nvPr userDrawn="1"/>
        </p:nvCxnSpPr>
        <p:spPr bwMode="auto">
          <a:xfrm>
            <a:off x="762000" y="3733800"/>
            <a:ext cx="7772400" cy="1588"/>
          </a:xfrm>
          <a:prstGeom prst="line">
            <a:avLst/>
          </a:prstGeom>
          <a:noFill/>
          <a:ln w="9525">
            <a:solidFill>
              <a:schemeClr val="bg1"/>
            </a:solidFill>
            <a:prstDash val="dot"/>
            <a:round/>
            <a:headEnd/>
            <a:tailEnd/>
          </a:ln>
        </p:spPr>
      </p:cxnSp>
      <p:sp>
        <p:nvSpPr>
          <p:cNvPr id="2" name="Title 1"/>
          <p:cNvSpPr>
            <a:spLocks noGrp="1"/>
          </p:cNvSpPr>
          <p:nvPr>
            <p:ph type="title"/>
          </p:nvPr>
        </p:nvSpPr>
        <p:spPr>
          <a:xfrm>
            <a:off x="722313" y="3743325"/>
            <a:ext cx="7772400" cy="1362075"/>
          </a:xfrm>
          <a:prstGeom prst="rect">
            <a:avLst/>
          </a:prstGeom>
        </p:spPr>
        <p:txBody>
          <a:bodyPr anchor="t"/>
          <a:lstStyle>
            <a:lvl1pPr algn="l">
              <a:defRPr sz="4000" b="0" i="0" cap="all">
                <a:latin typeface="Georgia"/>
                <a:cs typeface="Georgia"/>
              </a:defRPr>
            </a:lvl1pPr>
          </a:lstStyle>
          <a:p>
            <a:r>
              <a:rPr lang="en-US" dirty="0" smtClean="0"/>
              <a:t>Click to edit Master</a:t>
            </a:r>
            <a:endParaRPr lang="en-US" dirty="0"/>
          </a:p>
        </p:txBody>
      </p:sp>
      <p:sp>
        <p:nvSpPr>
          <p:cNvPr id="3" name="Text Placeholder 2"/>
          <p:cNvSpPr>
            <a:spLocks noGrp="1"/>
          </p:cNvSpPr>
          <p:nvPr>
            <p:ph type="body" idx="1"/>
          </p:nvPr>
        </p:nvSpPr>
        <p:spPr>
          <a:xfrm>
            <a:off x="722313" y="2243138"/>
            <a:ext cx="7772400" cy="1500187"/>
          </a:xfrm>
          <a:prstGeom prst="rect">
            <a:avLst/>
          </a:prstGeom>
        </p:spPr>
        <p:txBody>
          <a:bodyPr anchor="b"/>
          <a:lstStyle>
            <a:lvl1pPr marL="0" indent="0">
              <a:buNone/>
              <a:defRPr sz="2000" b="0" i="0">
                <a:latin typeface="Trebuchet MS"/>
                <a:cs typeface="Trebuchet MS"/>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0"/>
            <a:ext cx="7772400" cy="1143000"/>
          </a:xfrm>
          <a:prstGeom prst="rect">
            <a:avLst/>
          </a:prstGeom>
        </p:spPr>
        <p:txBody>
          <a:bodyPr/>
          <a:lstStyle>
            <a:lvl1pPr>
              <a:defRPr b="0" i="0">
                <a:latin typeface="Georgia"/>
                <a:cs typeface="Georg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685800" y="2514600"/>
            <a:ext cx="7772400" cy="3429000"/>
          </a:xfrm>
          <a:prstGeom prst="rect">
            <a:avLst/>
          </a:prstGeom>
        </p:spPr>
        <p:txBody>
          <a:bodyPr/>
          <a:lstStyle>
            <a:lvl1pPr>
              <a:defRPr b="0" i="0">
                <a:latin typeface="Trebuchet MS"/>
                <a:cs typeface="Trebuchet MS"/>
              </a:defRPr>
            </a:lvl1pPr>
            <a:lvl2pPr>
              <a:buClr>
                <a:schemeClr val="bg1"/>
              </a:buClr>
              <a:defRPr lang="en-US" sz="2400" b="0" i="0" dirty="0" smtClean="0">
                <a:solidFill>
                  <a:schemeClr val="bg1"/>
                </a:solidFill>
                <a:latin typeface="Trebuchet MS"/>
                <a:ea typeface="ＭＳ Ｐゴシック" pitchFamily="122" charset="-128"/>
                <a:cs typeface="Trebuchet MS"/>
              </a:defRPr>
            </a:lvl2pPr>
            <a:lvl3pPr>
              <a:buClrTx/>
              <a:defRPr b="0" i="0">
                <a:latin typeface="Trebuchet MS"/>
                <a:cs typeface="Trebuchet MS"/>
              </a:defRPr>
            </a:lvl3pPr>
            <a:lvl4pPr>
              <a:buClrTx/>
              <a:defRPr b="0" i="0">
                <a:latin typeface="Trebuchet MS"/>
                <a:cs typeface="Trebuchet MS"/>
              </a:defRPr>
            </a:lvl4pPr>
            <a:lvl5pPr>
              <a:defRPr b="0" i="1">
                <a:latin typeface="Trebuchet MS"/>
                <a:cs typeface="Trebuchet M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066800"/>
            <a:ext cx="7772400" cy="1143000"/>
          </a:xfrm>
          <a:prstGeom prst="rect">
            <a:avLst/>
          </a:prstGeom>
        </p:spPr>
        <p:txBody>
          <a:bodyPr/>
          <a:lstStyle>
            <a:lvl1pPr>
              <a:defRPr b="0" i="0">
                <a:latin typeface="Georgia"/>
                <a:cs typeface="Georgia"/>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85800" y="2438400"/>
            <a:ext cx="3810000" cy="3505200"/>
          </a:xfrm>
          <a:prstGeom prst="rect">
            <a:avLst/>
          </a:prstGeom>
        </p:spPr>
        <p:txBody>
          <a:bodyPr/>
          <a:lstStyle>
            <a:lvl1pPr>
              <a:defRPr sz="2800" b="0" i="0">
                <a:latin typeface="Trebuchet MS"/>
                <a:cs typeface="Trebuchet MS"/>
              </a:defRPr>
            </a:lvl1pPr>
            <a:lvl2pPr>
              <a:buClrTx/>
              <a:buFont typeface="Arial"/>
              <a:buChar char="•"/>
              <a:defRPr sz="2400" b="0" i="0">
                <a:latin typeface="Trebuchet MS"/>
                <a:cs typeface="Trebuchet MS"/>
              </a:defRPr>
            </a:lvl2pPr>
            <a:lvl3pPr>
              <a:buClrTx/>
              <a:buFont typeface="Arial"/>
              <a:buChar char="•"/>
              <a:defRPr sz="2000" b="0" i="0">
                <a:latin typeface="Trebuchet MS"/>
                <a:cs typeface="Trebuchet MS"/>
              </a:defRPr>
            </a:lvl3pPr>
            <a:lvl4pPr>
              <a:buClrTx/>
              <a:buFont typeface="Arial"/>
              <a:buChar char="•"/>
              <a:defRPr sz="1800" b="0" i="0">
                <a:latin typeface="Trebuchet MS"/>
                <a:cs typeface="Trebuchet MS"/>
              </a:defRPr>
            </a:lvl4pPr>
            <a:lvl5pPr>
              <a:buClr>
                <a:srgbClr val="ECD63F"/>
              </a:buClr>
              <a:buFontTx/>
              <a:buNone/>
              <a:defRPr sz="1800" b="0" i="1">
                <a:latin typeface="Trebuchet MS"/>
                <a:cs typeface="Trebuchet M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438400"/>
            <a:ext cx="3810000" cy="3505200"/>
          </a:xfrm>
          <a:prstGeom prst="rect">
            <a:avLst/>
          </a:prstGeom>
        </p:spPr>
        <p:txBody>
          <a:bodyPr/>
          <a:lstStyle>
            <a:lvl1pPr>
              <a:defRPr sz="2800" b="0" i="0">
                <a:latin typeface="Trebuchet MS"/>
                <a:cs typeface="Trebuchet MS"/>
              </a:defRPr>
            </a:lvl1pPr>
            <a:lvl2pPr>
              <a:buClrTx/>
              <a:buFont typeface="Arial"/>
              <a:buChar char="•"/>
              <a:defRPr sz="2400" b="0" i="0">
                <a:latin typeface="Trebuchet MS"/>
                <a:cs typeface="Trebuchet MS"/>
              </a:defRPr>
            </a:lvl2pPr>
            <a:lvl3pPr>
              <a:buClrTx/>
              <a:buFont typeface="Arial"/>
              <a:buChar char="•"/>
              <a:defRPr sz="2000" b="0" i="0">
                <a:latin typeface="Trebuchet MS"/>
                <a:cs typeface="Trebuchet MS"/>
              </a:defRPr>
            </a:lvl3pPr>
            <a:lvl4pPr>
              <a:buClrTx/>
              <a:buFont typeface="Arial"/>
              <a:buChar char="•"/>
              <a:defRPr sz="1800" b="0" i="0">
                <a:latin typeface="Trebuchet MS"/>
                <a:cs typeface="Trebuchet MS"/>
              </a:defRPr>
            </a:lvl4pPr>
            <a:lvl5pPr>
              <a:buClr>
                <a:srgbClr val="ECD63F"/>
              </a:buClr>
              <a:buFontTx/>
              <a:buNone/>
              <a:defRPr sz="1800" b="0" i="1">
                <a:latin typeface="Trebuchet MS"/>
                <a:cs typeface="Trebuchet M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90599"/>
            <a:ext cx="8229600" cy="1006475"/>
          </a:xfrm>
          <a:prstGeom prst="rect">
            <a:avLst/>
          </a:prstGeom>
        </p:spPr>
        <p:txBody>
          <a:bodyPr/>
          <a:lstStyle>
            <a:lvl1pPr>
              <a:defRPr b="0" i="0">
                <a:latin typeface="Georgia"/>
                <a:cs typeface="Georgia"/>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315376"/>
            <a:ext cx="4040188" cy="438935"/>
          </a:xfrm>
          <a:prstGeom prst="rect">
            <a:avLst/>
          </a:prstGeom>
        </p:spPr>
        <p:txBody>
          <a:bodyPr anchor="b"/>
          <a:lstStyle>
            <a:lvl1pPr marL="0" indent="0">
              <a:buNone/>
              <a:defRPr sz="2400" b="0" i="0">
                <a:latin typeface="Trebuchet MS"/>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4" name="Content Placeholder 3"/>
          <p:cNvSpPr>
            <a:spLocks noGrp="1"/>
          </p:cNvSpPr>
          <p:nvPr>
            <p:ph sz="half" idx="2"/>
          </p:nvPr>
        </p:nvSpPr>
        <p:spPr>
          <a:xfrm>
            <a:off x="457200" y="2895601"/>
            <a:ext cx="4040188" cy="3124200"/>
          </a:xfrm>
          <a:prstGeom prst="rect">
            <a:avLst/>
          </a:prstGeom>
        </p:spPr>
        <p:txBody>
          <a:bodyPr/>
          <a:lstStyle>
            <a:lvl1pPr>
              <a:defRPr sz="2400" b="0" i="0">
                <a:latin typeface="Trebuchet MS"/>
                <a:cs typeface="Trebuchet MS"/>
              </a:defRPr>
            </a:lvl1pPr>
            <a:lvl2pPr>
              <a:buClrTx/>
              <a:buFont typeface="Arial"/>
              <a:buChar char="•"/>
              <a:defRPr sz="2000" b="0" i="0">
                <a:latin typeface="Trebuchet MS"/>
                <a:cs typeface="Trebuchet MS"/>
              </a:defRPr>
            </a:lvl2pPr>
            <a:lvl3pPr>
              <a:buClrTx/>
              <a:buFont typeface="Arial"/>
              <a:buChar char="•"/>
              <a:defRPr sz="1800" b="0" i="0">
                <a:latin typeface="Trebuchet MS"/>
                <a:cs typeface="Trebuchet MS"/>
              </a:defRPr>
            </a:lvl3pPr>
            <a:lvl4pPr>
              <a:buClrTx/>
              <a:buFont typeface="Arial"/>
              <a:buChar char="•"/>
              <a:defRPr sz="1600" b="0" i="0">
                <a:latin typeface="Trebuchet MS"/>
                <a:cs typeface="Trebuchet MS"/>
              </a:defRPr>
            </a:lvl4pPr>
            <a:lvl5pPr>
              <a:buClr>
                <a:srgbClr val="ECD63F"/>
              </a:buClr>
              <a:buFontTx/>
              <a:buNone/>
              <a:defRPr sz="1600" b="0" i="1">
                <a:latin typeface="Trebuchet MS"/>
                <a:cs typeface="Trebuchet MS"/>
              </a:defRPr>
            </a:lvl5pPr>
            <a:lvl6pPr>
              <a:defRPr sz="1600"/>
            </a:lvl6pPr>
            <a:lvl7pPr>
              <a:defRPr sz="1600"/>
            </a:lvl7pPr>
            <a:lvl8pPr>
              <a:defRPr sz="1600"/>
            </a:lvl8pPr>
            <a:lvl9pPr>
              <a:defRPr sz="1600"/>
            </a:lvl9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315376"/>
            <a:ext cx="4041775" cy="438935"/>
          </a:xfrm>
          <a:prstGeom prst="rect">
            <a:avLst/>
          </a:prstGeom>
        </p:spPr>
        <p:txBody>
          <a:bodyPr anchor="b"/>
          <a:lstStyle>
            <a:lvl1pPr marL="0" indent="0">
              <a:buNone/>
              <a:defRPr sz="2400" b="0" i="0">
                <a:latin typeface="Trebuchet MS"/>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a:t>
            </a:r>
          </a:p>
        </p:txBody>
      </p:sp>
      <p:sp>
        <p:nvSpPr>
          <p:cNvPr id="6" name="Content Placeholder 5"/>
          <p:cNvSpPr>
            <a:spLocks noGrp="1"/>
          </p:cNvSpPr>
          <p:nvPr>
            <p:ph sz="quarter" idx="4"/>
          </p:nvPr>
        </p:nvSpPr>
        <p:spPr>
          <a:xfrm>
            <a:off x="4645025" y="2895601"/>
            <a:ext cx="4041775" cy="3124200"/>
          </a:xfrm>
          <a:prstGeom prst="rect">
            <a:avLst/>
          </a:prstGeom>
        </p:spPr>
        <p:txBody>
          <a:bodyPr/>
          <a:lstStyle>
            <a:lvl1pPr>
              <a:defRPr sz="2400"/>
            </a:lvl1pPr>
            <a:lvl2pPr>
              <a:buClrTx/>
              <a:buFont typeface="Arial"/>
              <a:buChar char="•"/>
              <a:defRPr sz="2000"/>
            </a:lvl2pPr>
            <a:lvl3pPr>
              <a:buClrTx/>
              <a:buFont typeface="Arial"/>
              <a:buChar char="•"/>
              <a:defRPr sz="1800"/>
            </a:lvl3pPr>
            <a:lvl4pPr>
              <a:buClrTx/>
              <a:buFont typeface="Arial"/>
              <a:buChar char="•"/>
              <a:defRPr sz="1600"/>
            </a:lvl4pPr>
            <a:lvl5pPr>
              <a:buClr>
                <a:srgbClr val="ECD63F"/>
              </a:buClr>
              <a:buFontTx/>
              <a:buNone/>
              <a:defRPr sz="1600" i="1"/>
            </a:lvl5pPr>
            <a:lvl6pPr>
              <a:defRPr sz="1600"/>
            </a:lvl6pPr>
            <a:lvl7pPr>
              <a:defRPr sz="1600"/>
            </a:lvl7pPr>
            <a:lvl8pPr>
              <a:defRPr sz="1600"/>
            </a:lvl8pPr>
            <a:lvl9pPr>
              <a:defRPr sz="1600"/>
            </a:lvl9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3008313" cy="1295400"/>
          </a:xfrm>
          <a:prstGeom prst="rect">
            <a:avLst/>
          </a:prstGeom>
          <a:solidFill>
            <a:srgbClr val="E59C00"/>
          </a:solidFill>
        </p:spPr>
        <p:txBody>
          <a:bodyPr anchor="b"/>
          <a:lstStyle>
            <a:lvl1pPr algn="l">
              <a:defRPr sz="2000" b="0" i="0">
                <a:latin typeface="Trebuchet MS"/>
                <a:cs typeface="Trebuchet MS"/>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066801"/>
            <a:ext cx="5111750" cy="4953000"/>
          </a:xfrm>
          <a:prstGeom prst="rect">
            <a:avLst/>
          </a:prstGeom>
        </p:spPr>
        <p:txBody>
          <a:bodyPr/>
          <a:lstStyle>
            <a:lvl1pPr>
              <a:defRPr sz="3200">
                <a:latin typeface="Georgia"/>
                <a:cs typeface="Georgia"/>
              </a:defRPr>
            </a:lvl1pPr>
            <a:lvl2pPr>
              <a:buClrTx/>
              <a:buFont typeface="Arial"/>
              <a:buChar char="•"/>
              <a:defRPr sz="2800" b="0" i="0">
                <a:latin typeface="Trebuchet MS"/>
                <a:cs typeface="Trebuchet MS"/>
              </a:defRPr>
            </a:lvl2pPr>
            <a:lvl3pPr>
              <a:buClrTx/>
              <a:buFont typeface="Arial"/>
              <a:buChar char="•"/>
              <a:defRPr sz="2400" b="0" i="0">
                <a:latin typeface="Trebuchet MS"/>
                <a:cs typeface="Trebuchet MS"/>
              </a:defRPr>
            </a:lvl3pPr>
            <a:lvl4pPr>
              <a:buClrTx/>
              <a:buFont typeface="Arial"/>
              <a:buChar char="•"/>
              <a:defRPr sz="2000" b="0" i="0">
                <a:latin typeface="Trebuchet MS"/>
                <a:cs typeface="Trebuchet MS"/>
              </a:defRPr>
            </a:lvl4pPr>
            <a:lvl5pPr>
              <a:buClr>
                <a:srgbClr val="ECD63F"/>
              </a:buClr>
              <a:buFontTx/>
              <a:buNone/>
              <a:defRPr sz="2000" b="0" i="1">
                <a:latin typeface="Trebuchet MS"/>
                <a:cs typeface="Trebuchet MS"/>
              </a:defRPr>
            </a:lvl5pPr>
            <a:lvl6pPr>
              <a:defRPr sz="2000"/>
            </a:lvl6pPr>
            <a:lvl7pPr>
              <a:defRPr sz="2000"/>
            </a:lvl7pPr>
            <a:lvl8pPr>
              <a:defRPr sz="2000"/>
            </a:lvl8pPr>
            <a:lvl9pPr>
              <a:defRPr sz="2000"/>
            </a:lvl9pPr>
          </a:lstStyle>
          <a:p>
            <a:pPr lvl="0"/>
            <a:r>
              <a:rPr lang="en-US" dirty="0" smtClean="0"/>
              <a:t>Click to edit Master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514600"/>
            <a:ext cx="3008313" cy="3505200"/>
          </a:xfrm>
          <a:prstGeom prst="rect">
            <a:avLst/>
          </a:prstGeom>
        </p:spPr>
        <p:txBody>
          <a:bodyPr/>
          <a:lstStyle>
            <a:lvl1pPr marL="0" indent="0">
              <a:buNone/>
              <a:defRPr sz="1400" b="0" i="0">
                <a:latin typeface="Trebuchet MS"/>
                <a:cs typeface="Trebuchet M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0"/>
            <a:ext cx="5334000" cy="566738"/>
          </a:xfrm>
          <a:prstGeom prst="rect">
            <a:avLst/>
          </a:prstGeom>
        </p:spPr>
        <p:txBody>
          <a:bodyPr anchor="b"/>
          <a:lstStyle>
            <a:lvl1pPr algn="ctr">
              <a:defRPr sz="2000" b="0" i="0">
                <a:latin typeface="Georgia"/>
                <a:cs typeface="Georgia"/>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828800" y="1143000"/>
            <a:ext cx="5334000" cy="3429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none"/>
        </p:style>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828800" y="5138738"/>
            <a:ext cx="5334000" cy="804862"/>
          </a:xfrm>
          <a:prstGeom prst="rect">
            <a:avLst/>
          </a:prstGeom>
        </p:spPr>
        <p:txBody>
          <a:bodyPr/>
          <a:lstStyle>
            <a:lvl1pPr marL="0" indent="0" algn="ctr">
              <a:buNone/>
              <a:defRPr sz="1400" b="0" i="0">
                <a:latin typeface="Trebuchet MS"/>
                <a:cs typeface="Trebuchet M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north.jpg"/>
          <p:cNvPicPr>
            <a:picLocks noChangeAspect="1"/>
          </p:cNvPicPr>
          <p:nvPr userDrawn="1"/>
        </p:nvPicPr>
        <p:blipFill>
          <a:blip r:embed="rId10"/>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1" r:id="rId1"/>
    <p:sldLayoutId id="2147483822" r:id="rId2"/>
    <p:sldLayoutId id="2147483828" r:id="rId3"/>
    <p:sldLayoutId id="2147483823" r:id="rId4"/>
    <p:sldLayoutId id="2147483824" r:id="rId5"/>
    <p:sldLayoutId id="2147483825" r:id="rId6"/>
    <p:sldLayoutId id="2147483826" r:id="rId7"/>
    <p:sldLayoutId id="2147483827" r:id="rId8"/>
  </p:sldLayoutIdLst>
  <p:txStyles>
    <p:titleStyle>
      <a:lvl1pPr algn="l" rtl="0" eaLnBrk="0" fontAlgn="base" hangingPunct="0">
        <a:spcBef>
          <a:spcPct val="0"/>
        </a:spcBef>
        <a:spcAft>
          <a:spcPct val="0"/>
        </a:spcAft>
        <a:defRPr sz="3600">
          <a:solidFill>
            <a:schemeClr val="bg1"/>
          </a:solidFill>
          <a:latin typeface="+mj-lt"/>
          <a:ea typeface="ＭＳ Ｐゴシック" pitchFamily="122" charset="-128"/>
          <a:cs typeface="ＭＳ Ｐゴシック" pitchFamily="122" charset="-128"/>
        </a:defRPr>
      </a:lvl1pPr>
      <a:lvl2pPr algn="l" rtl="0" eaLnBrk="0" fontAlgn="base" hangingPunct="0">
        <a:spcBef>
          <a:spcPct val="0"/>
        </a:spcBef>
        <a:spcAft>
          <a:spcPct val="0"/>
        </a:spcAft>
        <a:defRPr sz="3600">
          <a:solidFill>
            <a:schemeClr val="bg1"/>
          </a:solidFill>
          <a:latin typeface="Georgia" pitchFamily="125" charset="0"/>
          <a:ea typeface="ＭＳ Ｐゴシック" pitchFamily="122" charset="-128"/>
          <a:cs typeface="ＭＳ Ｐゴシック" pitchFamily="122" charset="-128"/>
        </a:defRPr>
      </a:lvl2pPr>
      <a:lvl3pPr algn="l" rtl="0" eaLnBrk="0" fontAlgn="base" hangingPunct="0">
        <a:spcBef>
          <a:spcPct val="0"/>
        </a:spcBef>
        <a:spcAft>
          <a:spcPct val="0"/>
        </a:spcAft>
        <a:defRPr sz="3600">
          <a:solidFill>
            <a:schemeClr val="bg1"/>
          </a:solidFill>
          <a:latin typeface="Georgia" pitchFamily="125" charset="0"/>
          <a:ea typeface="ＭＳ Ｐゴシック" pitchFamily="122" charset="-128"/>
          <a:cs typeface="ＭＳ Ｐゴシック" pitchFamily="122" charset="-128"/>
        </a:defRPr>
      </a:lvl3pPr>
      <a:lvl4pPr algn="l" rtl="0" eaLnBrk="0" fontAlgn="base" hangingPunct="0">
        <a:spcBef>
          <a:spcPct val="0"/>
        </a:spcBef>
        <a:spcAft>
          <a:spcPct val="0"/>
        </a:spcAft>
        <a:defRPr sz="3600">
          <a:solidFill>
            <a:schemeClr val="bg1"/>
          </a:solidFill>
          <a:latin typeface="Georgia" pitchFamily="125" charset="0"/>
          <a:ea typeface="ＭＳ Ｐゴシック" pitchFamily="122" charset="-128"/>
          <a:cs typeface="ＭＳ Ｐゴシック" pitchFamily="122" charset="-128"/>
        </a:defRPr>
      </a:lvl4pPr>
      <a:lvl5pPr algn="l" rtl="0" eaLnBrk="0" fontAlgn="base" hangingPunct="0">
        <a:spcBef>
          <a:spcPct val="0"/>
        </a:spcBef>
        <a:spcAft>
          <a:spcPct val="0"/>
        </a:spcAft>
        <a:defRPr sz="3600">
          <a:solidFill>
            <a:schemeClr val="bg1"/>
          </a:solidFill>
          <a:latin typeface="Georgia" pitchFamily="125" charset="0"/>
          <a:ea typeface="ＭＳ Ｐゴシック" pitchFamily="122" charset="-128"/>
          <a:cs typeface="ＭＳ Ｐゴシック" pitchFamily="122" charset="-128"/>
        </a:defRPr>
      </a:lvl5pPr>
      <a:lvl6pPr marL="457200" algn="l" rtl="0" fontAlgn="base">
        <a:spcBef>
          <a:spcPct val="0"/>
        </a:spcBef>
        <a:spcAft>
          <a:spcPct val="0"/>
        </a:spcAft>
        <a:defRPr sz="3600">
          <a:solidFill>
            <a:schemeClr val="bg1"/>
          </a:solidFill>
          <a:latin typeface="Times" pitchFamily="122" charset="0"/>
        </a:defRPr>
      </a:lvl6pPr>
      <a:lvl7pPr marL="914400" algn="l" rtl="0" fontAlgn="base">
        <a:spcBef>
          <a:spcPct val="0"/>
        </a:spcBef>
        <a:spcAft>
          <a:spcPct val="0"/>
        </a:spcAft>
        <a:defRPr sz="3600">
          <a:solidFill>
            <a:schemeClr val="bg1"/>
          </a:solidFill>
          <a:latin typeface="Times" pitchFamily="122" charset="0"/>
        </a:defRPr>
      </a:lvl7pPr>
      <a:lvl8pPr marL="1371600" algn="l" rtl="0" fontAlgn="base">
        <a:spcBef>
          <a:spcPct val="0"/>
        </a:spcBef>
        <a:spcAft>
          <a:spcPct val="0"/>
        </a:spcAft>
        <a:defRPr sz="3600">
          <a:solidFill>
            <a:schemeClr val="bg1"/>
          </a:solidFill>
          <a:latin typeface="Times" pitchFamily="122" charset="0"/>
        </a:defRPr>
      </a:lvl8pPr>
      <a:lvl9pPr marL="1828800" algn="l" rtl="0" fontAlgn="base">
        <a:spcBef>
          <a:spcPct val="0"/>
        </a:spcBef>
        <a:spcAft>
          <a:spcPct val="0"/>
        </a:spcAft>
        <a:defRPr sz="3600">
          <a:solidFill>
            <a:schemeClr val="bg1"/>
          </a:solidFill>
          <a:latin typeface="Times" pitchFamily="122" charset="0"/>
        </a:defRPr>
      </a:lvl9pPr>
    </p:titleStyle>
    <p:bodyStyle>
      <a:lvl1pPr marL="342900" indent="-342900" algn="l" rtl="0" eaLnBrk="0" fontAlgn="base" hangingPunct="0">
        <a:spcBef>
          <a:spcPct val="20000"/>
        </a:spcBef>
        <a:spcAft>
          <a:spcPct val="0"/>
        </a:spcAft>
        <a:buClr>
          <a:srgbClr val="FF6600"/>
        </a:buClr>
        <a:defRPr sz="2400">
          <a:solidFill>
            <a:schemeClr val="bg1"/>
          </a:solidFill>
          <a:latin typeface="+mn-lt"/>
          <a:ea typeface="ＭＳ Ｐゴシック" pitchFamily="122" charset="-128"/>
          <a:cs typeface="ＭＳ Ｐゴシック" pitchFamily="122" charset="-128"/>
        </a:defRPr>
      </a:lvl1pPr>
      <a:lvl2pPr marL="742950" indent="-285750" algn="l" rtl="0" eaLnBrk="0" fontAlgn="base" hangingPunct="0">
        <a:spcBef>
          <a:spcPct val="20000"/>
        </a:spcBef>
        <a:spcAft>
          <a:spcPct val="0"/>
        </a:spcAft>
        <a:buClr>
          <a:srgbClr val="FF6633"/>
        </a:buClr>
        <a:buSzPct val="80000"/>
        <a:buFont typeface="Times" charset="0"/>
        <a:buChar char="•"/>
        <a:defRPr sz="2400">
          <a:solidFill>
            <a:schemeClr val="bg1"/>
          </a:solidFill>
          <a:latin typeface="+mn-lt"/>
          <a:ea typeface="ＭＳ Ｐゴシック" pitchFamily="122" charset="-128"/>
        </a:defRPr>
      </a:lvl2pPr>
      <a:lvl3pPr marL="1143000" indent="-228600" algn="l" rtl="0" eaLnBrk="0" fontAlgn="base" hangingPunct="0">
        <a:spcBef>
          <a:spcPct val="20000"/>
        </a:spcBef>
        <a:spcAft>
          <a:spcPct val="0"/>
        </a:spcAft>
        <a:buClr>
          <a:srgbClr val="FF6600"/>
        </a:buClr>
        <a:buChar char="•"/>
        <a:defRPr sz="2000">
          <a:solidFill>
            <a:schemeClr val="bg1"/>
          </a:solidFill>
          <a:latin typeface="+mn-lt"/>
          <a:ea typeface="ＭＳ Ｐゴシック" pitchFamily="122" charset="-128"/>
        </a:defRPr>
      </a:lvl3pPr>
      <a:lvl4pPr marL="1600200" indent="-228600" algn="l" rtl="0" eaLnBrk="0" fontAlgn="base" hangingPunct="0">
        <a:spcBef>
          <a:spcPct val="20000"/>
        </a:spcBef>
        <a:spcAft>
          <a:spcPct val="0"/>
        </a:spcAft>
        <a:buClr>
          <a:srgbClr val="FF6600"/>
        </a:buClr>
        <a:buSzPct val="95000"/>
        <a:buFont typeface="Times" charset="0"/>
        <a:buChar char="•"/>
        <a:defRPr sz="2000">
          <a:solidFill>
            <a:schemeClr val="bg1"/>
          </a:solidFill>
          <a:latin typeface="+mn-lt"/>
          <a:ea typeface="ＭＳ Ｐゴシック" pitchFamily="122" charset="-128"/>
        </a:defRPr>
      </a:lvl4pPr>
      <a:lvl5pPr marL="2057400" indent="-228600" algn="l" rtl="0" eaLnBrk="0" fontAlgn="base" hangingPunct="0">
        <a:spcBef>
          <a:spcPct val="20000"/>
        </a:spcBef>
        <a:spcAft>
          <a:spcPct val="0"/>
        </a:spcAft>
        <a:buClr>
          <a:schemeClr val="bg1"/>
        </a:buClr>
        <a:defRPr sz="2000">
          <a:solidFill>
            <a:schemeClr val="bg1"/>
          </a:solidFill>
          <a:latin typeface="+mn-lt"/>
          <a:ea typeface="ＭＳ Ｐゴシック" pitchFamily="122" charset="-128"/>
        </a:defRPr>
      </a:lvl5pPr>
      <a:lvl6pPr marL="2514600" indent="-228600" algn="l" rtl="0" fontAlgn="base">
        <a:spcBef>
          <a:spcPct val="20000"/>
        </a:spcBef>
        <a:spcAft>
          <a:spcPct val="0"/>
        </a:spcAft>
        <a:buClr>
          <a:schemeClr val="bg1"/>
        </a:buClr>
        <a:defRPr sz="2000">
          <a:solidFill>
            <a:schemeClr val="bg1"/>
          </a:solidFill>
          <a:latin typeface="+mn-lt"/>
          <a:ea typeface="ＭＳ Ｐゴシック" pitchFamily="122" charset="-128"/>
        </a:defRPr>
      </a:lvl6pPr>
      <a:lvl7pPr marL="2971800" indent="-228600" algn="l" rtl="0" fontAlgn="base">
        <a:spcBef>
          <a:spcPct val="20000"/>
        </a:spcBef>
        <a:spcAft>
          <a:spcPct val="0"/>
        </a:spcAft>
        <a:buClr>
          <a:schemeClr val="bg1"/>
        </a:buClr>
        <a:defRPr sz="2000">
          <a:solidFill>
            <a:schemeClr val="bg1"/>
          </a:solidFill>
          <a:latin typeface="+mn-lt"/>
          <a:ea typeface="ＭＳ Ｐゴシック" pitchFamily="122" charset="-128"/>
        </a:defRPr>
      </a:lvl7pPr>
      <a:lvl8pPr marL="3429000" indent="-228600" algn="l" rtl="0" fontAlgn="base">
        <a:spcBef>
          <a:spcPct val="20000"/>
        </a:spcBef>
        <a:spcAft>
          <a:spcPct val="0"/>
        </a:spcAft>
        <a:buClr>
          <a:schemeClr val="bg1"/>
        </a:buClr>
        <a:defRPr sz="2000">
          <a:solidFill>
            <a:schemeClr val="bg1"/>
          </a:solidFill>
          <a:latin typeface="+mn-lt"/>
          <a:ea typeface="ＭＳ Ｐゴシック" pitchFamily="122" charset="-128"/>
        </a:defRPr>
      </a:lvl8pPr>
      <a:lvl9pPr marL="3886200" indent="-228600" algn="l" rtl="0" fontAlgn="base">
        <a:spcBef>
          <a:spcPct val="20000"/>
        </a:spcBef>
        <a:spcAft>
          <a:spcPct val="0"/>
        </a:spcAft>
        <a:buClr>
          <a:schemeClr val="bg1"/>
        </a:buClr>
        <a:defRPr sz="2000">
          <a:solidFill>
            <a:schemeClr val="bg1"/>
          </a:solidFill>
          <a:latin typeface="+mn-lt"/>
          <a:ea typeface="ＭＳ Ｐゴシック" pitchFamily="12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676400"/>
            <a:ext cx="8229600" cy="4154984"/>
          </a:xfrm>
          <a:prstGeom prst="rect">
            <a:avLst/>
          </a:prstGeom>
          <a:noFill/>
        </p:spPr>
        <p:txBody>
          <a:bodyPr wrap="square" rtlCol="0">
            <a:spAutoFit/>
          </a:bodyPr>
          <a:lstStyle/>
          <a:p>
            <a:endParaRPr lang="en-US" dirty="0" smtClean="0">
              <a:latin typeface="+mj-lt"/>
            </a:endParaRPr>
          </a:p>
          <a:p>
            <a:endParaRPr lang="en-US" dirty="0">
              <a:latin typeface="+mj-lt"/>
            </a:endParaRPr>
          </a:p>
          <a:p>
            <a:r>
              <a:rPr lang="en-US" dirty="0" smtClean="0">
                <a:latin typeface="+mj-lt"/>
              </a:rPr>
              <a:t>	</a:t>
            </a:r>
            <a:r>
              <a:rPr lang="en-US" sz="3000" dirty="0" smtClean="0">
                <a:latin typeface="+mj-lt"/>
              </a:rPr>
              <a:t>PROBABILISTIC ANALYSIS OF CHILDREN’S HANDWRITING USING </a:t>
            </a:r>
            <a:r>
              <a:rPr lang="en-US" sz="3000" smtClean="0">
                <a:latin typeface="+mj-lt"/>
              </a:rPr>
              <a:t>BAYESIAN </a:t>
            </a:r>
            <a:r>
              <a:rPr lang="en-US" sz="3000" smtClean="0">
                <a:latin typeface="+mj-lt"/>
              </a:rPr>
              <a:t>AND MARKOV NETWORKS</a:t>
            </a:r>
            <a:endParaRPr lang="en-US" sz="3000" dirty="0" smtClean="0">
              <a:latin typeface="+mj-lt"/>
            </a:endParaRPr>
          </a:p>
          <a:p>
            <a:endParaRPr lang="en-US" sz="3000" dirty="0">
              <a:latin typeface="+mj-lt"/>
            </a:endParaRPr>
          </a:p>
          <a:p>
            <a:endParaRPr lang="en-US" sz="3000" dirty="0">
              <a:latin typeface="+mj-lt"/>
            </a:endParaRPr>
          </a:p>
          <a:p>
            <a:r>
              <a:rPr lang="en-US" sz="1800" dirty="0" smtClean="0">
                <a:latin typeface="+mj-lt"/>
              </a:rPr>
              <a:t>SUBMITTED BY: ARAVIND KUMAR RAMESH (UB PERSON #: 5013-2610)</a:t>
            </a:r>
          </a:p>
          <a:p>
            <a:r>
              <a:rPr lang="en-US" sz="1800" dirty="0">
                <a:latin typeface="+mj-lt"/>
              </a:rPr>
              <a:t>	</a:t>
            </a:r>
            <a:r>
              <a:rPr lang="en-US" sz="1800" dirty="0" smtClean="0">
                <a:latin typeface="+mj-lt"/>
              </a:rPr>
              <a:t>	</a:t>
            </a:r>
            <a:endParaRPr lang="en-US" sz="3000" dirty="0">
              <a:latin typeface="+mj-lt"/>
            </a:endParaRPr>
          </a:p>
          <a:p>
            <a:r>
              <a:rPr lang="en-US" sz="3000" dirty="0" smtClean="0">
                <a:latin typeface="+mj-lt"/>
              </a:rPr>
              <a:t>		</a:t>
            </a:r>
            <a:endParaRPr lang="en-US" dirty="0">
              <a:latin typeface="+mj-lt"/>
            </a:endParaRPr>
          </a:p>
        </p:txBody>
      </p:sp>
    </p:spTree>
    <p:extLst>
      <p:ext uri="{BB962C8B-B14F-4D97-AF65-F5344CB8AC3E}">
        <p14:creationId xmlns:p14="http://schemas.microsoft.com/office/powerpoint/2010/main" val="38184964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7772400" cy="762000"/>
          </a:xfrm>
        </p:spPr>
        <p:txBody>
          <a:bodyPr/>
          <a:lstStyle/>
          <a:p>
            <a:r>
              <a:rPr lang="en-US" sz="3000" dirty="0"/>
              <a:t>ENTROPY</a:t>
            </a:r>
          </a:p>
        </p:txBody>
      </p:sp>
      <p:sp>
        <p:nvSpPr>
          <p:cNvPr id="3" name="Subtitle 2"/>
          <p:cNvSpPr>
            <a:spLocks noGrp="1"/>
          </p:cNvSpPr>
          <p:nvPr>
            <p:ph type="subTitle" idx="1"/>
          </p:nvPr>
        </p:nvSpPr>
        <p:spPr>
          <a:xfrm>
            <a:off x="381000" y="1600201"/>
            <a:ext cx="8229600" cy="4038599"/>
          </a:xfrm>
        </p:spPr>
        <p:txBody>
          <a:bodyPr/>
          <a:lstStyle/>
          <a:p>
            <a:pPr lvl="1" algn="just">
              <a:buFont typeface="Wingdings" panose="05000000000000000000" pitchFamily="2" charset="2"/>
              <a:buChar char="§"/>
            </a:pPr>
            <a:r>
              <a:rPr lang="en-US" sz="1800" dirty="0"/>
              <a:t>Entropy is a metric to quantify the randomness of a dataset. By analyzing the entropy, we can make conclusion regarding the variation in the behavior of the features as a student advances in their grade</a:t>
            </a:r>
            <a:r>
              <a:rPr lang="en-US" sz="1800" dirty="0" smtClean="0"/>
              <a:t>.</a:t>
            </a:r>
          </a:p>
          <a:p>
            <a:pPr lvl="1" algn="just">
              <a:buFont typeface="Wingdings" panose="05000000000000000000" pitchFamily="2" charset="2"/>
              <a:buChar char="§"/>
            </a:pPr>
            <a:endParaRPr lang="en-US" sz="1800" dirty="0"/>
          </a:p>
          <a:p>
            <a:pPr lvl="1" algn="just">
              <a:buFont typeface="Wingdings" panose="05000000000000000000" pitchFamily="2" charset="2"/>
              <a:buChar char="§"/>
            </a:pPr>
            <a:endParaRPr lang="en-US" sz="1800" dirty="0" smtClean="0"/>
          </a:p>
          <a:p>
            <a:pPr lvl="1" algn="just">
              <a:buFont typeface="Wingdings" panose="05000000000000000000" pitchFamily="2" charset="2"/>
              <a:buChar char="§"/>
            </a:pPr>
            <a:endParaRPr lang="en-US" sz="1800" dirty="0"/>
          </a:p>
          <a:p>
            <a:pPr lvl="1" algn="just">
              <a:buFont typeface="Wingdings" panose="05000000000000000000" pitchFamily="2" charset="2"/>
              <a:buChar char="§"/>
            </a:pPr>
            <a:endParaRPr lang="en-US" sz="1800" dirty="0" smtClean="0"/>
          </a:p>
          <a:p>
            <a:pPr lvl="1" algn="just">
              <a:buFont typeface="Wingdings" panose="05000000000000000000" pitchFamily="2" charset="2"/>
              <a:buChar char="§"/>
            </a:pPr>
            <a:endParaRPr lang="en-US" sz="1800" dirty="0"/>
          </a:p>
          <a:p>
            <a:pPr lvl="1" algn="just">
              <a:buFont typeface="Wingdings" panose="05000000000000000000" pitchFamily="2" charset="2"/>
              <a:buChar char="§"/>
            </a:pPr>
            <a:r>
              <a:rPr lang="en-US" sz="1800" dirty="0"/>
              <a:t>In same grade, between printed and cursive, students tend to be more similar in “Printed”, which has a higher entropy. This is intuitive because, in 3rd grade, students are writing cursive for the first time but writing printed for the second time. </a:t>
            </a:r>
          </a:p>
          <a:p>
            <a:pPr lvl="1" algn="just">
              <a:buFont typeface="Wingdings" panose="05000000000000000000" pitchFamily="2" charset="2"/>
              <a:buChar char="§"/>
            </a:pPr>
            <a:endParaRPr lang="en-US" sz="1800" dirty="0"/>
          </a:p>
          <a:p>
            <a:pPr lvl="1" algn="just">
              <a:buFont typeface="Wingdings" panose="05000000000000000000" pitchFamily="2" charset="2"/>
              <a:buChar char="§"/>
            </a:pPr>
            <a:endParaRPr lang="en-US" sz="1800" dirty="0" smtClean="0"/>
          </a:p>
          <a:p>
            <a:pPr lvl="1" algn="just">
              <a:buFont typeface="Wingdings" panose="05000000000000000000" pitchFamily="2" charset="2"/>
              <a:buChar char="§"/>
            </a:pPr>
            <a:endParaRPr lang="en-US" sz="1800" dirty="0" smtClean="0"/>
          </a:p>
          <a:p>
            <a:pPr algn="just"/>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1824035282"/>
              </p:ext>
            </p:extLst>
          </p:nvPr>
        </p:nvGraphicFramePr>
        <p:xfrm>
          <a:off x="838201" y="2743200"/>
          <a:ext cx="7924801" cy="1112520"/>
        </p:xfrm>
        <a:graphic>
          <a:graphicData uri="http://schemas.openxmlformats.org/drawingml/2006/table">
            <a:tbl>
              <a:tblPr firstRow="1" bandRow="1">
                <a:tableStyleId>{5C22544A-7EE6-4342-B048-85BDC9FD1C3A}</a:tableStyleId>
              </a:tblPr>
              <a:tblGrid>
                <a:gridCol w="761999"/>
                <a:gridCol w="533400"/>
                <a:gridCol w="606553"/>
                <a:gridCol w="536449"/>
                <a:gridCol w="609600"/>
                <a:gridCol w="609600"/>
                <a:gridCol w="609600"/>
                <a:gridCol w="609600"/>
                <a:gridCol w="609600"/>
                <a:gridCol w="609600"/>
                <a:gridCol w="609600"/>
                <a:gridCol w="609600"/>
                <a:gridCol w="609600"/>
              </a:tblGrid>
              <a:tr h="370840">
                <a:tc>
                  <a:txBody>
                    <a:bodyPr/>
                    <a:lstStyle/>
                    <a:p>
                      <a:r>
                        <a:rPr lang="en-US" sz="1200" dirty="0" smtClean="0"/>
                        <a:t>Grade</a:t>
                      </a:r>
                      <a:endParaRPr lang="en-US" sz="1200" dirty="0"/>
                    </a:p>
                  </a:txBody>
                  <a:tcPr/>
                </a:tc>
                <a:tc>
                  <a:txBody>
                    <a:bodyPr/>
                    <a:lstStyle/>
                    <a:p>
                      <a:r>
                        <a:rPr lang="en-US" sz="1200" dirty="0" smtClean="0"/>
                        <a:t>F1</a:t>
                      </a:r>
                      <a:endParaRPr lang="en-US" sz="1200" dirty="0"/>
                    </a:p>
                  </a:txBody>
                  <a:tcPr/>
                </a:tc>
                <a:tc>
                  <a:txBody>
                    <a:bodyPr/>
                    <a:lstStyle/>
                    <a:p>
                      <a:r>
                        <a:rPr lang="en-US" sz="1200" dirty="0" smtClean="0"/>
                        <a:t>F2</a:t>
                      </a:r>
                      <a:endParaRPr lang="en-US" sz="1200" dirty="0"/>
                    </a:p>
                  </a:txBody>
                  <a:tcPr/>
                </a:tc>
                <a:tc>
                  <a:txBody>
                    <a:bodyPr/>
                    <a:lstStyle/>
                    <a:p>
                      <a:r>
                        <a:rPr lang="en-US" sz="1200" dirty="0" smtClean="0"/>
                        <a:t>F3</a:t>
                      </a:r>
                      <a:endParaRPr lang="en-US" sz="1200" dirty="0"/>
                    </a:p>
                  </a:txBody>
                  <a:tcPr/>
                </a:tc>
                <a:tc>
                  <a:txBody>
                    <a:bodyPr/>
                    <a:lstStyle/>
                    <a:p>
                      <a:r>
                        <a:rPr lang="en-US" sz="1200" dirty="0" smtClean="0"/>
                        <a:t>F4</a:t>
                      </a:r>
                      <a:endParaRPr lang="en-US" sz="1200" dirty="0"/>
                    </a:p>
                  </a:txBody>
                  <a:tcPr/>
                </a:tc>
                <a:tc>
                  <a:txBody>
                    <a:bodyPr/>
                    <a:lstStyle/>
                    <a:p>
                      <a:r>
                        <a:rPr lang="en-US" sz="1200" dirty="0" smtClean="0"/>
                        <a:t>F5</a:t>
                      </a:r>
                      <a:endParaRPr lang="en-US" sz="1200" dirty="0"/>
                    </a:p>
                  </a:txBody>
                  <a:tcPr/>
                </a:tc>
                <a:tc>
                  <a:txBody>
                    <a:bodyPr/>
                    <a:lstStyle/>
                    <a:p>
                      <a:r>
                        <a:rPr lang="en-US" sz="1200" dirty="0" smtClean="0"/>
                        <a:t>F6</a:t>
                      </a:r>
                      <a:endParaRPr lang="en-US" sz="1200" dirty="0"/>
                    </a:p>
                  </a:txBody>
                  <a:tcPr/>
                </a:tc>
                <a:tc>
                  <a:txBody>
                    <a:bodyPr/>
                    <a:lstStyle/>
                    <a:p>
                      <a:r>
                        <a:rPr lang="en-US" sz="1200" dirty="0" smtClean="0"/>
                        <a:t>F7</a:t>
                      </a:r>
                      <a:endParaRPr lang="en-US" sz="1200" dirty="0"/>
                    </a:p>
                  </a:txBody>
                  <a:tcPr/>
                </a:tc>
                <a:tc>
                  <a:txBody>
                    <a:bodyPr/>
                    <a:lstStyle/>
                    <a:p>
                      <a:r>
                        <a:rPr lang="en-US" sz="1200" dirty="0" smtClean="0"/>
                        <a:t>F8</a:t>
                      </a:r>
                      <a:endParaRPr lang="en-US" sz="1200" dirty="0"/>
                    </a:p>
                  </a:txBody>
                  <a:tcPr/>
                </a:tc>
                <a:tc>
                  <a:txBody>
                    <a:bodyPr/>
                    <a:lstStyle/>
                    <a:p>
                      <a:r>
                        <a:rPr lang="en-US" sz="1200" dirty="0" smtClean="0"/>
                        <a:t>F9</a:t>
                      </a:r>
                      <a:endParaRPr lang="en-US" sz="1200" dirty="0"/>
                    </a:p>
                  </a:txBody>
                  <a:tcPr/>
                </a:tc>
                <a:tc>
                  <a:txBody>
                    <a:bodyPr/>
                    <a:lstStyle/>
                    <a:p>
                      <a:r>
                        <a:rPr lang="en-US" sz="1200" dirty="0" smtClean="0"/>
                        <a:t>F10</a:t>
                      </a:r>
                      <a:endParaRPr lang="en-US" sz="1200" dirty="0"/>
                    </a:p>
                  </a:txBody>
                  <a:tcPr/>
                </a:tc>
                <a:tc>
                  <a:txBody>
                    <a:bodyPr/>
                    <a:lstStyle/>
                    <a:p>
                      <a:r>
                        <a:rPr lang="en-US" sz="1200" dirty="0" smtClean="0"/>
                        <a:t>F11</a:t>
                      </a:r>
                      <a:endParaRPr lang="en-US" sz="1200" dirty="0"/>
                    </a:p>
                  </a:txBody>
                  <a:tcPr/>
                </a:tc>
                <a:tc>
                  <a:txBody>
                    <a:bodyPr/>
                    <a:lstStyle/>
                    <a:p>
                      <a:r>
                        <a:rPr lang="en-US" sz="1200" dirty="0" smtClean="0"/>
                        <a:t>F12</a:t>
                      </a:r>
                      <a:endParaRPr lang="en-US" sz="1200" dirty="0"/>
                    </a:p>
                  </a:txBody>
                  <a:tcPr/>
                </a:tc>
              </a:tr>
              <a:tr h="370840">
                <a:tc>
                  <a:txBody>
                    <a:bodyPr/>
                    <a:lstStyle/>
                    <a:p>
                      <a:r>
                        <a:rPr lang="en-US" sz="1200" dirty="0" smtClean="0"/>
                        <a:t>Grade 3</a:t>
                      </a:r>
                      <a:endParaRPr lang="en-US" sz="1200" dirty="0"/>
                    </a:p>
                  </a:txBody>
                  <a:tcPr/>
                </a:tc>
                <a:tc>
                  <a:txBody>
                    <a:bodyPr/>
                    <a:lstStyle/>
                    <a:p>
                      <a:r>
                        <a:rPr lang="en-US" sz="1200" dirty="0" smtClean="0"/>
                        <a:t>0.42</a:t>
                      </a:r>
                      <a:endParaRPr lang="en-US" sz="1200" dirty="0"/>
                    </a:p>
                  </a:txBody>
                  <a:tcPr/>
                </a:tc>
                <a:tc>
                  <a:txBody>
                    <a:bodyPr/>
                    <a:lstStyle/>
                    <a:p>
                      <a:pPr marL="0" marR="0" algn="r">
                        <a:lnSpc>
                          <a:spcPct val="107000"/>
                        </a:lnSpc>
                        <a:spcBef>
                          <a:spcPts val="0"/>
                        </a:spcBef>
                        <a:spcAft>
                          <a:spcPts val="0"/>
                        </a:spcAft>
                      </a:pPr>
                      <a:r>
                        <a:rPr lang="en-US" sz="1200" dirty="0">
                          <a:effectLst/>
                        </a:rPr>
                        <a:t>0.273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dirty="0">
                          <a:effectLst/>
                        </a:rPr>
                        <a:t>0.245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dirty="0">
                          <a:effectLst/>
                        </a:rPr>
                        <a:t>0.344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dirty="0">
                          <a:effectLst/>
                        </a:rPr>
                        <a:t>0.381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dirty="0">
                          <a:effectLst/>
                        </a:rPr>
                        <a:t>0.339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dirty="0">
                          <a:effectLst/>
                        </a:rPr>
                        <a:t>0.291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dirty="0">
                          <a:effectLst/>
                        </a:rPr>
                        <a:t>0.213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dirty="0">
                          <a:effectLst/>
                        </a:rPr>
                        <a:t>0.235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dirty="0">
                          <a:effectLst/>
                        </a:rPr>
                        <a:t>0.337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dirty="0">
                          <a:effectLst/>
                        </a:rPr>
                        <a:t>0.249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dirty="0">
                          <a:effectLst/>
                        </a:rPr>
                        <a:t>0.412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70840">
                <a:tc>
                  <a:txBody>
                    <a:bodyPr/>
                    <a:lstStyle/>
                    <a:p>
                      <a:r>
                        <a:rPr lang="en-US" sz="1200" dirty="0" smtClean="0"/>
                        <a:t>Grade 4</a:t>
                      </a:r>
                      <a:endParaRPr lang="en-US" sz="1200" dirty="0"/>
                    </a:p>
                  </a:txBody>
                  <a:tcPr/>
                </a:tc>
                <a:tc>
                  <a:txBody>
                    <a:bodyPr/>
                    <a:lstStyle/>
                    <a:p>
                      <a:pPr marL="0" marR="0" algn="r">
                        <a:lnSpc>
                          <a:spcPct val="107000"/>
                        </a:lnSpc>
                        <a:spcBef>
                          <a:spcPts val="0"/>
                        </a:spcBef>
                        <a:spcAft>
                          <a:spcPts val="0"/>
                        </a:spcAft>
                      </a:pPr>
                      <a:r>
                        <a:rPr lang="en-US" sz="1200" dirty="0">
                          <a:effectLst/>
                        </a:rPr>
                        <a:t>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dirty="0">
                          <a:effectLst/>
                        </a:rPr>
                        <a:t>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dirty="0">
                          <a:effectLst/>
                        </a:rPr>
                        <a:t>0.357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dirty="0">
                          <a:effectLst/>
                        </a:rPr>
                        <a:t>0.136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dirty="0">
                          <a:effectLst/>
                        </a:rPr>
                        <a:t>0.2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dirty="0">
                          <a:effectLst/>
                        </a:rPr>
                        <a:t>0.228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dirty="0">
                          <a:effectLst/>
                        </a:rPr>
                        <a:t>0.441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dirty="0">
                          <a:effectLst/>
                        </a:rPr>
                        <a:t>0.228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dirty="0">
                          <a:effectLst/>
                        </a:rPr>
                        <a:t>0.254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dirty="0">
                          <a:effectLst/>
                        </a:rPr>
                        <a:t>0.296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dirty="0">
                          <a:effectLst/>
                        </a:rPr>
                        <a:t>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dirty="0">
                          <a:effectLst/>
                        </a:rPr>
                        <a:t>0.335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14440976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1"/>
            <a:ext cx="7772400" cy="762000"/>
          </a:xfrm>
        </p:spPr>
        <p:txBody>
          <a:bodyPr/>
          <a:lstStyle/>
          <a:p>
            <a:r>
              <a:rPr lang="en-US" sz="3000" dirty="0" smtClean="0"/>
              <a:t>KL DIVERGENCE</a:t>
            </a:r>
            <a:endParaRPr lang="en-US" sz="3000" dirty="0"/>
          </a:p>
        </p:txBody>
      </p:sp>
      <p:sp>
        <p:nvSpPr>
          <p:cNvPr id="3" name="Subtitle 2"/>
          <p:cNvSpPr>
            <a:spLocks noGrp="1"/>
          </p:cNvSpPr>
          <p:nvPr>
            <p:ph type="subTitle" idx="1"/>
          </p:nvPr>
        </p:nvSpPr>
        <p:spPr>
          <a:xfrm>
            <a:off x="457200" y="1219200"/>
            <a:ext cx="8077200" cy="2209800"/>
          </a:xfrm>
        </p:spPr>
        <p:txBody>
          <a:bodyPr/>
          <a:lstStyle/>
          <a:p>
            <a:pPr lvl="1" algn="just">
              <a:buFont typeface="Wingdings" panose="05000000000000000000" pitchFamily="2" charset="2"/>
              <a:buChar char="§"/>
            </a:pPr>
            <a:r>
              <a:rPr lang="en-US" sz="1800" dirty="0"/>
              <a:t>KL Divergence is one of the metrics used to evaluate the “Relative Entropy” across the various datasets. This metrics allows us to understand the relationship among the features as how they vary as the students advance in their academics. The lesser the KL divergence value the more strong is the similarity between the distributions of the given feature.</a:t>
            </a:r>
          </a:p>
          <a:p>
            <a:pPr lvl="1" algn="just">
              <a:buFont typeface="Wingdings" panose="05000000000000000000" pitchFamily="2" charset="2"/>
              <a:buChar char="§"/>
            </a:pPr>
            <a:endParaRPr lang="en-US" sz="1800" dirty="0" smtClean="0"/>
          </a:p>
          <a:p>
            <a:pPr lvl="1" algn="just">
              <a:buFont typeface="Wingdings" panose="05000000000000000000" pitchFamily="2" charset="2"/>
              <a:buChar char="§"/>
            </a:pPr>
            <a:endParaRPr lang="en-US" sz="1800" dirty="0" smtClean="0"/>
          </a:p>
          <a:p>
            <a:pPr lvl="1" algn="just">
              <a:buFont typeface="Wingdings" panose="05000000000000000000" pitchFamily="2" charset="2"/>
              <a:buChar char="§"/>
            </a:pPr>
            <a:endParaRPr lang="en-US" sz="1800" dirty="0"/>
          </a:p>
          <a:p>
            <a:pPr lvl="1" algn="just">
              <a:buFont typeface="Wingdings" panose="05000000000000000000" pitchFamily="2" charset="2"/>
              <a:buChar char="§"/>
            </a:pPr>
            <a:endParaRPr lang="en-US" sz="1800" dirty="0"/>
          </a:p>
          <a:p>
            <a:pPr lvl="1" algn="just">
              <a:buFont typeface="Wingdings" panose="05000000000000000000" pitchFamily="2" charset="2"/>
              <a:buChar char="§"/>
            </a:pPr>
            <a:endParaRPr lang="en-US" sz="1800" dirty="0"/>
          </a:p>
          <a:p>
            <a:pPr lvl="1" algn="just">
              <a:buFont typeface="Wingdings" panose="05000000000000000000" pitchFamily="2" charset="2"/>
              <a:buChar char="§"/>
            </a:pPr>
            <a:r>
              <a:rPr lang="en-US" sz="1800" dirty="0"/>
              <a:t>KL Divergence between 3rd grade Printed and 3rd grade Cursive indicate that feature 9 is very low. This means the feature set of </a:t>
            </a:r>
            <a:r>
              <a:rPr lang="en-US" sz="1800" i="1" dirty="0"/>
              <a:t>“unusual formations” in cursive and “Symbols” in printed is almost identical</a:t>
            </a:r>
            <a:r>
              <a:rPr lang="en-US" sz="1800" dirty="0"/>
              <a:t>. This might also be true because of very few such entries. </a:t>
            </a:r>
          </a:p>
          <a:p>
            <a:pPr lvl="1" algn="just">
              <a:buFont typeface="Wingdings" panose="05000000000000000000" pitchFamily="2" charset="2"/>
              <a:buChar char="§"/>
            </a:pPr>
            <a:r>
              <a:rPr lang="en-US" sz="1800" dirty="0"/>
              <a:t>Overall, in printed writing, the </a:t>
            </a:r>
            <a:r>
              <a:rPr lang="en-US" sz="1800" i="1" dirty="0"/>
              <a:t>“number of n arches” feature is the least divergent across grades</a:t>
            </a:r>
            <a:r>
              <a:rPr lang="en-US" sz="1800" dirty="0"/>
              <a:t>. So, it may be assumed that students write ‘n’ very similarly than they do ‘a’ and ‘d’. This is in sync with what we inferred from the first point.</a:t>
            </a:r>
          </a:p>
          <a:p>
            <a:pPr lvl="1" algn="just">
              <a:buFont typeface="Wingdings" panose="05000000000000000000" pitchFamily="2" charset="2"/>
              <a:buChar char="§"/>
            </a:pP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1570695775"/>
              </p:ext>
            </p:extLst>
          </p:nvPr>
        </p:nvGraphicFramePr>
        <p:xfrm>
          <a:off x="425355" y="2895600"/>
          <a:ext cx="8534408" cy="1737360"/>
        </p:xfrm>
        <a:graphic>
          <a:graphicData uri="http://schemas.openxmlformats.org/drawingml/2006/table">
            <a:tbl>
              <a:tblPr firstRow="1" bandRow="1">
                <a:tableStyleId>{5C22544A-7EE6-4342-B048-85BDC9FD1C3A}</a:tableStyleId>
              </a:tblPr>
              <a:tblGrid>
                <a:gridCol w="1046667"/>
                <a:gridCol w="483080"/>
                <a:gridCol w="439731"/>
                <a:gridCol w="656493"/>
                <a:gridCol w="656493"/>
                <a:gridCol w="656493"/>
                <a:gridCol w="656493"/>
                <a:gridCol w="656493"/>
                <a:gridCol w="656493"/>
                <a:gridCol w="656493"/>
                <a:gridCol w="656493"/>
                <a:gridCol w="656493"/>
                <a:gridCol w="656493"/>
              </a:tblGrid>
              <a:tr h="370840">
                <a:tc>
                  <a:txBody>
                    <a:bodyPr/>
                    <a:lstStyle/>
                    <a:p>
                      <a:r>
                        <a:rPr lang="en-US" sz="1400" dirty="0" smtClean="0"/>
                        <a:t>Grades</a:t>
                      </a:r>
                      <a:endParaRPr lang="en-US" sz="1400" dirty="0"/>
                    </a:p>
                  </a:txBody>
                  <a:tcPr/>
                </a:tc>
                <a:tc>
                  <a:txBody>
                    <a:bodyPr/>
                    <a:lstStyle/>
                    <a:p>
                      <a:pPr marL="0" marR="0" algn="r">
                        <a:lnSpc>
                          <a:spcPct val="107000"/>
                        </a:lnSpc>
                        <a:spcBef>
                          <a:spcPts val="0"/>
                        </a:spcBef>
                        <a:spcAft>
                          <a:spcPts val="0"/>
                        </a:spcAft>
                      </a:pPr>
                      <a:r>
                        <a:rPr lang="en-US" sz="1400" dirty="0" smtClean="0">
                          <a:effectLst/>
                        </a:rPr>
                        <a:t>F1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400" dirty="0" smtClean="0">
                          <a:effectLst/>
                        </a:rPr>
                        <a:t>F2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400" dirty="0" smtClean="0">
                          <a:effectLst/>
                        </a:rPr>
                        <a:t>F3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400" dirty="0" smtClean="0">
                          <a:effectLst/>
                        </a:rPr>
                        <a:t>F4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400" dirty="0" smtClean="0">
                          <a:effectLst/>
                        </a:rPr>
                        <a:t>F5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400" dirty="0" smtClean="0">
                          <a:effectLst/>
                        </a:rPr>
                        <a:t>F6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400" dirty="0" smtClean="0">
                          <a:effectLst/>
                        </a:rPr>
                        <a:t>F7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400" dirty="0" smtClean="0">
                          <a:effectLst/>
                        </a:rPr>
                        <a:t>F8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400" dirty="0" smtClean="0">
                          <a:effectLst/>
                        </a:rPr>
                        <a:t>F9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400" dirty="0" smtClean="0">
                          <a:effectLst/>
                        </a:rPr>
                        <a:t>F10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400" dirty="0" smtClean="0">
                          <a:effectLst/>
                        </a:rPr>
                        <a:t>F11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400" dirty="0" smtClean="0">
                          <a:effectLst/>
                        </a:rPr>
                        <a:t>F12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70840">
                <a:tc>
                  <a:txBody>
                    <a:bodyPr/>
                    <a:lstStyle/>
                    <a:p>
                      <a:r>
                        <a:rPr lang="en-US" sz="850" dirty="0" smtClean="0"/>
                        <a:t>3</a:t>
                      </a:r>
                      <a:r>
                        <a:rPr lang="en-US" sz="850" baseline="30000" dirty="0" smtClean="0"/>
                        <a:t>rd</a:t>
                      </a:r>
                      <a:r>
                        <a:rPr lang="en-US" sz="850" dirty="0" smtClean="0"/>
                        <a:t> Grade Handprint </a:t>
                      </a:r>
                      <a:endParaRPr lang="en-US" sz="850" dirty="0"/>
                    </a:p>
                  </a:txBody>
                  <a:tcPr/>
                </a:tc>
                <a:tc>
                  <a:txBody>
                    <a:bodyPr/>
                    <a:lstStyle/>
                    <a:p>
                      <a:pPr marL="0" marR="0" algn="r">
                        <a:lnSpc>
                          <a:spcPct val="107000"/>
                        </a:lnSpc>
                        <a:spcBef>
                          <a:spcPts val="0"/>
                        </a:spcBef>
                        <a:spcAft>
                          <a:spcPts val="0"/>
                        </a:spcAft>
                      </a:pPr>
                      <a:r>
                        <a:rPr lang="en-US" sz="850" dirty="0">
                          <a:effectLst/>
                        </a:rPr>
                        <a:t>6.241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850">
                          <a:effectLst/>
                        </a:rPr>
                        <a:t>0.894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850" dirty="0">
                          <a:effectLst/>
                        </a:rPr>
                        <a:t>2.367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850" dirty="0">
                          <a:effectLst/>
                        </a:rPr>
                        <a:t>0.616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850" dirty="0">
                          <a:effectLst/>
                        </a:rPr>
                        <a:t>1.927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850" dirty="0">
                          <a:effectLst/>
                        </a:rPr>
                        <a:t>0.198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850" dirty="0">
                          <a:effectLst/>
                        </a:rPr>
                        <a:t>11.948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850" dirty="0">
                          <a:effectLst/>
                        </a:rPr>
                        <a:t>2.106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850" dirty="0">
                          <a:effectLst/>
                        </a:rPr>
                        <a:t>0.701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850" dirty="0">
                          <a:effectLst/>
                        </a:rPr>
                        <a:t>2.289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850" dirty="0">
                          <a:effectLst/>
                        </a:rPr>
                        <a:t>0.606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850" dirty="0">
                          <a:effectLst/>
                        </a:rPr>
                        <a:t>0.895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50" dirty="0" smtClean="0">
                          <a:effectLst/>
                        </a:rPr>
                        <a:t>2</a:t>
                      </a:r>
                      <a:r>
                        <a:rPr lang="en-US" sz="850" baseline="30000" dirty="0" smtClean="0">
                          <a:effectLst/>
                        </a:rPr>
                        <a:t>nd</a:t>
                      </a:r>
                      <a:r>
                        <a:rPr lang="en-US" sz="850" dirty="0" smtClean="0">
                          <a:effectLst/>
                        </a:rPr>
                        <a:t> Grade-3</a:t>
                      </a:r>
                      <a:r>
                        <a:rPr lang="en-US" sz="850" baseline="30000" dirty="0" smtClean="0">
                          <a:effectLst/>
                        </a:rPr>
                        <a:t>rd</a:t>
                      </a:r>
                      <a:r>
                        <a:rPr lang="en-US" sz="850" dirty="0" smtClean="0">
                          <a:effectLst/>
                        </a:rPr>
                        <a:t> Grade Handprint</a:t>
                      </a:r>
                      <a:endParaRPr lang="en-US" sz="85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txBody>
                  <a:tcPr/>
                </a:tc>
                <a:tc>
                  <a:txBody>
                    <a:bodyPr/>
                    <a:lstStyle/>
                    <a:p>
                      <a:pPr marL="0" marR="0" algn="r">
                        <a:lnSpc>
                          <a:spcPct val="107000"/>
                        </a:lnSpc>
                        <a:spcBef>
                          <a:spcPts val="0"/>
                        </a:spcBef>
                        <a:spcAft>
                          <a:spcPts val="0"/>
                        </a:spcAft>
                      </a:pPr>
                      <a:r>
                        <a:rPr lang="en-US" sz="850" dirty="0">
                          <a:effectLst/>
                        </a:rPr>
                        <a:t>6.241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850" dirty="0">
                          <a:effectLst/>
                        </a:rPr>
                        <a:t>0.894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850" dirty="0">
                          <a:effectLst/>
                        </a:rPr>
                        <a:t>2.367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850" dirty="0">
                          <a:effectLst/>
                        </a:rPr>
                        <a:t>0.616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850" dirty="0">
                          <a:effectLst/>
                        </a:rPr>
                        <a:t>1.927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850" dirty="0">
                          <a:effectLst/>
                        </a:rPr>
                        <a:t>0.198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850" dirty="0">
                          <a:effectLst/>
                        </a:rPr>
                        <a:t>11.948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850" dirty="0">
                          <a:effectLst/>
                        </a:rPr>
                        <a:t>2.106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850" dirty="0">
                          <a:effectLst/>
                        </a:rPr>
                        <a:t>0.701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850" dirty="0">
                          <a:effectLst/>
                        </a:rPr>
                        <a:t>2.289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850" dirty="0">
                          <a:effectLst/>
                        </a:rPr>
                        <a:t>0.606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850" dirty="0">
                          <a:effectLst/>
                        </a:rPr>
                        <a:t>0.895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70840">
                <a:tc>
                  <a:txBody>
                    <a:bodyPr/>
                    <a:lstStyle/>
                    <a:p>
                      <a:r>
                        <a:rPr lang="en-US" sz="850" dirty="0" smtClean="0"/>
                        <a:t>3</a:t>
                      </a:r>
                      <a:r>
                        <a:rPr lang="en-US" sz="850" baseline="30000" dirty="0" smtClean="0"/>
                        <a:t>rd</a:t>
                      </a:r>
                      <a:r>
                        <a:rPr lang="en-US" sz="850" baseline="0" dirty="0" smtClean="0"/>
                        <a:t> Grade- 4</a:t>
                      </a:r>
                      <a:r>
                        <a:rPr lang="en-US" sz="850" baseline="30000" dirty="0" smtClean="0"/>
                        <a:t>th</a:t>
                      </a:r>
                      <a:r>
                        <a:rPr lang="en-US" sz="850" baseline="0" dirty="0" smtClean="0"/>
                        <a:t> Grade Handprint</a:t>
                      </a:r>
                      <a:endParaRPr lang="en-US" sz="850" dirty="0"/>
                    </a:p>
                  </a:txBody>
                  <a:tcPr/>
                </a:tc>
                <a:tc>
                  <a:txBody>
                    <a:bodyPr/>
                    <a:lstStyle/>
                    <a:p>
                      <a:pPr marL="0" marR="0" algn="r">
                        <a:lnSpc>
                          <a:spcPct val="107000"/>
                        </a:lnSpc>
                        <a:spcBef>
                          <a:spcPts val="0"/>
                        </a:spcBef>
                        <a:spcAft>
                          <a:spcPts val="0"/>
                        </a:spcAft>
                      </a:pPr>
                      <a:r>
                        <a:rPr lang="en-US" sz="850" dirty="0">
                          <a:effectLst/>
                        </a:rPr>
                        <a:t>6.313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850" dirty="0">
                          <a:effectLst/>
                        </a:rPr>
                        <a:t>5.819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850" dirty="0">
                          <a:effectLst/>
                        </a:rPr>
                        <a:t>0.297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850" dirty="0">
                          <a:effectLst/>
                        </a:rPr>
                        <a:t>5.049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850" dirty="0">
                          <a:effectLst/>
                        </a:rPr>
                        <a:t>4.113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850" dirty="0">
                          <a:effectLst/>
                        </a:rPr>
                        <a:t>6.944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850" dirty="0">
                          <a:effectLst/>
                        </a:rPr>
                        <a:t>4.371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850" dirty="0">
                          <a:effectLst/>
                        </a:rPr>
                        <a:t>0.702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850" dirty="0">
                          <a:effectLst/>
                        </a:rPr>
                        <a:t>0.6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850" dirty="0">
                          <a:effectLst/>
                        </a:rPr>
                        <a:t>1.494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850" dirty="0">
                          <a:effectLst/>
                        </a:rPr>
                        <a:t>3.726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850" dirty="0">
                          <a:effectLst/>
                        </a:rPr>
                        <a:t>2.597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4251523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7772400" cy="685800"/>
          </a:xfrm>
        </p:spPr>
        <p:txBody>
          <a:bodyPr/>
          <a:lstStyle/>
          <a:p>
            <a:r>
              <a:rPr lang="en-US" dirty="0"/>
              <a:t>CORRELATION</a:t>
            </a:r>
          </a:p>
        </p:txBody>
      </p:sp>
      <p:sp>
        <p:nvSpPr>
          <p:cNvPr id="3" name="Subtitle 2"/>
          <p:cNvSpPr>
            <a:spLocks noGrp="1"/>
          </p:cNvSpPr>
          <p:nvPr>
            <p:ph type="subTitle" idx="1"/>
          </p:nvPr>
        </p:nvSpPr>
        <p:spPr>
          <a:xfrm>
            <a:off x="685800" y="1676400"/>
            <a:ext cx="7772400" cy="3886200"/>
          </a:xfrm>
        </p:spPr>
        <p:txBody>
          <a:bodyPr/>
          <a:lstStyle/>
          <a:p>
            <a:pPr lvl="1" algn="just">
              <a:buFont typeface="Wingdings" panose="05000000000000000000" pitchFamily="2" charset="2"/>
              <a:buChar char="§"/>
            </a:pPr>
            <a:r>
              <a:rPr lang="en-US" sz="1800" dirty="0"/>
              <a:t>The most basic approach to constructing graph is to use the measure of correlation.</a:t>
            </a:r>
          </a:p>
          <a:p>
            <a:pPr lvl="1" algn="just">
              <a:buFont typeface="Wingdings" panose="05000000000000000000" pitchFamily="2" charset="2"/>
              <a:buChar char="§"/>
            </a:pPr>
            <a:r>
              <a:rPr lang="en-US" sz="1800" dirty="0"/>
              <a:t> We start off by assuming that a node can have at-most two parents. </a:t>
            </a:r>
          </a:p>
          <a:p>
            <a:pPr lvl="1" algn="just">
              <a:buFont typeface="Wingdings" panose="05000000000000000000" pitchFamily="2" charset="2"/>
              <a:buChar char="§"/>
            </a:pPr>
            <a:r>
              <a:rPr lang="en-US" sz="1800" dirty="0"/>
              <a:t>This is basically done to reduce the number of Bayesian structure that we would have to realize otherwise. When we make this assumption, the process becomes less involved. We begin by computing the correlation using the Pearson’s test. </a:t>
            </a:r>
          </a:p>
          <a:p>
            <a:pPr lvl="1" algn="just">
              <a:buFont typeface="Wingdings" panose="05000000000000000000" pitchFamily="2" charset="2"/>
              <a:buChar char="§"/>
            </a:pPr>
            <a:r>
              <a:rPr lang="en-US" sz="1800" dirty="0"/>
              <a:t>Pearson’s test is a powerful tool that not just gives us an idea about the correlation that exists between two variables but also the directionality. This is useful while deducing features that are dependent and independent. </a:t>
            </a:r>
          </a:p>
          <a:p>
            <a:pPr lvl="1" algn="just">
              <a:buFont typeface="Wingdings" panose="05000000000000000000" pitchFamily="2" charset="2"/>
              <a:buChar char="§"/>
            </a:pPr>
            <a:r>
              <a:rPr lang="en-US" sz="1800" dirty="0"/>
              <a:t>After constructing the graph, the conditional probability distribution can be simply computed by the process of counting. </a:t>
            </a:r>
          </a:p>
          <a:p>
            <a:pPr lvl="1" algn="just">
              <a:buFont typeface="Wingdings" panose="05000000000000000000" pitchFamily="2" charset="2"/>
              <a:buChar char="§"/>
            </a:pPr>
            <a:r>
              <a:rPr lang="en-US" sz="1800" dirty="0"/>
              <a:t>The probabilistic measure is very important when constructing Bayesian networks as this will help us compare the initial reference that we have carried out using the raw dataset and establish the dependencies and independencies between variables. </a:t>
            </a:r>
          </a:p>
          <a:p>
            <a:pPr algn="just"/>
            <a:endParaRPr lang="en-US" sz="1800" dirty="0"/>
          </a:p>
        </p:txBody>
      </p:sp>
    </p:spTree>
    <p:extLst>
      <p:ext uri="{BB962C8B-B14F-4D97-AF65-F5344CB8AC3E}">
        <p14:creationId xmlns:p14="http://schemas.microsoft.com/office/powerpoint/2010/main" val="839351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838200"/>
            <a:ext cx="7772400" cy="688975"/>
          </a:xfrm>
        </p:spPr>
        <p:txBody>
          <a:bodyPr/>
          <a:lstStyle/>
          <a:p>
            <a:r>
              <a:rPr lang="en-US" dirty="0"/>
              <a:t>K2</a:t>
            </a:r>
          </a:p>
        </p:txBody>
      </p:sp>
      <p:sp>
        <p:nvSpPr>
          <p:cNvPr id="3" name="Subtitle 2"/>
          <p:cNvSpPr>
            <a:spLocks noGrp="1"/>
          </p:cNvSpPr>
          <p:nvPr>
            <p:ph type="subTitle" idx="1"/>
          </p:nvPr>
        </p:nvSpPr>
        <p:spPr>
          <a:xfrm>
            <a:off x="-76200" y="1539449"/>
            <a:ext cx="7848600" cy="3886200"/>
          </a:xfrm>
        </p:spPr>
        <p:txBody>
          <a:bodyPr/>
          <a:lstStyle/>
          <a:p>
            <a:pPr lvl="1" algn="just">
              <a:buFont typeface="Wingdings" panose="05000000000000000000" pitchFamily="2" charset="2"/>
              <a:buChar char="§"/>
            </a:pPr>
            <a:r>
              <a:rPr lang="en-US" sz="1800" dirty="0"/>
              <a:t>The Precise construction of Bayesian network classifier from database is an NP-hard problem. K2 algorithm can reduce search space effectively, to improve learning efficiencies, but it requires the initial node ordering as the input, which is very limited by the absence of priori information.  </a:t>
            </a:r>
          </a:p>
          <a:p>
            <a:pPr lvl="1" algn="just">
              <a:buFont typeface="Wingdings" panose="05000000000000000000" pitchFamily="2" charset="2"/>
              <a:buChar char="§"/>
            </a:pPr>
            <a:r>
              <a:rPr lang="en-US" sz="1800" dirty="0"/>
              <a:t>We use the Pearson’s test to justify the ordering. </a:t>
            </a:r>
            <a:endParaRPr lang="en-US" dirty="0" smtClean="0"/>
          </a:p>
          <a:p>
            <a:pPr lvl="1" algn="just">
              <a:buFont typeface="Wingdings" panose="05000000000000000000" pitchFamily="2" charset="2"/>
              <a:buChar char="§"/>
            </a:pPr>
            <a:endParaRPr lang="en-US" sz="1800" dirty="0"/>
          </a:p>
          <a:p>
            <a:pPr lvl="1" algn="just">
              <a:buFont typeface="Wingdings" panose="05000000000000000000" pitchFamily="2" charset="2"/>
              <a:buChar char="§"/>
            </a:pPr>
            <a:endParaRPr lang="en-US" sz="1800" dirty="0"/>
          </a:p>
        </p:txBody>
      </p:sp>
      <p:sp>
        <p:nvSpPr>
          <p:cNvPr id="5" name="Rectangle 4"/>
          <p:cNvSpPr/>
          <p:nvPr/>
        </p:nvSpPr>
        <p:spPr>
          <a:xfrm>
            <a:off x="762000" y="5082239"/>
            <a:ext cx="4572000" cy="369332"/>
          </a:xfrm>
          <a:prstGeom prst="rect">
            <a:avLst/>
          </a:prstGeom>
        </p:spPr>
        <p:txBody>
          <a:bodyPr>
            <a:spAutoFit/>
          </a:bodyPr>
          <a:lstStyle/>
          <a:p>
            <a:pPr lvl="1"/>
            <a:r>
              <a:rPr lang="en-US" sz="1800" b="1" dirty="0">
                <a:latin typeface="Trebuchet MS" panose="020B0603020202020204" pitchFamily="34" charset="0"/>
              </a:rPr>
              <a:t>FIGURE </a:t>
            </a:r>
            <a:r>
              <a:rPr lang="en-US" sz="1800" b="1" dirty="0" smtClean="0">
                <a:latin typeface="Trebuchet MS" panose="020B0603020202020204" pitchFamily="34" charset="0"/>
              </a:rPr>
              <a:t>3: </a:t>
            </a:r>
            <a:r>
              <a:rPr lang="en-US" sz="1800" dirty="0" smtClean="0">
                <a:latin typeface="Trebuchet MS" panose="020B0603020202020204" pitchFamily="34" charset="0"/>
              </a:rPr>
              <a:t>Bayesian Network </a:t>
            </a:r>
            <a:endParaRPr lang="en-US" sz="1800" b="1" dirty="0">
              <a:latin typeface="Trebuchet MS" panose="020B0603020202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5543550" y="2895600"/>
            <a:ext cx="3448050" cy="3696335"/>
          </a:xfrm>
          <a:prstGeom prst="rect">
            <a:avLst/>
          </a:prstGeom>
          <a:noFill/>
          <a:ln>
            <a:noFill/>
          </a:ln>
        </p:spPr>
      </p:pic>
    </p:spTree>
    <p:extLst>
      <p:ext uri="{BB962C8B-B14F-4D97-AF65-F5344CB8AC3E}">
        <p14:creationId xmlns:p14="http://schemas.microsoft.com/office/powerpoint/2010/main" val="35875014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7772400" cy="685800"/>
          </a:xfrm>
        </p:spPr>
        <p:txBody>
          <a:bodyPr/>
          <a:lstStyle/>
          <a:p>
            <a:r>
              <a:rPr lang="en-US" dirty="0" smtClean="0"/>
              <a:t>BAYESIAN INFERENCE</a:t>
            </a:r>
            <a:endParaRPr lang="en-US" dirty="0"/>
          </a:p>
        </p:txBody>
      </p:sp>
      <p:sp>
        <p:nvSpPr>
          <p:cNvPr id="3" name="Subtitle 2"/>
          <p:cNvSpPr>
            <a:spLocks noGrp="1"/>
          </p:cNvSpPr>
          <p:nvPr>
            <p:ph type="subTitle" idx="1"/>
          </p:nvPr>
        </p:nvSpPr>
        <p:spPr>
          <a:xfrm>
            <a:off x="381000" y="1600200"/>
            <a:ext cx="8305800" cy="4038600"/>
          </a:xfrm>
        </p:spPr>
        <p:txBody>
          <a:bodyPr/>
          <a:lstStyle/>
          <a:p>
            <a:pPr marL="285750" indent="-285750" algn="just">
              <a:buFont typeface="Arial" panose="020B0604020202020204" pitchFamily="34" charset="0"/>
              <a:buChar char="•"/>
            </a:pPr>
            <a:r>
              <a:rPr lang="en-US" sz="1800" dirty="0">
                <a:latin typeface="+mn-lt"/>
              </a:rPr>
              <a:t>In a Bayesian Networks we’ll encounter situations where we have some evidence, that is, some of the variables are instantiated, and we want to infer something about the probability distribution of some other variables. </a:t>
            </a:r>
            <a:endParaRPr lang="en-US" sz="1800" dirty="0" smtClean="0">
              <a:latin typeface="+mn-lt"/>
            </a:endParaRPr>
          </a:p>
          <a:p>
            <a:pPr marL="285750" indent="-285750" algn="just">
              <a:buFont typeface="Arial" panose="020B0604020202020204" pitchFamily="34" charset="0"/>
              <a:buChar char="•"/>
            </a:pPr>
            <a:r>
              <a:rPr lang="en-US" sz="1800" dirty="0" smtClean="0">
                <a:latin typeface="+mn-lt"/>
              </a:rPr>
              <a:t>The </a:t>
            </a:r>
            <a:r>
              <a:rPr lang="en-US" sz="1800" dirty="0">
                <a:latin typeface="+mn-lt"/>
              </a:rPr>
              <a:t>most popular and accurate technique is the exact inference where we analytically compute the conditional probability distribution over the variables of interest. </a:t>
            </a:r>
            <a:endParaRPr lang="en-US" sz="1800" dirty="0" smtClean="0">
              <a:latin typeface="+mn-lt"/>
            </a:endParaRPr>
          </a:p>
          <a:p>
            <a:pPr marL="285750" indent="-285750" algn="just">
              <a:buFont typeface="Arial" panose="020B0604020202020204" pitchFamily="34" charset="0"/>
              <a:buChar char="•"/>
            </a:pPr>
            <a:r>
              <a:rPr lang="en-US" sz="1800" dirty="0" smtClean="0">
                <a:latin typeface="+mn-lt"/>
              </a:rPr>
              <a:t>But </a:t>
            </a:r>
            <a:r>
              <a:rPr lang="en-US" sz="1800" dirty="0">
                <a:latin typeface="+mn-lt"/>
              </a:rPr>
              <a:t>sometimes that’s too hard to do, in which case we can use approximate techniques based on statistical sampling. </a:t>
            </a:r>
            <a:endParaRPr lang="en-US" sz="1800" dirty="0" smtClean="0">
              <a:latin typeface="+mn-lt"/>
            </a:endParaRPr>
          </a:p>
          <a:p>
            <a:pPr marL="285750" indent="-285750" algn="just">
              <a:buFont typeface="Arial" panose="020B0604020202020204" pitchFamily="34" charset="0"/>
              <a:buChar char="•"/>
            </a:pPr>
            <a:endParaRPr lang="en-US" sz="1800" dirty="0" smtClean="0">
              <a:latin typeface="+mn-lt"/>
            </a:endParaRPr>
          </a:p>
          <a:p>
            <a:pPr marL="285750" indent="-285750" algn="just">
              <a:buFont typeface="Arial" panose="020B0604020202020204" pitchFamily="34" charset="0"/>
              <a:buChar char="•"/>
            </a:pPr>
            <a:r>
              <a:rPr lang="en-US" sz="1800" dirty="0" smtClean="0">
                <a:latin typeface="+mn-lt"/>
              </a:rPr>
              <a:t>The </a:t>
            </a:r>
            <a:r>
              <a:rPr lang="en-US" sz="1800" dirty="0">
                <a:latin typeface="+mn-lt"/>
              </a:rPr>
              <a:t>most usual inference is a conditional probability query. Given the joint distribution over the variables, we can easily answer my question about the value of a single variable by summing (or marginalizing) over the other variables. </a:t>
            </a:r>
            <a:endParaRPr lang="en-US" sz="1800" dirty="0" smtClean="0">
              <a:latin typeface="+mn-lt"/>
            </a:endParaRPr>
          </a:p>
          <a:p>
            <a:pPr marL="285750" indent="-285750" algn="just">
              <a:buFont typeface="Arial" panose="020B0604020202020204" pitchFamily="34" charset="0"/>
              <a:buChar char="•"/>
            </a:pPr>
            <a:r>
              <a:rPr lang="en-US" sz="1800" dirty="0" smtClean="0">
                <a:latin typeface="+mn-lt"/>
              </a:rPr>
              <a:t>So</a:t>
            </a:r>
            <a:r>
              <a:rPr lang="en-US" sz="1800" dirty="0">
                <a:latin typeface="+mn-lt"/>
              </a:rPr>
              <a:t>, in a domain with four variables, A, B, C, and D, the probability that variable D has value d is the sum over all possible combinations of values of the other three variables of the joint probability of all four values.</a:t>
            </a:r>
          </a:p>
          <a:p>
            <a:pPr algn="just"/>
            <a:endParaRPr lang="en-US" sz="1800" dirty="0">
              <a:latin typeface="+mn-lt"/>
            </a:endParaRPr>
          </a:p>
        </p:txBody>
      </p:sp>
    </p:spTree>
    <p:extLst>
      <p:ext uri="{BB962C8B-B14F-4D97-AF65-F5344CB8AC3E}">
        <p14:creationId xmlns:p14="http://schemas.microsoft.com/office/powerpoint/2010/main" val="2578737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762001"/>
            <a:ext cx="7772400" cy="685800"/>
          </a:xfrm>
        </p:spPr>
        <p:txBody>
          <a:bodyPr/>
          <a:lstStyle/>
          <a:p>
            <a:r>
              <a:rPr lang="en-US" dirty="0" smtClean="0"/>
              <a:t>BAYESIAN INFERENCE [CONT]</a:t>
            </a:r>
            <a:endParaRPr lang="en-US" dirty="0"/>
          </a:p>
        </p:txBody>
      </p:sp>
      <p:sp>
        <p:nvSpPr>
          <p:cNvPr id="3" name="Subtitle 2"/>
          <p:cNvSpPr>
            <a:spLocks noGrp="1"/>
          </p:cNvSpPr>
          <p:nvPr>
            <p:ph type="subTitle" idx="1"/>
          </p:nvPr>
        </p:nvSpPr>
        <p:spPr>
          <a:xfrm>
            <a:off x="609600" y="1467135"/>
            <a:ext cx="7848600" cy="4190999"/>
          </a:xfrm>
        </p:spPr>
        <p:txBody>
          <a:bodyPr/>
          <a:lstStyle/>
          <a:p>
            <a:pPr marL="285750" indent="-285750" algn="l">
              <a:buFont typeface="Arial" panose="020B0604020202020204" pitchFamily="34" charset="0"/>
              <a:buChar char="•"/>
            </a:pPr>
            <a:r>
              <a:rPr lang="en-US" sz="1800" dirty="0" smtClean="0">
                <a:latin typeface="+mn-lt"/>
              </a:rPr>
              <a:t>We computed the probabilistic queries using the variable elimination method from the Bayesian network that we constructed. The primary and most resourceful probabilistic computation was carried out to understand how many percentage of the total students from a particular grade try to mimic the </a:t>
            </a:r>
            <a:r>
              <a:rPr lang="en-US" sz="1800" dirty="0" err="1" smtClean="0">
                <a:latin typeface="+mn-lt"/>
              </a:rPr>
              <a:t>Zaner</a:t>
            </a:r>
            <a:r>
              <a:rPr lang="en-US" sz="1800" dirty="0" smtClean="0">
                <a:latin typeface="+mn-lt"/>
              </a:rPr>
              <a:t> </a:t>
            </a:r>
            <a:r>
              <a:rPr lang="en-US" sz="1800" dirty="0" err="1" smtClean="0">
                <a:latin typeface="+mn-lt"/>
              </a:rPr>
              <a:t>Bloser</a:t>
            </a:r>
            <a:r>
              <a:rPr lang="en-US" sz="1800" dirty="0" smtClean="0">
                <a:latin typeface="+mn-lt"/>
              </a:rPr>
              <a:t> style. The results are as tabulated below:</a:t>
            </a:r>
          </a:p>
          <a:p>
            <a:pPr marL="285750" indent="-285750" algn="l">
              <a:buFont typeface="Arial" panose="020B0604020202020204" pitchFamily="34" charset="0"/>
              <a:buChar char="•"/>
            </a:pPr>
            <a:endParaRPr lang="en-US" sz="1800" dirty="0">
              <a:latin typeface="+mn-lt"/>
            </a:endParaRPr>
          </a:p>
          <a:p>
            <a:pPr marL="285750" indent="-285750" algn="l">
              <a:buFont typeface="Arial" panose="020B0604020202020204" pitchFamily="34" charset="0"/>
              <a:buChar char="•"/>
            </a:pPr>
            <a:endParaRPr lang="en-US" sz="1800" dirty="0" smtClean="0">
              <a:latin typeface="+mn-lt"/>
            </a:endParaRPr>
          </a:p>
          <a:p>
            <a:pPr marL="285750" indent="-285750" algn="l">
              <a:buFont typeface="Arial" panose="020B0604020202020204" pitchFamily="34" charset="0"/>
              <a:buChar char="•"/>
            </a:pPr>
            <a:endParaRPr lang="en-US" sz="1800" dirty="0">
              <a:latin typeface="+mn-lt"/>
            </a:endParaRPr>
          </a:p>
          <a:p>
            <a:pPr marL="285750" indent="-285750" algn="l">
              <a:buFont typeface="Arial" panose="020B0604020202020204" pitchFamily="34" charset="0"/>
              <a:buChar char="•"/>
            </a:pPr>
            <a:endParaRPr lang="en-US" sz="1800" dirty="0" smtClean="0">
              <a:latin typeface="+mn-lt"/>
            </a:endParaRPr>
          </a:p>
          <a:p>
            <a:pPr marL="285750" indent="-285750" algn="l">
              <a:buFont typeface="Arial" panose="020B0604020202020204" pitchFamily="34" charset="0"/>
              <a:buChar char="•"/>
            </a:pPr>
            <a:r>
              <a:rPr lang="en-US" sz="1800" dirty="0"/>
              <a:t>From the tabulated results we can see that the Grade 3 handwriting for Handprint closely resembles the </a:t>
            </a:r>
            <a:r>
              <a:rPr lang="en-US" sz="1800" dirty="0" err="1"/>
              <a:t>Zaner</a:t>
            </a:r>
            <a:r>
              <a:rPr lang="en-US" sz="1800" dirty="0"/>
              <a:t> </a:t>
            </a:r>
            <a:r>
              <a:rPr lang="en-US" sz="1800" dirty="0" err="1"/>
              <a:t>Bloser</a:t>
            </a:r>
            <a:r>
              <a:rPr lang="en-US" sz="1800" dirty="0"/>
              <a:t> style whereas when it comes to Cursive the same can be observed in Grade 4.  There is a significant margin of error here since the variable elimination method is an approximation method used to answer the probabilistic queries</a:t>
            </a:r>
            <a:endParaRPr lang="en-US" sz="1800" dirty="0" smtClean="0">
              <a:latin typeface="+mn-lt"/>
            </a:endParaRPr>
          </a:p>
          <a:p>
            <a:pPr marL="285750" indent="-285750" algn="l">
              <a:buFont typeface="Arial" panose="020B0604020202020204" pitchFamily="34" charset="0"/>
              <a:buChar char="•"/>
            </a:pPr>
            <a:endParaRPr lang="en-US" sz="1800" dirty="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3546160678"/>
              </p:ext>
            </p:extLst>
          </p:nvPr>
        </p:nvGraphicFramePr>
        <p:xfrm>
          <a:off x="597090" y="3352800"/>
          <a:ext cx="8389592" cy="991264"/>
        </p:xfrm>
        <a:graphic>
          <a:graphicData uri="http://schemas.openxmlformats.org/drawingml/2006/table">
            <a:tbl>
              <a:tblPr firstRow="1" firstCol="1" bandRow="1">
                <a:tableStyleId>{5C22544A-7EE6-4342-B048-85BDC9FD1C3A}</a:tableStyleId>
              </a:tblPr>
              <a:tblGrid>
                <a:gridCol w="2795932"/>
                <a:gridCol w="2796830"/>
                <a:gridCol w="2796830"/>
              </a:tblGrid>
              <a:tr h="258417">
                <a:tc>
                  <a:txBody>
                    <a:bodyPr/>
                    <a:lstStyle/>
                    <a:p>
                      <a:pPr marL="0" marR="0">
                        <a:spcBef>
                          <a:spcPts val="0"/>
                        </a:spcBef>
                        <a:spcAft>
                          <a:spcPts val="0"/>
                        </a:spcAft>
                      </a:pPr>
                      <a:r>
                        <a:rPr lang="en-US" sz="1700">
                          <a:effectLst/>
                        </a:rPr>
                        <a:t>QUERY</a:t>
                      </a:r>
                      <a:endParaRPr lang="en-US" sz="17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6907" marR="96907" marT="0" marB="0"/>
                </a:tc>
                <a:tc>
                  <a:txBody>
                    <a:bodyPr/>
                    <a:lstStyle/>
                    <a:p>
                      <a:pPr marL="0" marR="0">
                        <a:spcBef>
                          <a:spcPts val="0"/>
                        </a:spcBef>
                        <a:spcAft>
                          <a:spcPts val="0"/>
                        </a:spcAft>
                      </a:pPr>
                      <a:r>
                        <a:rPr lang="en-US" sz="1700">
                          <a:effectLst/>
                        </a:rPr>
                        <a:t>HANDPRINT</a:t>
                      </a:r>
                      <a:endParaRPr lang="en-US" sz="17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6907" marR="96907" marT="0" marB="0"/>
                </a:tc>
                <a:tc>
                  <a:txBody>
                    <a:bodyPr/>
                    <a:lstStyle/>
                    <a:p>
                      <a:pPr marL="0" marR="0">
                        <a:spcBef>
                          <a:spcPts val="0"/>
                        </a:spcBef>
                        <a:spcAft>
                          <a:spcPts val="0"/>
                        </a:spcAft>
                      </a:pPr>
                      <a:r>
                        <a:rPr lang="en-US" sz="1700">
                          <a:effectLst/>
                        </a:rPr>
                        <a:t>CURSIVE</a:t>
                      </a:r>
                      <a:endParaRPr lang="en-US" sz="17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6907" marR="96907" marT="0" marB="0"/>
                </a:tc>
              </a:tr>
              <a:tr h="183046">
                <a:tc>
                  <a:txBody>
                    <a:bodyPr/>
                    <a:lstStyle/>
                    <a:p>
                      <a:pPr marL="0" marR="0">
                        <a:spcBef>
                          <a:spcPts val="0"/>
                        </a:spcBef>
                        <a:spcAft>
                          <a:spcPts val="0"/>
                        </a:spcAft>
                      </a:pPr>
                      <a:r>
                        <a:rPr lang="en-US" sz="1200">
                          <a:effectLst/>
                        </a:rPr>
                        <a:t>GRADE 2/ ZANER BLOSER</a:t>
                      </a:r>
                      <a:endParaRPr lang="en-US" sz="17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6907" marR="96907" marT="0" marB="0"/>
                </a:tc>
                <a:tc>
                  <a:txBody>
                    <a:bodyPr/>
                    <a:lstStyle/>
                    <a:p>
                      <a:pPr marL="0" marR="0">
                        <a:spcBef>
                          <a:spcPts val="0"/>
                        </a:spcBef>
                        <a:spcAft>
                          <a:spcPts val="0"/>
                        </a:spcAft>
                      </a:pPr>
                      <a:r>
                        <a:rPr lang="en-US" sz="1200">
                          <a:effectLst/>
                        </a:rPr>
                        <a:t>0.2887</a:t>
                      </a:r>
                      <a:endParaRPr lang="en-US" sz="17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6907" marR="96907" marT="0" marB="0"/>
                </a:tc>
                <a:tc>
                  <a:txBody>
                    <a:bodyPr/>
                    <a:lstStyle/>
                    <a:p>
                      <a:pPr marL="0" marR="0">
                        <a:spcBef>
                          <a:spcPts val="0"/>
                        </a:spcBef>
                        <a:spcAft>
                          <a:spcPts val="0"/>
                        </a:spcAft>
                      </a:pPr>
                      <a:r>
                        <a:rPr lang="en-US" sz="1200">
                          <a:effectLst/>
                        </a:rPr>
                        <a:t>NO DATA AVAILABLE</a:t>
                      </a:r>
                      <a:endParaRPr lang="en-US" sz="17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6907" marR="96907" marT="0" marB="0"/>
                </a:tc>
              </a:tr>
              <a:tr h="183046">
                <a:tc>
                  <a:txBody>
                    <a:bodyPr/>
                    <a:lstStyle/>
                    <a:p>
                      <a:pPr marL="0" marR="0">
                        <a:spcBef>
                          <a:spcPts val="0"/>
                        </a:spcBef>
                        <a:spcAft>
                          <a:spcPts val="0"/>
                        </a:spcAft>
                      </a:pPr>
                      <a:r>
                        <a:rPr lang="en-US" sz="1200">
                          <a:effectLst/>
                        </a:rPr>
                        <a:t>GRADE 3/ ZANER BLOSER </a:t>
                      </a:r>
                      <a:endParaRPr lang="en-US" sz="17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6907" marR="96907" marT="0" marB="0"/>
                </a:tc>
                <a:tc>
                  <a:txBody>
                    <a:bodyPr/>
                    <a:lstStyle/>
                    <a:p>
                      <a:pPr marL="0" marR="0">
                        <a:spcBef>
                          <a:spcPts val="0"/>
                        </a:spcBef>
                        <a:spcAft>
                          <a:spcPts val="0"/>
                        </a:spcAft>
                      </a:pPr>
                      <a:r>
                        <a:rPr lang="en-US" sz="1200">
                          <a:effectLst/>
                        </a:rPr>
                        <a:t>0.3855</a:t>
                      </a:r>
                      <a:endParaRPr lang="en-US" sz="17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6907" marR="96907" marT="0" marB="0"/>
                </a:tc>
                <a:tc>
                  <a:txBody>
                    <a:bodyPr/>
                    <a:lstStyle/>
                    <a:p>
                      <a:pPr marL="0" marR="0">
                        <a:spcBef>
                          <a:spcPts val="0"/>
                        </a:spcBef>
                        <a:spcAft>
                          <a:spcPts val="0"/>
                        </a:spcAft>
                      </a:pPr>
                      <a:r>
                        <a:rPr lang="en-US" sz="1200">
                          <a:effectLst/>
                        </a:rPr>
                        <a:t>0.3090</a:t>
                      </a:r>
                      <a:endParaRPr lang="en-US" sz="17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6907" marR="96907" marT="0" marB="0"/>
                </a:tc>
              </a:tr>
              <a:tr h="183046">
                <a:tc>
                  <a:txBody>
                    <a:bodyPr/>
                    <a:lstStyle/>
                    <a:p>
                      <a:pPr marL="0" marR="0">
                        <a:spcBef>
                          <a:spcPts val="0"/>
                        </a:spcBef>
                        <a:spcAft>
                          <a:spcPts val="0"/>
                        </a:spcAft>
                      </a:pPr>
                      <a:r>
                        <a:rPr lang="en-US" sz="1200">
                          <a:effectLst/>
                        </a:rPr>
                        <a:t>GRADE 4/ ZANER BLOSER</a:t>
                      </a:r>
                      <a:endParaRPr lang="en-US" sz="17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6907" marR="96907" marT="0" marB="0"/>
                </a:tc>
                <a:tc>
                  <a:txBody>
                    <a:bodyPr/>
                    <a:lstStyle/>
                    <a:p>
                      <a:pPr marL="0" marR="0">
                        <a:spcBef>
                          <a:spcPts val="0"/>
                        </a:spcBef>
                        <a:spcAft>
                          <a:spcPts val="0"/>
                        </a:spcAft>
                      </a:pPr>
                      <a:r>
                        <a:rPr lang="en-US" sz="1200">
                          <a:effectLst/>
                        </a:rPr>
                        <a:t>0.3090</a:t>
                      </a:r>
                      <a:endParaRPr lang="en-US" sz="17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6907" marR="96907" marT="0" marB="0"/>
                </a:tc>
                <a:tc>
                  <a:txBody>
                    <a:bodyPr/>
                    <a:lstStyle/>
                    <a:p>
                      <a:pPr marL="0" marR="0">
                        <a:spcBef>
                          <a:spcPts val="0"/>
                        </a:spcBef>
                        <a:spcAft>
                          <a:spcPts val="0"/>
                        </a:spcAft>
                      </a:pPr>
                      <a:r>
                        <a:rPr lang="en-US" sz="1200">
                          <a:effectLst/>
                        </a:rPr>
                        <a:t>0.5766</a:t>
                      </a:r>
                      <a:endParaRPr lang="en-US" sz="17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6907" marR="96907" marT="0" marB="0"/>
                </a:tc>
              </a:tr>
              <a:tr h="183046">
                <a:tc>
                  <a:txBody>
                    <a:bodyPr/>
                    <a:lstStyle/>
                    <a:p>
                      <a:pPr marL="0" marR="0">
                        <a:spcBef>
                          <a:spcPts val="0"/>
                        </a:spcBef>
                        <a:spcAft>
                          <a:spcPts val="0"/>
                        </a:spcAft>
                      </a:pPr>
                      <a:r>
                        <a:rPr lang="en-US" sz="1200">
                          <a:effectLst/>
                        </a:rPr>
                        <a:t>GRADE 5/ ZANER BLOSER</a:t>
                      </a:r>
                      <a:endParaRPr lang="en-US" sz="17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6907" marR="96907" marT="0" marB="0"/>
                </a:tc>
                <a:tc>
                  <a:txBody>
                    <a:bodyPr/>
                    <a:lstStyle/>
                    <a:p>
                      <a:pPr marL="0" marR="0">
                        <a:spcBef>
                          <a:spcPts val="0"/>
                        </a:spcBef>
                        <a:spcAft>
                          <a:spcPts val="0"/>
                        </a:spcAft>
                      </a:pPr>
                      <a:r>
                        <a:rPr lang="en-US" sz="1200">
                          <a:effectLst/>
                        </a:rPr>
                        <a:t>0.2956</a:t>
                      </a:r>
                      <a:endParaRPr lang="en-US" sz="17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6907" marR="96907" marT="0" marB="0"/>
                </a:tc>
                <a:tc>
                  <a:txBody>
                    <a:bodyPr/>
                    <a:lstStyle/>
                    <a:p>
                      <a:pPr marL="0" marR="0">
                        <a:spcBef>
                          <a:spcPts val="0"/>
                        </a:spcBef>
                        <a:spcAft>
                          <a:spcPts val="0"/>
                        </a:spcAft>
                      </a:pPr>
                      <a:r>
                        <a:rPr lang="en-US" sz="1200" dirty="0">
                          <a:effectLst/>
                        </a:rPr>
                        <a:t>0.5422</a:t>
                      </a:r>
                      <a:endParaRPr lang="en-US" sz="17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96907" marR="96907" marT="0" marB="0"/>
                </a:tc>
              </a:tr>
            </a:tbl>
          </a:graphicData>
        </a:graphic>
      </p:graphicFrame>
      <p:sp>
        <p:nvSpPr>
          <p:cNvPr id="7" name="Rectangle 2"/>
          <p:cNvSpPr>
            <a:spLocks noChangeArrowheads="1"/>
          </p:cNvSpPr>
          <p:nvPr/>
        </p:nvSpPr>
        <p:spPr bwMode="auto">
          <a:xfrm>
            <a:off x="597090" y="3353275"/>
            <a:ext cx="12920860" cy="646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038457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838200"/>
            <a:ext cx="9296400" cy="1143000"/>
          </a:xfrm>
        </p:spPr>
        <p:txBody>
          <a:bodyPr/>
          <a:lstStyle/>
          <a:p>
            <a:r>
              <a:rPr lang="en-US" sz="3400" dirty="0" smtClean="0"/>
              <a:t>EXACT BAYESIAN STRUCTURE LEARNING</a:t>
            </a:r>
            <a:endParaRPr lang="en-US" sz="3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524000"/>
                <a:ext cx="7772400" cy="3429000"/>
              </a:xfrm>
            </p:spPr>
            <p:txBody>
              <a:bodyPr/>
              <a:lstStyle/>
              <a:p>
                <a:pPr>
                  <a:buFont typeface="+mj-lt"/>
                  <a:buAutoNum type="alphaLcPeriod"/>
                </a:pPr>
                <a:r>
                  <a:rPr lang="en-US" dirty="0" smtClean="0"/>
                  <a:t>Done in 2 ways:</a:t>
                </a:r>
              </a:p>
              <a:p>
                <a:pPr marL="699516" lvl="2" indent="-342900">
                  <a:buFont typeface="+mj-lt"/>
                  <a:buAutoNum type="alphaLcPeriod"/>
                </a:pPr>
                <a:r>
                  <a:rPr lang="en-US" dirty="0"/>
                  <a:t>Approximated –</a:t>
                </a:r>
                <a:r>
                  <a:rPr lang="en-US" dirty="0" smtClean="0"/>
                  <a:t>Heuristics and greedy method </a:t>
                </a:r>
              </a:p>
              <a:p>
                <a:pPr marL="699516" lvl="2" indent="-342900">
                  <a:buFont typeface="+mj-lt"/>
                  <a:buAutoNum type="alphaLcPeriod"/>
                </a:pPr>
                <a:r>
                  <a:rPr lang="en-US" dirty="0" smtClean="0"/>
                  <a:t>Exact/Optimal structure learning</a:t>
                </a:r>
              </a:p>
              <a:p>
                <a:pPr>
                  <a:buFont typeface="+mj-lt"/>
                  <a:buAutoNum type="alphaLcPeriod"/>
                </a:pPr>
                <a:r>
                  <a:rPr lang="en-US" dirty="0" smtClean="0"/>
                  <a:t>Heuristics – </a:t>
                </a:r>
              </a:p>
              <a:p>
                <a:pPr marL="699516" lvl="2" indent="-342900">
                  <a:buFont typeface="+mj-lt"/>
                  <a:buAutoNum type="alphaLcPeriod"/>
                </a:pPr>
                <a:r>
                  <a:rPr lang="en-US" dirty="0" smtClean="0"/>
                  <a:t>Accuracy is uncertain which makes it  difficult to draw conclusions</a:t>
                </a:r>
              </a:p>
              <a:p>
                <a:pPr marL="699516" lvl="2" indent="-342900">
                  <a:buFont typeface="+mj-lt"/>
                  <a:buAutoNum type="alphaLcPeriod"/>
                </a:pPr>
                <a:r>
                  <a:rPr lang="en-US" dirty="0" smtClean="0"/>
                  <a:t>Trade-off optimality for larger networks</a:t>
                </a:r>
              </a:p>
              <a:p>
                <a:pPr>
                  <a:buFont typeface="+mj-lt"/>
                  <a:buAutoNum type="alphaLcPeriod"/>
                </a:pPr>
                <a:r>
                  <a:rPr lang="en-US" dirty="0" smtClean="0"/>
                  <a:t>Optimal/Exact – </a:t>
                </a:r>
              </a:p>
              <a:p>
                <a:pPr marL="699516" lvl="2" indent="-342900">
                  <a:buFont typeface="+mj-lt"/>
                  <a:buAutoNum type="alphaLcPeriod"/>
                </a:pPr>
                <a:r>
                  <a:rPr lang="en-US" dirty="0"/>
                  <a:t>Super-exponential search space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2</m:t>
                            </m:r>
                          </m:e>
                          <m:sup>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p>
                        </m:sSup>
                      </m:num>
                      <m:den>
                        <m:r>
                          <a:rPr lang="en-US" i="1">
                            <a:latin typeface="Cambria Math" panose="02040503050406030204" pitchFamily="18" charset="0"/>
                          </a:rPr>
                          <m:t>𝑟</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𝑧</m:t>
                            </m:r>
                          </m:e>
                          <m:sup>
                            <m:r>
                              <a:rPr lang="en-US" i="1">
                                <a:latin typeface="Cambria Math" panose="02040503050406030204" pitchFamily="18" charset="0"/>
                              </a:rPr>
                              <m:t>𝑛</m:t>
                            </m:r>
                          </m:sup>
                        </m:sSup>
                      </m:den>
                    </m:f>
                  </m:oMath>
                </a14:m>
                <a:endParaRPr lang="en-US" dirty="0" smtClean="0"/>
              </a:p>
              <a:p>
                <a:pPr marL="699516" lvl="2" indent="-342900">
                  <a:buFont typeface="+mj-lt"/>
                  <a:buAutoNum type="alphaLcPeriod"/>
                </a:pPr>
                <a:r>
                  <a:rPr lang="en-US" dirty="0" smtClean="0"/>
                  <a:t>With few hacks, the search space can be reduced to exponential search space [1]</a:t>
                </a:r>
              </a:p>
              <a:p>
                <a:pPr marL="699516" lvl="2" indent="-342900">
                  <a:buFont typeface="+mj-lt"/>
                  <a:buAutoNum type="alphaLcPeriod"/>
                </a:pPr>
                <a:r>
                  <a:rPr lang="en-US" dirty="0" smtClean="0"/>
                  <a:t>With the advent in multicore &amp; parallel computing, the runtime complexity can be reduced to </a:t>
                </a:r>
                <a:r>
                  <a:rPr lang="en-US" dirty="0"/>
                  <a:t>O(</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oMath>
                </a14:m>
                <a:r>
                  <a:rPr lang="en-US" dirty="0"/>
                  <a:t>) </a:t>
                </a:r>
                <a:r>
                  <a:rPr lang="en-US" dirty="0" smtClean="0"/>
                  <a:t> [2]</a:t>
                </a:r>
                <a:endParaRPr lang="en-US" dirty="0"/>
              </a:p>
              <a:p>
                <a:pPr marL="699516" lvl="2" indent="-342900">
                  <a:buFont typeface="+mj-lt"/>
                  <a:buAutoNum type="alphaLcPeriod"/>
                </a:pPr>
                <a:endParaRPr lang="en-US" dirty="0" smtClean="0"/>
              </a:p>
              <a:p>
                <a:pPr marL="1249320" lvl="6" indent="-342900">
                  <a:buFont typeface="+mj-lt"/>
                  <a:buAutoNum type="alphaLcPeriod"/>
                </a:pPr>
                <a:endParaRPr lang="en-US" dirty="0"/>
              </a:p>
              <a:p>
                <a:pPr marL="906420" lvl="6" indent="0"/>
                <a:endParaRPr lang="en-US" dirty="0" smtClean="0"/>
              </a:p>
              <a:p>
                <a:pPr marL="1249320" lvl="6" indent="-342900">
                  <a:buFont typeface="+mj-lt"/>
                  <a:buAutoNum type="alphaLcPeriod"/>
                </a:pPr>
                <a:endParaRPr lang="en-US" dirty="0" smtClean="0"/>
              </a:p>
              <a:p>
                <a:pPr marL="1249320" lvl="6" indent="-342900">
                  <a:buFont typeface="+mj-lt"/>
                  <a:buAutoNum type="alphaLcPeriod"/>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524000"/>
                <a:ext cx="7772400" cy="3429000"/>
              </a:xfrm>
              <a:blipFill rotWithShape="0">
                <a:blip r:embed="rId2"/>
                <a:stretch>
                  <a:fillRect l="-1176" t="-1421" b="-54529"/>
                </a:stretch>
              </a:blipFill>
            </p:spPr>
            <p:txBody>
              <a:bodyPr/>
              <a:lstStyle/>
              <a:p>
                <a:r>
                  <a:rPr lang="en-US">
                    <a:noFill/>
                  </a:rPr>
                  <a:t> </a:t>
                </a:r>
              </a:p>
            </p:txBody>
          </p:sp>
        </mc:Fallback>
      </mc:AlternateContent>
    </p:spTree>
    <p:extLst>
      <p:ext uri="{BB962C8B-B14F-4D97-AF65-F5344CB8AC3E}">
        <p14:creationId xmlns:p14="http://schemas.microsoft.com/office/powerpoint/2010/main" val="20984022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0600"/>
            <a:ext cx="7543800" cy="486434"/>
          </a:xfrm>
        </p:spPr>
        <p:txBody>
          <a:bodyPr>
            <a:noAutofit/>
          </a:bodyPr>
          <a:lstStyle/>
          <a:p>
            <a:r>
              <a:rPr lang="en-US" sz="3000" dirty="0" smtClean="0"/>
              <a:t>OPTIMAL STRUCTURE LEARNING</a:t>
            </a:r>
            <a:endParaRPr lang="en-US" sz="3000" dirty="0"/>
          </a:p>
        </p:txBody>
      </p:sp>
      <p:sp>
        <p:nvSpPr>
          <p:cNvPr id="3" name="Content Placeholder 2"/>
          <p:cNvSpPr>
            <a:spLocks noGrp="1"/>
          </p:cNvSpPr>
          <p:nvPr>
            <p:ph idx="1"/>
          </p:nvPr>
        </p:nvSpPr>
        <p:spPr>
          <a:xfrm>
            <a:off x="674889" y="1956089"/>
            <a:ext cx="7543800" cy="4444711"/>
          </a:xfrm>
        </p:spPr>
        <p:txBody>
          <a:bodyPr>
            <a:normAutofit fontScale="92500" lnSpcReduction="10000"/>
          </a:bodyPr>
          <a:lstStyle/>
          <a:p>
            <a:r>
              <a:rPr lang="en-US" b="1" dirty="0"/>
              <a:t>Sequential algorithm</a:t>
            </a:r>
            <a:r>
              <a:rPr lang="en-US" dirty="0"/>
              <a:t>:</a:t>
            </a:r>
          </a:p>
          <a:p>
            <a:r>
              <a:rPr lang="en-US" dirty="0"/>
              <a:t>Scoring function(s): BIC criterion</a:t>
            </a:r>
          </a:p>
          <a:p>
            <a:r>
              <a:rPr lang="en-US" dirty="0"/>
              <a:t>F(</a:t>
            </a:r>
            <a:r>
              <a:rPr lang="en-US" dirty="0" err="1"/>
              <a:t>g,A</a:t>
            </a:r>
            <a:r>
              <a:rPr lang="en-US" dirty="0"/>
              <a:t>) : Optimal score for a variable ‘g’ and its predecessor ‘A’</a:t>
            </a:r>
          </a:p>
          <a:p>
            <a:r>
              <a:rPr lang="en-US" dirty="0"/>
              <a:t>Π(A) – Ordering of elements from set A</a:t>
            </a:r>
          </a:p>
          <a:p>
            <a:r>
              <a:rPr lang="en-US" dirty="0"/>
              <a:t>Q(Π(A)) – Denote the optimal score of a network on A , which is consistent with Π(A)</a:t>
            </a:r>
          </a:p>
          <a:p>
            <a:r>
              <a:rPr lang="en-US" dirty="0"/>
              <a:t> </a:t>
            </a:r>
          </a:p>
          <a:p>
            <a:pPr lvl="1"/>
            <a:r>
              <a:rPr lang="en-US" sz="1425" dirty="0"/>
              <a:t>Step 1: Compute F(g, ∅) = s(g, ∅) for all g ∈ G.  </a:t>
            </a:r>
          </a:p>
          <a:p>
            <a:pPr lvl="1"/>
            <a:r>
              <a:rPr lang="en-US" sz="1425" dirty="0"/>
              <a:t>Step 2: For all A ⊆ G, A ≠ ∅ and all g ∈ G,</a:t>
            </a:r>
          </a:p>
          <a:p>
            <a:pPr lvl="2"/>
            <a:r>
              <a:rPr lang="en-US" sz="1125" dirty="0"/>
              <a:t>Compute F(g, A) as min{s(g, A), </a:t>
            </a:r>
            <a:r>
              <a:rPr lang="en-US" sz="1125" dirty="0" err="1"/>
              <a:t>min</a:t>
            </a:r>
            <a:r>
              <a:rPr lang="en-US" sz="1125" baseline="-25000" dirty="0" err="1"/>
              <a:t>a∈A</a:t>
            </a:r>
            <a:r>
              <a:rPr lang="en-US" sz="1125" baseline="-25000" dirty="0"/>
              <a:t> </a:t>
            </a:r>
            <a:r>
              <a:rPr lang="en-US" sz="1125" dirty="0"/>
              <a:t>F(g, A − {a})}. </a:t>
            </a:r>
          </a:p>
          <a:p>
            <a:pPr lvl="1"/>
            <a:r>
              <a:rPr lang="en-US" sz="1425" dirty="0"/>
              <a:t>Step 3: Set M(∅) = ∅. </a:t>
            </a:r>
          </a:p>
          <a:p>
            <a:pPr lvl="1"/>
            <a:r>
              <a:rPr lang="en-US" sz="1425" dirty="0"/>
              <a:t>Step 4: For all A ⊆ G, A ≠ ∅, do the following two steps: </a:t>
            </a:r>
          </a:p>
          <a:p>
            <a:pPr lvl="2"/>
            <a:r>
              <a:rPr lang="en-US" sz="1125" dirty="0"/>
              <a:t>Step 4a: Compute g∗ = </a:t>
            </a:r>
            <a:r>
              <a:rPr lang="en-US" sz="1125" dirty="0" err="1"/>
              <a:t>arg</a:t>
            </a:r>
            <a:r>
              <a:rPr lang="en-US" sz="1125" dirty="0"/>
              <a:t> </a:t>
            </a:r>
            <a:r>
              <a:rPr lang="en-US" sz="1125" dirty="0" err="1"/>
              <a:t>min</a:t>
            </a:r>
            <a:r>
              <a:rPr lang="en-US" sz="1125" baseline="-25000" dirty="0" err="1"/>
              <a:t>g∈A</a:t>
            </a:r>
            <a:r>
              <a:rPr lang="en-US" sz="1125" dirty="0"/>
              <a:t>(F(g, A− {g})+Q</a:t>
            </a:r>
            <a:r>
              <a:rPr lang="en-US" sz="1125" baseline="30000" dirty="0"/>
              <a:t>A−{g}</a:t>
            </a:r>
            <a:r>
              <a:rPr lang="en-US" sz="1125" dirty="0"/>
              <a:t>(M(A− {g}))). </a:t>
            </a:r>
          </a:p>
          <a:p>
            <a:pPr lvl="2"/>
            <a:r>
              <a:rPr lang="en-US" sz="1125" dirty="0"/>
              <a:t>Step 4b: For all 1 ≤ </a:t>
            </a:r>
            <a:r>
              <a:rPr lang="en-US" sz="1125" dirty="0" err="1"/>
              <a:t>i</a:t>
            </a:r>
            <a:r>
              <a:rPr lang="en-US" sz="1125" dirty="0"/>
              <a:t> &lt; |A|, set M(A)(</a:t>
            </a:r>
            <a:r>
              <a:rPr lang="en-US" sz="1125" dirty="0" err="1"/>
              <a:t>i</a:t>
            </a:r>
            <a:r>
              <a:rPr lang="en-US" sz="1125" dirty="0"/>
              <a:t>) = M(A − {g∗})(</a:t>
            </a:r>
            <a:r>
              <a:rPr lang="en-US" sz="1125" dirty="0" err="1"/>
              <a:t>i</a:t>
            </a:r>
            <a:r>
              <a:rPr lang="en-US" sz="1125" dirty="0"/>
              <a:t>), and M(A)(|A|) = g∗. </a:t>
            </a:r>
          </a:p>
          <a:p>
            <a:pPr lvl="1"/>
            <a:r>
              <a:rPr lang="en-US" sz="1425" dirty="0"/>
              <a:t>Step 5: return Q</a:t>
            </a:r>
            <a:r>
              <a:rPr lang="en-US" sz="1425" baseline="30000" dirty="0"/>
              <a:t>G</a:t>
            </a:r>
            <a:r>
              <a:rPr lang="en-US" sz="1425" dirty="0"/>
              <a:t>(M(G)).</a:t>
            </a:r>
          </a:p>
          <a:p>
            <a:endParaRPr lang="en-US" dirty="0"/>
          </a:p>
        </p:txBody>
      </p:sp>
    </p:spTree>
    <p:extLst>
      <p:ext uri="{BB962C8B-B14F-4D97-AF65-F5344CB8AC3E}">
        <p14:creationId xmlns:p14="http://schemas.microsoft.com/office/powerpoint/2010/main" val="26280861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772400" cy="609600"/>
          </a:xfrm>
        </p:spPr>
        <p:txBody>
          <a:bodyPr/>
          <a:lstStyle/>
          <a:p>
            <a:r>
              <a:rPr lang="en-US" sz="3000" dirty="0" smtClean="0"/>
              <a:t>COMPLEXITY ANALYSIS</a:t>
            </a:r>
            <a:endParaRPr lang="en-US" sz="3000" dirty="0"/>
          </a:p>
        </p:txBody>
      </p:sp>
      <p:sp>
        <p:nvSpPr>
          <p:cNvPr id="3" name="Content Placeholder 2"/>
          <p:cNvSpPr>
            <a:spLocks noGrp="1"/>
          </p:cNvSpPr>
          <p:nvPr>
            <p:ph idx="1"/>
          </p:nvPr>
        </p:nvSpPr>
        <p:spPr>
          <a:xfrm>
            <a:off x="680113" y="1905000"/>
            <a:ext cx="7772400" cy="3429000"/>
          </a:xfrm>
        </p:spPr>
        <p:txBody>
          <a:bodyPr/>
          <a:lstStyle/>
          <a:p>
            <a:r>
              <a:rPr lang="en-US" b="1" dirty="0"/>
              <a:t>Complexity analysis</a:t>
            </a:r>
            <a:r>
              <a:rPr lang="en-US" dirty="0"/>
              <a:t>: The above algorithm takes the advantage of the dynamic programming strategy which exploits the optimal substructure property.</a:t>
            </a:r>
          </a:p>
          <a:p>
            <a:r>
              <a:rPr lang="en-US" dirty="0"/>
              <a:t>Step 1 &amp; step2:  O (n.2</a:t>
            </a:r>
            <a:r>
              <a:rPr lang="en-US" baseline="30000" dirty="0"/>
              <a:t>n</a:t>
            </a:r>
            <a:r>
              <a:rPr lang="en-US" dirty="0"/>
              <a:t>)</a:t>
            </a:r>
          </a:p>
          <a:p>
            <a:r>
              <a:rPr lang="en-US" dirty="0"/>
              <a:t>Step 3 &amp; Step 4: O (n.2</a:t>
            </a:r>
            <a:r>
              <a:rPr lang="en-US" baseline="30000" dirty="0"/>
              <a:t>n</a:t>
            </a:r>
            <a:r>
              <a:rPr lang="en-US" dirty="0"/>
              <a:t>)</a:t>
            </a:r>
          </a:p>
          <a:p>
            <a:r>
              <a:rPr lang="en-US" dirty="0"/>
              <a:t>Overall Complexity: O (n.2</a:t>
            </a:r>
            <a:r>
              <a:rPr lang="en-US" baseline="30000" dirty="0"/>
              <a:t>n</a:t>
            </a:r>
            <a:r>
              <a:rPr lang="en-US" dirty="0"/>
              <a:t>)</a:t>
            </a:r>
          </a:p>
          <a:p>
            <a:endParaRPr lang="en-US" dirty="0"/>
          </a:p>
        </p:txBody>
      </p:sp>
    </p:spTree>
    <p:extLst>
      <p:ext uri="{BB962C8B-B14F-4D97-AF65-F5344CB8AC3E}">
        <p14:creationId xmlns:p14="http://schemas.microsoft.com/office/powerpoint/2010/main" val="6318609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575733"/>
            <a:ext cx="7772400" cy="1143000"/>
          </a:xfrm>
        </p:spPr>
        <p:txBody>
          <a:bodyPr/>
          <a:lstStyle/>
          <a:p>
            <a:r>
              <a:rPr lang="en-US" sz="3000" dirty="0" smtClean="0"/>
              <a:t>PARALLEL VERSION</a:t>
            </a:r>
            <a:endParaRPr lang="en-US" sz="3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7558" y="1147233"/>
                <a:ext cx="7772920" cy="3017520"/>
              </a:xfrm>
            </p:spPr>
            <p:txBody>
              <a:bodyPr>
                <a:noAutofit/>
              </a:bodyPr>
              <a:lstStyle/>
              <a:p>
                <a:pPr marL="285750" lvl="1"/>
                <a:r>
                  <a:rPr lang="en-US" sz="1400" dirty="0">
                    <a:latin typeface="+mn-lt"/>
                  </a:rPr>
                  <a:t>B</a:t>
                </a:r>
                <a:r>
                  <a:rPr lang="en-US" sz="1400" dirty="0" smtClean="0">
                    <a:latin typeface="+mn-lt"/>
                  </a:rPr>
                  <a:t>rings </a:t>
                </a:r>
                <a:r>
                  <a:rPr lang="en-US" sz="1400" dirty="0">
                    <a:latin typeface="+mn-lt"/>
                  </a:rPr>
                  <a:t>the computational complexity to O(</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𝑛</m:t>
                        </m:r>
                      </m:den>
                    </m:f>
                    <m:sSup>
                      <m:sSupPr>
                        <m:ctrlPr>
                          <a:rPr lang="en-US" sz="1400" i="1">
                            <a:latin typeface="Cambria Math" panose="02040503050406030204" pitchFamily="18" charset="0"/>
                          </a:rPr>
                        </m:ctrlPr>
                      </m:sSupPr>
                      <m:e>
                        <m:r>
                          <a:rPr lang="en-US" sz="1400" i="1">
                            <a:latin typeface="Cambria Math" panose="02040503050406030204" pitchFamily="18" charset="0"/>
                          </a:rPr>
                          <m:t>2</m:t>
                        </m:r>
                      </m:e>
                      <m:sup>
                        <m:r>
                          <a:rPr lang="en-US" sz="1400" i="1">
                            <a:latin typeface="Cambria Math" panose="02040503050406030204" pitchFamily="18" charset="0"/>
                          </a:rPr>
                          <m:t>𝑛</m:t>
                        </m:r>
                      </m:sup>
                    </m:sSup>
                  </m:oMath>
                </a14:m>
                <a:r>
                  <a:rPr lang="en-US" sz="1400" dirty="0">
                    <a:latin typeface="+mn-lt"/>
                  </a:rPr>
                  <a:t>) at no extra space complexity than the sequential algorithm</a:t>
                </a:r>
                <a:r>
                  <a:rPr lang="en-US" sz="1400" dirty="0" smtClean="0">
                    <a:latin typeface="+mn-lt"/>
                  </a:rPr>
                  <a:t>.</a:t>
                </a:r>
              </a:p>
              <a:p>
                <a:pPr marL="285750" lvl="1"/>
                <a:endParaRPr lang="en-US" sz="1400" dirty="0">
                  <a:latin typeface="+mn-lt"/>
                </a:endParaRPr>
              </a:p>
              <a:p>
                <a:pPr marL="285750" lvl="1"/>
                <a:r>
                  <a:rPr lang="en-US" sz="1400" dirty="0" smtClean="0">
                    <a:latin typeface="+mn-lt"/>
                  </a:rPr>
                  <a:t>Dynamic </a:t>
                </a:r>
                <a:r>
                  <a:rPr lang="en-US" sz="1400" dirty="0">
                    <a:latin typeface="+mn-lt"/>
                  </a:rPr>
                  <a:t>programming strategy applied on the lattice structure formed by the partial order of the power set of X. </a:t>
                </a:r>
                <a:endParaRPr lang="en-US" sz="1400" dirty="0" smtClean="0">
                  <a:latin typeface="+mn-lt"/>
                </a:endParaRPr>
              </a:p>
              <a:p>
                <a:pPr marL="285750" lvl="1"/>
                <a:endParaRPr lang="en-US" sz="1400" dirty="0" smtClean="0">
                  <a:latin typeface="+mn-lt"/>
                </a:endParaRPr>
              </a:p>
              <a:p>
                <a:pPr marL="285750" lvl="1"/>
                <a:r>
                  <a:rPr lang="en-US" sz="1400" dirty="0">
                    <a:latin typeface="+mn-lt"/>
                  </a:rPr>
                  <a:t>L</a:t>
                </a:r>
                <a:r>
                  <a:rPr lang="en-US" sz="1400" dirty="0" smtClean="0">
                    <a:latin typeface="+mn-lt"/>
                  </a:rPr>
                  <a:t>attice </a:t>
                </a:r>
                <a:r>
                  <a:rPr lang="en-US" sz="1400" dirty="0">
                    <a:latin typeface="+mn-lt"/>
                  </a:rPr>
                  <a:t>L is viewed as a directed graph (V,E), where V = 2</a:t>
                </a:r>
                <a:r>
                  <a:rPr lang="en-US" sz="1400" baseline="30000" dirty="0">
                    <a:latin typeface="+mn-lt"/>
                  </a:rPr>
                  <a:t>X  </a:t>
                </a:r>
                <a:r>
                  <a:rPr lang="en-US" sz="1400" dirty="0" smtClean="0">
                    <a:latin typeface="+mn-lt"/>
                  </a:rPr>
                  <a:t>, is </a:t>
                </a:r>
                <a:r>
                  <a:rPr lang="en-US" sz="1400" dirty="0">
                    <a:latin typeface="+mn-lt"/>
                  </a:rPr>
                  <a:t>naturally divided into levels where each level l contains all the subsets of size l. </a:t>
                </a:r>
                <a:endParaRPr lang="en-US" sz="1400" dirty="0" smtClean="0">
                  <a:latin typeface="+mn-lt"/>
                </a:endParaRPr>
              </a:p>
              <a:p>
                <a:pPr marL="285750" lvl="1"/>
                <a:endParaRPr lang="en-US" sz="1400" dirty="0" smtClean="0">
                  <a:latin typeface="+mn-lt"/>
                </a:endParaRPr>
              </a:p>
              <a:p>
                <a:pPr marL="285750" lvl="1"/>
                <a:r>
                  <a:rPr lang="en-US" sz="1400" dirty="0" smtClean="0">
                    <a:latin typeface="+mn-lt"/>
                  </a:rPr>
                  <a:t>Algorithm </a:t>
                </a:r>
                <a:r>
                  <a:rPr lang="en-US" sz="1400" dirty="0">
                    <a:latin typeface="+mn-lt"/>
                  </a:rPr>
                  <a:t>was formalized by mapping the nodes to processors and the having edges represent communication if the incident nodes are assigned to different processors. </a:t>
                </a:r>
                <a:endParaRPr lang="en-US" sz="1400" dirty="0" smtClean="0">
                  <a:latin typeface="+mn-lt"/>
                </a:endParaRPr>
              </a:p>
              <a:p>
                <a:pPr marL="285750" lvl="1"/>
                <a:endParaRPr lang="en-US" sz="1400" dirty="0" smtClean="0">
                  <a:latin typeface="+mn-lt"/>
                </a:endParaRPr>
              </a:p>
              <a:p>
                <a:pPr marL="285750" lvl="1"/>
                <a:r>
                  <a:rPr lang="en-US" sz="1400" dirty="0" smtClean="0">
                    <a:latin typeface="+mn-lt"/>
                  </a:rPr>
                  <a:t>Q</a:t>
                </a:r>
                <a:r>
                  <a:rPr lang="en-US" sz="1400" dirty="0">
                    <a:latin typeface="+mn-lt"/>
                  </a:rPr>
                  <a:t>∗(A),π∗(A),and a total of (n − l) </a:t>
                </a:r>
                <a:r>
                  <a:rPr lang="en-US" sz="1400" dirty="0" smtClean="0">
                    <a:latin typeface="+mn-lt"/>
                  </a:rPr>
                  <a:t>functions </a:t>
                </a:r>
                <a:r>
                  <a:rPr lang="en-US" sz="1400" dirty="0">
                    <a:latin typeface="+mn-lt"/>
                  </a:rPr>
                  <a:t>are computed at node A. All of these values need to be sent along each of the outgoing edges. </a:t>
                </a:r>
                <a:endParaRPr lang="en-US" sz="1400" dirty="0" smtClean="0">
                  <a:latin typeface="+mn-lt"/>
                </a:endParaRPr>
              </a:p>
              <a:p>
                <a:pPr marL="285750" lvl="1"/>
                <a:endParaRPr lang="en-US" sz="1400" dirty="0" smtClean="0">
                  <a:latin typeface="+mn-lt"/>
                </a:endParaRPr>
              </a:p>
              <a:p>
                <a:pPr marL="285750" lvl="1"/>
                <a:r>
                  <a:rPr lang="en-US" sz="1400" dirty="0" smtClean="0">
                    <a:latin typeface="+mn-lt"/>
                  </a:rPr>
                  <a:t>On </a:t>
                </a:r>
                <a:r>
                  <a:rPr lang="en-US" sz="1400" dirty="0">
                    <a:latin typeface="+mn-lt"/>
                  </a:rPr>
                  <a:t>an outgoing edge to node A ∪ {X</a:t>
                </a:r>
                <a:r>
                  <a:rPr lang="en-US" sz="1400" baseline="-25000" dirty="0">
                    <a:latin typeface="+mn-lt"/>
                  </a:rPr>
                  <a:t>i</a:t>
                </a:r>
                <a:r>
                  <a:rPr lang="en-US" sz="1400" dirty="0">
                    <a:latin typeface="+mn-lt"/>
                  </a:rPr>
                  <a:t>}, the F(X</a:t>
                </a:r>
                <a:r>
                  <a:rPr lang="en-US" sz="1400" baseline="-25000" dirty="0">
                    <a:latin typeface="+mn-lt"/>
                  </a:rPr>
                  <a:t>i</a:t>
                </a:r>
                <a:r>
                  <a:rPr lang="en-US" sz="1400" dirty="0">
                    <a:latin typeface="+mn-lt"/>
                  </a:rPr>
                  <a:t> , A) value is used in computing Q∗(A ∪ {Xi }), and the remaining F(</a:t>
                </a:r>
                <a:r>
                  <a:rPr lang="en-US" sz="1400" dirty="0" err="1">
                    <a:latin typeface="+mn-lt"/>
                  </a:rPr>
                  <a:t>X</a:t>
                </a:r>
                <a:r>
                  <a:rPr lang="en-US" sz="1400" baseline="-25000" dirty="0" err="1">
                    <a:latin typeface="+mn-lt"/>
                  </a:rPr>
                  <a:t>k</a:t>
                </a:r>
                <a:r>
                  <a:rPr lang="en-US" sz="1400" dirty="0">
                    <a:latin typeface="+mn-lt"/>
                  </a:rPr>
                  <a:t>, A) (</a:t>
                </a:r>
                <a:r>
                  <a:rPr lang="en-US" sz="1400" dirty="0" err="1">
                    <a:latin typeface="+mn-lt"/>
                  </a:rPr>
                  <a:t>X</a:t>
                </a:r>
                <a:r>
                  <a:rPr lang="en-US" sz="1400" baseline="-25000" dirty="0" err="1">
                    <a:latin typeface="+mn-lt"/>
                  </a:rPr>
                  <a:t>k</a:t>
                </a:r>
                <a:r>
                  <a:rPr lang="en-US" sz="1400" dirty="0">
                    <a:latin typeface="+mn-lt"/>
                  </a:rPr>
                  <a:t>∉ A and </a:t>
                </a:r>
                <a:r>
                  <a:rPr lang="en-US" sz="1400" dirty="0" err="1">
                    <a:latin typeface="+mn-lt"/>
                  </a:rPr>
                  <a:t>X</a:t>
                </a:r>
                <a:r>
                  <a:rPr lang="en-US" sz="1400" baseline="-25000" dirty="0" err="1">
                    <a:latin typeface="+mn-lt"/>
                  </a:rPr>
                  <a:t>k</a:t>
                </a:r>
                <a:r>
                  <a:rPr lang="en-US" sz="1400" dirty="0">
                    <a:latin typeface="+mn-lt"/>
                  </a:rPr>
                  <a:t> ≠ X</a:t>
                </a:r>
                <a:r>
                  <a:rPr lang="en-US" sz="1400" baseline="-25000" dirty="0">
                    <a:latin typeface="+mn-lt"/>
                  </a:rPr>
                  <a:t>i</a:t>
                </a:r>
                <a:r>
                  <a:rPr lang="en-US" sz="1400" dirty="0">
                    <a:latin typeface="+mn-lt"/>
                  </a:rPr>
                  <a:t>) values are used in computing F(</a:t>
                </a:r>
                <a:r>
                  <a:rPr lang="en-US" sz="1400" dirty="0" err="1">
                    <a:latin typeface="+mn-lt"/>
                  </a:rPr>
                  <a:t>X</a:t>
                </a:r>
                <a:r>
                  <a:rPr lang="en-US" sz="1400" baseline="-25000" dirty="0" err="1">
                    <a:latin typeface="+mn-lt"/>
                  </a:rPr>
                  <a:t>k</a:t>
                </a:r>
                <a:r>
                  <a:rPr lang="en-US" sz="1400" dirty="0">
                    <a:latin typeface="+mn-lt"/>
                  </a:rPr>
                  <a:t>, A ∪ {X</a:t>
                </a:r>
                <a:r>
                  <a:rPr lang="en-US" sz="1400" baseline="-25000" dirty="0">
                    <a:latin typeface="+mn-lt"/>
                  </a:rPr>
                  <a:t>i</a:t>
                </a:r>
                <a:r>
                  <a:rPr lang="en-US" sz="1400" dirty="0">
                    <a:latin typeface="+mn-lt"/>
                  </a:rPr>
                  <a:t> }) values at node A ∪ {X</a:t>
                </a:r>
                <a:r>
                  <a:rPr lang="en-US" sz="1400" baseline="-25000" dirty="0">
                    <a:latin typeface="+mn-lt"/>
                  </a:rPr>
                  <a:t>i</a:t>
                </a:r>
                <a:r>
                  <a:rPr lang="en-US" sz="1400" dirty="0">
                    <a:latin typeface="+mn-lt"/>
                  </a:rPr>
                  <a:t> }. </a:t>
                </a:r>
                <a:endParaRPr lang="en-US" sz="1400" dirty="0" smtClean="0">
                  <a:latin typeface="+mn-lt"/>
                </a:endParaRPr>
              </a:p>
              <a:p>
                <a:pPr marL="285750" lvl="1"/>
                <a:endParaRPr lang="en-US" sz="1400" dirty="0">
                  <a:latin typeface="+mn-lt"/>
                </a:endParaRPr>
              </a:p>
              <a:p>
                <a:pPr marL="285750" lvl="1"/>
                <a:r>
                  <a:rPr lang="en-US" sz="1400" dirty="0" smtClean="0">
                    <a:latin typeface="+mn-lt"/>
                  </a:rPr>
                  <a:t>Each </a:t>
                </a:r>
                <a:r>
                  <a:rPr lang="en-US" sz="1400" dirty="0">
                    <a:latin typeface="+mn-lt"/>
                  </a:rPr>
                  <a:t>level in the lattice can be computed concurrently, with data flowing from one level to the next.</a:t>
                </a:r>
              </a:p>
              <a:p>
                <a:pPr marL="285750" indent="-285750"/>
                <a:endParaRPr lang="en-US" sz="1400"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7558" y="1147233"/>
                <a:ext cx="7772920" cy="3017520"/>
              </a:xfrm>
              <a:blipFill rotWithShape="0">
                <a:blip r:embed="rId2"/>
                <a:stretch>
                  <a:fillRect r="-314" b="-73535"/>
                </a:stretch>
              </a:blipFill>
            </p:spPr>
            <p:txBody>
              <a:bodyPr/>
              <a:lstStyle/>
              <a:p>
                <a:r>
                  <a:rPr lang="en-US">
                    <a:noFill/>
                  </a:rPr>
                  <a:t> </a:t>
                </a:r>
              </a:p>
            </p:txBody>
          </p:sp>
        </mc:Fallback>
      </mc:AlternateContent>
    </p:spTree>
    <p:extLst>
      <p:ext uri="{BB962C8B-B14F-4D97-AF65-F5344CB8AC3E}">
        <p14:creationId xmlns:p14="http://schemas.microsoft.com/office/powerpoint/2010/main" val="2672510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1"/>
            <a:ext cx="7772400" cy="838200"/>
          </a:xfrm>
        </p:spPr>
        <p:txBody>
          <a:bodyPr/>
          <a:lstStyle/>
          <a:p>
            <a:r>
              <a:rPr lang="en-US" sz="3000" dirty="0" smtClean="0"/>
              <a:t>OVERVIEW</a:t>
            </a:r>
            <a:endParaRPr lang="en-US" sz="3000" dirty="0"/>
          </a:p>
        </p:txBody>
      </p:sp>
      <p:sp>
        <p:nvSpPr>
          <p:cNvPr id="3" name="Subtitle 2"/>
          <p:cNvSpPr>
            <a:spLocks noGrp="1"/>
          </p:cNvSpPr>
          <p:nvPr>
            <p:ph type="subTitle" idx="1"/>
          </p:nvPr>
        </p:nvSpPr>
        <p:spPr>
          <a:xfrm>
            <a:off x="1371600" y="1828800"/>
            <a:ext cx="6400800" cy="3810000"/>
          </a:xfrm>
        </p:spPr>
        <p:txBody>
          <a:bodyPr/>
          <a:lstStyle/>
          <a:p>
            <a:pPr marL="285750" indent="-285750" algn="l">
              <a:buFont typeface="Arial" panose="020B0604020202020204" pitchFamily="34" charset="0"/>
              <a:buChar char="•"/>
            </a:pPr>
            <a:r>
              <a:rPr lang="en-US" sz="1800" dirty="0" smtClean="0">
                <a:latin typeface="Trebuchet MS" panose="020B0603020202020204" pitchFamily="34" charset="0"/>
              </a:rPr>
              <a:t>Abstract</a:t>
            </a:r>
          </a:p>
          <a:p>
            <a:pPr marL="285750" indent="-285750" algn="l">
              <a:buFont typeface="Arial" panose="020B0604020202020204" pitchFamily="34" charset="0"/>
              <a:buChar char="•"/>
            </a:pPr>
            <a:r>
              <a:rPr lang="en-US" sz="1800" dirty="0" smtClean="0">
                <a:latin typeface="Trebuchet MS" panose="020B0603020202020204" pitchFamily="34" charset="0"/>
              </a:rPr>
              <a:t>Dataset</a:t>
            </a:r>
          </a:p>
          <a:p>
            <a:pPr marL="285750" indent="-285750" algn="l">
              <a:buFont typeface="Arial" panose="020B0604020202020204" pitchFamily="34" charset="0"/>
              <a:buChar char="•"/>
            </a:pPr>
            <a:r>
              <a:rPr lang="en-US" sz="1800" dirty="0" smtClean="0">
                <a:latin typeface="Trebuchet MS" panose="020B0603020202020204" pitchFamily="34" charset="0"/>
              </a:rPr>
              <a:t>Missing Value Imputation</a:t>
            </a:r>
          </a:p>
          <a:p>
            <a:pPr marL="285750" indent="-285750" algn="l">
              <a:buFont typeface="Arial" panose="020B0604020202020204" pitchFamily="34" charset="0"/>
              <a:buChar char="•"/>
            </a:pPr>
            <a:r>
              <a:rPr lang="en-US" sz="1800" dirty="0" smtClean="0">
                <a:latin typeface="Trebuchet MS" panose="020B0603020202020204" pitchFamily="34" charset="0"/>
              </a:rPr>
              <a:t>Dataset Visualization</a:t>
            </a:r>
          </a:p>
          <a:p>
            <a:pPr marL="285750" indent="-285750" algn="l">
              <a:buFont typeface="Arial" panose="020B0604020202020204" pitchFamily="34" charset="0"/>
              <a:buChar char="•"/>
            </a:pPr>
            <a:r>
              <a:rPr lang="en-US" sz="1800" dirty="0" smtClean="0">
                <a:latin typeface="Trebuchet MS" panose="020B0603020202020204" pitchFamily="34" charset="0"/>
              </a:rPr>
              <a:t>Measuring similarity with Benchmark</a:t>
            </a:r>
          </a:p>
          <a:p>
            <a:pPr marL="285750" indent="-285750" algn="l">
              <a:buFont typeface="Arial" panose="020B0604020202020204" pitchFamily="34" charset="0"/>
              <a:buChar char="•"/>
            </a:pPr>
            <a:r>
              <a:rPr lang="en-US" sz="1800" dirty="0" smtClean="0">
                <a:latin typeface="Trebuchet MS" panose="020B0603020202020204" pitchFamily="34" charset="0"/>
              </a:rPr>
              <a:t>Entropy</a:t>
            </a:r>
          </a:p>
          <a:p>
            <a:pPr marL="285750" indent="-285750" algn="l">
              <a:buFont typeface="Arial" panose="020B0604020202020204" pitchFamily="34" charset="0"/>
              <a:buChar char="•"/>
            </a:pPr>
            <a:r>
              <a:rPr lang="en-US" sz="1800" dirty="0" smtClean="0">
                <a:latin typeface="Trebuchet MS" panose="020B0603020202020204" pitchFamily="34" charset="0"/>
              </a:rPr>
              <a:t>KL Divergence</a:t>
            </a:r>
          </a:p>
          <a:p>
            <a:pPr marL="285750" indent="-285750" algn="l">
              <a:buFont typeface="Arial" panose="020B0604020202020204" pitchFamily="34" charset="0"/>
              <a:buChar char="•"/>
            </a:pPr>
            <a:r>
              <a:rPr lang="en-US" sz="1800" dirty="0" smtClean="0">
                <a:latin typeface="Trebuchet MS" panose="020B0603020202020204" pitchFamily="34" charset="0"/>
              </a:rPr>
              <a:t>Correlation</a:t>
            </a:r>
          </a:p>
          <a:p>
            <a:pPr marL="285750" indent="-285750" algn="l">
              <a:buFont typeface="Arial" panose="020B0604020202020204" pitchFamily="34" charset="0"/>
              <a:buChar char="•"/>
            </a:pPr>
            <a:r>
              <a:rPr lang="en-US" sz="1800" dirty="0" smtClean="0">
                <a:latin typeface="Trebuchet MS" panose="020B0603020202020204" pitchFamily="34" charset="0"/>
              </a:rPr>
              <a:t>K2 Algorithm</a:t>
            </a:r>
          </a:p>
          <a:p>
            <a:pPr marL="285750" indent="-285750" algn="l">
              <a:buFont typeface="Arial" panose="020B0604020202020204" pitchFamily="34" charset="0"/>
              <a:buChar char="•"/>
            </a:pPr>
            <a:r>
              <a:rPr lang="en-US" sz="1800" dirty="0" smtClean="0">
                <a:latin typeface="Trebuchet MS" panose="020B0603020202020204" pitchFamily="34" charset="0"/>
              </a:rPr>
              <a:t>Bayesian Inference</a:t>
            </a:r>
          </a:p>
          <a:p>
            <a:pPr marL="285750" indent="-285750" algn="l">
              <a:buFont typeface="Arial" panose="020B0604020202020204" pitchFamily="34" charset="0"/>
              <a:buChar char="•"/>
            </a:pPr>
            <a:r>
              <a:rPr lang="en-US" sz="1800" dirty="0" smtClean="0">
                <a:latin typeface="Trebuchet MS" panose="020B0603020202020204" pitchFamily="34" charset="0"/>
              </a:rPr>
              <a:t>Conclusion</a:t>
            </a:r>
          </a:p>
          <a:p>
            <a:pPr marL="285750" indent="-285750" algn="l">
              <a:buFont typeface="Arial" panose="020B0604020202020204" pitchFamily="34" charset="0"/>
              <a:buChar char="•"/>
            </a:pPr>
            <a:r>
              <a:rPr lang="en-US" sz="1800" dirty="0" smtClean="0">
                <a:latin typeface="Trebuchet MS" panose="020B0603020202020204" pitchFamily="34" charset="0"/>
              </a:rPr>
              <a:t>Reference</a:t>
            </a:r>
          </a:p>
          <a:p>
            <a:pPr marL="285750" indent="-285750" algn="l">
              <a:buFont typeface="Arial" panose="020B0604020202020204" pitchFamily="34" charset="0"/>
              <a:buChar char="•"/>
            </a:pPr>
            <a:endParaRPr lang="en-US" sz="1800" dirty="0">
              <a:latin typeface="Trebuchet MS" panose="020B0603020202020204" pitchFamily="34" charset="0"/>
            </a:endParaRPr>
          </a:p>
        </p:txBody>
      </p:sp>
    </p:spTree>
    <p:extLst>
      <p:ext uri="{BB962C8B-B14F-4D97-AF65-F5344CB8AC3E}">
        <p14:creationId xmlns:p14="http://schemas.microsoft.com/office/powerpoint/2010/main" val="42585286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772400" cy="762000"/>
          </a:xfrm>
        </p:spPr>
        <p:txBody>
          <a:bodyPr/>
          <a:lstStyle/>
          <a:p>
            <a:r>
              <a:rPr lang="en-US" sz="3000" dirty="0" smtClean="0"/>
              <a:t>MARKOV NETWORK</a:t>
            </a:r>
            <a:endParaRPr lang="en-US" sz="3000" dirty="0"/>
          </a:p>
        </p:txBody>
      </p:sp>
      <p:sp>
        <p:nvSpPr>
          <p:cNvPr id="3" name="Subtitle 2"/>
          <p:cNvSpPr>
            <a:spLocks noGrp="1"/>
          </p:cNvSpPr>
          <p:nvPr>
            <p:ph type="subTitle" idx="1"/>
          </p:nvPr>
        </p:nvSpPr>
        <p:spPr>
          <a:xfrm>
            <a:off x="342900" y="1219200"/>
            <a:ext cx="8153400" cy="4724400"/>
          </a:xfrm>
        </p:spPr>
        <p:txBody>
          <a:bodyPr/>
          <a:lstStyle/>
          <a:p>
            <a:pPr marL="285750" indent="-285750" algn="l">
              <a:buFont typeface="Arial" panose="020B0604020202020204" pitchFamily="34" charset="0"/>
              <a:buChar char="•"/>
            </a:pPr>
            <a:r>
              <a:rPr lang="en-US" sz="1800" dirty="0">
                <a:latin typeface="+mn-lt"/>
              </a:rPr>
              <a:t>Bayesian Networks can represent independence constraints that Markov networks cannot. </a:t>
            </a:r>
            <a:endParaRPr lang="en-US" sz="1800" dirty="0" smtClean="0">
              <a:latin typeface="+mn-lt"/>
            </a:endParaRPr>
          </a:p>
          <a:p>
            <a:pPr marL="285750" indent="-285750" algn="l">
              <a:buFont typeface="Arial" panose="020B0604020202020204" pitchFamily="34" charset="0"/>
              <a:buChar char="•"/>
            </a:pPr>
            <a:endParaRPr lang="en-US" sz="1800" dirty="0" smtClean="0">
              <a:latin typeface="+mn-lt"/>
            </a:endParaRPr>
          </a:p>
          <a:p>
            <a:pPr marL="285750" indent="-285750" algn="l">
              <a:buFont typeface="Arial" panose="020B0604020202020204" pitchFamily="34" charset="0"/>
              <a:buChar char="•"/>
            </a:pPr>
            <a:r>
              <a:rPr lang="en-US" sz="1800" dirty="0" smtClean="0">
                <a:latin typeface="+mn-lt"/>
              </a:rPr>
              <a:t>Bayesian </a:t>
            </a:r>
            <a:r>
              <a:rPr lang="en-US" sz="1800" dirty="0">
                <a:latin typeface="+mn-lt"/>
              </a:rPr>
              <a:t>Network also takes into account the directionality of the individual parameters that is found using the chi-squared test. </a:t>
            </a:r>
            <a:endParaRPr lang="en-US" sz="1800" dirty="0" smtClean="0">
              <a:latin typeface="+mn-lt"/>
            </a:endParaRPr>
          </a:p>
          <a:p>
            <a:pPr marL="285750" indent="-285750" algn="l">
              <a:buFont typeface="Arial" panose="020B0604020202020204" pitchFamily="34" charset="0"/>
              <a:buChar char="•"/>
            </a:pPr>
            <a:endParaRPr lang="en-US" sz="1800" dirty="0" smtClean="0">
              <a:latin typeface="+mn-lt"/>
            </a:endParaRPr>
          </a:p>
          <a:p>
            <a:pPr marL="285750" indent="-285750" algn="l">
              <a:buFont typeface="Arial" panose="020B0604020202020204" pitchFamily="34" charset="0"/>
              <a:buChar char="•"/>
            </a:pPr>
            <a:r>
              <a:rPr lang="en-US" sz="1800" dirty="0" smtClean="0">
                <a:latin typeface="+mn-lt"/>
              </a:rPr>
              <a:t>Markov </a:t>
            </a:r>
            <a:r>
              <a:rPr lang="en-US" sz="1800" dirty="0">
                <a:latin typeface="+mn-lt"/>
              </a:rPr>
              <a:t>Networks come under the undirected graphs and can represent few independence constrains that Bayesian Networks cannot. </a:t>
            </a:r>
            <a:endParaRPr lang="en-US" sz="1800" dirty="0" smtClean="0">
              <a:latin typeface="+mn-lt"/>
            </a:endParaRPr>
          </a:p>
          <a:p>
            <a:pPr marL="285750" indent="-285750" algn="l">
              <a:buFont typeface="Arial" panose="020B0604020202020204" pitchFamily="34" charset="0"/>
              <a:buChar char="•"/>
            </a:pPr>
            <a:endParaRPr lang="en-US" sz="1800" dirty="0" smtClean="0">
              <a:latin typeface="+mn-lt"/>
            </a:endParaRPr>
          </a:p>
          <a:p>
            <a:pPr marL="285750" indent="-285750" algn="l">
              <a:buFont typeface="Arial" panose="020B0604020202020204" pitchFamily="34" charset="0"/>
              <a:buChar char="•"/>
            </a:pPr>
            <a:r>
              <a:rPr lang="en-US" sz="1800" dirty="0" smtClean="0">
                <a:latin typeface="+mn-lt"/>
              </a:rPr>
              <a:t>The </a:t>
            </a:r>
            <a:r>
              <a:rPr lang="en-US" sz="1800" dirty="0">
                <a:latin typeface="+mn-lt"/>
              </a:rPr>
              <a:t>challenge here is constructing the Markov Network given the Bayesian Network. This can be done by the process of moralization. </a:t>
            </a:r>
            <a:endParaRPr lang="en-US" sz="1800" dirty="0" smtClean="0">
              <a:latin typeface="+mn-lt"/>
            </a:endParaRPr>
          </a:p>
          <a:p>
            <a:pPr marL="285750" indent="-285750" algn="l">
              <a:buFont typeface="Arial" panose="020B0604020202020204" pitchFamily="34" charset="0"/>
              <a:buChar char="•"/>
            </a:pPr>
            <a:endParaRPr lang="en-US" sz="1800" dirty="0" smtClean="0">
              <a:latin typeface="+mn-lt"/>
            </a:endParaRPr>
          </a:p>
          <a:p>
            <a:pPr marL="285750" indent="-285750" algn="l">
              <a:buFont typeface="Arial" panose="020B0604020202020204" pitchFamily="34" charset="0"/>
              <a:buChar char="•"/>
            </a:pPr>
            <a:r>
              <a:rPr lang="en-US" sz="1800" dirty="0" smtClean="0">
                <a:latin typeface="+mn-lt"/>
              </a:rPr>
              <a:t>For </a:t>
            </a:r>
            <a:r>
              <a:rPr lang="en-US" sz="1800" dirty="0">
                <a:latin typeface="+mn-lt"/>
              </a:rPr>
              <a:t>each variable, we add an edge between the variable and its parents and add another edge between all the parents of the variables</a:t>
            </a:r>
            <a:r>
              <a:rPr lang="en-US" sz="1800" dirty="0" smtClean="0">
                <a:latin typeface="+mn-lt"/>
              </a:rPr>
              <a:t>.</a:t>
            </a:r>
          </a:p>
          <a:p>
            <a:pPr marL="285750" indent="-285750" algn="l">
              <a:buFont typeface="Arial" panose="020B0604020202020204" pitchFamily="34" charset="0"/>
              <a:buChar char="•"/>
            </a:pPr>
            <a:endParaRPr lang="en-US" sz="1800" dirty="0" smtClean="0">
              <a:latin typeface="+mn-lt"/>
            </a:endParaRPr>
          </a:p>
          <a:p>
            <a:pPr marL="285750" indent="-285750" algn="l">
              <a:buFont typeface="Arial" panose="020B0604020202020204" pitchFamily="34" charset="0"/>
              <a:buChar char="•"/>
            </a:pPr>
            <a:r>
              <a:rPr lang="en-US" sz="1800" dirty="0" smtClean="0">
                <a:latin typeface="+mn-lt"/>
              </a:rPr>
              <a:t> </a:t>
            </a:r>
            <a:r>
              <a:rPr lang="en-US" sz="1800" dirty="0">
                <a:latin typeface="+mn-lt"/>
              </a:rPr>
              <a:t>A Bayesian networks G is moral if it contains no immoralities </a:t>
            </a:r>
            <a:r>
              <a:rPr lang="en-US" sz="1800" dirty="0" err="1">
                <a:latin typeface="+mn-lt"/>
              </a:rPr>
              <a:t>i.e</a:t>
            </a:r>
            <a:r>
              <a:rPr lang="en-US" sz="1800" dirty="0">
                <a:latin typeface="+mn-lt"/>
              </a:rPr>
              <a:t> for any pairs of variables X,Y that share a child, there is a covering edge between two variables</a:t>
            </a:r>
            <a:r>
              <a:rPr lang="en-US" sz="1800" dirty="0" smtClean="0">
                <a:latin typeface="+mn-lt"/>
              </a:rPr>
              <a:t>.</a:t>
            </a:r>
          </a:p>
          <a:p>
            <a:pPr algn="l"/>
            <a:endParaRPr lang="en-US" sz="1800" dirty="0">
              <a:latin typeface="+mn-lt"/>
            </a:endParaRPr>
          </a:p>
        </p:txBody>
      </p:sp>
    </p:spTree>
    <p:extLst>
      <p:ext uri="{BB962C8B-B14F-4D97-AF65-F5344CB8AC3E}">
        <p14:creationId xmlns:p14="http://schemas.microsoft.com/office/powerpoint/2010/main" val="1517047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765175"/>
          </a:xfrm>
        </p:spPr>
        <p:txBody>
          <a:bodyPr/>
          <a:lstStyle/>
          <a:p>
            <a:r>
              <a:rPr lang="en-US" sz="3000" dirty="0" smtClean="0"/>
              <a:t>MARKOV NETWORK [CONT]</a:t>
            </a:r>
            <a:endParaRPr lang="en-US" sz="3000" dirty="0"/>
          </a:p>
        </p:txBody>
      </p:sp>
      <p:sp>
        <p:nvSpPr>
          <p:cNvPr id="3" name="Subtitle 2"/>
          <p:cNvSpPr>
            <a:spLocks noGrp="1"/>
          </p:cNvSpPr>
          <p:nvPr>
            <p:ph type="subTitle" idx="1"/>
          </p:nvPr>
        </p:nvSpPr>
        <p:spPr>
          <a:xfrm>
            <a:off x="533400" y="1679575"/>
            <a:ext cx="8153400" cy="3959225"/>
          </a:xfrm>
        </p:spPr>
        <p:txBody>
          <a:bodyPr/>
          <a:lstStyle/>
          <a:p>
            <a:endParaRPr lang="en-US" dirty="0"/>
          </a:p>
        </p:txBody>
      </p:sp>
      <p:sp>
        <p:nvSpPr>
          <p:cNvPr id="5" name="Rectangle 4"/>
          <p:cNvSpPr/>
          <p:nvPr/>
        </p:nvSpPr>
        <p:spPr>
          <a:xfrm>
            <a:off x="2286000" y="5943600"/>
            <a:ext cx="4572000" cy="646331"/>
          </a:xfrm>
          <a:prstGeom prst="rect">
            <a:avLst/>
          </a:prstGeom>
        </p:spPr>
        <p:txBody>
          <a:bodyPr>
            <a:spAutoFit/>
          </a:bodyPr>
          <a:lstStyle/>
          <a:p>
            <a:pPr lvl="1"/>
            <a:r>
              <a:rPr lang="en-US" sz="1800" b="1" dirty="0" smtClean="0">
                <a:latin typeface="Trebuchet MS" panose="020B0603020202020204" pitchFamily="34" charset="0"/>
              </a:rPr>
              <a:t>FIGURE 4: </a:t>
            </a:r>
            <a:r>
              <a:rPr lang="en-US" sz="1800" dirty="0" smtClean="0">
                <a:latin typeface="Trebuchet MS" panose="020B0603020202020204" pitchFamily="34" charset="0"/>
              </a:rPr>
              <a:t>Markov Network for Grade 3 Handprint</a:t>
            </a:r>
            <a:endParaRPr lang="en-US" sz="1800" b="1" dirty="0">
              <a:latin typeface="Trebuchet MS" panose="020B0603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0" y="1747837"/>
            <a:ext cx="7429500" cy="3738563"/>
          </a:xfrm>
          <a:prstGeom prst="rect">
            <a:avLst/>
          </a:prstGeom>
        </p:spPr>
      </p:pic>
    </p:spTree>
    <p:extLst>
      <p:ext uri="{BB962C8B-B14F-4D97-AF65-F5344CB8AC3E}">
        <p14:creationId xmlns:p14="http://schemas.microsoft.com/office/powerpoint/2010/main" val="2968836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838200"/>
          </a:xfrm>
        </p:spPr>
        <p:txBody>
          <a:bodyPr/>
          <a:lstStyle/>
          <a:p>
            <a:r>
              <a:rPr lang="en-US" sz="3000" dirty="0"/>
              <a:t>CONCLUSION</a:t>
            </a:r>
          </a:p>
        </p:txBody>
      </p:sp>
      <p:sp>
        <p:nvSpPr>
          <p:cNvPr id="3" name="Subtitle 2"/>
          <p:cNvSpPr>
            <a:spLocks noGrp="1"/>
          </p:cNvSpPr>
          <p:nvPr>
            <p:ph type="subTitle" idx="1"/>
          </p:nvPr>
        </p:nvSpPr>
        <p:spPr>
          <a:xfrm>
            <a:off x="457200" y="1524001"/>
            <a:ext cx="8001000" cy="4114799"/>
          </a:xfrm>
        </p:spPr>
        <p:txBody>
          <a:bodyPr/>
          <a:lstStyle/>
          <a:p>
            <a:pPr marL="57150" lvl="2" algn="just">
              <a:buFont typeface="Wingdings" panose="05000000000000000000" pitchFamily="2" charset="2"/>
              <a:buChar char="§"/>
            </a:pPr>
            <a:r>
              <a:rPr lang="en-US" sz="1800" dirty="0"/>
              <a:t>From the Bayesian network constructed, we observe that some of our initial intuition about </a:t>
            </a:r>
            <a:r>
              <a:rPr lang="en-US" sz="1800" dirty="0" smtClean="0"/>
              <a:t>dependencies were </a:t>
            </a:r>
            <a:r>
              <a:rPr lang="en-US" sz="1800" dirty="0"/>
              <a:t>indeed true. We observe that Feature 5 (shape of arch of “n”) is dependent on Feature 3 (Stroke of “n</a:t>
            </a:r>
            <a:r>
              <a:rPr lang="en-US" sz="1800" dirty="0" smtClean="0"/>
              <a:t>”)</a:t>
            </a:r>
          </a:p>
          <a:p>
            <a:pPr marL="57150" lvl="2" algn="just">
              <a:buFont typeface="Wingdings" panose="05000000000000000000" pitchFamily="2" charset="2"/>
              <a:buChar char="§"/>
            </a:pPr>
            <a:endParaRPr lang="en-US" sz="1800" dirty="0"/>
          </a:p>
          <a:p>
            <a:pPr marL="57150" lvl="2" algn="just">
              <a:buFont typeface="Wingdings" panose="05000000000000000000" pitchFamily="2" charset="2"/>
              <a:buChar char="§"/>
            </a:pPr>
            <a:r>
              <a:rPr lang="en-US" sz="1800" dirty="0"/>
              <a:t>Number of Stroke in “d” and formation of “d” staff are correlated</a:t>
            </a:r>
            <a:r>
              <a:rPr lang="en-US" sz="1800" dirty="0" smtClean="0"/>
              <a:t>.</a:t>
            </a:r>
          </a:p>
          <a:p>
            <a:pPr marL="57150" lvl="2" algn="just">
              <a:buFont typeface="Wingdings" panose="05000000000000000000" pitchFamily="2" charset="2"/>
              <a:buChar char="§"/>
            </a:pPr>
            <a:endParaRPr lang="en-US" sz="1800" dirty="0"/>
          </a:p>
          <a:p>
            <a:pPr marL="57150" lvl="2" algn="just">
              <a:buFont typeface="Wingdings" panose="05000000000000000000" pitchFamily="2" charset="2"/>
              <a:buChar char="§"/>
            </a:pPr>
            <a:r>
              <a:rPr lang="en-US" sz="1800" dirty="0"/>
              <a:t>Number of Strokes in “a” and formation of “a” staff are also </a:t>
            </a:r>
            <a:r>
              <a:rPr lang="en-US" sz="1800" dirty="0" smtClean="0"/>
              <a:t>dependent</a:t>
            </a:r>
          </a:p>
          <a:p>
            <a:pPr marL="57150" lvl="2" algn="just">
              <a:buFont typeface="Wingdings" panose="05000000000000000000" pitchFamily="2" charset="2"/>
              <a:buChar char="§"/>
            </a:pPr>
            <a:endParaRPr lang="en-US" sz="1800" dirty="0"/>
          </a:p>
          <a:p>
            <a:pPr marL="57150" lvl="2" algn="just">
              <a:buFont typeface="Wingdings" panose="05000000000000000000" pitchFamily="2" charset="2"/>
              <a:buChar char="§"/>
            </a:pPr>
            <a:r>
              <a:rPr lang="en-US" sz="1800" dirty="0"/>
              <a:t>Initial Stroke of “d” has a significant effect on “a-d” relationship</a:t>
            </a:r>
            <a:r>
              <a:rPr lang="en-US" sz="1800" dirty="0" smtClean="0"/>
              <a:t>.</a:t>
            </a:r>
          </a:p>
          <a:p>
            <a:pPr marL="57150" lvl="2" algn="just">
              <a:buFont typeface="Wingdings" panose="05000000000000000000" pitchFamily="2" charset="2"/>
              <a:buChar char="§"/>
            </a:pPr>
            <a:endParaRPr lang="en-US" sz="1800" dirty="0"/>
          </a:p>
          <a:p>
            <a:pPr marL="57150" lvl="2" algn="just">
              <a:buFont typeface="Wingdings" panose="05000000000000000000" pitchFamily="2" charset="2"/>
              <a:buChar char="§"/>
            </a:pPr>
            <a:r>
              <a:rPr lang="en-US" sz="1800" dirty="0"/>
              <a:t>WE can infer that a-d, n-d and a-n relationships are not dependent on how we write the letters individually but are somewhat only interdependent on each other. This is actually in sync with what we had inferred from the dataset initially, i.e., the prior knowledge that a-d, a-n and n-d relationships might be related to each other because they are about joining two letters</a:t>
            </a:r>
          </a:p>
          <a:p>
            <a:pPr lvl="2" algn="just">
              <a:buFont typeface="Wingdings" panose="05000000000000000000" pitchFamily="2" charset="2"/>
              <a:buChar char="§"/>
            </a:pPr>
            <a:endParaRPr lang="en-US" sz="1800" dirty="0"/>
          </a:p>
          <a:p>
            <a:pPr lvl="1" algn="just"/>
            <a:endParaRPr lang="en-US" sz="1800" dirty="0"/>
          </a:p>
        </p:txBody>
      </p:sp>
    </p:spTree>
    <p:extLst>
      <p:ext uri="{BB962C8B-B14F-4D97-AF65-F5344CB8AC3E}">
        <p14:creationId xmlns:p14="http://schemas.microsoft.com/office/powerpoint/2010/main" val="8947735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762000"/>
            <a:ext cx="7772400" cy="1143000"/>
          </a:xfrm>
        </p:spPr>
        <p:txBody>
          <a:bodyPr/>
          <a:lstStyle/>
          <a:p>
            <a:r>
              <a:rPr lang="en-US" sz="3000" dirty="0" smtClean="0"/>
              <a:t>REFERENCES</a:t>
            </a:r>
            <a:endParaRPr lang="en-US" sz="3000" dirty="0"/>
          </a:p>
        </p:txBody>
      </p:sp>
      <p:sp>
        <p:nvSpPr>
          <p:cNvPr id="3" name="Content Placeholder 2"/>
          <p:cNvSpPr>
            <a:spLocks noGrp="1"/>
          </p:cNvSpPr>
          <p:nvPr>
            <p:ph idx="1"/>
          </p:nvPr>
        </p:nvSpPr>
        <p:spPr>
          <a:xfrm>
            <a:off x="688075" y="1828800"/>
            <a:ext cx="7772400" cy="3429000"/>
          </a:xfrm>
        </p:spPr>
        <p:txBody>
          <a:bodyPr>
            <a:normAutofit fontScale="62500" lnSpcReduction="20000"/>
          </a:bodyPr>
          <a:lstStyle/>
          <a:p>
            <a:r>
              <a:rPr lang="en-US" dirty="0"/>
              <a:t>[1]	S. </a:t>
            </a:r>
            <a:r>
              <a:rPr lang="en-US" dirty="0" err="1"/>
              <a:t>Ott</a:t>
            </a:r>
            <a:r>
              <a:rPr lang="en-US" dirty="0"/>
              <a:t>, S. </a:t>
            </a:r>
            <a:r>
              <a:rPr lang="en-US" dirty="0" err="1"/>
              <a:t>Imoto</a:t>
            </a:r>
            <a:r>
              <a:rPr lang="en-US" dirty="0"/>
              <a:t>, and S. </a:t>
            </a:r>
            <a:r>
              <a:rPr lang="en-US" dirty="0" err="1"/>
              <a:t>Miyano</a:t>
            </a:r>
            <a:r>
              <a:rPr lang="en-US" dirty="0"/>
              <a:t>, “Finding optimal models for small gene networks.,” in </a:t>
            </a:r>
            <a:r>
              <a:rPr lang="en-US" i="1" dirty="0"/>
              <a:t>Pacific Symposium on Biocomputing (PSB)</a:t>
            </a:r>
            <a:r>
              <a:rPr lang="en-US" dirty="0"/>
              <a:t>, 2004, pp. 557–567.</a:t>
            </a:r>
          </a:p>
          <a:p>
            <a:r>
              <a:rPr lang="en-US" dirty="0"/>
              <a:t>[2]	B. O’Gorman and a </a:t>
            </a:r>
            <a:r>
              <a:rPr lang="en-US" dirty="0" err="1"/>
              <a:t>Perdomo</a:t>
            </a:r>
            <a:r>
              <a:rPr lang="en-US" dirty="0"/>
              <a:t>-Ortiz, “Bayesian Network Structure Learning Using Quantum Annealing,” </a:t>
            </a:r>
            <a:r>
              <a:rPr lang="en-US" i="1" dirty="0" err="1"/>
              <a:t>arXiv</a:t>
            </a:r>
            <a:r>
              <a:rPr lang="en-US" i="1" dirty="0"/>
              <a:t> </a:t>
            </a:r>
            <a:r>
              <a:rPr lang="en-US" i="1" dirty="0" err="1"/>
              <a:t>Prepr</a:t>
            </a:r>
            <a:r>
              <a:rPr lang="en-US" i="1" dirty="0"/>
              <a:t>. </a:t>
            </a:r>
            <a:r>
              <a:rPr lang="en-US" i="1" dirty="0" err="1"/>
              <a:t>arXiv</a:t>
            </a:r>
            <a:r>
              <a:rPr lang="en-US" i="1" dirty="0"/>
              <a:t> …</a:t>
            </a:r>
            <a:r>
              <a:rPr lang="en-US" dirty="0"/>
              <a:t>, pp. 3546–3551, 2014</a:t>
            </a:r>
            <a:r>
              <a:rPr lang="en-US" dirty="0" smtClean="0"/>
              <a:t>.</a:t>
            </a:r>
          </a:p>
          <a:p>
            <a:r>
              <a:rPr lang="en-US" dirty="0" smtClean="0"/>
              <a:t>[3]	O</a:t>
            </a:r>
            <a:r>
              <a:rPr lang="en-US" dirty="0"/>
              <a:t>. </a:t>
            </a:r>
            <a:r>
              <a:rPr lang="en-US" dirty="0" err="1"/>
              <a:t>Nikolova</a:t>
            </a:r>
            <a:r>
              <a:rPr lang="en-US" dirty="0"/>
              <a:t>, J. Zola, and S. </a:t>
            </a:r>
            <a:r>
              <a:rPr lang="en-US" dirty="0" err="1"/>
              <a:t>Aluru</a:t>
            </a:r>
            <a:r>
              <a:rPr lang="en-US" dirty="0"/>
              <a:t>, “Parallel Globally Optimal Structure Learning of Bayesian Networks,” </a:t>
            </a:r>
            <a:r>
              <a:rPr lang="en-US" i="1" dirty="0"/>
              <a:t>J. Parallel </a:t>
            </a:r>
            <a:r>
              <a:rPr lang="en-US" i="1" dirty="0" err="1"/>
              <a:t>Distrib</a:t>
            </a:r>
            <a:r>
              <a:rPr lang="en-US" i="1" dirty="0"/>
              <a:t>. </a:t>
            </a:r>
            <a:r>
              <a:rPr lang="en-US" i="1" dirty="0" err="1"/>
              <a:t>Comput</a:t>
            </a:r>
            <a:r>
              <a:rPr lang="en-US" i="1" dirty="0"/>
              <a:t>.</a:t>
            </a:r>
            <a:r>
              <a:rPr lang="en-US" dirty="0"/>
              <a:t>, vol. 73, no. 8, pp. 1039–1048, 2013. </a:t>
            </a:r>
          </a:p>
          <a:p>
            <a:r>
              <a:rPr lang="en-US" dirty="0" smtClean="0"/>
              <a:t>[4]</a:t>
            </a:r>
            <a:r>
              <a:rPr lang="en-US" dirty="0"/>
              <a:t>	O. </a:t>
            </a:r>
            <a:r>
              <a:rPr lang="en-US" dirty="0" err="1"/>
              <a:t>Nikolova</a:t>
            </a:r>
            <a:r>
              <a:rPr lang="en-US" dirty="0"/>
              <a:t>, “Parallel Algorithms for Bayesian Networks Structure Learning with Applications to Systems Biology,” </a:t>
            </a:r>
            <a:r>
              <a:rPr lang="en-US" i="1" dirty="0"/>
              <a:t>2011 IEEE Int. </a:t>
            </a:r>
            <a:r>
              <a:rPr lang="en-US" i="1" dirty="0" err="1"/>
              <a:t>Symp</a:t>
            </a:r>
            <a:r>
              <a:rPr lang="en-US" i="1" dirty="0"/>
              <a:t>. Parallel </a:t>
            </a:r>
            <a:r>
              <a:rPr lang="en-US" i="1" dirty="0" err="1"/>
              <a:t>Distrib</a:t>
            </a:r>
            <a:r>
              <a:rPr lang="en-US" i="1" dirty="0"/>
              <a:t>. Process. Work. </a:t>
            </a:r>
            <a:r>
              <a:rPr lang="en-US" i="1" dirty="0" err="1"/>
              <a:t>Phd</a:t>
            </a:r>
            <a:r>
              <a:rPr lang="en-US" i="1" dirty="0"/>
              <a:t> Forum</a:t>
            </a:r>
            <a:r>
              <a:rPr lang="en-US" dirty="0"/>
              <a:t>, pp. 2045–2048, 2011.</a:t>
            </a:r>
          </a:p>
          <a:p>
            <a:r>
              <a:rPr lang="en-US" dirty="0" smtClean="0"/>
              <a:t>[5]</a:t>
            </a:r>
            <a:r>
              <a:rPr lang="en-US" dirty="0"/>
              <a:t>	M. </a:t>
            </a:r>
            <a:r>
              <a:rPr lang="en-US" dirty="0" err="1"/>
              <a:t>Puri</a:t>
            </a:r>
            <a:r>
              <a:rPr lang="en-US" dirty="0"/>
              <a:t>, S. N. </a:t>
            </a:r>
            <a:r>
              <a:rPr lang="en-US" dirty="0" err="1"/>
              <a:t>Srihari</a:t>
            </a:r>
            <a:r>
              <a:rPr lang="en-US" dirty="0"/>
              <a:t>, and Y. Tang, “Bayesian network structure learning and inference methods for handwriting,” </a:t>
            </a:r>
            <a:r>
              <a:rPr lang="en-US" i="1" dirty="0"/>
              <a:t>Proc. Int. Conf. Doc. Anal. Recognition, ICDAR</a:t>
            </a:r>
            <a:r>
              <a:rPr lang="en-US" dirty="0"/>
              <a:t>, pp. 1320–1324, 2013.</a:t>
            </a:r>
          </a:p>
          <a:p>
            <a:r>
              <a:rPr lang="en-US" dirty="0" smtClean="0"/>
              <a:t>[6]</a:t>
            </a:r>
            <a:r>
              <a:rPr lang="en-US" dirty="0"/>
              <a:t>	Y. Tang and S. N. </a:t>
            </a:r>
            <a:r>
              <a:rPr lang="en-US" dirty="0" err="1"/>
              <a:t>Srihari</a:t>
            </a:r>
            <a:r>
              <a:rPr lang="en-US" dirty="0"/>
              <a:t>, “Efficient and Accurate Learning of Bayesian Networks using Chi-Squared Independence Tests,” </a:t>
            </a:r>
            <a:r>
              <a:rPr lang="en-US" i="1" dirty="0"/>
              <a:t>Int. Conf. Pattern </a:t>
            </a:r>
            <a:r>
              <a:rPr lang="en-US" i="1" dirty="0" err="1"/>
              <a:t>Recognit</a:t>
            </a:r>
            <a:r>
              <a:rPr lang="en-US" i="1" dirty="0"/>
              <a:t>.</a:t>
            </a:r>
            <a:r>
              <a:rPr lang="en-US" dirty="0"/>
              <a:t>, no. </a:t>
            </a:r>
            <a:r>
              <a:rPr lang="en-US" dirty="0" err="1"/>
              <a:t>Icpr</a:t>
            </a:r>
            <a:r>
              <a:rPr lang="en-US" dirty="0"/>
              <a:t>, pp. 2723–2726, 2012. </a:t>
            </a:r>
          </a:p>
          <a:p>
            <a:endParaRPr lang="en-US" dirty="0"/>
          </a:p>
          <a:p>
            <a:endParaRPr lang="en-US" dirty="0"/>
          </a:p>
        </p:txBody>
      </p:sp>
    </p:spTree>
    <p:extLst>
      <p:ext uri="{BB962C8B-B14F-4D97-AF65-F5344CB8AC3E}">
        <p14:creationId xmlns:p14="http://schemas.microsoft.com/office/powerpoint/2010/main" val="1883373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09600"/>
            <a:ext cx="7772400" cy="765175"/>
          </a:xfrm>
        </p:spPr>
        <p:txBody>
          <a:bodyPr/>
          <a:lstStyle/>
          <a:p>
            <a:r>
              <a:rPr lang="en-US" dirty="0" smtClean="0"/>
              <a:t>ABSTRACT</a:t>
            </a:r>
            <a:endParaRPr lang="en-US" dirty="0"/>
          </a:p>
        </p:txBody>
      </p:sp>
      <p:sp>
        <p:nvSpPr>
          <p:cNvPr id="3" name="Subtitle 2"/>
          <p:cNvSpPr>
            <a:spLocks noGrp="1"/>
          </p:cNvSpPr>
          <p:nvPr>
            <p:ph type="subTitle" idx="1"/>
          </p:nvPr>
        </p:nvSpPr>
        <p:spPr>
          <a:xfrm>
            <a:off x="76200" y="1219200"/>
            <a:ext cx="8763000" cy="3959225"/>
          </a:xfrm>
        </p:spPr>
        <p:txBody>
          <a:bodyPr/>
          <a:lstStyle/>
          <a:p>
            <a:pPr lvl="1" algn="just">
              <a:buFont typeface="Wingdings" panose="05000000000000000000" pitchFamily="2" charset="2"/>
              <a:buChar char="§"/>
            </a:pPr>
            <a:r>
              <a:rPr lang="en-US" sz="1800" dirty="0">
                <a:latin typeface="+mj-lt"/>
              </a:rPr>
              <a:t>Probabilistic graphical models aim to express the conditional dependencies in a structural hierarchical fashion among random variables.</a:t>
            </a:r>
          </a:p>
          <a:p>
            <a:pPr lvl="1" algn="just">
              <a:buFont typeface="Wingdings" panose="05000000000000000000" pitchFamily="2" charset="2"/>
              <a:buChar char="§"/>
            </a:pPr>
            <a:r>
              <a:rPr lang="en-US" sz="1800" dirty="0">
                <a:latin typeface="+mj-lt"/>
              </a:rPr>
              <a:t>Bayesian networks encode factorized form of the joint probability of all random variables. This property is rather useful in answering probabilistic queries pertaining to the distributions by which the data is represented in the Bayesian network. </a:t>
            </a:r>
          </a:p>
          <a:p>
            <a:pPr lvl="1" algn="just">
              <a:buFont typeface="Wingdings" panose="05000000000000000000" pitchFamily="2" charset="2"/>
              <a:buChar char="§"/>
            </a:pPr>
            <a:r>
              <a:rPr lang="en-US" sz="1800" dirty="0">
                <a:latin typeface="+mj-lt"/>
              </a:rPr>
              <a:t>Our aim in this project is to explore various ways to construct graph networks based on a certain selection criterion. We begin with total independence between the various Random variables and move to detailing the total dependency among various Random variables</a:t>
            </a:r>
          </a:p>
          <a:p>
            <a:pPr lvl="1" algn="just">
              <a:buFont typeface="Wingdings" panose="05000000000000000000" pitchFamily="2" charset="2"/>
              <a:buChar char="§"/>
            </a:pPr>
            <a:r>
              <a:rPr lang="en-US" sz="1800" dirty="0">
                <a:latin typeface="+mj-lt"/>
              </a:rPr>
              <a:t>In the process we explore the partial representation of dependency and entail the dependency generating sophistication of the algorithm used to encode the partially true network structures</a:t>
            </a:r>
          </a:p>
          <a:p>
            <a:pPr lvl="1" algn="just">
              <a:buFont typeface="Wingdings" panose="05000000000000000000" pitchFamily="2" charset="2"/>
              <a:buChar char="§"/>
            </a:pPr>
            <a:r>
              <a:rPr lang="en-US" sz="1800" dirty="0">
                <a:latin typeface="+mj-lt"/>
              </a:rPr>
              <a:t>Consequently we develop inference algorithms to determine the mean and entropy of each distribution and relative entropy between distributions (for this purpose we use samples from the original dataset and the synthesized dataset, which in turn is obtained by sampling our networks)</a:t>
            </a:r>
          </a:p>
          <a:p>
            <a:pPr algn="just"/>
            <a:endParaRPr lang="en-US" sz="1800" dirty="0">
              <a:latin typeface="+mj-lt"/>
            </a:endParaRPr>
          </a:p>
        </p:txBody>
      </p:sp>
    </p:spTree>
    <p:extLst>
      <p:ext uri="{BB962C8B-B14F-4D97-AF65-F5344CB8AC3E}">
        <p14:creationId xmlns:p14="http://schemas.microsoft.com/office/powerpoint/2010/main" val="7522961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7772400" cy="609600"/>
          </a:xfrm>
        </p:spPr>
        <p:txBody>
          <a:bodyPr/>
          <a:lstStyle/>
          <a:p>
            <a:r>
              <a:rPr lang="en-US" sz="3000" dirty="0" smtClean="0"/>
              <a:t>DATASET</a:t>
            </a:r>
            <a:endParaRPr lang="en-US" sz="3000" dirty="0"/>
          </a:p>
        </p:txBody>
      </p:sp>
      <p:sp>
        <p:nvSpPr>
          <p:cNvPr id="3" name="Subtitle 2"/>
          <p:cNvSpPr>
            <a:spLocks noGrp="1"/>
          </p:cNvSpPr>
          <p:nvPr>
            <p:ph type="subTitle" idx="1"/>
          </p:nvPr>
        </p:nvSpPr>
        <p:spPr>
          <a:xfrm>
            <a:off x="152400" y="1371601"/>
            <a:ext cx="8305800" cy="4267199"/>
          </a:xfrm>
        </p:spPr>
        <p:txBody>
          <a:bodyPr/>
          <a:lstStyle/>
          <a:p>
            <a:pPr lvl="1" algn="just">
              <a:buFont typeface="Wingdings" panose="05000000000000000000" pitchFamily="2" charset="2"/>
              <a:buChar char="§"/>
            </a:pPr>
            <a:r>
              <a:rPr lang="en-US" sz="1800" dirty="0"/>
              <a:t>The children's handwriting data, including samples for the same student at different grades, are used for studying the development of handwriting individuality along the time</a:t>
            </a:r>
          </a:p>
          <a:p>
            <a:pPr lvl="1" algn="just">
              <a:buFont typeface="Wingdings" panose="05000000000000000000" pitchFamily="2" charset="2"/>
              <a:buChar char="§"/>
            </a:pPr>
            <a:r>
              <a:rPr lang="en-US" sz="1800" dirty="0"/>
              <a:t>We study children's handwriting traits' and their developmental trend from the time they begin to learn writing to when the traits are established</a:t>
            </a:r>
          </a:p>
          <a:p>
            <a:pPr lvl="1" algn="just">
              <a:buFont typeface="Wingdings" panose="05000000000000000000" pitchFamily="2" charset="2"/>
              <a:buChar char="§"/>
            </a:pPr>
            <a:r>
              <a:rPr lang="en-US" sz="1800" dirty="0"/>
              <a:t>Since students are being taught the </a:t>
            </a:r>
            <a:r>
              <a:rPr lang="en-US" sz="1800" dirty="0" err="1"/>
              <a:t>Zaner</a:t>
            </a:r>
            <a:r>
              <a:rPr lang="en-US" sz="1800" dirty="0"/>
              <a:t> </a:t>
            </a:r>
            <a:r>
              <a:rPr lang="en-US" sz="1800" dirty="0" err="1"/>
              <a:t>Bloser</a:t>
            </a:r>
            <a:r>
              <a:rPr lang="en-US" sz="1800" dirty="0"/>
              <a:t> style, we assume the </a:t>
            </a:r>
            <a:r>
              <a:rPr lang="en-US" sz="1800" dirty="0" err="1"/>
              <a:t>Zaner-Bloser</a:t>
            </a:r>
            <a:r>
              <a:rPr lang="en-US" sz="1800" dirty="0"/>
              <a:t> style as our benchmark to understand how the handwriting pattern of child changes with respect to each other. </a:t>
            </a:r>
          </a:p>
          <a:p>
            <a:pPr lvl="1" algn="just">
              <a:buFont typeface="Wingdings" panose="05000000000000000000" pitchFamily="2" charset="2"/>
              <a:buChar char="§"/>
            </a:pPr>
            <a:r>
              <a:rPr lang="en-US" sz="1800" dirty="0"/>
              <a:t>Here we use both cursive and handprint methods of writing of the word ‘and ‘for comparison. If we compare the means of students during various years we can find a trend that reflects how their writing style is developing. </a:t>
            </a:r>
          </a:p>
          <a:p>
            <a:pPr lvl="1" algn="just">
              <a:buFont typeface="Wingdings" panose="05000000000000000000" pitchFamily="2" charset="2"/>
              <a:buChar char="§"/>
            </a:pPr>
            <a:r>
              <a:rPr lang="en-US" sz="1800" dirty="0"/>
              <a:t>The entropy of the data points help establish individuality of the student in the sense how a student writes different stokes in the word ‘and’. We can construct a Bayesian network that can tell us the dependencies of various features extracted on the word ‘and’ and point to as a whole class how the writing is similar between different students. The Bayesian network can be constructed using many ways. The method we used is the K2 algorithm.</a:t>
            </a:r>
          </a:p>
          <a:p>
            <a:pPr lvl="1" algn="just">
              <a:buFont typeface="Wingdings" panose="05000000000000000000" pitchFamily="2" charset="2"/>
              <a:buChar char="§"/>
            </a:pPr>
            <a:endParaRPr lang="en-US" sz="1800" dirty="0"/>
          </a:p>
          <a:p>
            <a:pPr algn="just"/>
            <a:endParaRPr lang="en-US" sz="1800" dirty="0">
              <a:latin typeface="+mj-lt"/>
            </a:endParaRPr>
          </a:p>
        </p:txBody>
      </p:sp>
    </p:spTree>
    <p:extLst>
      <p:ext uri="{BB962C8B-B14F-4D97-AF65-F5344CB8AC3E}">
        <p14:creationId xmlns:p14="http://schemas.microsoft.com/office/powerpoint/2010/main" val="765657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7772400" cy="762000"/>
          </a:xfrm>
        </p:spPr>
        <p:txBody>
          <a:bodyPr/>
          <a:lstStyle/>
          <a:p>
            <a:r>
              <a:rPr lang="en-US" sz="3000" dirty="0"/>
              <a:t>DATASET[</a:t>
            </a:r>
            <a:r>
              <a:rPr lang="en-US" sz="3000" dirty="0" err="1"/>
              <a:t>cont</a:t>
            </a:r>
            <a:r>
              <a:rPr lang="en-US" sz="3000" dirty="0"/>
              <a:t>]</a:t>
            </a:r>
          </a:p>
        </p:txBody>
      </p:sp>
      <p:sp>
        <p:nvSpPr>
          <p:cNvPr id="3" name="Subtitle 2"/>
          <p:cNvSpPr>
            <a:spLocks noGrp="1"/>
          </p:cNvSpPr>
          <p:nvPr>
            <p:ph type="subTitle" idx="1"/>
          </p:nvPr>
        </p:nvSpPr>
        <p:spPr>
          <a:xfrm>
            <a:off x="457200" y="1295400"/>
            <a:ext cx="8229600" cy="4267200"/>
          </a:xfrm>
        </p:spPr>
        <p:txBody>
          <a:bodyPr/>
          <a:lstStyle/>
          <a:p>
            <a:pPr lvl="1" algn="just">
              <a:buFont typeface="Wingdings" panose="05000000000000000000" pitchFamily="2" charset="2"/>
              <a:buChar char="§"/>
            </a:pPr>
            <a:r>
              <a:rPr lang="en-US" sz="1800" dirty="0"/>
              <a:t>The children's handwriting data, including samples for the same student at different grades, are used for studying the development of handwriting individuality along the time.</a:t>
            </a:r>
          </a:p>
          <a:p>
            <a:pPr lvl="1" algn="just">
              <a:buFont typeface="Wingdings" panose="05000000000000000000" pitchFamily="2" charset="2"/>
              <a:buChar char="§"/>
            </a:pPr>
            <a:r>
              <a:rPr lang="en-US" sz="1800" dirty="0"/>
              <a:t>The handwriting data are sampled from a large number of students beginning from 2nd grade to 4th grade. Within this time period, the students either begin to learn or just have learned how to write</a:t>
            </a:r>
          </a:p>
          <a:p>
            <a:pPr lvl="1" algn="just">
              <a:buFont typeface="Wingdings" panose="05000000000000000000" pitchFamily="2" charset="2"/>
              <a:buChar char="§"/>
            </a:pPr>
            <a:r>
              <a:rPr lang="en-US" sz="1800" dirty="0"/>
              <a:t>Writing samples collected for the same student from different years are examined and studied. The word “and” is chosen because it is one of the few words that children write frequently and repeatedly. </a:t>
            </a:r>
          </a:p>
          <a:p>
            <a:pPr lvl="1" algn="just">
              <a:buFont typeface="Wingdings" panose="05000000000000000000" pitchFamily="2" charset="2"/>
              <a:buChar char="§"/>
            </a:pPr>
            <a:r>
              <a:rPr lang="en-US" sz="1800" dirty="0"/>
              <a:t>After collection, questioned document examiners (QDEs) manually assign different features to handwriting. These are human evaluators who specifically assign the feature vectors to represent the handwriting by 12 features as shown in Figure 1. Ordinal values are assigned to each feature as {0,1,…,k</a:t>
            </a:r>
            <a:r>
              <a:rPr lang="en-US" sz="1800" baseline="-25000" dirty="0"/>
              <a:t>i</a:t>
            </a:r>
            <a:r>
              <a:rPr lang="en-US" sz="1800" dirty="0"/>
              <a:t>-1} with two exceptions: the value -1 represents missing value and 99 shows inconsistency within the collected sample.</a:t>
            </a:r>
          </a:p>
          <a:p>
            <a:pPr lvl="1" algn="just">
              <a:buFont typeface="Wingdings" panose="05000000000000000000" pitchFamily="2" charset="2"/>
              <a:buChar char="§"/>
            </a:pPr>
            <a:endParaRPr lang="en-US" sz="1800" dirty="0"/>
          </a:p>
          <a:p>
            <a:pPr algn="just"/>
            <a:endParaRPr lang="en-US" sz="1800" dirty="0"/>
          </a:p>
        </p:txBody>
      </p:sp>
    </p:spTree>
    <p:extLst>
      <p:ext uri="{BB962C8B-B14F-4D97-AF65-F5344CB8AC3E}">
        <p14:creationId xmlns:p14="http://schemas.microsoft.com/office/powerpoint/2010/main" val="568302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7772400" cy="761999"/>
          </a:xfrm>
        </p:spPr>
        <p:txBody>
          <a:bodyPr/>
          <a:lstStyle/>
          <a:p>
            <a:r>
              <a:rPr lang="en-US" dirty="0"/>
              <a:t>MISSING VALUE IMPUTATION</a:t>
            </a:r>
          </a:p>
        </p:txBody>
      </p:sp>
      <p:sp>
        <p:nvSpPr>
          <p:cNvPr id="3" name="Subtitle 2"/>
          <p:cNvSpPr>
            <a:spLocks noGrp="1"/>
          </p:cNvSpPr>
          <p:nvPr>
            <p:ph type="subTitle" idx="1"/>
          </p:nvPr>
        </p:nvSpPr>
        <p:spPr>
          <a:xfrm>
            <a:off x="381000" y="1600200"/>
            <a:ext cx="8229600" cy="3352800"/>
          </a:xfrm>
        </p:spPr>
        <p:txBody>
          <a:bodyPr/>
          <a:lstStyle/>
          <a:p>
            <a:pPr lvl="1" algn="just">
              <a:buFont typeface="Wingdings" panose="05000000000000000000" pitchFamily="2" charset="2"/>
              <a:buChar char="§"/>
            </a:pPr>
            <a:r>
              <a:rPr lang="en-US" sz="1800" dirty="0"/>
              <a:t>The dataset contains values that are -1 (missing data) and 99 (inconsistent data). </a:t>
            </a:r>
          </a:p>
          <a:p>
            <a:pPr lvl="1" algn="just">
              <a:buFont typeface="Wingdings" panose="05000000000000000000" pitchFamily="2" charset="2"/>
              <a:buChar char="§"/>
            </a:pPr>
            <a:r>
              <a:rPr lang="en-US" sz="1800" dirty="0"/>
              <a:t>Discarding such data can prove to be very costly. Hence we investigated various missing value imputation technique to fill out these missing data. </a:t>
            </a:r>
          </a:p>
          <a:p>
            <a:pPr lvl="1" algn="just">
              <a:buFont typeface="Wingdings" panose="05000000000000000000" pitchFamily="2" charset="2"/>
              <a:buChar char="§"/>
            </a:pPr>
            <a:r>
              <a:rPr lang="en-US" sz="1800" dirty="0"/>
              <a:t>We clean up the data by assigning “-1” and “99” in the dataset to </a:t>
            </a:r>
            <a:r>
              <a:rPr lang="en-US" sz="1800" dirty="0" err="1"/>
              <a:t>NaN</a:t>
            </a:r>
            <a:r>
              <a:rPr lang="en-US" sz="1800" dirty="0"/>
              <a:t> (not a number). </a:t>
            </a:r>
          </a:p>
          <a:p>
            <a:pPr lvl="1" algn="just">
              <a:buFont typeface="Wingdings" panose="05000000000000000000" pitchFamily="2" charset="2"/>
              <a:buChar char="§"/>
            </a:pPr>
            <a:r>
              <a:rPr lang="en-US" sz="1800" dirty="0"/>
              <a:t>We then applied the k-nearest neighbor imputation to the dataset. </a:t>
            </a:r>
          </a:p>
          <a:p>
            <a:pPr lvl="1" algn="just">
              <a:buFont typeface="Wingdings" panose="05000000000000000000" pitchFamily="2" charset="2"/>
              <a:buChar char="§"/>
            </a:pPr>
            <a:r>
              <a:rPr lang="en-US" sz="1800" dirty="0"/>
              <a:t>The nearest neighbor column is the closest column in Euclidean distance. If the corresponding value from the nearest- neighbor column is also </a:t>
            </a:r>
            <a:r>
              <a:rPr lang="en-US" sz="1800" dirty="0" err="1"/>
              <a:t>NaN</a:t>
            </a:r>
            <a:r>
              <a:rPr lang="en-US" sz="1800" dirty="0"/>
              <a:t> then the next nearest column is used</a:t>
            </a:r>
          </a:p>
        </p:txBody>
      </p:sp>
    </p:spTree>
    <p:extLst>
      <p:ext uri="{BB962C8B-B14F-4D97-AF65-F5344CB8AC3E}">
        <p14:creationId xmlns:p14="http://schemas.microsoft.com/office/powerpoint/2010/main" val="1897814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914401"/>
            <a:ext cx="7772400" cy="838200"/>
          </a:xfrm>
        </p:spPr>
        <p:txBody>
          <a:bodyPr/>
          <a:lstStyle/>
          <a:p>
            <a:r>
              <a:rPr lang="en-US" sz="3000" dirty="0"/>
              <a:t>DATASET VISUALIZATION</a:t>
            </a:r>
          </a:p>
        </p:txBody>
      </p:sp>
      <p:sp>
        <p:nvSpPr>
          <p:cNvPr id="3" name="Subtitle 2"/>
          <p:cNvSpPr>
            <a:spLocks noGrp="1"/>
          </p:cNvSpPr>
          <p:nvPr>
            <p:ph type="subTitle" idx="1"/>
          </p:nvPr>
        </p:nvSpPr>
        <p:spPr>
          <a:xfrm>
            <a:off x="381000" y="1752601"/>
            <a:ext cx="8382000" cy="3886199"/>
          </a:xfrm>
        </p:spPr>
        <p:txBody>
          <a:bodyPr/>
          <a:lstStyle/>
          <a:p>
            <a:pPr lvl="1" algn="just">
              <a:buFont typeface="Wingdings" panose="05000000000000000000" pitchFamily="2" charset="2"/>
              <a:buChar char="§"/>
            </a:pPr>
            <a:r>
              <a:rPr lang="en-US" sz="1800" dirty="0"/>
              <a:t>We use various parameters such as mean and entropy of each feature to better visualize and understand the dependencies that will better help us model Bayesian Network.</a:t>
            </a:r>
          </a:p>
          <a:p>
            <a:pPr lvl="1" algn="just">
              <a:buFont typeface="Wingdings" panose="05000000000000000000" pitchFamily="2" charset="2"/>
              <a:buChar char="§"/>
            </a:pPr>
            <a:endParaRPr lang="en-US" sz="1800" dirty="0"/>
          </a:p>
          <a:p>
            <a:pPr algn="just"/>
            <a:endParaRPr lang="en-US" sz="18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2400" y="2844146"/>
            <a:ext cx="5381625" cy="3725545"/>
          </a:xfrm>
          <a:prstGeom prst="rect">
            <a:avLst/>
          </a:prstGeom>
          <a:noFill/>
          <a:ln>
            <a:noFill/>
          </a:ln>
        </p:spPr>
      </p:pic>
      <p:sp>
        <p:nvSpPr>
          <p:cNvPr id="5" name="TextBox 4"/>
          <p:cNvSpPr txBox="1"/>
          <p:nvPr/>
        </p:nvSpPr>
        <p:spPr>
          <a:xfrm>
            <a:off x="5943600" y="3352800"/>
            <a:ext cx="3048000" cy="1292662"/>
          </a:xfrm>
          <a:prstGeom prst="rect">
            <a:avLst/>
          </a:prstGeom>
          <a:noFill/>
        </p:spPr>
        <p:txBody>
          <a:bodyPr wrap="square" rtlCol="0">
            <a:spAutoFit/>
          </a:bodyPr>
          <a:lstStyle/>
          <a:p>
            <a:r>
              <a:rPr lang="en-US" sz="1800" b="1" dirty="0">
                <a:latin typeface="+mj-lt"/>
              </a:rPr>
              <a:t>FIGURE 1. </a:t>
            </a:r>
            <a:r>
              <a:rPr lang="en-US" sz="1800" dirty="0">
                <a:latin typeface="+mj-lt"/>
              </a:rPr>
              <a:t>Mean and Median of features for handprint dataset </a:t>
            </a:r>
            <a:endParaRPr lang="en-US" sz="1800" b="1" dirty="0">
              <a:latin typeface="+mj-lt"/>
            </a:endParaRPr>
          </a:p>
          <a:p>
            <a:endParaRPr lang="en-US" dirty="0"/>
          </a:p>
        </p:txBody>
      </p:sp>
    </p:spTree>
    <p:extLst>
      <p:ext uri="{BB962C8B-B14F-4D97-AF65-F5344CB8AC3E}">
        <p14:creationId xmlns:p14="http://schemas.microsoft.com/office/powerpoint/2010/main" val="2512200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1"/>
            <a:ext cx="7772400" cy="838200"/>
          </a:xfrm>
        </p:spPr>
        <p:txBody>
          <a:bodyPr/>
          <a:lstStyle/>
          <a:p>
            <a:r>
              <a:rPr lang="en-US" sz="3000" dirty="0"/>
              <a:t>DATASET VISUALIZATION [</a:t>
            </a:r>
            <a:r>
              <a:rPr lang="en-US" sz="3000" dirty="0" err="1"/>
              <a:t>cont</a:t>
            </a:r>
            <a:r>
              <a:rPr lang="en-US" sz="3000" dirty="0"/>
              <a:t>]</a:t>
            </a:r>
          </a:p>
        </p:txBody>
      </p:sp>
      <p:sp>
        <p:nvSpPr>
          <p:cNvPr id="3" name="Subtitle 2"/>
          <p:cNvSpPr>
            <a:spLocks noGrp="1"/>
          </p:cNvSpPr>
          <p:nvPr>
            <p:ph type="subTitle" idx="1"/>
          </p:nvPr>
        </p:nvSpPr>
        <p:spPr>
          <a:xfrm>
            <a:off x="609600" y="1600201"/>
            <a:ext cx="7848600" cy="4038599"/>
          </a:xfrm>
        </p:spPr>
        <p:txBody>
          <a:bodyPr/>
          <a:lstStyle/>
          <a:p>
            <a:pPr lvl="1" algn="just">
              <a:buFont typeface="Wingdings" panose="05000000000000000000" pitchFamily="2" charset="2"/>
              <a:buChar char="§"/>
            </a:pPr>
            <a:r>
              <a:rPr lang="en-US" sz="1800" dirty="0"/>
              <a:t>It is clearly indicated that eventually over the years the students improved their handwriting and were more similar to the reference </a:t>
            </a:r>
            <a:r>
              <a:rPr lang="en-US" sz="1800" dirty="0" err="1"/>
              <a:t>Zaner-Bloser</a:t>
            </a:r>
            <a:r>
              <a:rPr lang="en-US" sz="1800" dirty="0"/>
              <a:t>.</a:t>
            </a:r>
          </a:p>
          <a:p>
            <a:pPr lvl="1" algn="just">
              <a:buFont typeface="Wingdings" panose="05000000000000000000" pitchFamily="2" charset="2"/>
              <a:buChar char="§"/>
            </a:pPr>
            <a:r>
              <a:rPr lang="en-US" sz="1800" dirty="0"/>
              <a:t>We also observed that the shape of arch of “n” is rounded for handprint as a student progressed from grade 2 to grade 4. </a:t>
            </a:r>
          </a:p>
          <a:p>
            <a:pPr lvl="1" algn="just">
              <a:buFont typeface="Wingdings" panose="05000000000000000000" pitchFamily="2" charset="2"/>
              <a:buChar char="§"/>
            </a:pPr>
            <a:r>
              <a:rPr lang="en-US" sz="1800" dirty="0"/>
              <a:t>Students tend to orient the staff of “a” more towards the right,   and tend to have an equal a-d relationship for both handprint and cursive. </a:t>
            </a:r>
          </a:p>
          <a:p>
            <a:pPr lvl="1" algn="just">
              <a:buFont typeface="Wingdings" panose="05000000000000000000" pitchFamily="2" charset="2"/>
              <a:buChar char="§"/>
            </a:pPr>
            <a:r>
              <a:rPr lang="en-US" sz="1800" dirty="0"/>
              <a:t>Retracted formation of “d” staff is more prominent in cursive handwriting and the trend of “a” orientation towards the right is also as prominent as in handprint.</a:t>
            </a:r>
          </a:p>
          <a:p>
            <a:pPr lvl="1" algn="just">
              <a:buFont typeface="Wingdings" panose="05000000000000000000" pitchFamily="2" charset="2"/>
              <a:buChar char="§"/>
            </a:pPr>
            <a:r>
              <a:rPr lang="en-US" sz="1800" dirty="0"/>
              <a:t>Cursive handwriting sports a more overhand style for the formation of “d” initial however this feature has a retracted formation of ‘”d” staff in handprint</a:t>
            </a:r>
          </a:p>
          <a:p>
            <a:pPr algn="just"/>
            <a:endParaRPr lang="en-US" sz="1800" dirty="0"/>
          </a:p>
        </p:txBody>
      </p:sp>
    </p:spTree>
    <p:extLst>
      <p:ext uri="{BB962C8B-B14F-4D97-AF65-F5344CB8AC3E}">
        <p14:creationId xmlns:p14="http://schemas.microsoft.com/office/powerpoint/2010/main" val="3240772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0"/>
            <a:ext cx="7772400" cy="1470025"/>
          </a:xfrm>
        </p:spPr>
        <p:txBody>
          <a:bodyPr/>
          <a:lstStyle/>
          <a:p>
            <a:r>
              <a:rPr lang="en-US" sz="3000" dirty="0"/>
              <a:t>MEASURING SIMILARITY WITH BENCHMARK</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611" y="1951479"/>
            <a:ext cx="7677482" cy="3658888"/>
          </a:xfrm>
        </p:spPr>
      </p:pic>
      <p:sp>
        <p:nvSpPr>
          <p:cNvPr id="5" name="TextBox 4"/>
          <p:cNvSpPr txBox="1"/>
          <p:nvPr/>
        </p:nvSpPr>
        <p:spPr>
          <a:xfrm>
            <a:off x="1295400" y="5867400"/>
            <a:ext cx="7010400" cy="1015663"/>
          </a:xfrm>
          <a:prstGeom prst="rect">
            <a:avLst/>
          </a:prstGeom>
          <a:noFill/>
        </p:spPr>
        <p:txBody>
          <a:bodyPr wrap="square" rtlCol="0">
            <a:spAutoFit/>
          </a:bodyPr>
          <a:lstStyle/>
          <a:p>
            <a:pPr lvl="1"/>
            <a:r>
              <a:rPr lang="en-US" sz="1800" b="1" dirty="0">
                <a:latin typeface="Trebuchet MS" panose="020B0603020202020204" pitchFamily="34" charset="0"/>
              </a:rPr>
              <a:t>FIGURE 2: </a:t>
            </a:r>
            <a:r>
              <a:rPr lang="en-US" sz="1800" dirty="0">
                <a:latin typeface="Trebuchet MS" panose="020B0603020202020204" pitchFamily="34" charset="0"/>
              </a:rPr>
              <a:t>Similarity of Handprint with </a:t>
            </a:r>
            <a:r>
              <a:rPr lang="en-US" sz="1800" dirty="0" err="1">
                <a:latin typeface="Trebuchet MS" panose="020B0603020202020204" pitchFamily="34" charset="0"/>
              </a:rPr>
              <a:t>Zaner-Bloser</a:t>
            </a:r>
            <a:r>
              <a:rPr lang="en-US" sz="1800" dirty="0">
                <a:latin typeface="Trebuchet MS" panose="020B0603020202020204" pitchFamily="34" charset="0"/>
              </a:rPr>
              <a:t> Benchmark</a:t>
            </a:r>
            <a:endParaRPr lang="en-US" sz="1800" b="1" dirty="0">
              <a:latin typeface="Trebuchet MS" panose="020B0603020202020204" pitchFamily="34" charset="0"/>
            </a:endParaRPr>
          </a:p>
          <a:p>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526" y="1725108"/>
            <a:ext cx="8646674" cy="4120780"/>
          </a:xfrm>
          <a:prstGeom prst="rect">
            <a:avLst/>
          </a:prstGeom>
        </p:spPr>
      </p:pic>
    </p:spTree>
    <p:extLst>
      <p:ext uri="{BB962C8B-B14F-4D97-AF65-F5344CB8AC3E}">
        <p14:creationId xmlns:p14="http://schemas.microsoft.com/office/powerpoint/2010/main" val="4653131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2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22"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746</TotalTime>
  <Words>2290</Words>
  <Application>Microsoft Office PowerPoint</Application>
  <PresentationFormat>On-screen Show (4:3)</PresentationFormat>
  <Paragraphs>285</Paragraphs>
  <Slides>23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ＭＳ Ｐゴシック</vt:lpstr>
      <vt:lpstr>Arial</vt:lpstr>
      <vt:lpstr>Calibri</vt:lpstr>
      <vt:lpstr>Cambria Math</vt:lpstr>
      <vt:lpstr>Georgia</vt:lpstr>
      <vt:lpstr>Times</vt:lpstr>
      <vt:lpstr>Times New Roman</vt:lpstr>
      <vt:lpstr>Trebuchet MS</vt:lpstr>
      <vt:lpstr>Wingdings</vt:lpstr>
      <vt:lpstr>Office Theme</vt:lpstr>
      <vt:lpstr>PowerPoint Presentation</vt:lpstr>
      <vt:lpstr>OVERVIEW</vt:lpstr>
      <vt:lpstr>ABSTRACT</vt:lpstr>
      <vt:lpstr>DATASET</vt:lpstr>
      <vt:lpstr>DATASET[cont]</vt:lpstr>
      <vt:lpstr>MISSING VALUE IMPUTATION</vt:lpstr>
      <vt:lpstr>DATASET VISUALIZATION</vt:lpstr>
      <vt:lpstr>DATASET VISUALIZATION [cont]</vt:lpstr>
      <vt:lpstr>MEASURING SIMILARITY WITH BENCHMARK</vt:lpstr>
      <vt:lpstr>ENTROPY</vt:lpstr>
      <vt:lpstr>KL DIVERGENCE</vt:lpstr>
      <vt:lpstr>CORRELATION</vt:lpstr>
      <vt:lpstr>K2</vt:lpstr>
      <vt:lpstr>BAYESIAN INFERENCE</vt:lpstr>
      <vt:lpstr>BAYESIAN INFERENCE [CONT]</vt:lpstr>
      <vt:lpstr>EXACT BAYESIAN STRUCTURE LEARNING</vt:lpstr>
      <vt:lpstr>OPTIMAL STRUCTURE LEARNING</vt:lpstr>
      <vt:lpstr>COMPLEXITY ANALYSIS</vt:lpstr>
      <vt:lpstr>PARALLEL VERSION</vt:lpstr>
      <vt:lpstr>MARKOV NETWORK</vt:lpstr>
      <vt:lpstr>MARKOV NETWORK [CONT]</vt:lpstr>
      <vt:lpstr>CONCLUSION</vt:lpstr>
      <vt:lpstr>REFERENCES</vt:lpstr>
    </vt:vector>
  </TitlesOfParts>
  <Company>SUNY at Buffalo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Creative/News Services</dc:creator>
  <cp:lastModifiedBy>Arvind Ramesh</cp:lastModifiedBy>
  <cp:revision>92</cp:revision>
  <dcterms:created xsi:type="dcterms:W3CDTF">2011-06-08T13:22:42Z</dcterms:created>
  <dcterms:modified xsi:type="dcterms:W3CDTF">2015-05-18T00:40:44Z</dcterms:modified>
</cp:coreProperties>
</file>