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6" r:id="rId15"/>
    <p:sldId id="269" r:id="rId16"/>
    <p:sldId id="270" r:id="rId17"/>
    <p:sldId id="271" r:id="rId18"/>
    <p:sldId id="275" r:id="rId19"/>
    <p:sldId id="272" r:id="rId20"/>
    <p:sldId id="273" r:id="rId21"/>
    <p:sldId id="274" r:id="rId22"/>
  </p:sldIdLst>
  <p:sldSz cx="12192000" cy="6858000"/>
  <p:notesSz cx="6858000" cy="9144000"/>
  <p:defaultTextStyle>
    <a:defPPr lvl="0">
      <a:defRPr lang="en-US"/>
    </a:defPPr>
    <a:lvl1pPr marL="0" lvl="0" algn="l" defTabSz="457200" rtl="0" eaLnBrk="1" latinLnBrk="0" hangingPunct="1">
      <a:defRPr sz="1800" kern="1200">
        <a:solidFill>
          <a:schemeClr val="tx1"/>
        </a:solidFill>
        <a:latin typeface="+mn-lt"/>
        <a:ea typeface="+mn-ea"/>
        <a:cs typeface="+mn-cs"/>
      </a:defRPr>
    </a:lvl1pPr>
    <a:lvl2pPr marL="457200" lvl="1" algn="l" defTabSz="457200" rtl="0" eaLnBrk="1" latinLnBrk="0" hangingPunct="1">
      <a:defRPr sz="1800" kern="1200">
        <a:solidFill>
          <a:schemeClr val="tx1"/>
        </a:solidFill>
        <a:latin typeface="+mn-lt"/>
        <a:ea typeface="+mn-ea"/>
        <a:cs typeface="+mn-cs"/>
      </a:defRPr>
    </a:lvl2pPr>
    <a:lvl3pPr marL="914400" lvl="2" algn="l" defTabSz="457200" rtl="0" eaLnBrk="1" latinLnBrk="0" hangingPunct="1">
      <a:defRPr sz="1800" kern="1200">
        <a:solidFill>
          <a:schemeClr val="tx1"/>
        </a:solidFill>
        <a:latin typeface="+mn-lt"/>
        <a:ea typeface="+mn-ea"/>
        <a:cs typeface="+mn-cs"/>
      </a:defRPr>
    </a:lvl3pPr>
    <a:lvl4pPr marL="1371600" lvl="3" algn="l" defTabSz="457200" rtl="0" eaLnBrk="1" latinLnBrk="0" hangingPunct="1">
      <a:defRPr sz="1800" kern="1200">
        <a:solidFill>
          <a:schemeClr val="tx1"/>
        </a:solidFill>
        <a:latin typeface="+mn-lt"/>
        <a:ea typeface="+mn-ea"/>
        <a:cs typeface="+mn-cs"/>
      </a:defRPr>
    </a:lvl4pPr>
    <a:lvl5pPr marL="1828800" lvl="4" algn="l" defTabSz="457200" rtl="0" eaLnBrk="1" latinLnBrk="0" hangingPunct="1">
      <a:defRPr sz="1800" kern="1200">
        <a:solidFill>
          <a:schemeClr val="tx1"/>
        </a:solidFill>
        <a:latin typeface="+mn-lt"/>
        <a:ea typeface="+mn-ea"/>
        <a:cs typeface="+mn-cs"/>
      </a:defRPr>
    </a:lvl5pPr>
    <a:lvl6pPr marL="2286000" lvl="5" algn="l" defTabSz="457200" rtl="0" eaLnBrk="1" latinLnBrk="0" hangingPunct="1">
      <a:defRPr sz="1800" kern="1200">
        <a:solidFill>
          <a:schemeClr val="tx1"/>
        </a:solidFill>
        <a:latin typeface="+mn-lt"/>
        <a:ea typeface="+mn-ea"/>
        <a:cs typeface="+mn-cs"/>
      </a:defRPr>
    </a:lvl6pPr>
    <a:lvl7pPr marL="2743200" lvl="6" algn="l" defTabSz="457200" rtl="0" eaLnBrk="1" latinLnBrk="0" hangingPunct="1">
      <a:defRPr sz="1800" kern="1200">
        <a:solidFill>
          <a:schemeClr val="tx1"/>
        </a:solidFill>
        <a:latin typeface="+mn-lt"/>
        <a:ea typeface="+mn-ea"/>
        <a:cs typeface="+mn-cs"/>
      </a:defRPr>
    </a:lvl7pPr>
    <a:lvl8pPr marL="3200400" lvl="7" algn="l" defTabSz="457200" rtl="0" eaLnBrk="1" latinLnBrk="0" hangingPunct="1">
      <a:defRPr sz="1800" kern="1200">
        <a:solidFill>
          <a:schemeClr val="tx1"/>
        </a:solidFill>
        <a:latin typeface="+mn-lt"/>
        <a:ea typeface="+mn-ea"/>
        <a:cs typeface="+mn-cs"/>
      </a:defRPr>
    </a:lvl8pPr>
    <a:lvl9pPr marL="3657600" lvl="8"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0" d="100"/>
          <a:sy n="80" d="100"/>
        </p:scale>
        <p:origin x="342" y="96"/>
      </p:cViewPr>
      <p:guideLst/>
    </p:cSldViewPr>
  </p:slideViewPr>
  <p:notesTextViewPr>
    <p:cViewPr>
      <p:scale>
        <a:sx n="1" d="1"/>
        <a:sy n="1" d="1"/>
      </p:scale>
      <p:origin x="0" y="0"/>
    </p:cViewPr>
  </p:notesTextViewPr>
  <p:gridSpacing cx="38100" cy="381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A5CF98A-74AB-44B2-ACDC-CC472CB6F9E4}" type="datetimeFigureOut">
              <a:rPr lang="en-US" smtClean="0"/>
              <a:t>6/7/2020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2C80B9C-020B-435F-8E32-E3B242438D42}" type="slidenum">
              <a:rPr lang="en-US" smtClean="0"/>
              <a:t>‹#›</a:t>
            </a:fld>
            <a:endParaRPr lang="en-US" dirty="0"/>
          </a:p>
        </p:txBody>
      </p:sp>
    </p:spTree>
    <p:extLst>
      <p:ext uri="{BB962C8B-B14F-4D97-AF65-F5344CB8AC3E}">
        <p14:creationId xmlns:p14="http://schemas.microsoft.com/office/powerpoint/2010/main" val="38879704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2C80B9C-020B-435F-8E32-E3B242438D42}" type="slidenum">
              <a:rPr lang="en-US" smtClean="0"/>
              <a:t>6</a:t>
            </a:fld>
            <a:endParaRPr lang="en-US" dirty="0"/>
          </a:p>
        </p:txBody>
      </p:sp>
    </p:spTree>
    <p:extLst>
      <p:ext uri="{BB962C8B-B14F-4D97-AF65-F5344CB8AC3E}">
        <p14:creationId xmlns:p14="http://schemas.microsoft.com/office/powerpoint/2010/main" val="37706957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spc="3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Date Placeholder 7"/>
          <p:cNvSpPr>
            <a:spLocks noGrp="1"/>
          </p:cNvSpPr>
          <p:nvPr>
            <p:ph type="dt" sz="half" idx="10"/>
          </p:nvPr>
        </p:nvSpPr>
        <p:spPr/>
        <p:txBody>
          <a:bodyPr/>
          <a:lstStyle/>
          <a:p>
            <a:fld id="{7261A074-9BDA-49BF-9295-4B36D6ED342A}" type="datetimeFigureOut">
              <a:rPr lang="en-US" smtClean="0"/>
              <a:t>6/7/2020</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E8495822-E2F0-46CC-ABB2-92E2D3BE0653}" type="slidenum">
              <a:rPr lang="en-US" smtClean="0"/>
              <a:t>‹#›</a:t>
            </a:fld>
            <a:endParaRPr lang="en-US" dirty="0"/>
          </a:p>
        </p:txBody>
      </p:sp>
      <p:sp>
        <p:nvSpPr>
          <p:cNvPr id="11" name="Rectangle 10"/>
          <p:cNvSpPr/>
          <p:nvPr/>
        </p:nvSpPr>
        <p:spPr>
          <a:xfrm>
            <a:off x="11292840" y="0"/>
            <a:ext cx="914400" cy="6858000"/>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551382170"/>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61A074-9BDA-49BF-9295-4B36D6ED342A}" type="datetimeFigureOut">
              <a:rPr lang="en-US" smtClean="0"/>
              <a:t>6/7/2020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8495822-E2F0-46CC-ABB2-92E2D3BE0653}" type="slidenum">
              <a:rPr lang="en-US" smtClean="0"/>
              <a:t>‹#›</a:t>
            </a:fld>
            <a:endParaRPr lang="en-US" dirty="0"/>
          </a:p>
        </p:txBody>
      </p:sp>
    </p:spTree>
    <p:extLst>
      <p:ext uri="{BB962C8B-B14F-4D97-AF65-F5344CB8AC3E}">
        <p14:creationId xmlns:p14="http://schemas.microsoft.com/office/powerpoint/2010/main" val="41689737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61A074-9BDA-49BF-9295-4B36D6ED342A}" type="datetimeFigureOut">
              <a:rPr lang="en-US" smtClean="0"/>
              <a:t>6/7/2020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8495822-E2F0-46CC-ABB2-92E2D3BE0653}" type="slidenum">
              <a:rPr lang="en-US" smtClean="0"/>
              <a:t>‹#›</a:t>
            </a:fld>
            <a:endParaRPr lang="en-US" dirty="0"/>
          </a:p>
        </p:txBody>
      </p:sp>
    </p:spTree>
    <p:extLst>
      <p:ext uri="{BB962C8B-B14F-4D97-AF65-F5344CB8AC3E}">
        <p14:creationId xmlns:p14="http://schemas.microsoft.com/office/powerpoint/2010/main" val="28502022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61A074-9BDA-49BF-9295-4B36D6ED342A}" type="datetimeFigureOut">
              <a:rPr lang="en-US" smtClean="0"/>
              <a:t>6/7/2020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8495822-E2F0-46CC-ABB2-92E2D3BE0653}" type="slidenum">
              <a:rPr lang="en-US" smtClean="0"/>
              <a:t>‹#›</a:t>
            </a:fld>
            <a:endParaRPr lang="en-US" dirty="0"/>
          </a:p>
        </p:txBody>
      </p:sp>
    </p:spTree>
    <p:extLst>
      <p:ext uri="{BB962C8B-B14F-4D97-AF65-F5344CB8AC3E}">
        <p14:creationId xmlns:p14="http://schemas.microsoft.com/office/powerpoint/2010/main" val="4640921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spc="30" baseline="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261A074-9BDA-49BF-9295-4B36D6ED342A}" type="datetimeFigureOut">
              <a:rPr lang="en-US" smtClean="0"/>
              <a:t>6/7/2020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8495822-E2F0-46CC-ABB2-92E2D3BE0653}" type="slidenum">
              <a:rPr lang="en-US" smtClean="0"/>
              <a:t>‹#›</a:t>
            </a:fld>
            <a:endParaRPr lang="en-US" dirty="0"/>
          </a:p>
        </p:txBody>
      </p:sp>
      <p:sp>
        <p:nvSpPr>
          <p:cNvPr id="8" name="Rectangle 7"/>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9765267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261A074-9BDA-49BF-9295-4B36D6ED342A}" type="datetimeFigureOut">
              <a:rPr lang="en-US" smtClean="0"/>
              <a:t>6/7/2020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8495822-E2F0-46CC-ABB2-92E2D3BE0653}" type="slidenum">
              <a:rPr lang="en-US" smtClean="0"/>
              <a:t>‹#›</a:t>
            </a:fld>
            <a:endParaRPr lang="en-US" dirty="0"/>
          </a:p>
        </p:txBody>
      </p:sp>
    </p:spTree>
    <p:extLst>
      <p:ext uri="{BB962C8B-B14F-4D97-AF65-F5344CB8AC3E}">
        <p14:creationId xmlns:p14="http://schemas.microsoft.com/office/powerpoint/2010/main" val="18397859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21606"/>
            <a:ext cx="4480560" cy="731520"/>
          </a:xfrm>
        </p:spPr>
        <p:txBody>
          <a:bodyPr anchor="b">
            <a:normAutofit/>
          </a:bodyPr>
          <a:lstStyle>
            <a:lvl1pPr marL="0" indent="0">
              <a:spcBef>
                <a:spcPts val="0"/>
              </a:spcBef>
              <a:buNone/>
              <a:defRPr sz="2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3"/>
          </p:nvPr>
        </p:nvSpPr>
        <p:spPr>
          <a:xfrm>
            <a:off x="6126480" y="1721606"/>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261A074-9BDA-49BF-9295-4B36D6ED342A}" type="datetimeFigureOut">
              <a:rPr lang="en-US" smtClean="0"/>
              <a:t>6/7/2020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E8495822-E2F0-46CC-ABB2-92E2D3BE0653}" type="slidenum">
              <a:rPr lang="en-US" smtClean="0"/>
              <a:t>‹#›</a:t>
            </a:fld>
            <a:endParaRPr lang="en-US" dirty="0"/>
          </a:p>
        </p:txBody>
      </p:sp>
    </p:spTree>
    <p:extLst>
      <p:ext uri="{BB962C8B-B14F-4D97-AF65-F5344CB8AC3E}">
        <p14:creationId xmlns:p14="http://schemas.microsoft.com/office/powerpoint/2010/main" val="19334423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261A074-9BDA-49BF-9295-4B36D6ED342A}" type="datetimeFigureOut">
              <a:rPr lang="en-US" smtClean="0"/>
              <a:t>6/7/2020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E8495822-E2F0-46CC-ABB2-92E2D3BE0653}" type="slidenum">
              <a:rPr lang="en-US" smtClean="0"/>
              <a:t>‹#›</a:t>
            </a:fld>
            <a:endParaRPr lang="en-US" dirty="0"/>
          </a:p>
        </p:txBody>
      </p:sp>
    </p:spTree>
    <p:extLst>
      <p:ext uri="{BB962C8B-B14F-4D97-AF65-F5344CB8AC3E}">
        <p14:creationId xmlns:p14="http://schemas.microsoft.com/office/powerpoint/2010/main" val="5428688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261A074-9BDA-49BF-9295-4B36D6ED342A}" type="datetimeFigureOut">
              <a:rPr lang="en-US" smtClean="0"/>
              <a:t>6/7/2020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E8495822-E2F0-46CC-ABB2-92E2D3BE0653}" type="slidenum">
              <a:rPr lang="en-US" smtClean="0"/>
              <a:t>‹#›</a:t>
            </a:fld>
            <a:endParaRPr lang="en-US" dirty="0"/>
          </a:p>
        </p:txBody>
      </p:sp>
    </p:spTree>
    <p:extLst>
      <p:ext uri="{BB962C8B-B14F-4D97-AF65-F5344CB8AC3E}">
        <p14:creationId xmlns:p14="http://schemas.microsoft.com/office/powerpoint/2010/main" val="2310408513"/>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1"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261A074-9BDA-49BF-9295-4B36D6ED342A}" type="datetimeFigureOut">
              <a:rPr lang="en-US" smtClean="0"/>
              <a:t>6/7/2020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8495822-E2F0-46CC-ABB2-92E2D3BE0653}" type="slidenum">
              <a:rPr lang="en-US" smtClean="0"/>
              <a:t>‹#›</a:t>
            </a:fld>
            <a:endParaRPr lang="en-US" dirty="0"/>
          </a:p>
        </p:txBody>
      </p:sp>
    </p:spTree>
    <p:extLst>
      <p:ext uri="{BB962C8B-B14F-4D97-AF65-F5344CB8AC3E}">
        <p14:creationId xmlns:p14="http://schemas.microsoft.com/office/powerpoint/2010/main" val="3653728588"/>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1">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400">
                <a:solidFill>
                  <a:schemeClr val="accent1">
                    <a:lumMod val="20000"/>
                    <a:lumOff val="8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261A074-9BDA-49BF-9295-4B36D6ED342A}" type="datetimeFigureOut">
              <a:rPr lang="en-US" smtClean="0"/>
              <a:t>6/7/2020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8495822-E2F0-46CC-ABB2-92E2D3BE0653}" type="slidenum">
              <a:rPr lang="en-US" smtClean="0"/>
              <a:t>‹#›</a:t>
            </a:fld>
            <a:endParaRPr lang="en-US" dirty="0"/>
          </a:p>
        </p:txBody>
      </p:sp>
    </p:spTree>
    <p:extLst>
      <p:ext uri="{BB962C8B-B14F-4D97-AF65-F5344CB8AC3E}">
        <p14:creationId xmlns:p14="http://schemas.microsoft.com/office/powerpoint/2010/main" val="2197480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262393"/>
            <a:ext cx="9692640" cy="1428929"/>
          </a:xfrm>
          <a:prstGeom prst="rect">
            <a:avLst/>
          </a:prstGeom>
        </p:spPr>
        <p:txBody>
          <a:bodyPr vert="horz" lIns="91440" tIns="27432"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100" b="0">
                <a:solidFill>
                  <a:schemeClr val="tx2">
                    <a:lumMod val="40000"/>
                    <a:lumOff val="60000"/>
                  </a:schemeClr>
                </a:solidFill>
              </a:defRPr>
            </a:lvl1pPr>
          </a:lstStyle>
          <a:p>
            <a:fld id="{7261A074-9BDA-49BF-9295-4B36D6ED342A}" type="datetimeFigureOut">
              <a:rPr lang="en-US" smtClean="0"/>
              <a:t>6/7/2020</a:t>
            </a:fld>
            <a:endParaRPr lang="en-US" dirty="0"/>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100">
                <a:solidFill>
                  <a:schemeClr val="tx2">
                    <a:lumMod val="40000"/>
                    <a:lumOff val="60000"/>
                  </a:schemeClr>
                </a:solidFill>
              </a:defRPr>
            </a:lvl1pPr>
          </a:lstStyle>
          <a:p>
            <a:endParaRPr lang="en-US" dirty="0"/>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latin typeface="+mj-lt"/>
              </a:defRPr>
            </a:lvl1pPr>
          </a:lstStyle>
          <a:p>
            <a:fld id="{E8495822-E2F0-46CC-ABB2-92E2D3BE0653}" type="slidenum">
              <a:rPr lang="en-US" smtClean="0"/>
              <a:t>‹#›</a:t>
            </a:fld>
            <a:endParaRPr lang="en-US" dirty="0"/>
          </a:p>
        </p:txBody>
      </p:sp>
    </p:spTree>
    <p:extLst>
      <p:ext uri="{BB962C8B-B14F-4D97-AF65-F5344CB8AC3E}">
        <p14:creationId xmlns:p14="http://schemas.microsoft.com/office/powerpoint/2010/main" val="2134605623"/>
      </p:ext>
    </p:extLst>
  </p:cSld>
  <p:clrMap bg1="lt1" tx1="dk1" bg2="lt2" tx2="dk2" accent1="accent1" accent2="accent2" accent3="accent3" accent4="accent4" accent5="accent5" accent6="accent6" hlink="hlink" folHlink="folHlink"/>
  <p:sldLayoutIdLst>
    <p:sldLayoutId id="2147484033" r:id="rId1"/>
    <p:sldLayoutId id="2147484034" r:id="rId2"/>
    <p:sldLayoutId id="2147484035" r:id="rId3"/>
    <p:sldLayoutId id="2147484036" r:id="rId4"/>
    <p:sldLayoutId id="2147484037" r:id="rId5"/>
    <p:sldLayoutId id="2147484038" r:id="rId6"/>
    <p:sldLayoutId id="2147484039" r:id="rId7"/>
    <p:sldLayoutId id="2147484040" r:id="rId8"/>
    <p:sldLayoutId id="2147484041" r:id="rId9"/>
    <p:sldLayoutId id="2147484042" r:id="rId10"/>
    <p:sldLayoutId id="2147484043" r:id="rId11"/>
  </p:sldLayoutIdLst>
  <p:txStyles>
    <p:titleStyle>
      <a:lvl1pPr algn="l" defTabSz="914400" rtl="0" eaLnBrk="1" latinLnBrk="0" hangingPunct="1">
        <a:lnSpc>
          <a:spcPct val="90000"/>
        </a:lnSpc>
        <a:spcBef>
          <a:spcPct val="0"/>
        </a:spcBef>
        <a:buNone/>
        <a:defRPr sz="4400" b="1" kern="1200" spc="-50" baseline="0">
          <a:solidFill>
            <a:schemeClr val="accent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2000" kern="1200" spc="10" baseline="0">
          <a:solidFill>
            <a:schemeClr val="tx1">
              <a:lumMod val="65000"/>
              <a:lumOff val="35000"/>
            </a:schemeClr>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A2F18-F737-4836-ADBE-22FEE1BF078C}"/>
              </a:ext>
            </a:extLst>
          </p:cNvPr>
          <p:cNvSpPr>
            <a:spLocks noGrp="1"/>
          </p:cNvSpPr>
          <p:nvPr>
            <p:ph type="ctrTitle"/>
          </p:nvPr>
        </p:nvSpPr>
        <p:spPr/>
        <p:txBody>
          <a:bodyPr>
            <a:normAutofit/>
          </a:bodyPr>
          <a:lstStyle/>
          <a:p>
            <a:r>
              <a:rPr lang="en-US" sz="4000" dirty="0"/>
              <a:t>Library Management System</a:t>
            </a:r>
            <a:br>
              <a:rPr lang="en-US" sz="4000" dirty="0"/>
            </a:br>
            <a:br>
              <a:rPr lang="en-US" sz="4000" dirty="0"/>
            </a:br>
            <a:endParaRPr lang="en-US" sz="4000" dirty="0"/>
          </a:p>
        </p:txBody>
      </p:sp>
      <p:sp>
        <p:nvSpPr>
          <p:cNvPr id="3" name="Subtitle 2">
            <a:extLst>
              <a:ext uri="{FF2B5EF4-FFF2-40B4-BE49-F238E27FC236}">
                <a16:creationId xmlns:a16="http://schemas.microsoft.com/office/drawing/2014/main" id="{3F9681FA-D2C4-429B-8DF3-EB6E7DC955AF}"/>
              </a:ext>
            </a:extLst>
          </p:cNvPr>
          <p:cNvSpPr>
            <a:spLocks noGrp="1"/>
          </p:cNvSpPr>
          <p:nvPr>
            <p:ph type="subTitle" idx="1"/>
          </p:nvPr>
        </p:nvSpPr>
        <p:spPr/>
        <p:txBody>
          <a:bodyPr>
            <a:normAutofit/>
          </a:bodyPr>
          <a:lstStyle/>
          <a:p>
            <a:endParaRPr lang="en-US" dirty="0"/>
          </a:p>
          <a:p>
            <a:r>
              <a:rPr lang="en-US" dirty="0"/>
              <a:t>							By:</a:t>
            </a:r>
          </a:p>
          <a:p>
            <a:r>
              <a:rPr lang="en-US" dirty="0"/>
              <a:t>							Aravind Kesavarapu</a:t>
            </a:r>
          </a:p>
        </p:txBody>
      </p:sp>
    </p:spTree>
    <p:extLst>
      <p:ext uri="{BB962C8B-B14F-4D97-AF65-F5344CB8AC3E}">
        <p14:creationId xmlns:p14="http://schemas.microsoft.com/office/powerpoint/2010/main" val="28719984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DD121-4FAD-4868-BB7D-130387748B48}"/>
              </a:ext>
            </a:extLst>
          </p:cNvPr>
          <p:cNvSpPr>
            <a:spLocks noGrp="1"/>
          </p:cNvSpPr>
          <p:nvPr>
            <p:ph type="title"/>
          </p:nvPr>
        </p:nvSpPr>
        <p:spPr>
          <a:xfrm>
            <a:off x="304800" y="262393"/>
            <a:ext cx="10649712" cy="1428929"/>
          </a:xfrm>
        </p:spPr>
        <p:txBody>
          <a:bodyPr/>
          <a:lstStyle/>
          <a:p>
            <a:r>
              <a:rPr lang="en-IN" dirty="0"/>
              <a:t>JPA With Hibernate:</a:t>
            </a:r>
          </a:p>
        </p:txBody>
      </p:sp>
      <p:sp>
        <p:nvSpPr>
          <p:cNvPr id="3" name="Content Placeholder 2">
            <a:extLst>
              <a:ext uri="{FF2B5EF4-FFF2-40B4-BE49-F238E27FC236}">
                <a16:creationId xmlns:a16="http://schemas.microsoft.com/office/drawing/2014/main" id="{58E152EC-C94E-4FDC-AA7C-7F5587B7429C}"/>
              </a:ext>
            </a:extLst>
          </p:cNvPr>
          <p:cNvSpPr>
            <a:spLocks noGrp="1"/>
          </p:cNvSpPr>
          <p:nvPr>
            <p:ph idx="1"/>
          </p:nvPr>
        </p:nvSpPr>
        <p:spPr>
          <a:xfrm>
            <a:off x="304800" y="1828800"/>
            <a:ext cx="10649712" cy="4351337"/>
          </a:xfrm>
        </p:spPr>
        <p:txBody>
          <a:bodyPr/>
          <a:lstStyle/>
          <a:p>
            <a:r>
              <a:rPr lang="en-US" dirty="0"/>
              <a:t>Hibernate is a framework that simplifies the development of Java application to interact with the database. It is an opensource, lightweight, ORM tool. </a:t>
            </a:r>
          </a:p>
          <a:p>
            <a:r>
              <a:rPr lang="en-US" dirty="0"/>
              <a:t>Hibernate relieves programmer from manual handling of persistent data, hence reducing the development  time and maintenance cost.</a:t>
            </a:r>
          </a:p>
          <a:p>
            <a:r>
              <a:rPr lang="en-US" dirty="0"/>
              <a:t>Hibernate has its own query language and it supports Annotations, apart from XML.</a:t>
            </a:r>
          </a:p>
          <a:p>
            <a:r>
              <a:rPr lang="en-US" dirty="0"/>
              <a:t>It has the capability of generate primary key automatically.</a:t>
            </a:r>
          </a:p>
          <a:p>
            <a:r>
              <a:rPr lang="en-US" dirty="0"/>
              <a:t>It reduces the amount of repeating lines of code.</a:t>
            </a:r>
          </a:p>
          <a:p>
            <a:r>
              <a:rPr lang="en-US" dirty="0"/>
              <a:t>It supports relationships like One-One ,Many-One ,Many -Many</a:t>
            </a:r>
          </a:p>
          <a:p>
            <a:pPr marL="0" indent="0">
              <a:buNone/>
            </a:pPr>
            <a:endParaRPr lang="en-IN" dirty="0"/>
          </a:p>
        </p:txBody>
      </p:sp>
    </p:spTree>
    <p:extLst>
      <p:ext uri="{BB962C8B-B14F-4D97-AF65-F5344CB8AC3E}">
        <p14:creationId xmlns:p14="http://schemas.microsoft.com/office/powerpoint/2010/main" val="36349769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C98CF6-B2A3-4084-8917-B7F83231C9C9}"/>
              </a:ext>
            </a:extLst>
          </p:cNvPr>
          <p:cNvSpPr>
            <a:spLocks noGrp="1"/>
          </p:cNvSpPr>
          <p:nvPr>
            <p:ph type="title"/>
          </p:nvPr>
        </p:nvSpPr>
        <p:spPr>
          <a:xfrm>
            <a:off x="228600" y="262393"/>
            <a:ext cx="10725912" cy="1147307"/>
          </a:xfrm>
        </p:spPr>
        <p:txBody>
          <a:bodyPr/>
          <a:lstStyle/>
          <a:p>
            <a:r>
              <a:rPr lang="en-IN" dirty="0"/>
              <a:t>Disadvantages:</a:t>
            </a:r>
          </a:p>
        </p:txBody>
      </p:sp>
      <p:sp>
        <p:nvSpPr>
          <p:cNvPr id="3" name="Content Placeholder 2">
            <a:extLst>
              <a:ext uri="{FF2B5EF4-FFF2-40B4-BE49-F238E27FC236}">
                <a16:creationId xmlns:a16="http://schemas.microsoft.com/office/drawing/2014/main" id="{99183916-CDA1-4175-A45A-9F626A35E235}"/>
              </a:ext>
            </a:extLst>
          </p:cNvPr>
          <p:cNvSpPr>
            <a:spLocks noGrp="1"/>
          </p:cNvSpPr>
          <p:nvPr>
            <p:ph idx="1"/>
          </p:nvPr>
        </p:nvSpPr>
        <p:spPr>
          <a:xfrm>
            <a:off x="381000" y="1828800"/>
            <a:ext cx="10363200" cy="4351337"/>
          </a:xfrm>
        </p:spPr>
        <p:txBody>
          <a:bodyPr/>
          <a:lstStyle/>
          <a:p>
            <a:r>
              <a:rPr lang="en-IN" dirty="0"/>
              <a:t>Only one major </a:t>
            </a:r>
            <a:r>
              <a:rPr lang="en-US" dirty="0"/>
              <a:t>disadvantage in hibernate that is boilerplate code issue, we need to write same code in several files in the same application, but spring eliminated.</a:t>
            </a:r>
            <a:endParaRPr lang="en-IN" dirty="0"/>
          </a:p>
        </p:txBody>
      </p:sp>
    </p:spTree>
    <p:extLst>
      <p:ext uri="{BB962C8B-B14F-4D97-AF65-F5344CB8AC3E}">
        <p14:creationId xmlns:p14="http://schemas.microsoft.com/office/powerpoint/2010/main" val="1065513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A16F8C-33F7-4B5C-90CA-CD1DD7521422}"/>
              </a:ext>
            </a:extLst>
          </p:cNvPr>
          <p:cNvSpPr>
            <a:spLocks noGrp="1"/>
          </p:cNvSpPr>
          <p:nvPr>
            <p:ph type="title"/>
          </p:nvPr>
        </p:nvSpPr>
        <p:spPr>
          <a:xfrm>
            <a:off x="228600" y="262393"/>
            <a:ext cx="10725912" cy="1185407"/>
          </a:xfrm>
        </p:spPr>
        <p:txBody>
          <a:bodyPr/>
          <a:lstStyle/>
          <a:p>
            <a:r>
              <a:rPr lang="en-IN" dirty="0"/>
              <a:t>Spring Rest: </a:t>
            </a:r>
          </a:p>
        </p:txBody>
      </p:sp>
      <p:sp>
        <p:nvSpPr>
          <p:cNvPr id="3" name="Content Placeholder 2">
            <a:extLst>
              <a:ext uri="{FF2B5EF4-FFF2-40B4-BE49-F238E27FC236}">
                <a16:creationId xmlns:a16="http://schemas.microsoft.com/office/drawing/2014/main" id="{E27A62F3-EA97-443D-A0E4-5AF63788653F}"/>
              </a:ext>
            </a:extLst>
          </p:cNvPr>
          <p:cNvSpPr>
            <a:spLocks noGrp="1"/>
          </p:cNvSpPr>
          <p:nvPr>
            <p:ph idx="1"/>
          </p:nvPr>
        </p:nvSpPr>
        <p:spPr>
          <a:xfrm>
            <a:off x="228600" y="1828800"/>
            <a:ext cx="10725912" cy="4351337"/>
          </a:xfrm>
        </p:spPr>
        <p:txBody>
          <a:bodyPr>
            <a:normAutofit fontScale="92500" lnSpcReduction="10000"/>
          </a:bodyPr>
          <a:lstStyle/>
          <a:p>
            <a:r>
              <a:rPr lang="en-IN" dirty="0"/>
              <a:t>Spring is a framework,, open source and light wight which is used to develop Java Enterprise Applications.</a:t>
            </a:r>
          </a:p>
          <a:p>
            <a:r>
              <a:rPr lang="en-US" dirty="0"/>
              <a:t>In Spring we have the concept called Dependency  Injection. Just direct objects its dependent object and container will bind them at run time</a:t>
            </a:r>
          </a:p>
          <a:p>
            <a:r>
              <a:rPr lang="en-US" dirty="0"/>
              <a:t>It gives good support for </a:t>
            </a:r>
            <a:r>
              <a:rPr lang="en-US" dirty="0" err="1"/>
              <a:t>IoC</a:t>
            </a:r>
            <a:r>
              <a:rPr lang="en-US" dirty="0"/>
              <a:t> and Dependency Injection results in loose coupling.</a:t>
            </a:r>
          </a:p>
          <a:p>
            <a:r>
              <a:rPr lang="en-US" dirty="0"/>
              <a:t>It supports both XML- and annotation-based configuration. </a:t>
            </a:r>
          </a:p>
          <a:p>
            <a:r>
              <a:rPr lang="en-US" dirty="0"/>
              <a:t>Spring designed to be used with all other frameworks of Java, you can use ORM, Struts, Hibernate and other frameworks of Java together. Spring framework do not impose any restriction on the frameworks to be used together.</a:t>
            </a:r>
          </a:p>
          <a:p>
            <a:endParaRPr lang="en-US" dirty="0"/>
          </a:p>
          <a:p>
            <a:pPr marL="0" indent="0">
              <a:buNone/>
            </a:pPr>
            <a:br>
              <a:rPr lang="en-US" dirty="0"/>
            </a:br>
            <a:endParaRPr lang="en-IN" dirty="0"/>
          </a:p>
        </p:txBody>
      </p:sp>
    </p:spTree>
    <p:extLst>
      <p:ext uri="{BB962C8B-B14F-4D97-AF65-F5344CB8AC3E}">
        <p14:creationId xmlns:p14="http://schemas.microsoft.com/office/powerpoint/2010/main" val="20974291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78359D-F155-4308-850D-773417D93C33}"/>
              </a:ext>
            </a:extLst>
          </p:cNvPr>
          <p:cNvSpPr>
            <a:spLocks noGrp="1"/>
          </p:cNvSpPr>
          <p:nvPr>
            <p:ph type="title"/>
          </p:nvPr>
        </p:nvSpPr>
        <p:spPr>
          <a:xfrm>
            <a:off x="266700" y="262393"/>
            <a:ext cx="10687812" cy="1147307"/>
          </a:xfrm>
        </p:spPr>
        <p:txBody>
          <a:bodyPr/>
          <a:lstStyle/>
          <a:p>
            <a:r>
              <a:rPr lang="en-IN" dirty="0"/>
              <a:t>Angular:</a:t>
            </a:r>
          </a:p>
        </p:txBody>
      </p:sp>
      <p:sp>
        <p:nvSpPr>
          <p:cNvPr id="3" name="Content Placeholder 2">
            <a:extLst>
              <a:ext uri="{FF2B5EF4-FFF2-40B4-BE49-F238E27FC236}">
                <a16:creationId xmlns:a16="http://schemas.microsoft.com/office/drawing/2014/main" id="{C8956B2E-AFE3-4A9E-95B1-DB24EF139AF6}"/>
              </a:ext>
            </a:extLst>
          </p:cNvPr>
          <p:cNvSpPr>
            <a:spLocks noGrp="1"/>
          </p:cNvSpPr>
          <p:nvPr>
            <p:ph idx="1"/>
          </p:nvPr>
        </p:nvSpPr>
        <p:spPr>
          <a:xfrm>
            <a:off x="266700" y="1828800"/>
            <a:ext cx="10515600" cy="4351337"/>
          </a:xfrm>
        </p:spPr>
        <p:txBody>
          <a:bodyPr>
            <a:normAutofit/>
          </a:bodyPr>
          <a:lstStyle/>
          <a:p>
            <a:r>
              <a:rPr lang="en-US" dirty="0"/>
              <a:t>Angular is a single page and structural framework application for dynamic web apps.</a:t>
            </a:r>
          </a:p>
          <a:p>
            <a:r>
              <a:rPr lang="en-US" dirty="0"/>
              <a:t>It provides data binding capability to HTML. </a:t>
            </a:r>
          </a:p>
          <a:p>
            <a:r>
              <a:rPr lang="en-US" b="1" dirty="0"/>
              <a:t>Angular</a:t>
            </a:r>
            <a:r>
              <a:rPr lang="en-US" dirty="0"/>
              <a:t> code is unit testable.</a:t>
            </a:r>
          </a:p>
          <a:p>
            <a:r>
              <a:rPr lang="en-US" dirty="0"/>
              <a:t>With angular, the developer can achieve more functionality with the same code.</a:t>
            </a:r>
          </a:p>
          <a:p>
            <a:r>
              <a:rPr lang="en-US" dirty="0"/>
              <a:t>It uses dependency injection and make use of separation of concerns.</a:t>
            </a:r>
          </a:p>
          <a:p>
            <a:r>
              <a:rPr lang="en-US" dirty="0"/>
              <a:t>In angular, views are pure HTML pages and controllers are written in Test Script file to do the business processing.</a:t>
            </a:r>
          </a:p>
          <a:p>
            <a:r>
              <a:rPr lang="en-US" dirty="0"/>
              <a:t>Below are the flow of execution and few Snapshots of HTML pages how it looks to the user:</a:t>
            </a:r>
          </a:p>
        </p:txBody>
      </p:sp>
    </p:spTree>
    <p:extLst>
      <p:ext uri="{BB962C8B-B14F-4D97-AF65-F5344CB8AC3E}">
        <p14:creationId xmlns:p14="http://schemas.microsoft.com/office/powerpoint/2010/main" val="23466383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C1AE41-255B-4A12-8BAC-3E24F5FDFDDF}"/>
              </a:ext>
            </a:extLst>
          </p:cNvPr>
          <p:cNvSpPr>
            <a:spLocks noGrp="1"/>
          </p:cNvSpPr>
          <p:nvPr>
            <p:ph type="title"/>
          </p:nvPr>
        </p:nvSpPr>
        <p:spPr>
          <a:xfrm>
            <a:off x="152400" y="262394"/>
            <a:ext cx="10802112" cy="1040944"/>
          </a:xfrm>
        </p:spPr>
        <p:txBody>
          <a:bodyPr/>
          <a:lstStyle/>
          <a:p>
            <a:r>
              <a:rPr lang="en-US" dirty="0"/>
              <a:t>Flow of an execution of a program:</a:t>
            </a:r>
          </a:p>
        </p:txBody>
      </p:sp>
      <p:sp>
        <p:nvSpPr>
          <p:cNvPr id="6" name="Content Placeholder 5">
            <a:extLst>
              <a:ext uri="{FF2B5EF4-FFF2-40B4-BE49-F238E27FC236}">
                <a16:creationId xmlns:a16="http://schemas.microsoft.com/office/drawing/2014/main" id="{79F6EE3E-3884-4E80-A326-C9E522F169F8}"/>
              </a:ext>
            </a:extLst>
          </p:cNvPr>
          <p:cNvSpPr>
            <a:spLocks noGrp="1"/>
          </p:cNvSpPr>
          <p:nvPr>
            <p:ph idx="1"/>
          </p:nvPr>
        </p:nvSpPr>
        <p:spPr/>
        <p:txBody>
          <a:bodyPr/>
          <a:lstStyle/>
          <a:p>
            <a:endParaRPr lang="en-US"/>
          </a:p>
        </p:txBody>
      </p:sp>
      <p:pic>
        <p:nvPicPr>
          <p:cNvPr id="7" name="Picture 6">
            <a:extLst>
              <a:ext uri="{FF2B5EF4-FFF2-40B4-BE49-F238E27FC236}">
                <a16:creationId xmlns:a16="http://schemas.microsoft.com/office/drawing/2014/main" id="{41BF7BB3-44AA-4441-89E2-260F48E6A77E}"/>
              </a:ext>
            </a:extLst>
          </p:cNvPr>
          <p:cNvPicPr>
            <a:picLocks noChangeAspect="1"/>
          </p:cNvPicPr>
          <p:nvPr/>
        </p:nvPicPr>
        <p:blipFill rotWithShape="1">
          <a:blip r:embed="rId2"/>
          <a:srcRect t="2190" b="2108"/>
          <a:stretch/>
        </p:blipFill>
        <p:spPr>
          <a:xfrm>
            <a:off x="381001" y="1600200"/>
            <a:ext cx="10573512" cy="4995406"/>
          </a:xfrm>
          <a:prstGeom prst="rect">
            <a:avLst/>
          </a:prstGeom>
        </p:spPr>
      </p:pic>
    </p:spTree>
    <p:extLst>
      <p:ext uri="{BB962C8B-B14F-4D97-AF65-F5344CB8AC3E}">
        <p14:creationId xmlns:p14="http://schemas.microsoft.com/office/powerpoint/2010/main" val="2941503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036FE7-3139-4842-844E-B938364F57F4}"/>
              </a:ext>
            </a:extLst>
          </p:cNvPr>
          <p:cNvSpPr>
            <a:spLocks noGrp="1"/>
          </p:cNvSpPr>
          <p:nvPr>
            <p:ph type="title"/>
          </p:nvPr>
        </p:nvSpPr>
        <p:spPr>
          <a:xfrm>
            <a:off x="342900" y="262393"/>
            <a:ext cx="10611612" cy="1033007"/>
          </a:xfrm>
        </p:spPr>
        <p:txBody>
          <a:bodyPr/>
          <a:lstStyle/>
          <a:p>
            <a:r>
              <a:rPr lang="en-IN" dirty="0"/>
              <a:t>Register Form:</a:t>
            </a:r>
          </a:p>
        </p:txBody>
      </p:sp>
      <p:pic>
        <p:nvPicPr>
          <p:cNvPr id="4" name="Content Placeholder 3">
            <a:extLst>
              <a:ext uri="{FF2B5EF4-FFF2-40B4-BE49-F238E27FC236}">
                <a16:creationId xmlns:a16="http://schemas.microsoft.com/office/drawing/2014/main" id="{A624BB8B-95EB-4024-BF41-62E14208D6AB}"/>
              </a:ext>
            </a:extLst>
          </p:cNvPr>
          <p:cNvPicPr>
            <a:picLocks noGrp="1" noChangeAspect="1"/>
          </p:cNvPicPr>
          <p:nvPr>
            <p:ph idx="1"/>
          </p:nvPr>
        </p:nvPicPr>
        <p:blipFill>
          <a:blip r:embed="rId2"/>
          <a:stretch>
            <a:fillRect/>
          </a:stretch>
        </p:blipFill>
        <p:spPr>
          <a:xfrm>
            <a:off x="342900" y="1447800"/>
            <a:ext cx="10611612" cy="4914900"/>
          </a:xfrm>
          <a:prstGeom prst="rect">
            <a:avLst/>
          </a:prstGeom>
        </p:spPr>
      </p:pic>
    </p:spTree>
    <p:extLst>
      <p:ext uri="{BB962C8B-B14F-4D97-AF65-F5344CB8AC3E}">
        <p14:creationId xmlns:p14="http://schemas.microsoft.com/office/powerpoint/2010/main" val="33708754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BB5FA3-9710-4D4A-812B-5E6BC3FEBA27}"/>
              </a:ext>
            </a:extLst>
          </p:cNvPr>
          <p:cNvSpPr>
            <a:spLocks noGrp="1"/>
          </p:cNvSpPr>
          <p:nvPr>
            <p:ph type="title"/>
          </p:nvPr>
        </p:nvSpPr>
        <p:spPr>
          <a:xfrm>
            <a:off x="342900" y="262393"/>
            <a:ext cx="10611612" cy="956807"/>
          </a:xfrm>
        </p:spPr>
        <p:txBody>
          <a:bodyPr/>
          <a:lstStyle/>
          <a:p>
            <a:r>
              <a:rPr lang="en-IN" dirty="0"/>
              <a:t>Login Form:</a:t>
            </a:r>
          </a:p>
        </p:txBody>
      </p:sp>
      <p:pic>
        <p:nvPicPr>
          <p:cNvPr id="4" name="Content Placeholder 3">
            <a:extLst>
              <a:ext uri="{FF2B5EF4-FFF2-40B4-BE49-F238E27FC236}">
                <a16:creationId xmlns:a16="http://schemas.microsoft.com/office/drawing/2014/main" id="{5B72DFF1-C246-4E38-9F70-2172432D3B32}"/>
              </a:ext>
            </a:extLst>
          </p:cNvPr>
          <p:cNvPicPr>
            <a:picLocks noGrp="1" noChangeAspect="1"/>
          </p:cNvPicPr>
          <p:nvPr>
            <p:ph idx="1"/>
          </p:nvPr>
        </p:nvPicPr>
        <p:blipFill rotWithShape="1">
          <a:blip r:embed="rId2"/>
          <a:srcRect t="8884" b="4800"/>
          <a:stretch/>
        </p:blipFill>
        <p:spPr>
          <a:xfrm>
            <a:off x="533400" y="1985211"/>
            <a:ext cx="10210800" cy="4110789"/>
          </a:xfrm>
          <a:prstGeom prst="rect">
            <a:avLst/>
          </a:prstGeom>
        </p:spPr>
      </p:pic>
      <p:pic>
        <p:nvPicPr>
          <p:cNvPr id="5" name="Picture 4">
            <a:extLst>
              <a:ext uri="{FF2B5EF4-FFF2-40B4-BE49-F238E27FC236}">
                <a16:creationId xmlns:a16="http://schemas.microsoft.com/office/drawing/2014/main" id="{242E7309-FA2C-4066-B855-FF368D4D85B4}"/>
              </a:ext>
            </a:extLst>
          </p:cNvPr>
          <p:cNvPicPr>
            <a:picLocks noChangeAspect="1"/>
          </p:cNvPicPr>
          <p:nvPr/>
        </p:nvPicPr>
        <p:blipFill>
          <a:blip r:embed="rId3"/>
          <a:stretch>
            <a:fillRect/>
          </a:stretch>
        </p:blipFill>
        <p:spPr>
          <a:xfrm>
            <a:off x="342901" y="1371600"/>
            <a:ext cx="10611612" cy="5224007"/>
          </a:xfrm>
          <a:prstGeom prst="rect">
            <a:avLst/>
          </a:prstGeom>
        </p:spPr>
      </p:pic>
    </p:spTree>
    <p:extLst>
      <p:ext uri="{BB962C8B-B14F-4D97-AF65-F5344CB8AC3E}">
        <p14:creationId xmlns:p14="http://schemas.microsoft.com/office/powerpoint/2010/main" val="6287789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92C7D6-44E5-4C07-9E70-AB11E988D513}"/>
              </a:ext>
            </a:extLst>
          </p:cNvPr>
          <p:cNvSpPr>
            <a:spLocks noGrp="1"/>
          </p:cNvSpPr>
          <p:nvPr>
            <p:ph type="title"/>
          </p:nvPr>
        </p:nvSpPr>
        <p:spPr>
          <a:xfrm>
            <a:off x="304800" y="262393"/>
            <a:ext cx="10649712" cy="994907"/>
          </a:xfrm>
        </p:spPr>
        <p:txBody>
          <a:bodyPr/>
          <a:lstStyle/>
          <a:p>
            <a:r>
              <a:rPr lang="en-IN" dirty="0"/>
              <a:t>Home Page:</a:t>
            </a:r>
          </a:p>
        </p:txBody>
      </p:sp>
      <p:sp>
        <p:nvSpPr>
          <p:cNvPr id="3" name="Content Placeholder 2">
            <a:extLst>
              <a:ext uri="{FF2B5EF4-FFF2-40B4-BE49-F238E27FC236}">
                <a16:creationId xmlns:a16="http://schemas.microsoft.com/office/drawing/2014/main" id="{04CFD6BD-A32B-422B-A69A-5FBDC9346A84}"/>
              </a:ext>
            </a:extLst>
          </p:cNvPr>
          <p:cNvSpPr>
            <a:spLocks noGrp="1"/>
          </p:cNvSpPr>
          <p:nvPr>
            <p:ph idx="1"/>
          </p:nvPr>
        </p:nvSpPr>
        <p:spPr>
          <a:xfrm>
            <a:off x="304800" y="1714500"/>
            <a:ext cx="10649712" cy="4465637"/>
          </a:xfrm>
        </p:spPr>
        <p:txBody>
          <a:bodyPr/>
          <a:lstStyle/>
          <a:p>
            <a:endParaRPr lang="en-IN" dirty="0"/>
          </a:p>
        </p:txBody>
      </p:sp>
      <p:pic>
        <p:nvPicPr>
          <p:cNvPr id="4" name="Picture 3">
            <a:extLst>
              <a:ext uri="{FF2B5EF4-FFF2-40B4-BE49-F238E27FC236}">
                <a16:creationId xmlns:a16="http://schemas.microsoft.com/office/drawing/2014/main" id="{62CAA414-D44F-4DB8-B041-35F206FDE107}"/>
              </a:ext>
            </a:extLst>
          </p:cNvPr>
          <p:cNvPicPr>
            <a:picLocks noChangeAspect="1"/>
          </p:cNvPicPr>
          <p:nvPr/>
        </p:nvPicPr>
        <p:blipFill>
          <a:blip r:embed="rId2"/>
          <a:stretch>
            <a:fillRect/>
          </a:stretch>
        </p:blipFill>
        <p:spPr>
          <a:xfrm>
            <a:off x="304801" y="1447800"/>
            <a:ext cx="10649712" cy="5147807"/>
          </a:xfrm>
          <a:prstGeom prst="rect">
            <a:avLst/>
          </a:prstGeom>
        </p:spPr>
      </p:pic>
    </p:spTree>
    <p:extLst>
      <p:ext uri="{BB962C8B-B14F-4D97-AF65-F5344CB8AC3E}">
        <p14:creationId xmlns:p14="http://schemas.microsoft.com/office/powerpoint/2010/main" val="22096073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66F41F-9C3A-41C0-87D7-2B50D71FD788}"/>
              </a:ext>
            </a:extLst>
          </p:cNvPr>
          <p:cNvSpPr>
            <a:spLocks noGrp="1"/>
          </p:cNvSpPr>
          <p:nvPr>
            <p:ph type="title"/>
          </p:nvPr>
        </p:nvSpPr>
        <p:spPr>
          <a:xfrm>
            <a:off x="228600" y="262393"/>
            <a:ext cx="10725912" cy="1071107"/>
          </a:xfrm>
        </p:spPr>
        <p:txBody>
          <a:bodyPr/>
          <a:lstStyle/>
          <a:p>
            <a:r>
              <a:rPr lang="en-US" dirty="0"/>
              <a:t>Add Book Form</a:t>
            </a:r>
          </a:p>
        </p:txBody>
      </p:sp>
      <p:pic>
        <p:nvPicPr>
          <p:cNvPr id="4" name="Content Placeholder 3">
            <a:extLst>
              <a:ext uri="{FF2B5EF4-FFF2-40B4-BE49-F238E27FC236}">
                <a16:creationId xmlns:a16="http://schemas.microsoft.com/office/drawing/2014/main" id="{3487A2D3-80D1-4152-8BE9-8AD9125E15DA}"/>
              </a:ext>
            </a:extLst>
          </p:cNvPr>
          <p:cNvPicPr>
            <a:picLocks noGrp="1" noChangeAspect="1"/>
          </p:cNvPicPr>
          <p:nvPr>
            <p:ph idx="1"/>
          </p:nvPr>
        </p:nvPicPr>
        <p:blipFill>
          <a:blip r:embed="rId2"/>
          <a:stretch>
            <a:fillRect/>
          </a:stretch>
        </p:blipFill>
        <p:spPr>
          <a:xfrm>
            <a:off x="228600" y="1562101"/>
            <a:ext cx="10725912" cy="5033506"/>
          </a:xfrm>
          <a:prstGeom prst="rect">
            <a:avLst/>
          </a:prstGeom>
        </p:spPr>
      </p:pic>
    </p:spTree>
    <p:extLst>
      <p:ext uri="{BB962C8B-B14F-4D97-AF65-F5344CB8AC3E}">
        <p14:creationId xmlns:p14="http://schemas.microsoft.com/office/powerpoint/2010/main" val="37500499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9CB51E-1195-47A1-AF7C-1B51FA3BF9EE}"/>
              </a:ext>
            </a:extLst>
          </p:cNvPr>
          <p:cNvSpPr>
            <a:spLocks noGrp="1"/>
          </p:cNvSpPr>
          <p:nvPr>
            <p:ph type="title"/>
          </p:nvPr>
        </p:nvSpPr>
        <p:spPr>
          <a:xfrm>
            <a:off x="304800" y="262394"/>
            <a:ext cx="10649712" cy="1040944"/>
          </a:xfrm>
        </p:spPr>
        <p:txBody>
          <a:bodyPr/>
          <a:lstStyle/>
          <a:p>
            <a:r>
              <a:rPr lang="en-IN" dirty="0"/>
              <a:t>All Books Page:</a:t>
            </a:r>
          </a:p>
        </p:txBody>
      </p:sp>
      <p:sp>
        <p:nvSpPr>
          <p:cNvPr id="6" name="Content Placeholder 5">
            <a:extLst>
              <a:ext uri="{FF2B5EF4-FFF2-40B4-BE49-F238E27FC236}">
                <a16:creationId xmlns:a16="http://schemas.microsoft.com/office/drawing/2014/main" id="{3274BB18-AA63-48D7-84A5-F20DFA586DE5}"/>
              </a:ext>
            </a:extLst>
          </p:cNvPr>
          <p:cNvSpPr>
            <a:spLocks noGrp="1"/>
          </p:cNvSpPr>
          <p:nvPr>
            <p:ph idx="1"/>
          </p:nvPr>
        </p:nvSpPr>
        <p:spPr/>
        <p:txBody>
          <a:bodyPr/>
          <a:lstStyle/>
          <a:p>
            <a:endParaRPr lang="en-US"/>
          </a:p>
        </p:txBody>
      </p:sp>
      <p:pic>
        <p:nvPicPr>
          <p:cNvPr id="7" name="Picture 6">
            <a:extLst>
              <a:ext uri="{FF2B5EF4-FFF2-40B4-BE49-F238E27FC236}">
                <a16:creationId xmlns:a16="http://schemas.microsoft.com/office/drawing/2014/main" id="{747972D5-BA24-4443-AC3F-D4D9A4474C3B}"/>
              </a:ext>
            </a:extLst>
          </p:cNvPr>
          <p:cNvPicPr>
            <a:picLocks noChangeAspect="1"/>
          </p:cNvPicPr>
          <p:nvPr/>
        </p:nvPicPr>
        <p:blipFill>
          <a:blip r:embed="rId2"/>
          <a:stretch>
            <a:fillRect/>
          </a:stretch>
        </p:blipFill>
        <p:spPr>
          <a:xfrm>
            <a:off x="304801" y="1485900"/>
            <a:ext cx="10649712" cy="5029200"/>
          </a:xfrm>
          <a:prstGeom prst="rect">
            <a:avLst/>
          </a:prstGeom>
        </p:spPr>
      </p:pic>
    </p:spTree>
    <p:extLst>
      <p:ext uri="{BB962C8B-B14F-4D97-AF65-F5344CB8AC3E}">
        <p14:creationId xmlns:p14="http://schemas.microsoft.com/office/powerpoint/2010/main" val="26796228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A39DEF-DFCB-44F7-8CF7-745A75B7C45E}"/>
              </a:ext>
            </a:extLst>
          </p:cNvPr>
          <p:cNvSpPr>
            <a:spLocks noGrp="1"/>
          </p:cNvSpPr>
          <p:nvPr>
            <p:ph type="title"/>
          </p:nvPr>
        </p:nvSpPr>
        <p:spPr>
          <a:xfrm>
            <a:off x="503583" y="262393"/>
            <a:ext cx="10450929" cy="1428929"/>
          </a:xfrm>
        </p:spPr>
        <p:txBody>
          <a:bodyPr/>
          <a:lstStyle/>
          <a:p>
            <a:r>
              <a:rPr lang="en-US" dirty="0"/>
              <a:t>Introduction:</a:t>
            </a:r>
          </a:p>
        </p:txBody>
      </p:sp>
      <p:sp>
        <p:nvSpPr>
          <p:cNvPr id="3" name="Content Placeholder 2">
            <a:extLst>
              <a:ext uri="{FF2B5EF4-FFF2-40B4-BE49-F238E27FC236}">
                <a16:creationId xmlns:a16="http://schemas.microsoft.com/office/drawing/2014/main" id="{BBB6FE63-9AB5-4412-ACEB-FC6CACEB17B7}"/>
              </a:ext>
            </a:extLst>
          </p:cNvPr>
          <p:cNvSpPr>
            <a:spLocks noGrp="1"/>
          </p:cNvSpPr>
          <p:nvPr>
            <p:ph idx="1"/>
          </p:nvPr>
        </p:nvSpPr>
        <p:spPr>
          <a:xfrm>
            <a:off x="503582" y="2528711"/>
            <a:ext cx="10450929" cy="3150092"/>
          </a:xfrm>
        </p:spPr>
        <p:txBody>
          <a:bodyPr/>
          <a:lstStyle/>
          <a:p>
            <a:r>
              <a:rPr lang="en-US" dirty="0"/>
              <a:t>The Project Library Management System is developed which mainly focus on basic operations in a library, like adding new books, and updating the information of books.</a:t>
            </a:r>
          </a:p>
          <a:p>
            <a:r>
              <a:rPr lang="en-US" dirty="0"/>
              <a:t>It help to provide information on any book present in library to the student as well as library staff.</a:t>
            </a:r>
          </a:p>
          <a:p>
            <a:endParaRPr lang="en-US" dirty="0"/>
          </a:p>
        </p:txBody>
      </p:sp>
    </p:spTree>
    <p:extLst>
      <p:ext uri="{BB962C8B-B14F-4D97-AF65-F5344CB8AC3E}">
        <p14:creationId xmlns:p14="http://schemas.microsoft.com/office/powerpoint/2010/main" val="37365136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08E73-8D83-4DF6-B9E5-A8469D08CBA8}"/>
              </a:ext>
            </a:extLst>
          </p:cNvPr>
          <p:cNvSpPr>
            <a:spLocks noGrp="1"/>
          </p:cNvSpPr>
          <p:nvPr>
            <p:ph type="title"/>
          </p:nvPr>
        </p:nvSpPr>
        <p:spPr>
          <a:xfrm>
            <a:off x="228600" y="262393"/>
            <a:ext cx="10725912" cy="1185407"/>
          </a:xfrm>
        </p:spPr>
        <p:txBody>
          <a:bodyPr/>
          <a:lstStyle/>
          <a:p>
            <a:r>
              <a:rPr lang="en-IN" dirty="0"/>
              <a:t>Conclusion:</a:t>
            </a:r>
          </a:p>
        </p:txBody>
      </p:sp>
      <p:sp>
        <p:nvSpPr>
          <p:cNvPr id="3" name="Content Placeholder 2">
            <a:extLst>
              <a:ext uri="{FF2B5EF4-FFF2-40B4-BE49-F238E27FC236}">
                <a16:creationId xmlns:a16="http://schemas.microsoft.com/office/drawing/2014/main" id="{FFA177ED-A537-4ECC-8C83-86886EFF538D}"/>
              </a:ext>
            </a:extLst>
          </p:cNvPr>
          <p:cNvSpPr>
            <a:spLocks noGrp="1"/>
          </p:cNvSpPr>
          <p:nvPr>
            <p:ph idx="1"/>
          </p:nvPr>
        </p:nvSpPr>
        <p:spPr>
          <a:xfrm>
            <a:off x="228600" y="1828800"/>
            <a:ext cx="10725912" cy="4351337"/>
          </a:xfrm>
        </p:spPr>
        <p:txBody>
          <a:bodyPr/>
          <a:lstStyle/>
          <a:p>
            <a:r>
              <a:rPr lang="en-US" dirty="0"/>
              <a:t> The Library Management System which I developed allows the system to store both the user details and books details. </a:t>
            </a:r>
          </a:p>
          <a:p>
            <a:r>
              <a:rPr lang="en-US" dirty="0"/>
              <a:t> This software allows storing the details of all the data related to library. </a:t>
            </a:r>
          </a:p>
          <a:p>
            <a:r>
              <a:rPr lang="en-US" dirty="0"/>
              <a:t> The implementation of the system will reduce data entry time and provide readily calculated reports.</a:t>
            </a:r>
            <a:endParaRPr lang="en-IN" dirty="0"/>
          </a:p>
        </p:txBody>
      </p:sp>
    </p:spTree>
    <p:extLst>
      <p:ext uri="{BB962C8B-B14F-4D97-AF65-F5344CB8AC3E}">
        <p14:creationId xmlns:p14="http://schemas.microsoft.com/office/powerpoint/2010/main" val="8969152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1BBCFB-4F2A-4749-BAF3-F07BD9ACD260}"/>
              </a:ext>
            </a:extLst>
          </p:cNvPr>
          <p:cNvSpPr>
            <a:spLocks noGrp="1"/>
          </p:cNvSpPr>
          <p:nvPr>
            <p:ph type="title"/>
          </p:nvPr>
        </p:nvSpPr>
        <p:spPr>
          <a:xfrm>
            <a:off x="3123028" y="262393"/>
            <a:ext cx="7831484" cy="3324869"/>
          </a:xfrm>
        </p:spPr>
        <p:txBody>
          <a:bodyPr/>
          <a:lstStyle/>
          <a:p>
            <a:r>
              <a:rPr lang="en-IN" dirty="0"/>
              <a:t>Thank You</a:t>
            </a:r>
          </a:p>
        </p:txBody>
      </p:sp>
    </p:spTree>
    <p:extLst>
      <p:ext uri="{BB962C8B-B14F-4D97-AF65-F5344CB8AC3E}">
        <p14:creationId xmlns:p14="http://schemas.microsoft.com/office/powerpoint/2010/main" val="2993939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7A55B7-A01A-4082-BF62-786B5836C02E}"/>
              </a:ext>
            </a:extLst>
          </p:cNvPr>
          <p:cNvSpPr>
            <a:spLocks noGrp="1"/>
          </p:cNvSpPr>
          <p:nvPr>
            <p:ph type="title"/>
          </p:nvPr>
        </p:nvSpPr>
        <p:spPr>
          <a:xfrm>
            <a:off x="503583" y="262394"/>
            <a:ext cx="10450929" cy="1221850"/>
          </a:xfrm>
        </p:spPr>
        <p:txBody>
          <a:bodyPr/>
          <a:lstStyle/>
          <a:p>
            <a:r>
              <a:rPr lang="en-US" dirty="0"/>
              <a:t>Problem Statement:</a:t>
            </a:r>
          </a:p>
        </p:txBody>
      </p:sp>
      <p:sp>
        <p:nvSpPr>
          <p:cNvPr id="3" name="Content Placeholder 2">
            <a:extLst>
              <a:ext uri="{FF2B5EF4-FFF2-40B4-BE49-F238E27FC236}">
                <a16:creationId xmlns:a16="http://schemas.microsoft.com/office/drawing/2014/main" id="{55593CE0-50C9-469B-B2AB-D627814AC4ED}"/>
              </a:ext>
            </a:extLst>
          </p:cNvPr>
          <p:cNvSpPr>
            <a:spLocks noGrp="1"/>
          </p:cNvSpPr>
          <p:nvPr>
            <p:ph idx="1"/>
          </p:nvPr>
        </p:nvSpPr>
        <p:spPr>
          <a:xfrm>
            <a:off x="503583" y="2144890"/>
            <a:ext cx="10164417" cy="4035248"/>
          </a:xfrm>
        </p:spPr>
        <p:txBody>
          <a:bodyPr>
            <a:normAutofit/>
          </a:bodyPr>
          <a:lstStyle/>
          <a:p>
            <a:r>
              <a:rPr lang="en-US" dirty="0">
                <a:cs typeface="Calibri" pitchFamily="34" charset="0"/>
              </a:rPr>
              <a:t>In traditional libraries, transaction of books have been done manually in most of the cases and consumes more time in borrowing or returning of books.</a:t>
            </a:r>
          </a:p>
          <a:p>
            <a:r>
              <a:rPr lang="en-US" dirty="0">
                <a:cs typeface="Calibri" pitchFamily="34" charset="0"/>
              </a:rPr>
              <a:t>They are still handling printed materials that are  bulky.</a:t>
            </a:r>
          </a:p>
          <a:p>
            <a:r>
              <a:rPr lang="en-US" dirty="0">
                <a:cs typeface="Calibri" pitchFamily="34" charset="0"/>
              </a:rPr>
              <a:t>Searches takes longer and are less efficient</a:t>
            </a:r>
          </a:p>
          <a:p>
            <a:r>
              <a:rPr lang="en-US" dirty="0">
                <a:cs typeface="Calibri" pitchFamily="34" charset="0"/>
              </a:rPr>
              <a:t>The librarian needs to perform each and every task manually.</a:t>
            </a:r>
          </a:p>
          <a:p>
            <a:r>
              <a:rPr lang="en-US" dirty="0"/>
              <a:t>More paper work.</a:t>
            </a:r>
          </a:p>
          <a:p>
            <a:r>
              <a:rPr lang="en-US" dirty="0"/>
              <a:t>In most of cases as a result of human error there may be a loss and damages of records due to not using a computerized system in the library.</a:t>
            </a:r>
          </a:p>
          <a:p>
            <a:endParaRPr lang="en-US" dirty="0">
              <a:cs typeface="Calibri" pitchFamily="34" charset="0"/>
            </a:endParaRPr>
          </a:p>
          <a:p>
            <a:endParaRPr lang="en-US" dirty="0">
              <a:cs typeface="Calibri" pitchFamily="34" charset="0"/>
            </a:endParaRPr>
          </a:p>
          <a:p>
            <a:endParaRPr lang="en-US" dirty="0"/>
          </a:p>
        </p:txBody>
      </p:sp>
    </p:spTree>
    <p:extLst>
      <p:ext uri="{BB962C8B-B14F-4D97-AF65-F5344CB8AC3E}">
        <p14:creationId xmlns:p14="http://schemas.microsoft.com/office/powerpoint/2010/main" val="35400486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3F23BF-05ED-467A-B4E3-9349DE63C3EE}"/>
              </a:ext>
            </a:extLst>
          </p:cNvPr>
          <p:cNvSpPr>
            <a:spLocks noGrp="1"/>
          </p:cNvSpPr>
          <p:nvPr>
            <p:ph type="title"/>
          </p:nvPr>
        </p:nvSpPr>
        <p:spPr>
          <a:xfrm>
            <a:off x="609600" y="262393"/>
            <a:ext cx="10344912" cy="1428929"/>
          </a:xfrm>
        </p:spPr>
        <p:txBody>
          <a:bodyPr/>
          <a:lstStyle/>
          <a:p>
            <a:r>
              <a:rPr lang="en-US" dirty="0"/>
              <a:t>Purpose:</a:t>
            </a:r>
          </a:p>
        </p:txBody>
      </p:sp>
      <p:sp>
        <p:nvSpPr>
          <p:cNvPr id="3" name="Content Placeholder 2">
            <a:extLst>
              <a:ext uri="{FF2B5EF4-FFF2-40B4-BE49-F238E27FC236}">
                <a16:creationId xmlns:a16="http://schemas.microsoft.com/office/drawing/2014/main" id="{60873766-3ACA-4DA0-9C34-532EC5B6AE30}"/>
              </a:ext>
            </a:extLst>
          </p:cNvPr>
          <p:cNvSpPr>
            <a:spLocks noGrp="1"/>
          </p:cNvSpPr>
          <p:nvPr>
            <p:ph idx="1"/>
          </p:nvPr>
        </p:nvSpPr>
        <p:spPr>
          <a:xfrm>
            <a:off x="609600" y="2308861"/>
            <a:ext cx="10344912" cy="3337560"/>
          </a:xfrm>
        </p:spPr>
        <p:txBody>
          <a:bodyPr>
            <a:normAutofit/>
          </a:bodyPr>
          <a:lstStyle/>
          <a:p>
            <a:endParaRPr lang="en-US" dirty="0"/>
          </a:p>
          <a:p>
            <a:r>
              <a:rPr lang="en-US" dirty="0"/>
              <a:t>The main purpose of this project is to develop a computerized system that will manage the activities in the library.</a:t>
            </a:r>
          </a:p>
          <a:p>
            <a:r>
              <a:rPr lang="en-US" dirty="0"/>
              <a:t>It will also help librarians to keep track of the library information.</a:t>
            </a:r>
          </a:p>
          <a:p>
            <a:r>
              <a:rPr lang="en-US" dirty="0"/>
              <a:t>Provide facility for proper monitoring  reduce paper work and provide data security.</a:t>
            </a:r>
          </a:p>
          <a:p>
            <a:r>
              <a:rPr lang="en-US" dirty="0"/>
              <a:t>All records related to the book issued and return deadline can managed by the authorized personnel.</a:t>
            </a:r>
          </a:p>
          <a:p>
            <a:endParaRPr lang="en-US" dirty="0"/>
          </a:p>
        </p:txBody>
      </p:sp>
    </p:spTree>
    <p:extLst>
      <p:ext uri="{BB962C8B-B14F-4D97-AF65-F5344CB8AC3E}">
        <p14:creationId xmlns:p14="http://schemas.microsoft.com/office/powerpoint/2010/main" val="22084933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E4E3F6-EE0D-4EEC-885E-73B8B345B07C}"/>
              </a:ext>
            </a:extLst>
          </p:cNvPr>
          <p:cNvSpPr>
            <a:spLocks noGrp="1"/>
          </p:cNvSpPr>
          <p:nvPr>
            <p:ph type="title"/>
          </p:nvPr>
        </p:nvSpPr>
        <p:spPr>
          <a:xfrm>
            <a:off x="434340" y="262394"/>
            <a:ext cx="10520172" cy="1265618"/>
          </a:xfrm>
        </p:spPr>
        <p:txBody>
          <a:bodyPr/>
          <a:lstStyle/>
          <a:p>
            <a:r>
              <a:rPr lang="en-US" dirty="0"/>
              <a:t>Implementation:</a:t>
            </a:r>
          </a:p>
        </p:txBody>
      </p:sp>
      <p:sp>
        <p:nvSpPr>
          <p:cNvPr id="3" name="Content Placeholder 2">
            <a:extLst>
              <a:ext uri="{FF2B5EF4-FFF2-40B4-BE49-F238E27FC236}">
                <a16:creationId xmlns:a16="http://schemas.microsoft.com/office/drawing/2014/main" id="{A61D5AE5-81F5-417D-87AE-BEEA27C98BF7}"/>
              </a:ext>
            </a:extLst>
          </p:cNvPr>
          <p:cNvSpPr>
            <a:spLocks noGrp="1"/>
          </p:cNvSpPr>
          <p:nvPr>
            <p:ph idx="1"/>
          </p:nvPr>
        </p:nvSpPr>
        <p:spPr>
          <a:xfrm>
            <a:off x="697832" y="2081463"/>
            <a:ext cx="10069228" cy="4098674"/>
          </a:xfrm>
        </p:spPr>
        <p:txBody>
          <a:bodyPr/>
          <a:lstStyle/>
          <a:p>
            <a:r>
              <a:rPr lang="en-US" dirty="0"/>
              <a:t>I have Implemented the project in four phases. They are:</a:t>
            </a:r>
          </a:p>
          <a:p>
            <a:endParaRPr lang="en-US" dirty="0"/>
          </a:p>
          <a:p>
            <a:pPr marL="457200" indent="-457200">
              <a:buFont typeface="+mj-lt"/>
              <a:buAutoNum type="arabicPeriod"/>
            </a:pPr>
            <a:r>
              <a:rPr lang="en-US" dirty="0"/>
              <a:t>Using J2SE with Collections</a:t>
            </a:r>
          </a:p>
          <a:p>
            <a:pPr marL="457200" indent="-457200">
              <a:buFont typeface="+mj-lt"/>
              <a:buAutoNum type="arabicPeriod"/>
            </a:pPr>
            <a:r>
              <a:rPr lang="en-US" dirty="0"/>
              <a:t>Using J2SE with JDBC.</a:t>
            </a:r>
          </a:p>
          <a:p>
            <a:pPr marL="457200" indent="-457200">
              <a:buFont typeface="+mj-lt"/>
              <a:buAutoNum type="arabicPeriod"/>
            </a:pPr>
            <a:r>
              <a:rPr lang="en-US" dirty="0"/>
              <a:t>Using J2SE with Hibernate.</a:t>
            </a:r>
          </a:p>
          <a:p>
            <a:pPr marL="457200" indent="-457200">
              <a:buFont typeface="+mj-lt"/>
              <a:buAutoNum type="arabicPeriod"/>
            </a:pPr>
            <a:r>
              <a:rPr lang="en-US" dirty="0"/>
              <a:t>Using Spring Rest With Angular</a:t>
            </a:r>
          </a:p>
        </p:txBody>
      </p:sp>
    </p:spTree>
    <p:extLst>
      <p:ext uri="{BB962C8B-B14F-4D97-AF65-F5344CB8AC3E}">
        <p14:creationId xmlns:p14="http://schemas.microsoft.com/office/powerpoint/2010/main" val="19482148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E776E7-C7AD-469A-B442-7408F8A4CCC9}"/>
              </a:ext>
            </a:extLst>
          </p:cNvPr>
          <p:cNvSpPr>
            <a:spLocks noGrp="1"/>
          </p:cNvSpPr>
          <p:nvPr>
            <p:ph type="title"/>
          </p:nvPr>
        </p:nvSpPr>
        <p:spPr>
          <a:xfrm>
            <a:off x="361244" y="264695"/>
            <a:ext cx="10593268" cy="1046747"/>
          </a:xfrm>
        </p:spPr>
        <p:txBody>
          <a:bodyPr/>
          <a:lstStyle/>
          <a:p>
            <a:r>
              <a:rPr lang="en-US" dirty="0"/>
              <a:t>J2SE with Collections:</a:t>
            </a:r>
          </a:p>
        </p:txBody>
      </p:sp>
      <p:sp>
        <p:nvSpPr>
          <p:cNvPr id="3" name="Content Placeholder 2">
            <a:extLst>
              <a:ext uri="{FF2B5EF4-FFF2-40B4-BE49-F238E27FC236}">
                <a16:creationId xmlns:a16="http://schemas.microsoft.com/office/drawing/2014/main" id="{B0F8093A-C45C-4D77-839F-6EDDB22BEA60}"/>
              </a:ext>
            </a:extLst>
          </p:cNvPr>
          <p:cNvSpPr>
            <a:spLocks noGrp="1"/>
          </p:cNvSpPr>
          <p:nvPr>
            <p:ph idx="1"/>
          </p:nvPr>
        </p:nvSpPr>
        <p:spPr>
          <a:xfrm>
            <a:off x="613611" y="1467854"/>
            <a:ext cx="9877926" cy="4894846"/>
          </a:xfrm>
        </p:spPr>
        <p:txBody>
          <a:bodyPr>
            <a:normAutofit/>
          </a:bodyPr>
          <a:lstStyle/>
          <a:p>
            <a:r>
              <a:rPr lang="en-US" dirty="0"/>
              <a:t>Collections are like containers that group multiple items in a single unit. </a:t>
            </a:r>
          </a:p>
          <a:p>
            <a:r>
              <a:rPr lang="en-US" dirty="0"/>
              <a:t>Java provides Collection Framework which defines several classes and interfaces to represent a group of objects as a single unit.</a:t>
            </a:r>
          </a:p>
          <a:p>
            <a:r>
              <a:rPr lang="en-US" dirty="0"/>
              <a:t>Collections are used in situations where data is dynamic. Collections allow adding an element, deleting an element</a:t>
            </a:r>
          </a:p>
          <a:p>
            <a:r>
              <a:rPr lang="en-US" dirty="0"/>
              <a:t>In my Project, I have used </a:t>
            </a:r>
            <a:r>
              <a:rPr lang="en-US" dirty="0" err="1"/>
              <a:t>ArrayList</a:t>
            </a:r>
            <a:r>
              <a:rPr lang="en-US" dirty="0"/>
              <a:t> which extends </a:t>
            </a:r>
            <a:r>
              <a:rPr lang="en-US" dirty="0" err="1"/>
              <a:t>AbstractList</a:t>
            </a:r>
            <a:r>
              <a:rPr lang="en-US" dirty="0"/>
              <a:t> class and implements List Interface.</a:t>
            </a:r>
          </a:p>
          <a:p>
            <a:r>
              <a:rPr lang="en-US" dirty="0" err="1"/>
              <a:t>ArrayList</a:t>
            </a:r>
            <a:r>
              <a:rPr lang="en-US" dirty="0"/>
              <a:t> uses dynamic array for storing the elements that can grow as needed.</a:t>
            </a:r>
          </a:p>
          <a:p>
            <a:r>
              <a:rPr lang="en-US" dirty="0"/>
              <a:t>To iterate from Array List we can use foreach loop and iterator.</a:t>
            </a:r>
          </a:p>
          <a:p>
            <a:r>
              <a:rPr lang="en-US" dirty="0"/>
              <a:t> The primary purpose of this interface is to allow generic algorithms to alter their </a:t>
            </a:r>
            <a:r>
              <a:rPr lang="en-US" dirty="0" err="1"/>
              <a:t>behavouir</a:t>
            </a:r>
            <a:r>
              <a:rPr lang="en-US" dirty="0"/>
              <a:t> to provide good performance when applied to either random or sequential access lists.</a:t>
            </a:r>
          </a:p>
          <a:p>
            <a:endParaRPr lang="en-US" dirty="0"/>
          </a:p>
          <a:p>
            <a:endParaRPr lang="en-US" dirty="0"/>
          </a:p>
        </p:txBody>
      </p:sp>
    </p:spTree>
    <p:extLst>
      <p:ext uri="{BB962C8B-B14F-4D97-AF65-F5344CB8AC3E}">
        <p14:creationId xmlns:p14="http://schemas.microsoft.com/office/powerpoint/2010/main" val="21317418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115725-1BEB-4264-B76C-82654179822D}"/>
              </a:ext>
            </a:extLst>
          </p:cNvPr>
          <p:cNvSpPr>
            <a:spLocks noGrp="1"/>
          </p:cNvSpPr>
          <p:nvPr>
            <p:ph type="title"/>
          </p:nvPr>
        </p:nvSpPr>
        <p:spPr>
          <a:xfrm>
            <a:off x="360948" y="262393"/>
            <a:ext cx="10593564" cy="1217491"/>
          </a:xfrm>
        </p:spPr>
        <p:txBody>
          <a:bodyPr/>
          <a:lstStyle/>
          <a:p>
            <a:r>
              <a:rPr lang="en-US" dirty="0"/>
              <a:t>Drawbacks Of Collections:</a:t>
            </a:r>
          </a:p>
        </p:txBody>
      </p:sp>
      <p:sp>
        <p:nvSpPr>
          <p:cNvPr id="3" name="Content Placeholder 2">
            <a:extLst>
              <a:ext uri="{FF2B5EF4-FFF2-40B4-BE49-F238E27FC236}">
                <a16:creationId xmlns:a16="http://schemas.microsoft.com/office/drawing/2014/main" id="{1FDDDEAD-84D2-4C1D-9165-1A86A5E7A448}"/>
              </a:ext>
            </a:extLst>
          </p:cNvPr>
          <p:cNvSpPr>
            <a:spLocks noGrp="1"/>
          </p:cNvSpPr>
          <p:nvPr>
            <p:ph idx="1"/>
          </p:nvPr>
        </p:nvSpPr>
        <p:spPr>
          <a:xfrm>
            <a:off x="553453" y="2117558"/>
            <a:ext cx="9986210" cy="4062579"/>
          </a:xfrm>
        </p:spPr>
        <p:txBody>
          <a:bodyPr/>
          <a:lstStyle/>
          <a:p>
            <a:r>
              <a:rPr lang="en-US" dirty="0"/>
              <a:t>In collections every time we have to give the new data as whatever the data given before is not stored anywhere. Because there is no database to store the data.</a:t>
            </a:r>
          </a:p>
        </p:txBody>
      </p:sp>
    </p:spTree>
    <p:extLst>
      <p:ext uri="{BB962C8B-B14F-4D97-AF65-F5344CB8AC3E}">
        <p14:creationId xmlns:p14="http://schemas.microsoft.com/office/powerpoint/2010/main" val="30923103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BD32A9-41CA-4472-9C12-07BE24C4CFBC}"/>
              </a:ext>
            </a:extLst>
          </p:cNvPr>
          <p:cNvSpPr>
            <a:spLocks noGrp="1"/>
          </p:cNvSpPr>
          <p:nvPr>
            <p:ph type="title"/>
          </p:nvPr>
        </p:nvSpPr>
        <p:spPr>
          <a:xfrm>
            <a:off x="342900" y="262393"/>
            <a:ext cx="10611612" cy="1223507"/>
          </a:xfrm>
        </p:spPr>
        <p:txBody>
          <a:bodyPr/>
          <a:lstStyle/>
          <a:p>
            <a:r>
              <a:rPr lang="en-US" dirty="0"/>
              <a:t>J2SE with JDBC:</a:t>
            </a:r>
          </a:p>
        </p:txBody>
      </p:sp>
      <p:sp>
        <p:nvSpPr>
          <p:cNvPr id="3" name="Content Placeholder 2">
            <a:extLst>
              <a:ext uri="{FF2B5EF4-FFF2-40B4-BE49-F238E27FC236}">
                <a16:creationId xmlns:a16="http://schemas.microsoft.com/office/drawing/2014/main" id="{58774249-5600-45C1-A7AD-A3BAEFF30CC6}"/>
              </a:ext>
            </a:extLst>
          </p:cNvPr>
          <p:cNvSpPr>
            <a:spLocks noGrp="1"/>
          </p:cNvSpPr>
          <p:nvPr>
            <p:ph idx="1"/>
          </p:nvPr>
        </p:nvSpPr>
        <p:spPr>
          <a:xfrm>
            <a:off x="342900" y="1828800"/>
            <a:ext cx="10611612" cy="4351337"/>
          </a:xfrm>
        </p:spPr>
        <p:txBody>
          <a:bodyPr>
            <a:normAutofit/>
          </a:bodyPr>
          <a:lstStyle/>
          <a:p>
            <a:r>
              <a:rPr lang="en-US" dirty="0"/>
              <a:t>JDBC is Java Data Base Connectivity. JDBC is the only API that communicates with the database.</a:t>
            </a:r>
          </a:p>
          <a:p>
            <a:r>
              <a:rPr lang="en-US" dirty="0"/>
              <a:t>It is an implementation of the java programming language that dictates how databases communicate with each other.</a:t>
            </a:r>
          </a:p>
          <a:p>
            <a:r>
              <a:rPr lang="en-US" dirty="0"/>
              <a:t>JDBC API can be used in order to access the tabular data stored in any of the relational databases.</a:t>
            </a:r>
          </a:p>
          <a:p>
            <a:r>
              <a:rPr lang="en-US" dirty="0"/>
              <a:t>By using JDBC makes uses of drivers of JDBC in order to get connected along with the database</a:t>
            </a:r>
          </a:p>
        </p:txBody>
      </p:sp>
    </p:spTree>
    <p:extLst>
      <p:ext uri="{BB962C8B-B14F-4D97-AF65-F5344CB8AC3E}">
        <p14:creationId xmlns:p14="http://schemas.microsoft.com/office/powerpoint/2010/main" val="24668601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D05D85-1E33-42F3-AE1D-CD993FA6C55F}"/>
              </a:ext>
            </a:extLst>
          </p:cNvPr>
          <p:cNvSpPr>
            <a:spLocks noGrp="1"/>
          </p:cNvSpPr>
          <p:nvPr>
            <p:ph type="title"/>
          </p:nvPr>
        </p:nvSpPr>
        <p:spPr>
          <a:xfrm>
            <a:off x="342900" y="262393"/>
            <a:ext cx="10611612" cy="1428929"/>
          </a:xfrm>
        </p:spPr>
        <p:txBody>
          <a:bodyPr/>
          <a:lstStyle/>
          <a:p>
            <a:r>
              <a:rPr lang="en-IN" dirty="0"/>
              <a:t>Disadvantages:</a:t>
            </a:r>
          </a:p>
        </p:txBody>
      </p:sp>
      <p:sp>
        <p:nvSpPr>
          <p:cNvPr id="3" name="Content Placeholder 2">
            <a:extLst>
              <a:ext uri="{FF2B5EF4-FFF2-40B4-BE49-F238E27FC236}">
                <a16:creationId xmlns:a16="http://schemas.microsoft.com/office/drawing/2014/main" id="{98C5F121-CA51-4B4F-A14D-FF203A0964BB}"/>
              </a:ext>
            </a:extLst>
          </p:cNvPr>
          <p:cNvSpPr>
            <a:spLocks noGrp="1"/>
          </p:cNvSpPr>
          <p:nvPr>
            <p:ph idx="1"/>
          </p:nvPr>
        </p:nvSpPr>
        <p:spPr>
          <a:xfrm>
            <a:off x="342900" y="1828800"/>
            <a:ext cx="10611612" cy="4351337"/>
          </a:xfrm>
        </p:spPr>
        <p:txBody>
          <a:bodyPr/>
          <a:lstStyle/>
          <a:p>
            <a:r>
              <a:rPr lang="en-IN" dirty="0"/>
              <a:t>JDBC is database dependent.</a:t>
            </a:r>
          </a:p>
          <a:p>
            <a:r>
              <a:rPr lang="en-US" dirty="0"/>
              <a:t>It is very sensitive when it comes to the driver. Hence, it is very important to install correct drivers and to deploy them for each type of database in order to make use of it. This is a time taking task and challenging at times.</a:t>
            </a:r>
          </a:p>
          <a:p>
            <a:r>
              <a:rPr lang="en-US" dirty="0"/>
              <a:t>It does not allow a single sequence to update or insert multiple tables.</a:t>
            </a:r>
          </a:p>
          <a:p>
            <a:endParaRPr lang="en-IN" dirty="0"/>
          </a:p>
        </p:txBody>
      </p:sp>
    </p:spTree>
    <p:extLst>
      <p:ext uri="{BB962C8B-B14F-4D97-AF65-F5344CB8AC3E}">
        <p14:creationId xmlns:p14="http://schemas.microsoft.com/office/powerpoint/2010/main" val="398679470"/>
      </p:ext>
    </p:extLst>
  </p:cSld>
  <p:clrMapOvr>
    <a:masterClrMapping/>
  </p:clrMapOvr>
</p:sld>
</file>

<file path=ppt/theme/theme1.xml><?xml version="1.0" encoding="utf-8"?>
<a:theme xmlns:a="http://schemas.openxmlformats.org/drawingml/2006/main" name="View">
  <a:themeElements>
    <a:clrScheme name="Red">
      <a:dk1>
        <a:sysClr val="windowText" lastClr="000000"/>
      </a:dk1>
      <a:lt1>
        <a:sysClr val="window" lastClr="FFFFFF"/>
      </a:lt1>
      <a:dk2>
        <a:srgbClr val="323232"/>
      </a:dk2>
      <a:lt2>
        <a:srgbClr val="E5C243"/>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3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23C5FE65-18CC-4A65-9EBC-B05E331504E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131</TotalTime>
  <Words>998</Words>
  <Application>Microsoft Office PowerPoint</Application>
  <PresentationFormat>Widescreen</PresentationFormat>
  <Paragraphs>84</Paragraphs>
  <Slides>21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Century Schoolbook</vt:lpstr>
      <vt:lpstr>Wingdings 2</vt:lpstr>
      <vt:lpstr>View</vt:lpstr>
      <vt:lpstr>Library Management System  </vt:lpstr>
      <vt:lpstr>Introduction:</vt:lpstr>
      <vt:lpstr>Problem Statement:</vt:lpstr>
      <vt:lpstr>Purpose:</vt:lpstr>
      <vt:lpstr>Implementation:</vt:lpstr>
      <vt:lpstr>J2SE with Collections:</vt:lpstr>
      <vt:lpstr>Drawbacks Of Collections:</vt:lpstr>
      <vt:lpstr>J2SE with JDBC:</vt:lpstr>
      <vt:lpstr>Disadvantages:</vt:lpstr>
      <vt:lpstr>JPA With Hibernate:</vt:lpstr>
      <vt:lpstr>Disadvantages:</vt:lpstr>
      <vt:lpstr>Spring Rest: </vt:lpstr>
      <vt:lpstr>Angular:</vt:lpstr>
      <vt:lpstr>Flow of an execution of a program:</vt:lpstr>
      <vt:lpstr>Register Form:</vt:lpstr>
      <vt:lpstr>Login Form:</vt:lpstr>
      <vt:lpstr>Home Page:</vt:lpstr>
      <vt:lpstr>Add Book Form</vt:lpstr>
      <vt:lpstr>All Books Page:</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Library Management System</dc:title>
  <dc:creator>aravind kesavarapu</dc:creator>
  <cp:lastModifiedBy>aravind kesavarapu</cp:lastModifiedBy>
  <cp:revision>17</cp:revision>
  <dcterms:modified xsi:type="dcterms:W3CDTF">2020-06-07T14:18:14Z</dcterms:modified>
</cp:coreProperties>
</file>