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1077" r:id="rId2"/>
    <p:sldId id="1081" r:id="rId3"/>
    <p:sldId id="1082" r:id="rId4"/>
    <p:sldId id="1085" r:id="rId5"/>
    <p:sldId id="1083" r:id="rId6"/>
    <p:sldId id="1084" r:id="rId7"/>
    <p:sldId id="1086" r:id="rId8"/>
    <p:sldId id="1111" r:id="rId9"/>
    <p:sldId id="1110" r:id="rId10"/>
    <p:sldId id="1087" r:id="rId11"/>
    <p:sldId id="1090" r:id="rId12"/>
    <p:sldId id="1091" r:id="rId13"/>
    <p:sldId id="1093" r:id="rId14"/>
    <p:sldId id="1094" r:id="rId15"/>
    <p:sldId id="1095" r:id="rId16"/>
    <p:sldId id="1144" r:id="rId17"/>
    <p:sldId id="1145" r:id="rId18"/>
    <p:sldId id="1100" r:id="rId19"/>
    <p:sldId id="1143" r:id="rId20"/>
    <p:sldId id="1142" r:id="rId21"/>
    <p:sldId id="1141" r:id="rId22"/>
    <p:sldId id="1140" r:id="rId23"/>
    <p:sldId id="1107" r:id="rId24"/>
    <p:sldId id="1138" r:id="rId25"/>
    <p:sldId id="1109" r:id="rId26"/>
    <p:sldId id="1088" r:id="rId27"/>
    <p:sldId id="1112" r:id="rId28"/>
    <p:sldId id="1113" r:id="rId29"/>
    <p:sldId id="1137" r:id="rId30"/>
    <p:sldId id="1114" r:id="rId31"/>
    <p:sldId id="1115" r:id="rId32"/>
    <p:sldId id="1139" r:id="rId33"/>
    <p:sldId id="1116" r:id="rId34"/>
    <p:sldId id="1117" r:id="rId35"/>
    <p:sldId id="1118" r:id="rId36"/>
    <p:sldId id="1119" r:id="rId37"/>
    <p:sldId id="1120" r:id="rId38"/>
    <p:sldId id="1121" r:id="rId39"/>
    <p:sldId id="1122" r:id="rId40"/>
    <p:sldId id="1135" r:id="rId41"/>
    <p:sldId id="1136" r:id="rId42"/>
    <p:sldId id="1124" r:id="rId43"/>
    <p:sldId id="1123" r:id="rId44"/>
    <p:sldId id="1125" r:id="rId45"/>
    <p:sldId id="1126" r:id="rId46"/>
    <p:sldId id="1127" r:id="rId47"/>
    <p:sldId id="1128" r:id="rId48"/>
    <p:sldId id="1129" r:id="rId49"/>
    <p:sldId id="1130" r:id="rId50"/>
    <p:sldId id="1131" r:id="rId51"/>
    <p:sldId id="1132" r:id="rId52"/>
    <p:sldId id="1133" r:id="rId53"/>
    <p:sldId id="1134"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thwi" initials="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85D8A"/>
    <a:srgbClr val="0099FF"/>
    <a:srgbClr val="CCECFF"/>
    <a:srgbClr val="EAEAEA"/>
    <a:srgbClr val="99CCFF"/>
    <a:srgbClr val="66CCFF"/>
    <a:srgbClr val="AFE4FF"/>
    <a:srgbClr val="555555"/>
    <a:srgbClr val="FF9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7" autoAdjust="0"/>
    <p:restoredTop sz="95254" autoAdjust="0"/>
  </p:normalViewPr>
  <p:slideViewPr>
    <p:cSldViewPr>
      <p:cViewPr>
        <p:scale>
          <a:sx n="94" d="100"/>
          <a:sy n="94" d="100"/>
        </p:scale>
        <p:origin x="-1312" y="-216"/>
      </p:cViewPr>
      <p:guideLst>
        <p:guide orient="horz" pos="2160"/>
        <p:guide pos="2880"/>
      </p:guideLst>
    </p:cSldViewPr>
  </p:slideViewPr>
  <p:outlineViewPr>
    <p:cViewPr>
      <p:scale>
        <a:sx n="33" d="100"/>
        <a:sy n="33" d="100"/>
      </p:scale>
      <p:origin x="0" y="18616"/>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6" d="100"/>
          <a:sy n="56" d="100"/>
        </p:scale>
        <p:origin x="-271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737A84-3125-FA43-91F1-6ED511CA5A79}" type="datetimeFigureOut">
              <a:rPr lang="en-US" smtClean="0"/>
              <a:t>1/12/14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C993CF-A240-2A44-923B-D6A0C37645A7}" type="slidenum">
              <a:rPr lang="en-US" smtClean="0"/>
              <a:t>‹#›</a:t>
            </a:fld>
            <a:endParaRPr lang="en-US"/>
          </a:p>
        </p:txBody>
      </p:sp>
    </p:spTree>
    <p:extLst>
      <p:ext uri="{BB962C8B-B14F-4D97-AF65-F5344CB8AC3E}">
        <p14:creationId xmlns:p14="http://schemas.microsoft.com/office/powerpoint/2010/main" val="22327552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31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5CF8ED-B611-4BBE-9DBB-735E07978727}" type="slidenum">
              <a:rPr lang="en-US"/>
              <a:pPr>
                <a:defRPr/>
              </a:pPr>
              <a:t>‹#›</a:t>
            </a:fld>
            <a:endParaRPr lang="en-US"/>
          </a:p>
        </p:txBody>
      </p:sp>
    </p:spTree>
    <p:extLst>
      <p:ext uri="{BB962C8B-B14F-4D97-AF65-F5344CB8AC3E}">
        <p14:creationId xmlns:p14="http://schemas.microsoft.com/office/powerpoint/2010/main" val="31511309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a:t>
            </a:fld>
            <a:endParaRPr lang="en-US"/>
          </a:p>
        </p:txBody>
      </p:sp>
    </p:spTree>
    <p:extLst>
      <p:ext uri="{BB962C8B-B14F-4D97-AF65-F5344CB8AC3E}">
        <p14:creationId xmlns:p14="http://schemas.microsoft.com/office/powerpoint/2010/main" val="3428907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Atoms capture the </a:t>
            </a:r>
            <a:r>
              <a:rPr lang="en-US" dirty="0" err="1" smtClean="0"/>
              <a:t>entites</a:t>
            </a:r>
            <a:endParaRPr lang="en-US" dirty="0" smtClean="0"/>
          </a:p>
          <a:p>
            <a:r>
              <a:rPr lang="en-US" dirty="0" smtClean="0"/>
              <a:t>Predicates</a:t>
            </a:r>
            <a:r>
              <a:rPr lang="en-US" baseline="0" dirty="0" smtClean="0"/>
              <a:t>  &gt;&gt; </a:t>
            </a:r>
            <a:r>
              <a:rPr lang="en-US" baseline="0" dirty="0" err="1" smtClean="0"/>
              <a:t>relationsips</a:t>
            </a:r>
            <a:r>
              <a:rPr lang="en-US" baseline="0" dirty="0" smtClean="0"/>
              <a:t>/interactions</a:t>
            </a:r>
          </a:p>
          <a:p>
            <a:endParaRPr lang="en-US" baseline="0" dirty="0" smtClean="0"/>
          </a:p>
          <a:p>
            <a:r>
              <a:rPr lang="en-US" baseline="0" dirty="0" smtClean="0"/>
              <a:t>Groundings &gt;&gt; substitution of variables</a:t>
            </a:r>
          </a:p>
          <a:p>
            <a:endParaRPr lang="en-US" baseline="0" dirty="0" smtClean="0"/>
          </a:p>
          <a:p>
            <a:r>
              <a:rPr lang="en-US" baseline="0" dirty="0" err="1" smtClean="0"/>
              <a:t>Mpe</a:t>
            </a:r>
            <a:r>
              <a:rPr lang="en-US" baseline="0" dirty="0" smtClean="0"/>
              <a:t> &gt;&gt; given partial evidence reasons the </a:t>
            </a:r>
            <a:r>
              <a:rPr lang="en-US" baseline="0" dirty="0" err="1" smtClean="0"/>
              <a:t>ot</a:t>
            </a:r>
            <a:endParaRPr lang="en-US" baseline="0"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12</a:t>
            </a:fld>
            <a:endParaRPr lang="en-US"/>
          </a:p>
        </p:txBody>
      </p:sp>
    </p:spTree>
    <p:extLst>
      <p:ext uri="{BB962C8B-B14F-4D97-AF65-F5344CB8AC3E}">
        <p14:creationId xmlns:p14="http://schemas.microsoft.com/office/powerpoint/2010/main" val="179618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13</a:t>
            </a:fld>
            <a:endParaRPr lang="en-US"/>
          </a:p>
        </p:txBody>
      </p:sp>
    </p:spTree>
    <p:extLst>
      <p:ext uri="{BB962C8B-B14F-4D97-AF65-F5344CB8AC3E}">
        <p14:creationId xmlns:p14="http://schemas.microsoft.com/office/powerpoint/2010/main" val="319250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consistent</a:t>
            </a:r>
            <a:r>
              <a:rPr lang="en-US" baseline="0" dirty="0" smtClean="0"/>
              <a:t> with the </a:t>
            </a:r>
            <a:r>
              <a:rPr lang="en-US" baseline="0" dirty="0" err="1" smtClean="0"/>
              <a:t>boolean</a:t>
            </a:r>
            <a:r>
              <a:rPr lang="en-US" baseline="0" dirty="0" smtClean="0"/>
              <a:t> implication </a:t>
            </a:r>
            <a:r>
              <a:rPr lang="en-US" baseline="0" dirty="0" err="1" smtClean="0"/>
              <a:t>operatior</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14</a:t>
            </a:fld>
            <a:endParaRPr lang="en-US"/>
          </a:p>
        </p:txBody>
      </p:sp>
    </p:spTree>
    <p:extLst>
      <p:ext uri="{BB962C8B-B14F-4D97-AF65-F5344CB8AC3E}">
        <p14:creationId xmlns:p14="http://schemas.microsoft.com/office/powerpoint/2010/main" val="419420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Adaptations</a:t>
            </a:r>
            <a:r>
              <a:rPr lang="en-US" baseline="0" dirty="0" smtClean="0"/>
              <a:t> of the first order logic relaxed for the soft truth values.</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15</a:t>
            </a:fld>
            <a:endParaRPr lang="en-US"/>
          </a:p>
        </p:txBody>
      </p:sp>
    </p:spTree>
    <p:extLst>
      <p:ext uri="{BB962C8B-B14F-4D97-AF65-F5344CB8AC3E}">
        <p14:creationId xmlns:p14="http://schemas.microsoft.com/office/powerpoint/2010/main" val="42203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16</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17</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18</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19</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20</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21</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Twitter used by politicians to mobilize</a:t>
            </a:r>
            <a:r>
              <a:rPr lang="en-US" baseline="0" dirty="0" smtClean="0"/>
              <a:t> support.</a:t>
            </a:r>
          </a:p>
          <a:p>
            <a:r>
              <a:rPr lang="en-US" baseline="0" dirty="0" smtClean="0"/>
              <a:t>	2008 Obama campaign</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a:t>
            </a:fld>
            <a:endParaRPr lang="en-US"/>
          </a:p>
        </p:txBody>
      </p:sp>
    </p:spTree>
    <p:extLst>
      <p:ext uri="{BB962C8B-B14F-4D97-AF65-F5344CB8AC3E}">
        <p14:creationId xmlns:p14="http://schemas.microsoft.com/office/powerpoint/2010/main" val="153637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Z is </a:t>
            </a:r>
            <a:r>
              <a:rPr lang="en-US" baseline="0" dirty="0" err="1" smtClean="0"/>
              <a:t>continous</a:t>
            </a:r>
            <a:r>
              <a:rPr lang="en-US" baseline="0" dirty="0" smtClean="0"/>
              <a:t> version of the normalization constant used in discrete Markov Random Fields </a:t>
            </a:r>
          </a:p>
          <a:p>
            <a:endParaRPr lang="en-US" baseline="0" dirty="0" smtClean="0"/>
          </a:p>
          <a:p>
            <a:r>
              <a:rPr lang="en-US" baseline="0" dirty="0" smtClean="0"/>
              <a:t>If a constraint is violated, f(I) = 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22</a:t>
            </a:fld>
            <a:endParaRPr lang="en-US"/>
          </a:p>
        </p:txBody>
      </p:sp>
    </p:spTree>
    <p:extLst>
      <p:ext uri="{BB962C8B-B14F-4D97-AF65-F5344CB8AC3E}">
        <p14:creationId xmlns:p14="http://schemas.microsoft.com/office/powerpoint/2010/main" val="3318790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Given</a:t>
            </a:r>
            <a:r>
              <a:rPr lang="en-US" baseline="0" dirty="0" smtClean="0"/>
              <a:t> an evidence it finds the most probable explanation extending the given partial interpretation(evidence).</a:t>
            </a:r>
          </a:p>
          <a:p>
            <a:endParaRPr lang="en-US" dirty="0" smtClean="0"/>
          </a:p>
          <a:p>
            <a:r>
              <a:rPr lang="en-US" dirty="0" smtClean="0"/>
              <a:t>Because of </a:t>
            </a:r>
            <a:r>
              <a:rPr lang="en-US" dirty="0" err="1" smtClean="0"/>
              <a:t>solft</a:t>
            </a:r>
            <a:r>
              <a:rPr lang="en-US" baseline="0" dirty="0" smtClean="0"/>
              <a:t> truth values and form of PSL </a:t>
            </a:r>
          </a:p>
          <a:p>
            <a:r>
              <a:rPr lang="en-US" baseline="0" dirty="0" smtClean="0"/>
              <a:t>	the optimization problem becomes convex. And this is exploited for the efficiency.</a:t>
            </a:r>
            <a:endParaRPr lang="en-US" dirty="0" smtClean="0"/>
          </a:p>
          <a:p>
            <a:endParaRPr lang="en-US" baseline="0" dirty="0" smtClean="0"/>
          </a:p>
          <a:p>
            <a:r>
              <a:rPr lang="en-US" baseline="0" dirty="0" smtClean="0"/>
              <a:t>Means maximizing density function f(I) thereby </a:t>
            </a:r>
            <a:r>
              <a:rPr lang="en-US" baseline="0" dirty="0" err="1" smtClean="0"/>
              <a:t>minimimizing</a:t>
            </a:r>
            <a:r>
              <a:rPr lang="en-US" baseline="0" dirty="0" smtClean="0"/>
              <a:t> the summation of the exponent</a:t>
            </a:r>
          </a:p>
          <a:p>
            <a:r>
              <a:rPr lang="en-US" baseline="0" dirty="0" smtClean="0"/>
              <a:t>	subject to the partial evidence supplied and the equality and inequality constraints.</a:t>
            </a:r>
            <a:endParaRPr lang="en-US" dirty="0" smtClean="0"/>
          </a:p>
          <a:p>
            <a:endParaRPr lang="en-US" dirty="0" smtClean="0"/>
          </a:p>
          <a:p>
            <a:r>
              <a:rPr lang="en-US" dirty="0" smtClean="0"/>
              <a:t>This constrained</a:t>
            </a:r>
            <a:r>
              <a:rPr lang="en-US" baseline="0" dirty="0" smtClean="0"/>
              <a:t> </a:t>
            </a:r>
            <a:r>
              <a:rPr lang="en-US" baseline="0" dirty="0" err="1" smtClean="0"/>
              <a:t>optimiztion</a:t>
            </a:r>
            <a:r>
              <a:rPr lang="en-US" baseline="0" dirty="0" smtClean="0"/>
              <a:t> is cast as Second Order Cone Program SOCP.</a:t>
            </a:r>
          </a:p>
          <a:p>
            <a:r>
              <a:rPr lang="en-US" baseline="0" dirty="0" smtClean="0"/>
              <a:t>Iteratively solves the optimizations. Starts with non evidence as truth value 0. then does MPE. Now uses these new values for non-evidence and does MPE again and again until no new rules are activated.</a:t>
            </a:r>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23</a:t>
            </a:fld>
            <a:endParaRPr lang="en-US"/>
          </a:p>
        </p:txBody>
      </p:sp>
    </p:spTree>
    <p:extLst>
      <p:ext uri="{BB962C8B-B14F-4D97-AF65-F5344CB8AC3E}">
        <p14:creationId xmlns:p14="http://schemas.microsoft.com/office/powerpoint/2010/main" val="1572873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Consensus optimization splits the optimization problem into independent, small problems tied together by additional constraints. </a:t>
            </a:r>
            <a:endParaRPr lang="en-US" dirty="0" smtClean="0"/>
          </a:p>
          <a:p>
            <a:r>
              <a:rPr lang="en-US" dirty="0" smtClean="0"/>
              <a:t>Each rule is</a:t>
            </a:r>
            <a:r>
              <a:rPr lang="en-US" baseline="0" dirty="0" smtClean="0"/>
              <a:t> a sub problem</a:t>
            </a:r>
          </a:p>
          <a:p>
            <a:endParaRPr lang="en-US" dirty="0" smtClean="0"/>
          </a:p>
          <a:p>
            <a:r>
              <a:rPr lang="en-US" dirty="0" smtClean="0"/>
              <a:t>Sub-problem</a:t>
            </a:r>
            <a:r>
              <a:rPr lang="en-US" baseline="0" dirty="0" smtClean="0"/>
              <a:t>s have their own copies of the variables and introduces constraints to equate truth values to the original variable</a:t>
            </a:r>
          </a:p>
          <a:p>
            <a:endParaRPr lang="en-US" dirty="0" smtClean="0"/>
          </a:p>
          <a:p>
            <a:r>
              <a:rPr lang="en-US" dirty="0" smtClean="0"/>
              <a:t>Consensus</a:t>
            </a:r>
            <a:r>
              <a:rPr lang="en-US" baseline="0" dirty="0" smtClean="0"/>
              <a:t> optimization then iterates between</a:t>
            </a:r>
          </a:p>
          <a:p>
            <a:r>
              <a:rPr lang="en-US" baseline="0" dirty="0" smtClean="0"/>
              <a:t>	a) optimizing local copies as a trade off between contribution to the original objective function and agreement with original values</a:t>
            </a:r>
          </a:p>
          <a:p>
            <a:r>
              <a:rPr lang="en-US" baseline="0" dirty="0" smtClean="0"/>
              <a:t>	b) updating the original values to average of local copies.</a:t>
            </a:r>
          </a:p>
          <a:p>
            <a:endParaRPr lang="en-US" baseline="0" dirty="0" smtClean="0"/>
          </a:p>
          <a:p>
            <a:r>
              <a:rPr lang="en-US" baseline="0" dirty="0" smtClean="0"/>
              <a:t>Linear Time complexity</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24</a:t>
            </a:fld>
            <a:endParaRPr lang="en-US"/>
          </a:p>
        </p:txBody>
      </p:sp>
    </p:spTree>
    <p:extLst>
      <p:ext uri="{BB962C8B-B14F-4D97-AF65-F5344CB8AC3E}">
        <p14:creationId xmlns:p14="http://schemas.microsoft.com/office/powerpoint/2010/main" val="1038503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25</a:t>
            </a:fld>
            <a:endParaRPr lang="en-US"/>
          </a:p>
        </p:txBody>
      </p:sp>
    </p:spTree>
    <p:extLst>
      <p:ext uri="{BB962C8B-B14F-4D97-AF65-F5344CB8AC3E}">
        <p14:creationId xmlns:p14="http://schemas.microsoft.com/office/powerpoint/2010/main" val="3428907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a:t>
            </a:r>
            <a:r>
              <a:rPr lang="en-US" baseline="0" dirty="0" smtClean="0"/>
              <a:t> filter = window size</a:t>
            </a:r>
          </a:p>
          <a:p>
            <a:r>
              <a:rPr lang="en-US" baseline="0" dirty="0" smtClean="0"/>
              <a:t>Seed words loaded every time to keep a check on the expansion.</a:t>
            </a:r>
          </a:p>
          <a:p>
            <a:endParaRPr lang="en-US" baseline="0"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26</a:t>
            </a:fld>
            <a:endParaRPr lang="en-US"/>
          </a:p>
        </p:txBody>
      </p:sp>
    </p:spTree>
    <p:extLst>
      <p:ext uri="{BB962C8B-B14F-4D97-AF65-F5344CB8AC3E}">
        <p14:creationId xmlns:p14="http://schemas.microsoft.com/office/powerpoint/2010/main" val="8568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stage appends info to the previous stage’s information.</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27</a:t>
            </a:fld>
            <a:endParaRPr lang="en-US"/>
          </a:p>
        </p:txBody>
      </p:sp>
    </p:spTree>
    <p:extLst>
      <p:ext uri="{BB962C8B-B14F-4D97-AF65-F5344CB8AC3E}">
        <p14:creationId xmlns:p14="http://schemas.microsoft.com/office/powerpoint/2010/main" val="260505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Weights</a:t>
            </a:r>
            <a:r>
              <a:rPr lang="en-US" baseline="0" dirty="0" smtClean="0"/>
              <a:t> are weighted at 0.5 as they are priors and have to over come the bias from previous </a:t>
            </a:r>
            <a:r>
              <a:rPr lang="en-US" baseline="0" dirty="0" err="1" smtClean="0"/>
              <a:t>learnings</a:t>
            </a:r>
            <a:r>
              <a:rPr lang="en-US" baseline="0" dirty="0" smtClean="0"/>
              <a:t> in light of newer evidence.</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30</a:t>
            </a:fld>
            <a:endParaRPr lang="en-US"/>
          </a:p>
        </p:txBody>
      </p:sp>
    </p:spTree>
    <p:extLst>
      <p:ext uri="{BB962C8B-B14F-4D97-AF65-F5344CB8AC3E}">
        <p14:creationId xmlns:p14="http://schemas.microsoft.com/office/powerpoint/2010/main" val="4208079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these rules are weighted</a:t>
            </a:r>
            <a:r>
              <a:rPr lang="en-US" baseline="0" dirty="0" smtClean="0"/>
              <a:t> at 1.0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31</a:t>
            </a:fld>
            <a:endParaRPr lang="en-US"/>
          </a:p>
        </p:txBody>
      </p:sp>
    </p:spTree>
    <p:extLst>
      <p:ext uri="{BB962C8B-B14F-4D97-AF65-F5344CB8AC3E}">
        <p14:creationId xmlns:p14="http://schemas.microsoft.com/office/powerpoint/2010/main" val="4016753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these rules are weighted</a:t>
            </a:r>
            <a:r>
              <a:rPr lang="en-US" baseline="0" dirty="0" smtClean="0"/>
              <a:t> at 1.0</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32</a:t>
            </a:fld>
            <a:endParaRPr lang="en-US"/>
          </a:p>
        </p:txBody>
      </p:sp>
    </p:spTree>
    <p:extLst>
      <p:ext uri="{BB962C8B-B14F-4D97-AF65-F5344CB8AC3E}">
        <p14:creationId xmlns:p14="http://schemas.microsoft.com/office/powerpoint/2010/main" val="4016753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correlation</a:t>
            </a:r>
            <a:r>
              <a:rPr lang="en-US" baseline="0" dirty="0" smtClean="0"/>
              <a:t> just coincidence.</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34</a:t>
            </a:fld>
            <a:endParaRPr lang="en-US"/>
          </a:p>
        </p:txBody>
      </p:sp>
    </p:spTree>
    <p:extLst>
      <p:ext uri="{BB962C8B-B14F-4D97-AF65-F5344CB8AC3E}">
        <p14:creationId xmlns:p14="http://schemas.microsoft.com/office/powerpoint/2010/main" val="260309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Profile modeling</a:t>
            </a:r>
          </a:p>
          <a:p>
            <a:r>
              <a:rPr lang="en-US" dirty="0" smtClean="0"/>
              <a:t>	NRC</a:t>
            </a:r>
            <a:r>
              <a:rPr lang="en-US" baseline="0" dirty="0" smtClean="0"/>
              <a:t> </a:t>
            </a:r>
            <a:r>
              <a:rPr lang="en-US" baseline="0" dirty="0" err="1" smtClean="0"/>
              <a:t>EmoLex</a:t>
            </a:r>
            <a:r>
              <a:rPr lang="en-US" baseline="0" dirty="0" smtClean="0"/>
              <a:t> </a:t>
            </a:r>
          </a:p>
          <a:p>
            <a:r>
              <a:rPr lang="en-US" baseline="0" dirty="0" smtClean="0"/>
              <a:t>	Profile of Mood States POMS</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a:t>
            </a:fld>
            <a:endParaRPr lang="en-US"/>
          </a:p>
        </p:txBody>
      </p:sp>
    </p:spTree>
    <p:extLst>
      <p:ext uri="{BB962C8B-B14F-4D97-AF65-F5344CB8AC3E}">
        <p14:creationId xmlns:p14="http://schemas.microsoft.com/office/powerpoint/2010/main" val="2401455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plot :</a:t>
            </a:r>
            <a:r>
              <a:rPr lang="en-US" baseline="0" dirty="0" smtClean="0"/>
              <a:t> over all average greater than threshold 0.3</a:t>
            </a:r>
          </a:p>
          <a:p>
            <a:endParaRPr lang="en-US" baseline="0" dirty="0" smtClean="0"/>
          </a:p>
          <a:p>
            <a:r>
              <a:rPr lang="en-US" baseline="0" dirty="0" smtClean="0"/>
              <a:t>2</a:t>
            </a:r>
            <a:r>
              <a:rPr lang="en-US" baseline="30000" dirty="0" smtClean="0"/>
              <a:t>nd</a:t>
            </a:r>
            <a:r>
              <a:rPr lang="en-US" baseline="0" dirty="0" smtClean="0"/>
              <a:t> plot : un informative words..</a:t>
            </a:r>
          </a:p>
          <a:p>
            <a:endParaRPr lang="en-US" baseline="0" dirty="0" smtClean="0"/>
          </a:p>
          <a:p>
            <a:r>
              <a:rPr lang="en-US" baseline="0" dirty="0" smtClean="0"/>
              <a:t>3</a:t>
            </a:r>
            <a:r>
              <a:rPr lang="en-US" baseline="30000" dirty="0" smtClean="0"/>
              <a:t>rd</a:t>
            </a:r>
            <a:r>
              <a:rPr lang="en-US" baseline="0" dirty="0" smtClean="0"/>
              <a:t> plot : </a:t>
            </a:r>
            <a:r>
              <a:rPr lang="en-US" baseline="0" dirty="0" err="1" smtClean="0"/>
              <a:t>venezueala</a:t>
            </a:r>
            <a:r>
              <a:rPr lang="en-US" baseline="0" dirty="0" smtClean="0"/>
              <a:t> story.</a:t>
            </a:r>
          </a:p>
          <a:p>
            <a:r>
              <a:rPr lang="en-US" baseline="0" dirty="0" smtClean="0"/>
              <a:t>	</a:t>
            </a:r>
            <a:r>
              <a:rPr lang="en-US" baseline="0" dirty="0" err="1" smtClean="0"/>
              <a:t>chavez</a:t>
            </a:r>
            <a:r>
              <a:rPr lang="en-US" baseline="0" dirty="0" smtClean="0"/>
              <a:t> death re election </a:t>
            </a:r>
            <a:r>
              <a:rPr lang="en-US" baseline="0" dirty="0" err="1" smtClean="0"/>
              <a:t>maduro</a:t>
            </a:r>
            <a:r>
              <a:rPr lang="en-US" baseline="0" dirty="0" smtClean="0"/>
              <a:t> using </a:t>
            </a:r>
            <a:r>
              <a:rPr lang="en-US" baseline="0" dirty="0" err="1" smtClean="0"/>
              <a:t>chavez</a:t>
            </a:r>
            <a:r>
              <a:rPr lang="en-US" baseline="0" dirty="0" smtClean="0"/>
              <a:t> death as campaign strategy</a:t>
            </a:r>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39</a:t>
            </a:fld>
            <a:endParaRPr lang="en-US"/>
          </a:p>
        </p:txBody>
      </p:sp>
    </p:spTree>
    <p:extLst>
      <p:ext uri="{BB962C8B-B14F-4D97-AF65-F5344CB8AC3E}">
        <p14:creationId xmlns:p14="http://schemas.microsoft.com/office/powerpoint/2010/main" val="1400644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42</a:t>
            </a:fld>
            <a:endParaRPr lang="en-US"/>
          </a:p>
        </p:txBody>
      </p:sp>
    </p:spTree>
    <p:extLst>
      <p:ext uri="{BB962C8B-B14F-4D97-AF65-F5344CB8AC3E}">
        <p14:creationId xmlns:p14="http://schemas.microsoft.com/office/powerpoint/2010/main" val="3428907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how UVM came about from Total Mentions model.</a:t>
            </a:r>
          </a:p>
          <a:p>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44</a:t>
            </a:fld>
            <a:endParaRPr lang="en-US"/>
          </a:p>
        </p:txBody>
      </p:sp>
    </p:spTree>
    <p:extLst>
      <p:ext uri="{BB962C8B-B14F-4D97-AF65-F5344CB8AC3E}">
        <p14:creationId xmlns:p14="http://schemas.microsoft.com/office/powerpoint/2010/main" val="2332841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negative weights.</a:t>
            </a:r>
          </a:p>
          <a:p>
            <a:r>
              <a:rPr lang="en-US" dirty="0" smtClean="0"/>
              <a:t>This is averaged across</a:t>
            </a:r>
            <a:r>
              <a:rPr lang="en-US" baseline="0" dirty="0" smtClean="0"/>
              <a:t> all candidates from all elections.</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47</a:t>
            </a:fld>
            <a:endParaRPr lang="en-US"/>
          </a:p>
        </p:txBody>
      </p:sp>
    </p:spTree>
    <p:extLst>
      <p:ext uri="{BB962C8B-B14F-4D97-AF65-F5344CB8AC3E}">
        <p14:creationId xmlns:p14="http://schemas.microsoft.com/office/powerpoint/2010/main" val="2434865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49</a:t>
            </a:fld>
            <a:endParaRPr lang="en-US"/>
          </a:p>
        </p:txBody>
      </p:sp>
    </p:spTree>
    <p:extLst>
      <p:ext uri="{BB962C8B-B14F-4D97-AF65-F5344CB8AC3E}">
        <p14:creationId xmlns:p14="http://schemas.microsoft.com/office/powerpoint/2010/main" val="3428907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50</a:t>
            </a:fld>
            <a:endParaRPr lang="en-US"/>
          </a:p>
        </p:txBody>
      </p:sp>
    </p:spTree>
    <p:extLst>
      <p:ext uri="{BB962C8B-B14F-4D97-AF65-F5344CB8AC3E}">
        <p14:creationId xmlns:p14="http://schemas.microsoft.com/office/powerpoint/2010/main" val="215354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a:t>
            </a:r>
            <a:r>
              <a:rPr lang="en-US" dirty="0" err="1" smtClean="0"/>
              <a:t>UniVis</a:t>
            </a:r>
            <a:r>
              <a:rPr lang="en-US" baseline="0" dirty="0" smtClean="0"/>
              <a:t> </a:t>
            </a:r>
            <a:r>
              <a:rPr lang="en-US" baseline="0" dirty="0" err="1" smtClean="0"/>
              <a:t>discrepency</a:t>
            </a:r>
            <a:r>
              <a:rPr lang="en-US" baseline="0" dirty="0" smtClean="0"/>
              <a: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We see greater and more consistent improvement with the regression model as the model weighs each window of tweets differently depending upon the opinion poll time series whereas the unique visitor model values them equally. Therefore, when the algorithm uses the ‘not-so-informative’ </a:t>
            </a:r>
            <a:r>
              <a:rPr lang="en-US" sz="1200" kern="1200" dirty="0" err="1" smtClean="0">
                <a:solidFill>
                  <a:schemeClr val="tx1"/>
                </a:solidFill>
                <a:effectLst/>
                <a:latin typeface="Arial" charset="0"/>
                <a:ea typeface="+mn-ea"/>
                <a:cs typeface="+mn-cs"/>
              </a:rPr>
              <a:t>hashtags</a:t>
            </a:r>
            <a:r>
              <a:rPr lang="en-US" sz="1200" kern="1200" dirty="0" smtClean="0">
                <a:solidFill>
                  <a:schemeClr val="tx1"/>
                </a:solidFill>
                <a:effectLst/>
                <a:latin typeface="Arial" charset="0"/>
                <a:ea typeface="+mn-ea"/>
                <a:cs typeface="+mn-cs"/>
              </a:rPr>
              <a:t> identified during the earlier iterations, the sentiment value and the counts of these mentions bring down the accuracy of the model even though at a later stage hash-tags that are strongly indicative of a user’s preference is picked up. So words such as ”</a:t>
            </a:r>
            <a:r>
              <a:rPr lang="en-US" sz="1200" kern="1200" dirty="0" err="1" smtClean="0">
                <a:solidFill>
                  <a:schemeClr val="tx1"/>
                </a:solidFill>
                <a:effectLst/>
                <a:latin typeface="Arial" charset="0"/>
                <a:ea typeface="+mn-ea"/>
                <a:cs typeface="+mn-cs"/>
              </a:rPr>
              <a:t>facebook</a:t>
            </a:r>
            <a:r>
              <a:rPr lang="en-US" sz="1200" kern="1200" dirty="0" smtClean="0">
                <a:solidFill>
                  <a:schemeClr val="tx1"/>
                </a:solidFill>
                <a:effectLst/>
                <a:latin typeface="Arial" charset="0"/>
                <a:ea typeface="+mn-ea"/>
                <a:cs typeface="+mn-cs"/>
              </a:rPr>
              <a:t>” which occur commonly dominate the counts and therefore skew the results even though they are dropped from the vocabulary at a later point.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51</a:t>
            </a:fld>
            <a:endParaRPr lang="en-US"/>
          </a:p>
        </p:txBody>
      </p:sp>
    </p:spTree>
    <p:extLst>
      <p:ext uri="{BB962C8B-B14F-4D97-AF65-F5344CB8AC3E}">
        <p14:creationId xmlns:p14="http://schemas.microsoft.com/office/powerpoint/2010/main" val="28371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a:t>
            </a:r>
            <a:r>
              <a:rPr lang="en-US" baseline="0" dirty="0" smtClean="0"/>
              <a:t> biases like </a:t>
            </a:r>
          </a:p>
          <a:p>
            <a:r>
              <a:rPr lang="en-US" baseline="0" dirty="0" smtClean="0"/>
              <a:t>	bot generated tweets </a:t>
            </a:r>
            <a:r>
              <a:rPr lang="en-US" baseline="0" dirty="0" err="1" smtClean="0"/>
              <a:t>vs</a:t>
            </a:r>
            <a:r>
              <a:rPr lang="en-US" baseline="0" dirty="0" smtClean="0"/>
              <a:t> human generated tweets.</a:t>
            </a:r>
          </a:p>
          <a:p>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4</a:t>
            </a:fld>
            <a:endParaRPr lang="en-US"/>
          </a:p>
        </p:txBody>
      </p:sp>
    </p:spTree>
    <p:extLst>
      <p:ext uri="{BB962C8B-B14F-4D97-AF65-F5344CB8AC3E}">
        <p14:creationId xmlns:p14="http://schemas.microsoft.com/office/powerpoint/2010/main" val="417962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Hashtags</a:t>
            </a:r>
            <a:endParaRPr lang="en-US" dirty="0" smtClean="0"/>
          </a:p>
          <a:p>
            <a:r>
              <a:rPr lang="en-US" baseline="0" dirty="0" smtClean="0"/>
              <a:t> 	multiple words are compressed into one</a:t>
            </a:r>
          </a:p>
          <a:p>
            <a:r>
              <a:rPr lang="en-US" baseline="0" dirty="0" smtClean="0"/>
              <a:t>   	capture the essence of the tweet.</a:t>
            </a:r>
          </a:p>
          <a:p>
            <a:r>
              <a:rPr lang="en-US" baseline="0" dirty="0" smtClean="0"/>
              <a:t>	more important than rest of the tweet itself.</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5</a:t>
            </a:fld>
            <a:endParaRPr lang="en-US"/>
          </a:p>
        </p:txBody>
      </p:sp>
    </p:spTree>
    <p:extLst>
      <p:ext uri="{BB962C8B-B14F-4D97-AF65-F5344CB8AC3E}">
        <p14:creationId xmlns:p14="http://schemas.microsoft.com/office/powerpoint/2010/main" val="19719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a:t>
            </a:r>
            <a:r>
              <a:rPr lang="en-US" baseline="0" dirty="0" err="1" smtClean="0"/>
              <a:t>hashtag</a:t>
            </a:r>
            <a:r>
              <a:rPr lang="en-US" baseline="0" dirty="0" smtClean="0"/>
              <a:t> growth</a:t>
            </a:r>
          </a:p>
          <a:p>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6</a:t>
            </a:fld>
            <a:endParaRPr lang="en-US"/>
          </a:p>
        </p:txBody>
      </p:sp>
    </p:spTree>
    <p:extLst>
      <p:ext uri="{BB962C8B-B14F-4D97-AF65-F5344CB8AC3E}">
        <p14:creationId xmlns:p14="http://schemas.microsoft.com/office/powerpoint/2010/main" val="3954512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is synonymy</a:t>
            </a:r>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7</a:t>
            </a:fld>
            <a:endParaRPr lang="en-US"/>
          </a:p>
        </p:txBody>
      </p:sp>
    </p:spTree>
    <p:extLst>
      <p:ext uri="{BB962C8B-B14F-4D97-AF65-F5344CB8AC3E}">
        <p14:creationId xmlns:p14="http://schemas.microsoft.com/office/powerpoint/2010/main" val="3464697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9</a:t>
            </a:fld>
            <a:endParaRPr lang="en-US"/>
          </a:p>
        </p:txBody>
      </p:sp>
    </p:spTree>
    <p:extLst>
      <p:ext uri="{BB962C8B-B14F-4D97-AF65-F5344CB8AC3E}">
        <p14:creationId xmlns:p14="http://schemas.microsoft.com/office/powerpoint/2010/main" val="342890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a:t>
            </a:r>
            <a:r>
              <a:rPr lang="en-US" baseline="0" dirty="0" smtClean="0"/>
              <a:t> Resolution</a:t>
            </a:r>
          </a:p>
          <a:p>
            <a:r>
              <a:rPr lang="en-US" baseline="0" dirty="0" smtClean="0"/>
              <a:t>	similar names </a:t>
            </a:r>
            <a:r>
              <a:rPr lang="en-US" baseline="0" dirty="0" smtClean="0">
                <a:sym typeface="Wingdings"/>
              </a:rPr>
              <a:t> same person</a:t>
            </a:r>
          </a:p>
          <a:p>
            <a:endParaRPr lang="en-US" dirty="0"/>
          </a:p>
        </p:txBody>
      </p:sp>
      <p:sp>
        <p:nvSpPr>
          <p:cNvPr id="4" name="Slide Number Placeholder 3"/>
          <p:cNvSpPr>
            <a:spLocks noGrp="1"/>
          </p:cNvSpPr>
          <p:nvPr>
            <p:ph type="sldNum" sz="quarter" idx="10"/>
          </p:nvPr>
        </p:nvSpPr>
        <p:spPr/>
        <p:txBody>
          <a:bodyPr/>
          <a:lstStyle/>
          <a:p>
            <a:pPr>
              <a:defRPr/>
            </a:pPr>
            <a:fld id="{5F5CF8ED-B611-4BBE-9DBB-735E07978727}" type="slidenum">
              <a:rPr lang="en-US" smtClean="0"/>
              <a:pPr>
                <a:defRPr/>
              </a:pPr>
              <a:t>11</a:t>
            </a:fld>
            <a:endParaRPr lang="en-US"/>
          </a:p>
        </p:txBody>
      </p:sp>
    </p:spTree>
    <p:extLst>
      <p:ext uri="{BB962C8B-B14F-4D97-AF65-F5344CB8AC3E}">
        <p14:creationId xmlns:p14="http://schemas.microsoft.com/office/powerpoint/2010/main" val="125496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69E5D0-AC7D-4E0E-9E73-735AC47487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7CB7A9-87DE-4C27-915C-5A07F3EB8F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5D8774-0D01-4B25-AA98-82CA39DE225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87C05670-F085-4366-8BCF-DCA3695033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0646B8-9310-4B6B-8A6A-D0B14E592E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516E1E-4D3E-49CA-B50D-A2713362435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572E3E-194C-41E2-AD5D-32D9A95B10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A0B885-AB6B-4AC4-97FB-1820397F89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1760C9F-747E-441A-9C23-D0F4E6BCC81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385AB74-9ECE-41CC-B306-A650884C0E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79B0C3-F166-4623-8CAF-B56942681E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1A7492-B3F7-4A68-A778-8961F123320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1447800"/>
          </a:xfrm>
          <a:prstGeom prst="rect">
            <a:avLst/>
          </a:prstGeom>
          <a:solidFill>
            <a:srgbClr val="555555"/>
          </a:solidFill>
          <a:ln w="9525">
            <a:noFill/>
            <a:miter lim="800000"/>
            <a:headEnd/>
            <a:tailEnd/>
          </a:ln>
          <a:effectLst/>
        </p:spPr>
        <p:txBody>
          <a:bodyPr wrap="none" anchor="ctr"/>
          <a:lstStyle/>
          <a:p>
            <a:pPr>
              <a:defRPr/>
            </a:pPr>
            <a:endParaRPr lang="en-US"/>
          </a:p>
        </p:txBody>
      </p:sp>
      <p:sp>
        <p:nvSpPr>
          <p:cNvPr id="1027" name="Rectangle 2"/>
          <p:cNvSpPr>
            <a:spLocks noGrp="1" noChangeArrowheads="1"/>
          </p:cNvSpPr>
          <p:nvPr>
            <p:ph type="title"/>
          </p:nvPr>
        </p:nvSpPr>
        <p:spPr bwMode="auto">
          <a:xfrm>
            <a:off x="457200" y="152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934200" y="64579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95C1418-C49D-44B6-B624-EF9B89E095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4400">
          <a:solidFill>
            <a:srgbClr val="99CCFF"/>
          </a:solidFill>
          <a:latin typeface="+mj-lt"/>
          <a:ea typeface="+mj-ea"/>
          <a:cs typeface="+mj-cs"/>
        </a:defRPr>
      </a:lvl1pPr>
      <a:lvl2pPr algn="ctr" rtl="0" eaLnBrk="0" fontAlgn="base" hangingPunct="0">
        <a:spcBef>
          <a:spcPct val="0"/>
        </a:spcBef>
        <a:spcAft>
          <a:spcPct val="0"/>
        </a:spcAft>
        <a:defRPr sz="4400">
          <a:solidFill>
            <a:srgbClr val="99CCFF"/>
          </a:solidFill>
          <a:latin typeface="Arial" charset="0"/>
        </a:defRPr>
      </a:lvl2pPr>
      <a:lvl3pPr algn="ctr" rtl="0" eaLnBrk="0" fontAlgn="base" hangingPunct="0">
        <a:spcBef>
          <a:spcPct val="0"/>
        </a:spcBef>
        <a:spcAft>
          <a:spcPct val="0"/>
        </a:spcAft>
        <a:defRPr sz="4400">
          <a:solidFill>
            <a:srgbClr val="99CCFF"/>
          </a:solidFill>
          <a:latin typeface="Arial" charset="0"/>
        </a:defRPr>
      </a:lvl3pPr>
      <a:lvl4pPr algn="ctr" rtl="0" eaLnBrk="0" fontAlgn="base" hangingPunct="0">
        <a:spcBef>
          <a:spcPct val="0"/>
        </a:spcBef>
        <a:spcAft>
          <a:spcPct val="0"/>
        </a:spcAft>
        <a:defRPr sz="4400">
          <a:solidFill>
            <a:srgbClr val="99CCFF"/>
          </a:solidFill>
          <a:latin typeface="Arial" charset="0"/>
        </a:defRPr>
      </a:lvl4pPr>
      <a:lvl5pPr algn="ctr" rtl="0" eaLnBrk="0" fontAlgn="base" hangingPunct="0">
        <a:spcBef>
          <a:spcPct val="0"/>
        </a:spcBef>
        <a:spcAft>
          <a:spcPct val="0"/>
        </a:spcAft>
        <a:defRPr sz="4400">
          <a:solidFill>
            <a:srgbClr val="99CCFF"/>
          </a:solidFill>
          <a:latin typeface="Arial" charset="0"/>
        </a:defRPr>
      </a:lvl5pPr>
      <a:lvl6pPr marL="457200" algn="ctr" rtl="0" fontAlgn="base">
        <a:spcBef>
          <a:spcPct val="0"/>
        </a:spcBef>
        <a:spcAft>
          <a:spcPct val="0"/>
        </a:spcAft>
        <a:defRPr sz="4400">
          <a:solidFill>
            <a:srgbClr val="99CCFF"/>
          </a:solidFill>
          <a:latin typeface="Arial" charset="0"/>
        </a:defRPr>
      </a:lvl6pPr>
      <a:lvl7pPr marL="914400" algn="ctr" rtl="0" fontAlgn="base">
        <a:spcBef>
          <a:spcPct val="0"/>
        </a:spcBef>
        <a:spcAft>
          <a:spcPct val="0"/>
        </a:spcAft>
        <a:defRPr sz="4400">
          <a:solidFill>
            <a:srgbClr val="99CCFF"/>
          </a:solidFill>
          <a:latin typeface="Arial" charset="0"/>
        </a:defRPr>
      </a:lvl7pPr>
      <a:lvl8pPr marL="1371600" algn="ctr" rtl="0" fontAlgn="base">
        <a:spcBef>
          <a:spcPct val="0"/>
        </a:spcBef>
        <a:spcAft>
          <a:spcPct val="0"/>
        </a:spcAft>
        <a:defRPr sz="4400">
          <a:solidFill>
            <a:srgbClr val="99CCFF"/>
          </a:solidFill>
          <a:latin typeface="Arial" charset="0"/>
        </a:defRPr>
      </a:lvl8pPr>
      <a:lvl9pPr marL="1828800" algn="ctr" rtl="0" fontAlgn="base">
        <a:spcBef>
          <a:spcPct val="0"/>
        </a:spcBef>
        <a:spcAft>
          <a:spcPct val="0"/>
        </a:spcAft>
        <a:defRPr sz="4400">
          <a:solidFill>
            <a:srgbClr val="99CC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0"/>
            <a:ext cx="9144000" cy="1524000"/>
          </a:xfrm>
          <a:prstGeom prst="rect">
            <a:avLst/>
          </a:prstGeom>
          <a:solidFill>
            <a:schemeClr val="bg1"/>
          </a:solidFill>
          <a:ln w="9525">
            <a:noFill/>
            <a:miter lim="800000"/>
            <a:headEnd/>
            <a:tailEnd/>
          </a:ln>
        </p:spPr>
        <p:txBody>
          <a:bodyPr wrap="none" anchor="ctr"/>
          <a:lstStyle/>
          <a:p>
            <a:endParaRPr lang="en-US"/>
          </a:p>
        </p:txBody>
      </p:sp>
      <p:sp>
        <p:nvSpPr>
          <p:cNvPr id="2052" name="Rectangle 4"/>
          <p:cNvSpPr>
            <a:spLocks noChangeArrowheads="1"/>
          </p:cNvSpPr>
          <p:nvPr/>
        </p:nvSpPr>
        <p:spPr bwMode="auto">
          <a:xfrm>
            <a:off x="0" y="1066800"/>
            <a:ext cx="9144000" cy="2590800"/>
          </a:xfrm>
          <a:prstGeom prst="rect">
            <a:avLst/>
          </a:prstGeom>
          <a:solidFill>
            <a:srgbClr val="555555"/>
          </a:solidFill>
          <a:ln w="9525">
            <a:noFill/>
            <a:miter lim="800000"/>
            <a:headEnd/>
            <a:tailEnd/>
          </a:ln>
        </p:spPr>
        <p:txBody>
          <a:bodyPr wrap="none" anchor="ctr"/>
          <a:lstStyle/>
          <a:p>
            <a:endParaRPr lang="en-US"/>
          </a:p>
        </p:txBody>
      </p:sp>
      <p:sp>
        <p:nvSpPr>
          <p:cNvPr id="2053" name="Rectangle 2"/>
          <p:cNvSpPr>
            <a:spLocks noGrp="1" noChangeArrowheads="1"/>
          </p:cNvSpPr>
          <p:nvPr>
            <p:ph type="ctrTitle"/>
          </p:nvPr>
        </p:nvSpPr>
        <p:spPr>
          <a:xfrm>
            <a:off x="685800" y="1749425"/>
            <a:ext cx="7772400" cy="1470025"/>
          </a:xfrm>
        </p:spPr>
        <p:txBody>
          <a:bodyPr/>
          <a:lstStyle/>
          <a:p>
            <a:pPr eaLnBrk="1" hangingPunct="1"/>
            <a:r>
              <a:rPr lang="en-US" sz="4000" dirty="0"/>
              <a:t>Automated Vocabulary Building </a:t>
            </a:r>
            <a:br>
              <a:rPr lang="en-US" sz="4000" dirty="0"/>
            </a:br>
            <a:r>
              <a:rPr lang="en-US" sz="4000" dirty="0"/>
              <a:t>for Characterizing and Forecasting Elections using Social Media Analytics </a:t>
            </a:r>
            <a:br>
              <a:rPr lang="en-US" sz="4000" dirty="0"/>
            </a:br>
            <a:endParaRPr lang="en-US" sz="2400" dirty="0" smtClean="0"/>
          </a:p>
        </p:txBody>
      </p:sp>
      <p:sp>
        <p:nvSpPr>
          <p:cNvPr id="2" name="Rectangle 1"/>
          <p:cNvSpPr/>
          <p:nvPr/>
        </p:nvSpPr>
        <p:spPr>
          <a:xfrm>
            <a:off x="2133600" y="4648200"/>
            <a:ext cx="5029200" cy="1012585"/>
          </a:xfrm>
          <a:prstGeom prst="rect">
            <a:avLst/>
          </a:prstGeom>
        </p:spPr>
        <p:txBody>
          <a:bodyPr wrap="square">
            <a:spAutoFit/>
          </a:bodyPr>
          <a:lstStyle/>
          <a:p>
            <a:pPr algn="ctr" eaLnBrk="1" hangingPunct="1">
              <a:lnSpc>
                <a:spcPct val="80000"/>
              </a:lnSpc>
            </a:pPr>
            <a:r>
              <a:rPr lang="en-US" sz="2800" b="1" dirty="0" smtClean="0"/>
              <a:t>Aravindan Mahendiran</a:t>
            </a:r>
          </a:p>
          <a:p>
            <a:pPr algn="ctr" eaLnBrk="1" hangingPunct="1">
              <a:lnSpc>
                <a:spcPct val="80000"/>
              </a:lnSpc>
            </a:pPr>
            <a:r>
              <a:rPr lang="en-US" sz="2800" dirty="0" smtClean="0"/>
              <a:t>Master’s Thesis Presentation</a:t>
            </a:r>
          </a:p>
          <a:p>
            <a:pPr algn="ctr" eaLnBrk="1" hangingPunct="1">
              <a:lnSpc>
                <a:spcPct val="80000"/>
              </a:lnSpc>
            </a:pPr>
            <a:endParaRPr lang="en-US" dirty="0"/>
          </a:p>
        </p:txBody>
      </p:sp>
      <p:sp>
        <p:nvSpPr>
          <p:cNvPr id="4" name="Slide Number Placeholder 3"/>
          <p:cNvSpPr>
            <a:spLocks noGrp="1"/>
          </p:cNvSpPr>
          <p:nvPr>
            <p:ph type="sldNum" sz="quarter" idx="12"/>
          </p:nvPr>
        </p:nvSpPr>
        <p:spPr/>
        <p:txBody>
          <a:bodyPr/>
          <a:lstStyle/>
          <a:p>
            <a:pPr>
              <a:defRPr/>
            </a:pPr>
            <a:fld id="{EE69E5D0-AC7D-4E0E-9E73-735AC474875E}" type="slidenum">
              <a:rPr lang="en-US" smtClean="0"/>
              <a:pPr>
                <a:defRPr/>
              </a:pPr>
              <a:t>1</a:t>
            </a:fld>
            <a:endParaRPr lang="en-US"/>
          </a:p>
        </p:txBody>
      </p:sp>
      <p:pic>
        <p:nvPicPr>
          <p:cNvPr id="3" name="Picture 2" descr="vt-logo-transparent-1200x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6013450"/>
            <a:ext cx="2895600" cy="819150"/>
          </a:xfrm>
          <a:prstGeom prst="rect">
            <a:avLst/>
          </a:prstGeom>
        </p:spPr>
      </p:pic>
    </p:spTree>
    <p:extLst>
      <p:ext uri="{BB962C8B-B14F-4D97-AF65-F5344CB8AC3E}">
        <p14:creationId xmlns:p14="http://schemas.microsoft.com/office/powerpoint/2010/main" val="1617692890"/>
      </p:ext>
    </p:extLst>
  </p:cSld>
  <p:clrMapOvr>
    <a:masterClrMapping/>
  </p:clrMapOvr>
  <mc:AlternateContent xmlns:mc="http://schemas.openxmlformats.org/markup-compatibility/2006" xmlns:p14="http://schemas.microsoft.com/office/powerpoint/2010/main">
    <mc:Choice Requires="p14">
      <p:transition spd="slow" p14:dur="2000" advTm="14390"/>
    </mc:Choice>
    <mc:Fallback xmlns="">
      <p:transition xmlns:p14="http://schemas.microsoft.com/office/powerpoint/2010/main" spd="slow" advTm="1439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Soft Logic</a:t>
            </a:r>
            <a:endParaRPr lang="en-US" dirty="0"/>
          </a:p>
        </p:txBody>
      </p:sp>
      <p:sp>
        <p:nvSpPr>
          <p:cNvPr id="3" name="Content Placeholder 2"/>
          <p:cNvSpPr>
            <a:spLocks noGrp="1"/>
          </p:cNvSpPr>
          <p:nvPr>
            <p:ph idx="1"/>
          </p:nvPr>
        </p:nvSpPr>
        <p:spPr/>
        <p:txBody>
          <a:bodyPr/>
          <a:lstStyle/>
          <a:p>
            <a:r>
              <a:rPr lang="en-US" dirty="0" smtClean="0"/>
              <a:t>Declarative language to specify graphical models</a:t>
            </a:r>
          </a:p>
          <a:p>
            <a:r>
              <a:rPr lang="en-US" dirty="0" smtClean="0"/>
              <a:t>Logical predicates with soft truth values in [0,1] to capture facts/ beliefs</a:t>
            </a:r>
          </a:p>
          <a:p>
            <a:r>
              <a:rPr lang="en-US" dirty="0" smtClean="0"/>
              <a:t>Weighted first order logic rules to encode interactions and relationships</a:t>
            </a:r>
          </a:p>
          <a:p>
            <a:r>
              <a:rPr lang="en-US" dirty="0" smtClean="0"/>
              <a:t>Linear (in)equality constraints</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10</a:t>
            </a:fld>
            <a:endParaRPr lang="en-US"/>
          </a:p>
        </p:txBody>
      </p:sp>
    </p:spTree>
    <p:extLst>
      <p:ext uri="{BB962C8B-B14F-4D97-AF65-F5344CB8AC3E}">
        <p14:creationId xmlns:p14="http://schemas.microsoft.com/office/powerpoint/2010/main" val="3455575077"/>
      </p:ext>
    </p:extLst>
  </p:cSld>
  <p:clrMapOvr>
    <a:masterClrMapping/>
  </p:clrMapOvr>
  <mc:AlternateContent xmlns:mc="http://schemas.openxmlformats.org/markup-compatibility/2006" xmlns:p14="http://schemas.microsoft.com/office/powerpoint/2010/main">
    <mc:Choice Requires="p14">
      <p:transition spd="slow" p14:dur="2000" advTm="40127"/>
    </mc:Choice>
    <mc:Fallback xmlns="">
      <p:transition xmlns:p14="http://schemas.microsoft.com/office/powerpoint/2010/main" spd="slow" advTm="40127"/>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PSL</a:t>
            </a:r>
            <a:endParaRPr lang="en-US" dirty="0"/>
          </a:p>
        </p:txBody>
      </p:sp>
      <p:sp>
        <p:nvSpPr>
          <p:cNvPr id="3" name="Content Placeholder 2"/>
          <p:cNvSpPr>
            <a:spLocks noGrp="1"/>
          </p:cNvSpPr>
          <p:nvPr>
            <p:ph idx="1"/>
          </p:nvPr>
        </p:nvSpPr>
        <p:spPr/>
        <p:txBody>
          <a:bodyPr/>
          <a:lstStyle/>
          <a:p>
            <a:r>
              <a:rPr lang="en-US" dirty="0" smtClean="0"/>
              <a:t>Collective classification</a:t>
            </a:r>
          </a:p>
          <a:p>
            <a:r>
              <a:rPr lang="en-US" dirty="0" smtClean="0"/>
              <a:t>Ontology alignment</a:t>
            </a:r>
          </a:p>
          <a:p>
            <a:r>
              <a:rPr lang="en-US" dirty="0" smtClean="0"/>
              <a:t>Entity resolution</a:t>
            </a:r>
          </a:p>
          <a:p>
            <a:r>
              <a:rPr lang="en-US" dirty="0" smtClean="0"/>
              <a:t>Link prediction</a:t>
            </a:r>
          </a:p>
          <a:p>
            <a:r>
              <a:rPr lang="en-US" dirty="0" smtClean="0"/>
              <a:t>Trust in social networks</a:t>
            </a:r>
          </a:p>
          <a:p>
            <a:r>
              <a:rPr lang="en-US" dirty="0" smtClean="0"/>
              <a:t>Social group modeling</a:t>
            </a:r>
          </a:p>
          <a:p>
            <a:r>
              <a:rPr lang="en-US" dirty="0" smtClean="0"/>
              <a:t>Personalized medicine</a:t>
            </a:r>
          </a:p>
          <a:p>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11</a:t>
            </a:fld>
            <a:endParaRPr lang="en-US"/>
          </a:p>
        </p:txBody>
      </p:sp>
    </p:spTree>
    <p:extLst>
      <p:ext uri="{BB962C8B-B14F-4D97-AF65-F5344CB8AC3E}">
        <p14:creationId xmlns:p14="http://schemas.microsoft.com/office/powerpoint/2010/main" val="3842583956"/>
      </p:ext>
    </p:extLst>
  </p:cSld>
  <p:clrMapOvr>
    <a:masterClrMapping/>
  </p:clrMapOvr>
  <mc:AlternateContent xmlns:mc="http://schemas.openxmlformats.org/markup-compatibility/2006" xmlns:p14="http://schemas.microsoft.com/office/powerpoint/2010/main">
    <mc:Choice Requires="p14">
      <p:transition spd="slow" p14:dur="2000" advTm="44863"/>
    </mc:Choice>
    <mc:Fallback xmlns="">
      <p:transition xmlns:p14="http://schemas.microsoft.com/office/powerpoint/2010/main" spd="slow" advTm="44863"/>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PSL Program</a:t>
            </a:r>
            <a:endParaRPr lang="en-US" dirty="0"/>
          </a:p>
        </p:txBody>
      </p:sp>
      <p:sp>
        <p:nvSpPr>
          <p:cNvPr id="3" name="Content Placeholder 2"/>
          <p:cNvSpPr>
            <a:spLocks noGrp="1"/>
          </p:cNvSpPr>
          <p:nvPr>
            <p:ph idx="1"/>
          </p:nvPr>
        </p:nvSpPr>
        <p:spPr/>
        <p:txBody>
          <a:bodyPr/>
          <a:lstStyle/>
          <a:p>
            <a:r>
              <a:rPr lang="en-US" dirty="0" smtClean="0"/>
              <a:t>Atoms</a:t>
            </a:r>
          </a:p>
          <a:p>
            <a:r>
              <a:rPr lang="en-US" dirty="0" smtClean="0"/>
              <a:t>Predicates</a:t>
            </a:r>
          </a:p>
          <a:p>
            <a:r>
              <a:rPr lang="en-US" dirty="0" smtClean="0"/>
              <a:t>Constraints</a:t>
            </a:r>
          </a:p>
          <a:p>
            <a:r>
              <a:rPr lang="en-US" dirty="0" smtClean="0"/>
              <a:t>Rules</a:t>
            </a:r>
          </a:p>
          <a:p>
            <a:r>
              <a:rPr lang="en-US" dirty="0" smtClean="0"/>
              <a:t>Groundings</a:t>
            </a:r>
          </a:p>
          <a:p>
            <a:r>
              <a:rPr lang="en-US" dirty="0" smtClean="0"/>
              <a:t>MPE inference mechanism</a:t>
            </a:r>
          </a:p>
          <a:p>
            <a:r>
              <a:rPr lang="en-US" dirty="0" smtClean="0"/>
              <a:t>Weight Learning mechanism</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12</a:t>
            </a:fld>
            <a:endParaRPr lang="en-US"/>
          </a:p>
        </p:txBody>
      </p:sp>
    </p:spTree>
    <p:extLst>
      <p:ext uri="{BB962C8B-B14F-4D97-AF65-F5344CB8AC3E}">
        <p14:creationId xmlns:p14="http://schemas.microsoft.com/office/powerpoint/2010/main" val="959958209"/>
      </p:ext>
    </p:extLst>
  </p:cSld>
  <p:clrMapOvr>
    <a:masterClrMapping/>
  </p:clrMapOvr>
  <mc:AlternateContent xmlns:mc="http://schemas.openxmlformats.org/markup-compatibility/2006" xmlns:p14="http://schemas.microsoft.com/office/powerpoint/2010/main">
    <mc:Choice Requires="p14">
      <p:transition spd="slow" p14:dur="2000" advTm="58400"/>
    </mc:Choice>
    <mc:Fallback xmlns="">
      <p:transition xmlns:p14="http://schemas.microsoft.com/office/powerpoint/2010/main" spd="slow" advTm="584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Group Modeling</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13</a:t>
            </a:fld>
            <a:endParaRPr lang="en-US"/>
          </a:p>
        </p:txBody>
      </p:sp>
      <p:pic>
        <p:nvPicPr>
          <p:cNvPr id="5" name="Picture 4" descr="socialGroupModel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800"/>
            <a:ext cx="9144000" cy="4870938"/>
          </a:xfrm>
          <a:prstGeom prst="rect">
            <a:avLst/>
          </a:prstGeom>
        </p:spPr>
      </p:pic>
    </p:spTree>
    <p:extLst>
      <p:ext uri="{BB962C8B-B14F-4D97-AF65-F5344CB8AC3E}">
        <p14:creationId xmlns:p14="http://schemas.microsoft.com/office/powerpoint/2010/main" val="3092522198"/>
      </p:ext>
    </p:extLst>
  </p:cSld>
  <p:clrMapOvr>
    <a:masterClrMapping/>
  </p:clrMapOvr>
  <mc:AlternateContent xmlns:mc="http://schemas.openxmlformats.org/markup-compatibility/2006" xmlns:p14="http://schemas.microsoft.com/office/powerpoint/2010/main">
    <mc:Choice Requires="p14">
      <p:transition spd="slow" p14:dur="2000" advTm="110418"/>
    </mc:Choice>
    <mc:Fallback xmlns="">
      <p:transition xmlns:p14="http://schemas.microsoft.com/office/powerpoint/2010/main" spd="slow" advTm="110418"/>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to Satisfaction</a:t>
            </a:r>
            <a:endParaRPr lang="en-US" dirty="0"/>
          </a:p>
        </p:txBody>
      </p:sp>
      <p:sp>
        <p:nvSpPr>
          <p:cNvPr id="3" name="Content Placeholder 2"/>
          <p:cNvSpPr>
            <a:spLocks noGrp="1"/>
          </p:cNvSpPr>
          <p:nvPr>
            <p:ph idx="1"/>
          </p:nvPr>
        </p:nvSpPr>
        <p:spPr/>
        <p:txBody>
          <a:bodyPr/>
          <a:lstStyle/>
          <a:p>
            <a:endParaRPr lang="en-US" dirty="0" smtClean="0"/>
          </a:p>
          <a:p>
            <a:pPr marL="457200" lvl="1" indent="0">
              <a:buNone/>
            </a:pPr>
            <a:endParaRPr lang="en-US" dirty="0" smtClean="0"/>
          </a:p>
          <a:p>
            <a:pPr marL="457200" lvl="1" indent="0" algn="ctr">
              <a:buNone/>
            </a:pPr>
            <a:endParaRPr lang="en-US" i="1" dirty="0" smtClean="0"/>
          </a:p>
          <a:p>
            <a:pPr marL="457200" lvl="1" indent="0" algn="ctr">
              <a:buNone/>
            </a:pPr>
            <a:r>
              <a:rPr lang="en-US" i="1" dirty="0" smtClean="0"/>
              <a:t>body </a:t>
            </a:r>
            <a:r>
              <a:rPr lang="en-US" i="1" dirty="0" smtClean="0">
                <a:sym typeface="Wingdings"/>
              </a:rPr>
              <a:t> head  </a:t>
            </a:r>
            <a:r>
              <a:rPr lang="en-US" dirty="0" smtClean="0">
                <a:sym typeface="Wingdings"/>
              </a:rPr>
              <a:t>satisfied</a:t>
            </a:r>
          </a:p>
          <a:p>
            <a:pPr marL="457200" lvl="1" indent="0" algn="ctr">
              <a:buNone/>
            </a:pPr>
            <a:r>
              <a:rPr lang="en-US" dirty="0" err="1">
                <a:sym typeface="Wingdings"/>
              </a:rPr>
              <a:t>i</a:t>
            </a:r>
            <a:r>
              <a:rPr lang="en-US" dirty="0" err="1" smtClean="0">
                <a:sym typeface="Wingdings"/>
              </a:rPr>
              <a:t>ff</a:t>
            </a:r>
            <a:endParaRPr lang="en-US" dirty="0" smtClean="0">
              <a:sym typeface="Wingdings"/>
            </a:endParaRPr>
          </a:p>
          <a:p>
            <a:pPr marL="457200" lvl="1" indent="0" algn="ctr">
              <a:buNone/>
            </a:pPr>
            <a:r>
              <a:rPr lang="en-US" dirty="0" smtClean="0">
                <a:sym typeface="Wingdings"/>
              </a:rPr>
              <a:t>truth value of body &lt;= truth value of head</a:t>
            </a:r>
            <a:endParaRPr lang="en-US" dirty="0"/>
          </a:p>
          <a:p>
            <a:pPr marL="457200" lvl="1" indent="0" algn="ctr">
              <a:buNone/>
            </a:pP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14</a:t>
            </a:fld>
            <a:endParaRPr lang="en-US"/>
          </a:p>
        </p:txBody>
      </p:sp>
      <p:pic>
        <p:nvPicPr>
          <p:cNvPr id="7" name="Picture 6" descr="distanceToSatisf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216900" cy="1384300"/>
          </a:xfrm>
          <a:prstGeom prst="rect">
            <a:avLst/>
          </a:prstGeom>
        </p:spPr>
      </p:pic>
    </p:spTree>
    <p:extLst>
      <p:ext uri="{BB962C8B-B14F-4D97-AF65-F5344CB8AC3E}">
        <p14:creationId xmlns:p14="http://schemas.microsoft.com/office/powerpoint/2010/main" val="1988639122"/>
      </p:ext>
    </p:extLst>
  </p:cSld>
  <p:clrMapOvr>
    <a:masterClrMapping/>
  </p:clrMapOvr>
  <mc:AlternateContent xmlns:mc="http://schemas.openxmlformats.org/markup-compatibility/2006" xmlns:p14="http://schemas.microsoft.com/office/powerpoint/2010/main">
    <mc:Choice Requires="p14">
      <p:transition spd="slow" p14:dur="2000" advTm="64558"/>
    </mc:Choice>
    <mc:Fallback xmlns="">
      <p:transition xmlns:p14="http://schemas.microsoft.com/office/powerpoint/2010/main" spd="slow" advTm="64558"/>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Lukasiewicz</a:t>
            </a:r>
            <a:r>
              <a:rPr lang="en-US" dirty="0" smtClean="0"/>
              <a:t> t-norm</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15</a:t>
            </a:fld>
            <a:endParaRPr lang="en-US"/>
          </a:p>
        </p:txBody>
      </p:sp>
      <p:pic>
        <p:nvPicPr>
          <p:cNvPr id="5" name="Picture 4" descr="lucaseiwiczTno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96532"/>
            <a:ext cx="7391400" cy="2166610"/>
          </a:xfrm>
          <a:prstGeom prst="rect">
            <a:avLst/>
          </a:prstGeom>
        </p:spPr>
      </p:pic>
    </p:spTree>
    <p:extLst>
      <p:ext uri="{BB962C8B-B14F-4D97-AF65-F5344CB8AC3E}">
        <p14:creationId xmlns:p14="http://schemas.microsoft.com/office/powerpoint/2010/main" val="1287103259"/>
      </p:ext>
    </p:extLst>
  </p:cSld>
  <p:clrMapOvr>
    <a:masterClrMapping/>
  </p:clrMapOvr>
  <mc:AlternateContent xmlns:mc="http://schemas.openxmlformats.org/markup-compatibility/2006" xmlns:p14="http://schemas.microsoft.com/office/powerpoint/2010/main">
    <mc:Choice Requires="p14">
      <p:transition spd="slow" p14:dur="2000" advTm="22106"/>
    </mc:Choice>
    <mc:Fallback xmlns="">
      <p:transition xmlns:p14="http://schemas.microsoft.com/office/powerpoint/2010/main" spd="slow" advTm="22106"/>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16</a:t>
            </a:fld>
            <a:endParaRPr lang="en-US"/>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spTree>
    <p:extLst>
      <p:ext uri="{BB962C8B-B14F-4D97-AF65-F5344CB8AC3E}">
        <p14:creationId xmlns:p14="http://schemas.microsoft.com/office/powerpoint/2010/main" val="1439786558"/>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17</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7024"/>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18</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sp>
        <p:nvSpPr>
          <p:cNvPr id="10" name="TextBox 9"/>
          <p:cNvSpPr txBox="1"/>
          <p:nvPr/>
        </p:nvSpPr>
        <p:spPr>
          <a:xfrm>
            <a:off x="4038600" y="4876800"/>
            <a:ext cx="2443172" cy="369332"/>
          </a:xfrm>
          <a:prstGeom prst="rect">
            <a:avLst/>
          </a:prstGeom>
          <a:noFill/>
        </p:spPr>
        <p:txBody>
          <a:bodyPr wrap="none" rtlCol="0">
            <a:spAutoFit/>
          </a:bodyPr>
          <a:lstStyle/>
          <a:p>
            <a:r>
              <a:rPr lang="en-US" dirty="0" smtClean="0">
                <a:solidFill>
                  <a:srgbClr val="008000"/>
                </a:solidFill>
              </a:rPr>
              <a:t>Set of rule groundings</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0"/>
          </p:cNvCxnSpPr>
          <p:nvPr/>
        </p:nvCxnSpPr>
        <p:spPr>
          <a:xfrm flipH="1" flipV="1">
            <a:off x="4572000" y="4191000"/>
            <a:ext cx="688186" cy="685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91195"/>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19</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sp>
        <p:nvSpPr>
          <p:cNvPr id="10" name="TextBox 9"/>
          <p:cNvSpPr txBox="1"/>
          <p:nvPr/>
        </p:nvSpPr>
        <p:spPr>
          <a:xfrm>
            <a:off x="4038600" y="4876800"/>
            <a:ext cx="2443172" cy="369332"/>
          </a:xfrm>
          <a:prstGeom prst="rect">
            <a:avLst/>
          </a:prstGeom>
          <a:noFill/>
        </p:spPr>
        <p:txBody>
          <a:bodyPr wrap="none" rtlCol="0">
            <a:spAutoFit/>
          </a:bodyPr>
          <a:lstStyle/>
          <a:p>
            <a:r>
              <a:rPr lang="en-US" dirty="0" smtClean="0">
                <a:solidFill>
                  <a:srgbClr val="008000"/>
                </a:solidFill>
              </a:rPr>
              <a:t>Set of rule groundings</a:t>
            </a:r>
            <a:endParaRPr lang="en-US" dirty="0">
              <a:solidFill>
                <a:srgbClr val="008000"/>
              </a:solidFill>
            </a:endParaRPr>
          </a:p>
        </p:txBody>
      </p:sp>
      <p:sp>
        <p:nvSpPr>
          <p:cNvPr id="12" name="TextBox 11"/>
          <p:cNvSpPr txBox="1"/>
          <p:nvPr/>
        </p:nvSpPr>
        <p:spPr>
          <a:xfrm>
            <a:off x="6553200" y="4876800"/>
            <a:ext cx="1715734" cy="369332"/>
          </a:xfrm>
          <a:prstGeom prst="rect">
            <a:avLst/>
          </a:prstGeom>
          <a:noFill/>
        </p:spPr>
        <p:txBody>
          <a:bodyPr wrap="none" rtlCol="0">
            <a:spAutoFit/>
          </a:bodyPr>
          <a:lstStyle/>
          <a:p>
            <a:r>
              <a:rPr lang="en-US" dirty="0" smtClean="0">
                <a:solidFill>
                  <a:srgbClr val="008000"/>
                </a:solidFill>
              </a:rPr>
              <a:t>Rule’s Weights</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0"/>
          </p:cNvCxnSpPr>
          <p:nvPr/>
        </p:nvCxnSpPr>
        <p:spPr>
          <a:xfrm flipH="1" flipV="1">
            <a:off x="4572000" y="4191000"/>
            <a:ext cx="688186" cy="685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flipH="1" flipV="1">
            <a:off x="5257800" y="3733800"/>
            <a:ext cx="2153267" cy="1143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630264"/>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Twitter mining</a:t>
            </a:r>
            <a:r>
              <a:rPr lang="en-US" dirty="0"/>
              <a:t> </a:t>
            </a:r>
            <a:endParaRPr lang="en-US" dirty="0" smtClean="0"/>
          </a:p>
          <a:p>
            <a:pPr lvl="1"/>
            <a:r>
              <a:rPr lang="en-US" dirty="0" smtClean="0"/>
              <a:t>Established correlations and forecasting future trends for</a:t>
            </a:r>
          </a:p>
          <a:p>
            <a:pPr lvl="2"/>
            <a:r>
              <a:rPr lang="en-US" dirty="0" smtClean="0"/>
              <a:t>Flu case counts</a:t>
            </a:r>
          </a:p>
          <a:p>
            <a:pPr lvl="2"/>
            <a:r>
              <a:rPr lang="en-US" dirty="0" smtClean="0"/>
              <a:t>Box office sales</a:t>
            </a:r>
          </a:p>
          <a:p>
            <a:pPr lvl="2"/>
            <a:r>
              <a:rPr lang="en-US" dirty="0" smtClean="0"/>
              <a:t>Stock Markets</a:t>
            </a:r>
          </a:p>
          <a:p>
            <a:pPr lvl="1"/>
            <a:r>
              <a:rPr lang="en-US" dirty="0" smtClean="0"/>
              <a:t>Can Twitter model the social, political landscape of a country?</a:t>
            </a:r>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a:t>
            </a:fld>
            <a:endParaRPr lang="en-US"/>
          </a:p>
        </p:txBody>
      </p:sp>
    </p:spTree>
    <p:extLst>
      <p:ext uri="{BB962C8B-B14F-4D97-AF65-F5344CB8AC3E}">
        <p14:creationId xmlns:p14="http://schemas.microsoft.com/office/powerpoint/2010/main" val="3835697113"/>
      </p:ext>
    </p:extLst>
  </p:cSld>
  <p:clrMapOvr>
    <a:masterClrMapping/>
  </p:clrMapOvr>
  <mc:AlternateContent xmlns:mc="http://schemas.openxmlformats.org/markup-compatibility/2006" xmlns:p14="http://schemas.microsoft.com/office/powerpoint/2010/main">
    <mc:Choice Requires="p14">
      <p:transition spd="slow" p14:dur="2000" advTm="60422"/>
    </mc:Choice>
    <mc:Fallback xmlns="">
      <p:transition xmlns:p14="http://schemas.microsoft.com/office/powerpoint/2010/main" spd="slow" advTm="60422"/>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20</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sp>
        <p:nvSpPr>
          <p:cNvPr id="10" name="TextBox 9"/>
          <p:cNvSpPr txBox="1"/>
          <p:nvPr/>
        </p:nvSpPr>
        <p:spPr>
          <a:xfrm>
            <a:off x="4038600" y="4876800"/>
            <a:ext cx="2443172" cy="369332"/>
          </a:xfrm>
          <a:prstGeom prst="rect">
            <a:avLst/>
          </a:prstGeom>
          <a:noFill/>
        </p:spPr>
        <p:txBody>
          <a:bodyPr wrap="none" rtlCol="0">
            <a:spAutoFit/>
          </a:bodyPr>
          <a:lstStyle/>
          <a:p>
            <a:r>
              <a:rPr lang="en-US" dirty="0" smtClean="0">
                <a:solidFill>
                  <a:srgbClr val="008000"/>
                </a:solidFill>
              </a:rPr>
              <a:t>Set of rule groundings</a:t>
            </a:r>
            <a:endParaRPr lang="en-US" dirty="0">
              <a:solidFill>
                <a:srgbClr val="008000"/>
              </a:solidFill>
            </a:endParaRPr>
          </a:p>
        </p:txBody>
      </p:sp>
      <p:sp>
        <p:nvSpPr>
          <p:cNvPr id="12" name="TextBox 11"/>
          <p:cNvSpPr txBox="1"/>
          <p:nvPr/>
        </p:nvSpPr>
        <p:spPr>
          <a:xfrm>
            <a:off x="6553200" y="4876800"/>
            <a:ext cx="1715734" cy="369332"/>
          </a:xfrm>
          <a:prstGeom prst="rect">
            <a:avLst/>
          </a:prstGeom>
          <a:noFill/>
        </p:spPr>
        <p:txBody>
          <a:bodyPr wrap="none" rtlCol="0">
            <a:spAutoFit/>
          </a:bodyPr>
          <a:lstStyle/>
          <a:p>
            <a:r>
              <a:rPr lang="en-US" dirty="0" smtClean="0">
                <a:solidFill>
                  <a:srgbClr val="008000"/>
                </a:solidFill>
              </a:rPr>
              <a:t>Rule’s Weights</a:t>
            </a:r>
            <a:endParaRPr lang="en-US" dirty="0">
              <a:solidFill>
                <a:srgbClr val="008000"/>
              </a:solidFill>
            </a:endParaRPr>
          </a:p>
        </p:txBody>
      </p:sp>
      <p:sp>
        <p:nvSpPr>
          <p:cNvPr id="21" name="TextBox 20"/>
          <p:cNvSpPr txBox="1"/>
          <p:nvPr/>
        </p:nvSpPr>
        <p:spPr>
          <a:xfrm>
            <a:off x="1524000" y="1676400"/>
            <a:ext cx="5124570" cy="369332"/>
          </a:xfrm>
          <a:prstGeom prst="rect">
            <a:avLst/>
          </a:prstGeom>
          <a:noFill/>
        </p:spPr>
        <p:txBody>
          <a:bodyPr wrap="none" rtlCol="0">
            <a:spAutoFit/>
          </a:bodyPr>
          <a:lstStyle/>
          <a:p>
            <a:r>
              <a:rPr lang="en-US" dirty="0" smtClean="0">
                <a:solidFill>
                  <a:srgbClr val="008000"/>
                </a:solidFill>
              </a:rPr>
              <a:t>Ground rule distance to satisfaction for a given </a:t>
            </a:r>
            <a:r>
              <a:rPr lang="en-US" i="1" dirty="0">
                <a:solidFill>
                  <a:srgbClr val="008000"/>
                </a:solidFill>
              </a:rPr>
              <a:t>I</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0"/>
          </p:cNvCxnSpPr>
          <p:nvPr/>
        </p:nvCxnSpPr>
        <p:spPr>
          <a:xfrm flipH="1" flipV="1">
            <a:off x="4572000" y="4191000"/>
            <a:ext cx="688186" cy="685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flipH="1" flipV="1">
            <a:off x="5257800" y="3733800"/>
            <a:ext cx="2153267" cy="1143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2"/>
          </p:cNvCxnSpPr>
          <p:nvPr/>
        </p:nvCxnSpPr>
        <p:spPr>
          <a:xfrm>
            <a:off x="4086285" y="2045732"/>
            <a:ext cx="1628715" cy="1090136"/>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500437"/>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21</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sp>
        <p:nvSpPr>
          <p:cNvPr id="10" name="TextBox 9"/>
          <p:cNvSpPr txBox="1"/>
          <p:nvPr/>
        </p:nvSpPr>
        <p:spPr>
          <a:xfrm>
            <a:off x="4038600" y="4876800"/>
            <a:ext cx="2443172" cy="369332"/>
          </a:xfrm>
          <a:prstGeom prst="rect">
            <a:avLst/>
          </a:prstGeom>
          <a:noFill/>
        </p:spPr>
        <p:txBody>
          <a:bodyPr wrap="none" rtlCol="0">
            <a:spAutoFit/>
          </a:bodyPr>
          <a:lstStyle/>
          <a:p>
            <a:r>
              <a:rPr lang="en-US" dirty="0" smtClean="0">
                <a:solidFill>
                  <a:srgbClr val="008000"/>
                </a:solidFill>
              </a:rPr>
              <a:t>Set of rule groundings</a:t>
            </a:r>
            <a:endParaRPr lang="en-US" dirty="0">
              <a:solidFill>
                <a:srgbClr val="008000"/>
              </a:solidFill>
            </a:endParaRPr>
          </a:p>
        </p:txBody>
      </p:sp>
      <p:sp>
        <p:nvSpPr>
          <p:cNvPr id="12" name="TextBox 11"/>
          <p:cNvSpPr txBox="1"/>
          <p:nvPr/>
        </p:nvSpPr>
        <p:spPr>
          <a:xfrm>
            <a:off x="6553200" y="4876800"/>
            <a:ext cx="1715734" cy="369332"/>
          </a:xfrm>
          <a:prstGeom prst="rect">
            <a:avLst/>
          </a:prstGeom>
          <a:noFill/>
        </p:spPr>
        <p:txBody>
          <a:bodyPr wrap="none" rtlCol="0">
            <a:spAutoFit/>
          </a:bodyPr>
          <a:lstStyle/>
          <a:p>
            <a:r>
              <a:rPr lang="en-US" dirty="0" smtClean="0">
                <a:solidFill>
                  <a:srgbClr val="008000"/>
                </a:solidFill>
              </a:rPr>
              <a:t>Rule’s Weights</a:t>
            </a:r>
            <a:endParaRPr lang="en-US" dirty="0">
              <a:solidFill>
                <a:srgbClr val="008000"/>
              </a:solidFill>
            </a:endParaRPr>
          </a:p>
        </p:txBody>
      </p:sp>
      <p:sp>
        <p:nvSpPr>
          <p:cNvPr id="21" name="TextBox 20"/>
          <p:cNvSpPr txBox="1"/>
          <p:nvPr/>
        </p:nvSpPr>
        <p:spPr>
          <a:xfrm>
            <a:off x="1524000" y="1676400"/>
            <a:ext cx="5124570" cy="369332"/>
          </a:xfrm>
          <a:prstGeom prst="rect">
            <a:avLst/>
          </a:prstGeom>
          <a:noFill/>
        </p:spPr>
        <p:txBody>
          <a:bodyPr wrap="none" rtlCol="0">
            <a:spAutoFit/>
          </a:bodyPr>
          <a:lstStyle/>
          <a:p>
            <a:r>
              <a:rPr lang="en-US" dirty="0" smtClean="0">
                <a:solidFill>
                  <a:srgbClr val="008000"/>
                </a:solidFill>
              </a:rPr>
              <a:t>Ground rule distance to satisfaction for a given </a:t>
            </a:r>
            <a:r>
              <a:rPr lang="en-US" i="1" dirty="0">
                <a:solidFill>
                  <a:srgbClr val="008000"/>
                </a:solidFill>
              </a:rPr>
              <a:t>I</a:t>
            </a:r>
            <a:endParaRPr lang="en-US" dirty="0">
              <a:solidFill>
                <a:srgbClr val="008000"/>
              </a:solidFill>
            </a:endParaRPr>
          </a:p>
        </p:txBody>
      </p:sp>
      <p:sp>
        <p:nvSpPr>
          <p:cNvPr id="35" name="TextBox 34"/>
          <p:cNvSpPr txBox="1"/>
          <p:nvPr/>
        </p:nvSpPr>
        <p:spPr>
          <a:xfrm>
            <a:off x="7848600" y="1752600"/>
            <a:ext cx="659743" cy="369332"/>
          </a:xfrm>
          <a:prstGeom prst="rect">
            <a:avLst/>
          </a:prstGeom>
          <a:noFill/>
        </p:spPr>
        <p:txBody>
          <a:bodyPr wrap="none" rtlCol="0">
            <a:spAutoFit/>
          </a:bodyPr>
          <a:lstStyle/>
          <a:p>
            <a:r>
              <a:rPr lang="en-US" dirty="0" smtClean="0">
                <a:solidFill>
                  <a:srgbClr val="008000"/>
                </a:solidFill>
              </a:rPr>
              <a:t>{1,2}</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0"/>
          </p:cNvCxnSpPr>
          <p:nvPr/>
        </p:nvCxnSpPr>
        <p:spPr>
          <a:xfrm flipH="1" flipV="1">
            <a:off x="4572000" y="4191000"/>
            <a:ext cx="688186" cy="685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flipH="1" flipV="1">
            <a:off x="5257800" y="3733800"/>
            <a:ext cx="2153267" cy="1143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2"/>
          </p:cNvCxnSpPr>
          <p:nvPr/>
        </p:nvCxnSpPr>
        <p:spPr>
          <a:xfrm flipH="1">
            <a:off x="6934200" y="2121932"/>
            <a:ext cx="1244272" cy="1002268"/>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2"/>
          </p:cNvCxnSpPr>
          <p:nvPr/>
        </p:nvCxnSpPr>
        <p:spPr>
          <a:xfrm>
            <a:off x="4086285" y="2045732"/>
            <a:ext cx="1628715" cy="1090136"/>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75828"/>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22</a:t>
            </a:fld>
            <a:endParaRPr lang="en-US"/>
          </a:p>
        </p:txBody>
      </p:sp>
      <p:sp>
        <p:nvSpPr>
          <p:cNvPr id="9" name="TextBox 8"/>
          <p:cNvSpPr txBox="1"/>
          <p:nvPr/>
        </p:nvSpPr>
        <p:spPr>
          <a:xfrm>
            <a:off x="0" y="4876800"/>
            <a:ext cx="1544864" cy="369332"/>
          </a:xfrm>
          <a:prstGeom prst="rect">
            <a:avLst/>
          </a:prstGeom>
          <a:noFill/>
        </p:spPr>
        <p:txBody>
          <a:bodyPr wrap="none" rtlCol="0">
            <a:spAutoFit/>
          </a:bodyPr>
          <a:lstStyle/>
          <a:p>
            <a:r>
              <a:rPr lang="en-US" dirty="0" smtClean="0">
                <a:solidFill>
                  <a:srgbClr val="008000"/>
                </a:solidFill>
              </a:rPr>
              <a:t>Interpretation</a:t>
            </a:r>
            <a:endParaRPr lang="en-US" dirty="0">
              <a:solidFill>
                <a:srgbClr val="008000"/>
              </a:solidFill>
            </a:endParaRPr>
          </a:p>
        </p:txBody>
      </p:sp>
      <p:sp>
        <p:nvSpPr>
          <p:cNvPr id="10" name="TextBox 9"/>
          <p:cNvSpPr txBox="1"/>
          <p:nvPr/>
        </p:nvSpPr>
        <p:spPr>
          <a:xfrm>
            <a:off x="4038600" y="4876800"/>
            <a:ext cx="2443172" cy="369332"/>
          </a:xfrm>
          <a:prstGeom prst="rect">
            <a:avLst/>
          </a:prstGeom>
          <a:noFill/>
        </p:spPr>
        <p:txBody>
          <a:bodyPr wrap="none" rtlCol="0">
            <a:spAutoFit/>
          </a:bodyPr>
          <a:lstStyle/>
          <a:p>
            <a:r>
              <a:rPr lang="en-US" dirty="0" smtClean="0">
                <a:solidFill>
                  <a:srgbClr val="008000"/>
                </a:solidFill>
              </a:rPr>
              <a:t>Set of rule groundings</a:t>
            </a:r>
            <a:endParaRPr lang="en-US" dirty="0">
              <a:solidFill>
                <a:srgbClr val="008000"/>
              </a:solidFill>
            </a:endParaRPr>
          </a:p>
        </p:txBody>
      </p:sp>
      <p:sp>
        <p:nvSpPr>
          <p:cNvPr id="12" name="TextBox 11"/>
          <p:cNvSpPr txBox="1"/>
          <p:nvPr/>
        </p:nvSpPr>
        <p:spPr>
          <a:xfrm>
            <a:off x="6553200" y="4876800"/>
            <a:ext cx="1715734" cy="369332"/>
          </a:xfrm>
          <a:prstGeom prst="rect">
            <a:avLst/>
          </a:prstGeom>
          <a:noFill/>
        </p:spPr>
        <p:txBody>
          <a:bodyPr wrap="none" rtlCol="0">
            <a:spAutoFit/>
          </a:bodyPr>
          <a:lstStyle/>
          <a:p>
            <a:r>
              <a:rPr lang="en-US" dirty="0" smtClean="0">
                <a:solidFill>
                  <a:srgbClr val="008000"/>
                </a:solidFill>
              </a:rPr>
              <a:t>Rule’s Weights</a:t>
            </a:r>
            <a:endParaRPr lang="en-US" dirty="0">
              <a:solidFill>
                <a:srgbClr val="008000"/>
              </a:solidFill>
            </a:endParaRPr>
          </a:p>
        </p:txBody>
      </p:sp>
      <p:sp>
        <p:nvSpPr>
          <p:cNvPr id="21" name="TextBox 20"/>
          <p:cNvSpPr txBox="1"/>
          <p:nvPr/>
        </p:nvSpPr>
        <p:spPr>
          <a:xfrm>
            <a:off x="1524000" y="1676400"/>
            <a:ext cx="5124570" cy="369332"/>
          </a:xfrm>
          <a:prstGeom prst="rect">
            <a:avLst/>
          </a:prstGeom>
          <a:noFill/>
        </p:spPr>
        <p:txBody>
          <a:bodyPr wrap="none" rtlCol="0">
            <a:spAutoFit/>
          </a:bodyPr>
          <a:lstStyle/>
          <a:p>
            <a:r>
              <a:rPr lang="en-US" dirty="0" smtClean="0">
                <a:solidFill>
                  <a:srgbClr val="008000"/>
                </a:solidFill>
              </a:rPr>
              <a:t>Ground rule distance to satisfaction for a given </a:t>
            </a:r>
            <a:r>
              <a:rPr lang="en-US" i="1" dirty="0">
                <a:solidFill>
                  <a:srgbClr val="008000"/>
                </a:solidFill>
              </a:rPr>
              <a:t>I</a:t>
            </a:r>
            <a:endParaRPr lang="en-US" dirty="0">
              <a:solidFill>
                <a:srgbClr val="008000"/>
              </a:solidFill>
            </a:endParaRPr>
          </a:p>
        </p:txBody>
      </p:sp>
      <p:sp>
        <p:nvSpPr>
          <p:cNvPr id="27" name="TextBox 26"/>
          <p:cNvSpPr txBox="1"/>
          <p:nvPr/>
        </p:nvSpPr>
        <p:spPr>
          <a:xfrm>
            <a:off x="152400" y="6248400"/>
            <a:ext cx="2583835" cy="369332"/>
          </a:xfrm>
          <a:prstGeom prst="rect">
            <a:avLst/>
          </a:prstGeom>
          <a:noFill/>
        </p:spPr>
        <p:txBody>
          <a:bodyPr wrap="none" rtlCol="0">
            <a:spAutoFit/>
          </a:bodyPr>
          <a:lstStyle/>
          <a:p>
            <a:r>
              <a:rPr lang="en-US" dirty="0" smtClean="0">
                <a:solidFill>
                  <a:srgbClr val="008000"/>
                </a:solidFill>
              </a:rPr>
              <a:t>Normalization Constant</a:t>
            </a:r>
            <a:endParaRPr lang="en-US" dirty="0">
              <a:solidFill>
                <a:srgbClr val="008000"/>
              </a:solidFill>
            </a:endParaRPr>
          </a:p>
        </p:txBody>
      </p:sp>
      <p:sp>
        <p:nvSpPr>
          <p:cNvPr id="35" name="TextBox 34"/>
          <p:cNvSpPr txBox="1"/>
          <p:nvPr/>
        </p:nvSpPr>
        <p:spPr>
          <a:xfrm>
            <a:off x="7848600" y="1752600"/>
            <a:ext cx="659743" cy="369332"/>
          </a:xfrm>
          <a:prstGeom prst="rect">
            <a:avLst/>
          </a:prstGeom>
          <a:noFill/>
        </p:spPr>
        <p:txBody>
          <a:bodyPr wrap="none" rtlCol="0">
            <a:spAutoFit/>
          </a:bodyPr>
          <a:lstStyle/>
          <a:p>
            <a:r>
              <a:rPr lang="en-US" dirty="0" smtClean="0">
                <a:solidFill>
                  <a:srgbClr val="008000"/>
                </a:solidFill>
              </a:rPr>
              <a:t>{1,2}</a:t>
            </a:r>
            <a:endParaRPr lang="en-US" dirty="0">
              <a:solidFill>
                <a:srgbClr val="008000"/>
              </a:solidFill>
            </a:endParaRPr>
          </a:p>
        </p:txBody>
      </p:sp>
      <p:pic>
        <p:nvPicPr>
          <p:cNvPr id="3" name="Picture 2" descr="interpretatio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466114" cy="1676400"/>
          </a:xfrm>
          <a:prstGeom prst="rect">
            <a:avLst/>
          </a:prstGeom>
        </p:spPr>
      </p:pic>
      <p:pic>
        <p:nvPicPr>
          <p:cNvPr id="14" name="Picture 13" descr="normalizationConsta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6045200"/>
            <a:ext cx="3835400" cy="812800"/>
          </a:xfrm>
          <a:prstGeom prst="rect">
            <a:avLst/>
          </a:prstGeom>
        </p:spPr>
      </p:pic>
      <p:cxnSp>
        <p:nvCxnSpPr>
          <p:cNvPr id="16" name="Straight Arrow Connector 15"/>
          <p:cNvCxnSpPr/>
          <p:nvPr/>
        </p:nvCxnSpPr>
        <p:spPr>
          <a:xfrm flipV="1">
            <a:off x="914400" y="3962400"/>
            <a:ext cx="381000" cy="762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0"/>
          </p:cNvCxnSpPr>
          <p:nvPr/>
        </p:nvCxnSpPr>
        <p:spPr>
          <a:xfrm flipV="1">
            <a:off x="1444318" y="4038600"/>
            <a:ext cx="1298882" cy="2209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0"/>
          </p:cNvCxnSpPr>
          <p:nvPr/>
        </p:nvCxnSpPr>
        <p:spPr>
          <a:xfrm flipH="1" flipV="1">
            <a:off x="4572000" y="4191000"/>
            <a:ext cx="688186" cy="6858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flipH="1" flipV="1">
            <a:off x="5257800" y="3733800"/>
            <a:ext cx="2153267" cy="1143000"/>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2"/>
          </p:cNvCxnSpPr>
          <p:nvPr/>
        </p:nvCxnSpPr>
        <p:spPr>
          <a:xfrm flipH="1">
            <a:off x="6934200" y="2121932"/>
            <a:ext cx="1244272" cy="1002268"/>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2"/>
          </p:cNvCxnSpPr>
          <p:nvPr/>
        </p:nvCxnSpPr>
        <p:spPr>
          <a:xfrm>
            <a:off x="4086285" y="2045732"/>
            <a:ext cx="1628715" cy="1090136"/>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493198"/>
      </p:ext>
    </p:extLst>
  </p:cSld>
  <p:clrMapOvr>
    <a:masterClrMapping/>
  </p:clrMapOvr>
  <mc:AlternateContent xmlns:mc="http://schemas.openxmlformats.org/markup-compatibility/2006" xmlns:p14="http://schemas.microsoft.com/office/powerpoint/2010/main">
    <mc:Choice Requires="p14">
      <p:transition spd="slow" p14:dur="2000" advTm="13749"/>
    </mc:Choice>
    <mc:Fallback xmlns="">
      <p:transition xmlns:p14="http://schemas.microsoft.com/office/powerpoint/2010/main" spd="slow" advTm="13749"/>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MPE Inference</a:t>
            </a:r>
            <a:endParaRPr lang="en-US" dirty="0"/>
          </a:p>
        </p:txBody>
      </p:sp>
      <p:sp>
        <p:nvSpPr>
          <p:cNvPr id="3" name="Content Placeholder 2"/>
          <p:cNvSpPr>
            <a:spLocks noGrp="1"/>
          </p:cNvSpPr>
          <p:nvPr>
            <p:ph idx="1"/>
          </p:nvPr>
        </p:nvSpPr>
        <p:spPr/>
        <p:txBody>
          <a:bodyPr/>
          <a:lstStyle/>
          <a:p>
            <a:r>
              <a:rPr lang="en-US" dirty="0" smtClean="0"/>
              <a:t>Computes</a:t>
            </a:r>
          </a:p>
          <a:p>
            <a:pPr lvl="1"/>
            <a:r>
              <a:rPr lang="en-US" dirty="0" smtClean="0"/>
              <a:t>prefers(bob, Rep.) &gt;= prefers(bob, Dem.)?</a:t>
            </a:r>
          </a:p>
          <a:p>
            <a:r>
              <a:rPr lang="en-US" dirty="0" smtClean="0"/>
              <a:t>Constrained convex optimization problem</a:t>
            </a:r>
          </a:p>
          <a:p>
            <a:r>
              <a:rPr lang="en-US" dirty="0" smtClean="0"/>
              <a:t>Time Complexity : </a:t>
            </a:r>
            <a:r>
              <a:rPr lang="en-US" i="1" dirty="0" smtClean="0"/>
              <a:t>O(n</a:t>
            </a:r>
            <a:r>
              <a:rPr lang="en-US" i="1" baseline="30000" dirty="0" smtClean="0"/>
              <a:t>3.5</a:t>
            </a:r>
            <a:r>
              <a:rPr lang="en-US" i="1" dirty="0" smtClean="0"/>
              <a:t>)</a:t>
            </a:r>
          </a:p>
          <a:p>
            <a:pPr marL="457200" lvl="1" indent="0">
              <a:buNone/>
            </a:pPr>
            <a:r>
              <a:rPr lang="en-US" dirty="0"/>
              <a:t>w</a:t>
            </a:r>
            <a:r>
              <a:rPr lang="en-US" dirty="0" smtClean="0"/>
              <a:t>here n is the number of relevant rule groundings with non-zero distance to satisfaction.</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23</a:t>
            </a:fld>
            <a:endParaRPr lang="en-US"/>
          </a:p>
        </p:txBody>
      </p:sp>
    </p:spTree>
    <p:extLst>
      <p:ext uri="{BB962C8B-B14F-4D97-AF65-F5344CB8AC3E}">
        <p14:creationId xmlns:p14="http://schemas.microsoft.com/office/powerpoint/2010/main" val="1896227243"/>
      </p:ext>
    </p:extLst>
  </p:cSld>
  <p:clrMapOvr>
    <a:masterClrMapping/>
  </p:clrMapOvr>
  <mc:AlternateContent xmlns:mc="http://schemas.openxmlformats.org/markup-compatibility/2006" xmlns:p14="http://schemas.microsoft.com/office/powerpoint/2010/main">
    <mc:Choice Requires="p14">
      <p:transition spd="slow" p14:dur="2000" advTm="71109"/>
    </mc:Choice>
    <mc:Fallback xmlns="">
      <p:transition xmlns:p14="http://schemas.microsoft.com/office/powerpoint/2010/main" spd="slow" advTm="71109"/>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Optimization</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24</a:t>
            </a:fld>
            <a:endParaRPr lang="en-US"/>
          </a:p>
        </p:txBody>
      </p:sp>
      <p:pic>
        <p:nvPicPr>
          <p:cNvPr id="5" name="Picture 4" descr="consensusOpt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0200"/>
            <a:ext cx="8305800" cy="5028463"/>
          </a:xfrm>
          <a:prstGeom prst="rect">
            <a:avLst/>
          </a:prstGeom>
        </p:spPr>
      </p:pic>
    </p:spTree>
    <p:extLst>
      <p:ext uri="{BB962C8B-B14F-4D97-AF65-F5344CB8AC3E}">
        <p14:creationId xmlns:p14="http://schemas.microsoft.com/office/powerpoint/2010/main" val="757168883"/>
      </p:ext>
    </p:extLst>
  </p:cSld>
  <p:clrMapOvr>
    <a:masterClrMapping/>
  </p:clrMapOvr>
  <mc:AlternateContent xmlns:mc="http://schemas.openxmlformats.org/markup-compatibility/2006" xmlns:p14="http://schemas.microsoft.com/office/powerpoint/2010/main">
    <mc:Choice Requires="p14">
      <p:transition spd="slow" p14:dur="2000" advTm="67089"/>
    </mc:Choice>
    <mc:Fallback xmlns="">
      <p:transition xmlns:p14="http://schemas.microsoft.com/office/powerpoint/2010/main" spd="slow" advTm="67089"/>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0"/>
            <a:ext cx="9144000" cy="1524000"/>
          </a:xfrm>
          <a:prstGeom prst="rect">
            <a:avLst/>
          </a:prstGeom>
          <a:solidFill>
            <a:schemeClr val="bg1"/>
          </a:solidFill>
          <a:ln w="9525">
            <a:noFill/>
            <a:miter lim="800000"/>
            <a:headEnd/>
            <a:tailEnd/>
          </a:ln>
        </p:spPr>
        <p:txBody>
          <a:bodyPr wrap="none" anchor="ctr"/>
          <a:lstStyle/>
          <a:p>
            <a:endParaRPr lang="en-US"/>
          </a:p>
        </p:txBody>
      </p:sp>
      <p:sp>
        <p:nvSpPr>
          <p:cNvPr id="2052" name="Rectangle 4"/>
          <p:cNvSpPr>
            <a:spLocks noChangeArrowheads="1"/>
          </p:cNvSpPr>
          <p:nvPr/>
        </p:nvSpPr>
        <p:spPr bwMode="auto">
          <a:xfrm>
            <a:off x="0" y="1981200"/>
            <a:ext cx="9144000" cy="2590800"/>
          </a:xfrm>
          <a:prstGeom prst="rect">
            <a:avLst/>
          </a:prstGeom>
          <a:solidFill>
            <a:srgbClr val="555555"/>
          </a:solidFill>
          <a:ln w="9525">
            <a:noFill/>
            <a:miter lim="800000"/>
            <a:headEnd/>
            <a:tailEnd/>
          </a:ln>
        </p:spPr>
        <p:txBody>
          <a:bodyPr wrap="none" anchor="ctr"/>
          <a:lstStyle/>
          <a:p>
            <a:endParaRPr lang="en-US"/>
          </a:p>
        </p:txBody>
      </p:sp>
      <p:sp>
        <p:nvSpPr>
          <p:cNvPr id="2053" name="Rectangle 2"/>
          <p:cNvSpPr>
            <a:spLocks noGrp="1" noChangeArrowheads="1"/>
          </p:cNvSpPr>
          <p:nvPr>
            <p:ph type="ctrTitle"/>
          </p:nvPr>
        </p:nvSpPr>
        <p:spPr>
          <a:xfrm>
            <a:off x="609600" y="2514600"/>
            <a:ext cx="7772400" cy="1470025"/>
          </a:xfrm>
        </p:spPr>
        <p:txBody>
          <a:bodyPr/>
          <a:lstStyle/>
          <a:p>
            <a:pPr eaLnBrk="1" hangingPunct="1"/>
            <a:r>
              <a:rPr lang="en-US" sz="4000" dirty="0" smtClean="0"/>
              <a:t>Dynamic Query Expansion Using PSL</a:t>
            </a:r>
            <a:endParaRPr lang="en-US" sz="2400" dirty="0" smtClean="0"/>
          </a:p>
        </p:txBody>
      </p:sp>
      <p:sp>
        <p:nvSpPr>
          <p:cNvPr id="4" name="Slide Number Placeholder 3"/>
          <p:cNvSpPr>
            <a:spLocks noGrp="1"/>
          </p:cNvSpPr>
          <p:nvPr>
            <p:ph type="sldNum" sz="quarter" idx="12"/>
          </p:nvPr>
        </p:nvSpPr>
        <p:spPr/>
        <p:txBody>
          <a:bodyPr/>
          <a:lstStyle/>
          <a:p>
            <a:pPr>
              <a:defRPr/>
            </a:pPr>
            <a:fld id="{EE69E5D0-AC7D-4E0E-9E73-735AC474875E}" type="slidenum">
              <a:rPr lang="en-US" smtClean="0"/>
              <a:pPr>
                <a:defRPr/>
              </a:pPr>
              <a:t>25</a:t>
            </a:fld>
            <a:endParaRPr lang="en-US"/>
          </a:p>
        </p:txBody>
      </p:sp>
    </p:spTree>
    <p:extLst>
      <p:ext uri="{BB962C8B-B14F-4D97-AF65-F5344CB8AC3E}">
        <p14:creationId xmlns:p14="http://schemas.microsoft.com/office/powerpoint/2010/main" val="1139321486"/>
      </p:ext>
    </p:extLst>
  </p:cSld>
  <p:clrMapOvr>
    <a:masterClrMapping/>
  </p:clrMapOvr>
  <mc:AlternateContent xmlns:mc="http://schemas.openxmlformats.org/markup-compatibility/2006" xmlns:p14="http://schemas.microsoft.com/office/powerpoint/2010/main">
    <mc:Choice Requires="p14">
      <p:transition spd="slow" p14:dur="2000" advTm="6837"/>
    </mc:Choice>
    <mc:Fallback xmlns="">
      <p:transition xmlns:p14="http://schemas.microsoft.com/office/powerpoint/2010/main" spd="slow" advTm="6837"/>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608" y="152400"/>
            <a:ext cx="8229600" cy="1143000"/>
          </a:xfrm>
        </p:spPr>
        <p:txBody>
          <a:bodyPr/>
          <a:lstStyle/>
          <a:p>
            <a:r>
              <a:rPr lang="en-US" dirty="0" smtClean="0"/>
              <a:t>Design</a:t>
            </a:r>
            <a:endParaRPr lang="en-US" dirty="0"/>
          </a:p>
        </p:txBody>
      </p:sp>
      <p:sp>
        <p:nvSpPr>
          <p:cNvPr id="4" name="Slide Number Placeholder 3"/>
          <p:cNvSpPr>
            <a:spLocks noGrp="1"/>
          </p:cNvSpPr>
          <p:nvPr>
            <p:ph type="sldNum" sz="quarter" idx="12"/>
          </p:nvPr>
        </p:nvSpPr>
        <p:spPr>
          <a:xfrm>
            <a:off x="7132008" y="6381750"/>
            <a:ext cx="2133600" cy="476250"/>
          </a:xfrm>
        </p:spPr>
        <p:txBody>
          <a:bodyPr/>
          <a:lstStyle/>
          <a:p>
            <a:pPr>
              <a:defRPr/>
            </a:pPr>
            <a:fld id="{AC0646B8-9310-4B6B-8A6A-D0B14E592E13}" type="slidenum">
              <a:rPr lang="en-US" smtClean="0"/>
              <a:pPr>
                <a:defRPr/>
              </a:pPr>
              <a:t>26</a:t>
            </a:fld>
            <a:endParaRPr lang="en-US"/>
          </a:p>
        </p:txBody>
      </p:sp>
      <p:sp>
        <p:nvSpPr>
          <p:cNvPr id="28" name="TextBox 27"/>
          <p:cNvSpPr txBox="1"/>
          <p:nvPr/>
        </p:nvSpPr>
        <p:spPr>
          <a:xfrm>
            <a:off x="959808" y="2743200"/>
            <a:ext cx="2667000" cy="369332"/>
          </a:xfrm>
          <a:prstGeom prst="rect">
            <a:avLst/>
          </a:prstGeom>
          <a:noFill/>
        </p:spPr>
        <p:txBody>
          <a:bodyPr wrap="square" rtlCol="0">
            <a:spAutoFit/>
          </a:bodyPr>
          <a:lstStyle/>
          <a:p>
            <a:r>
              <a:rPr lang="en-US" dirty="0" smtClean="0"/>
              <a:t>Pre-Processing</a:t>
            </a:r>
            <a:endParaRPr lang="en-US" dirty="0"/>
          </a:p>
        </p:txBody>
      </p:sp>
      <p:sp>
        <p:nvSpPr>
          <p:cNvPr id="29" name="Rectangle 28"/>
          <p:cNvSpPr/>
          <p:nvPr/>
        </p:nvSpPr>
        <p:spPr>
          <a:xfrm>
            <a:off x="3703008" y="1600200"/>
            <a:ext cx="2060221" cy="1171222"/>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Keyword and Author Filter</a:t>
            </a:r>
            <a:endParaRPr lang="en-US" dirty="0">
              <a:solidFill>
                <a:srgbClr val="000000"/>
              </a:solidFill>
            </a:endParaRPr>
          </a:p>
        </p:txBody>
      </p:sp>
      <p:sp>
        <p:nvSpPr>
          <p:cNvPr id="30" name="Rectangle 29"/>
          <p:cNvSpPr/>
          <p:nvPr/>
        </p:nvSpPr>
        <p:spPr>
          <a:xfrm>
            <a:off x="6370008" y="1600200"/>
            <a:ext cx="2060222" cy="1171221"/>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Predicate Generation</a:t>
            </a:r>
            <a:endParaRPr lang="en-US" dirty="0">
              <a:solidFill>
                <a:srgbClr val="000000"/>
              </a:solidFill>
            </a:endParaRPr>
          </a:p>
        </p:txBody>
      </p:sp>
      <p:sp>
        <p:nvSpPr>
          <p:cNvPr id="31" name="Right Arrow 30"/>
          <p:cNvSpPr/>
          <p:nvPr/>
        </p:nvSpPr>
        <p:spPr>
          <a:xfrm>
            <a:off x="121608" y="1828800"/>
            <a:ext cx="762000" cy="592667"/>
          </a:xfrm>
          <a:prstGeom prst="rightArrow">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0792" y="1905000"/>
            <a:ext cx="977227" cy="369332"/>
          </a:xfrm>
          <a:prstGeom prst="rect">
            <a:avLst/>
          </a:prstGeom>
          <a:noFill/>
        </p:spPr>
        <p:txBody>
          <a:bodyPr wrap="square" rtlCol="0">
            <a:spAutoFit/>
          </a:bodyPr>
          <a:lstStyle/>
          <a:p>
            <a:r>
              <a:rPr lang="en-US" dirty="0" smtClean="0">
                <a:solidFill>
                  <a:schemeClr val="bg1"/>
                </a:solidFill>
              </a:rPr>
              <a:t> </a:t>
            </a:r>
            <a:r>
              <a:rPr lang="en-US" dirty="0" smtClean="0"/>
              <a:t>Tweets</a:t>
            </a:r>
            <a:endParaRPr lang="en-US" dirty="0"/>
          </a:p>
        </p:txBody>
      </p:sp>
      <p:cxnSp>
        <p:nvCxnSpPr>
          <p:cNvPr id="33" name="Straight Arrow Connector 32"/>
          <p:cNvCxnSpPr>
            <a:endCxn id="29" idx="1"/>
          </p:cNvCxnSpPr>
          <p:nvPr/>
        </p:nvCxnSpPr>
        <p:spPr>
          <a:xfrm>
            <a:off x="3093829" y="2185810"/>
            <a:ext cx="609179"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378614" y="3235458"/>
            <a:ext cx="2060222" cy="1171222"/>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PSL Program</a:t>
            </a:r>
            <a:endParaRPr lang="en-US" dirty="0">
              <a:solidFill>
                <a:srgbClr val="000000"/>
              </a:solidFill>
            </a:endParaRPr>
          </a:p>
        </p:txBody>
      </p:sp>
      <p:sp>
        <p:nvSpPr>
          <p:cNvPr id="37" name="Rectangle 36"/>
          <p:cNvSpPr/>
          <p:nvPr/>
        </p:nvSpPr>
        <p:spPr>
          <a:xfrm>
            <a:off x="3787249" y="5146856"/>
            <a:ext cx="2060221" cy="1171222"/>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Threshold Filter</a:t>
            </a:r>
            <a:endParaRPr lang="en-US" dirty="0">
              <a:solidFill>
                <a:srgbClr val="000000"/>
              </a:solidFill>
            </a:endParaRPr>
          </a:p>
        </p:txBody>
      </p:sp>
      <p:sp>
        <p:nvSpPr>
          <p:cNvPr id="38" name="TextBox 37"/>
          <p:cNvSpPr txBox="1"/>
          <p:nvPr/>
        </p:nvSpPr>
        <p:spPr>
          <a:xfrm>
            <a:off x="961790" y="6318078"/>
            <a:ext cx="1661295" cy="369332"/>
          </a:xfrm>
          <a:prstGeom prst="rect">
            <a:avLst/>
          </a:prstGeom>
          <a:noFill/>
        </p:spPr>
        <p:txBody>
          <a:bodyPr wrap="none" rtlCol="0">
            <a:spAutoFit/>
          </a:bodyPr>
          <a:lstStyle/>
          <a:p>
            <a:r>
              <a:rPr lang="en-US" dirty="0" smtClean="0"/>
              <a:t>Post-Processing</a:t>
            </a:r>
            <a:endParaRPr lang="en-US" dirty="0"/>
          </a:p>
        </p:txBody>
      </p:sp>
      <p:sp>
        <p:nvSpPr>
          <p:cNvPr id="39" name="Rectangle 38"/>
          <p:cNvSpPr/>
          <p:nvPr/>
        </p:nvSpPr>
        <p:spPr>
          <a:xfrm>
            <a:off x="959808" y="1600200"/>
            <a:ext cx="2060222" cy="1171222"/>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Geo-Location and Date Filter</a:t>
            </a:r>
            <a:endParaRPr lang="en-US" dirty="0">
              <a:solidFill>
                <a:srgbClr val="000000"/>
              </a:solidFill>
            </a:endParaRPr>
          </a:p>
        </p:txBody>
      </p:sp>
      <p:cxnSp>
        <p:nvCxnSpPr>
          <p:cNvPr id="40" name="Straight Arrow Connector 39"/>
          <p:cNvCxnSpPr>
            <a:stCxn id="29" idx="3"/>
          </p:cNvCxnSpPr>
          <p:nvPr/>
        </p:nvCxnSpPr>
        <p:spPr>
          <a:xfrm flipV="1">
            <a:off x="5763229" y="2185810"/>
            <a:ext cx="531144"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0" idx="2"/>
            <a:endCxn id="34" idx="0"/>
          </p:cNvCxnSpPr>
          <p:nvPr/>
        </p:nvCxnSpPr>
        <p:spPr>
          <a:xfrm>
            <a:off x="7400119" y="2771421"/>
            <a:ext cx="8606" cy="46403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4" idx="2"/>
            <a:endCxn id="5" idx="0"/>
          </p:cNvCxnSpPr>
          <p:nvPr/>
        </p:nvCxnSpPr>
        <p:spPr>
          <a:xfrm flipH="1">
            <a:off x="7398708" y="4406680"/>
            <a:ext cx="10017" cy="7749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883608" y="1524000"/>
            <a:ext cx="7690556" cy="160020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Elbow Connector 43"/>
          <p:cNvCxnSpPr>
            <a:endCxn id="29" idx="2"/>
          </p:cNvCxnSpPr>
          <p:nvPr/>
        </p:nvCxnSpPr>
        <p:spPr>
          <a:xfrm rot="5400000" flipH="1" flipV="1">
            <a:off x="2250106" y="2669276"/>
            <a:ext cx="2380867" cy="2585160"/>
          </a:xfrm>
          <a:prstGeom prst="bentConnector3">
            <a:avLst>
              <a:gd name="adj1" fmla="val 5569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5" idx="5"/>
            <a:endCxn id="37" idx="3"/>
          </p:cNvCxnSpPr>
          <p:nvPr/>
        </p:nvCxnSpPr>
        <p:spPr>
          <a:xfrm flipH="1" flipV="1">
            <a:off x="5847470" y="5732467"/>
            <a:ext cx="665413" cy="206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45" idx="2"/>
          </p:cNvCxnSpPr>
          <p:nvPr/>
        </p:nvCxnSpPr>
        <p:spPr>
          <a:xfrm flipH="1">
            <a:off x="2950533" y="5743334"/>
            <a:ext cx="836717" cy="976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4" idx="1"/>
          </p:cNvCxnSpPr>
          <p:nvPr/>
        </p:nvCxnSpPr>
        <p:spPr>
          <a:xfrm>
            <a:off x="5847471" y="3821069"/>
            <a:ext cx="53114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Parallelogram 2"/>
          <p:cNvSpPr/>
          <p:nvPr/>
        </p:nvSpPr>
        <p:spPr>
          <a:xfrm>
            <a:off x="3931608" y="3276600"/>
            <a:ext cx="1981200" cy="1143000"/>
          </a:xfrm>
          <a:prstGeom prst="parallelogram">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Seed Vocabulary</a:t>
            </a:r>
            <a:endParaRPr lang="en-US" dirty="0">
              <a:solidFill>
                <a:schemeClr val="tx1"/>
              </a:solidFill>
            </a:endParaRPr>
          </a:p>
        </p:txBody>
      </p:sp>
      <p:sp>
        <p:nvSpPr>
          <p:cNvPr id="5" name="Parallelogram 4"/>
          <p:cNvSpPr/>
          <p:nvPr/>
        </p:nvSpPr>
        <p:spPr>
          <a:xfrm>
            <a:off x="6370008" y="5181600"/>
            <a:ext cx="2057400" cy="1143000"/>
          </a:xfrm>
          <a:prstGeom prst="parallelogram">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Inferred Vocabulary And Group Membership</a:t>
            </a:r>
            <a:endParaRPr lang="en-US" dirty="0">
              <a:solidFill>
                <a:srgbClr val="000000"/>
              </a:solidFill>
            </a:endParaRPr>
          </a:p>
        </p:txBody>
      </p:sp>
      <p:sp>
        <p:nvSpPr>
          <p:cNvPr id="45" name="Parallelogram 44"/>
          <p:cNvSpPr/>
          <p:nvPr/>
        </p:nvSpPr>
        <p:spPr>
          <a:xfrm>
            <a:off x="1036008" y="5181600"/>
            <a:ext cx="2057400" cy="1143000"/>
          </a:xfrm>
          <a:prstGeom prst="parallelogram">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Keyword And Author List For Next Iteration</a:t>
            </a:r>
            <a:endParaRPr lang="en-US" dirty="0">
              <a:solidFill>
                <a:srgbClr val="000000"/>
              </a:solidFill>
            </a:endParaRPr>
          </a:p>
        </p:txBody>
      </p:sp>
      <p:sp>
        <p:nvSpPr>
          <p:cNvPr id="51" name="Rectangle 50"/>
          <p:cNvSpPr/>
          <p:nvPr/>
        </p:nvSpPr>
        <p:spPr>
          <a:xfrm>
            <a:off x="883608" y="5029200"/>
            <a:ext cx="7690556" cy="160020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485875"/>
      </p:ext>
    </p:extLst>
  </p:cSld>
  <p:clrMapOvr>
    <a:masterClrMapping/>
  </p:clrMapOvr>
  <mc:AlternateContent xmlns:mc="http://schemas.openxmlformats.org/markup-compatibility/2006" xmlns:p14="http://schemas.microsoft.com/office/powerpoint/2010/main">
    <mc:Choice Requires="p14">
      <p:transition spd="slow" p14:dur="2000" advTm="151832"/>
    </mc:Choice>
    <mc:Fallback xmlns="">
      <p:transition xmlns:p14="http://schemas.microsoft.com/office/powerpoint/2010/main" spd="slow" advTm="151832"/>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27</a:t>
            </a:fld>
            <a:endParaRPr lang="en-US"/>
          </a:p>
        </p:txBody>
      </p:sp>
      <p:sp>
        <p:nvSpPr>
          <p:cNvPr id="5" name="Right Arrow 4"/>
          <p:cNvSpPr/>
          <p:nvPr/>
        </p:nvSpPr>
        <p:spPr>
          <a:xfrm>
            <a:off x="16933" y="2209800"/>
            <a:ext cx="762000" cy="592667"/>
          </a:xfrm>
          <a:prstGeom prst="rightArrow">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2400" y="2286000"/>
            <a:ext cx="977227" cy="369332"/>
          </a:xfrm>
          <a:prstGeom prst="rect">
            <a:avLst/>
          </a:prstGeom>
          <a:noFill/>
        </p:spPr>
        <p:txBody>
          <a:bodyPr wrap="square" rtlCol="0">
            <a:spAutoFit/>
          </a:bodyPr>
          <a:lstStyle/>
          <a:p>
            <a:r>
              <a:rPr lang="en-US" dirty="0" smtClean="0">
                <a:solidFill>
                  <a:schemeClr val="bg1"/>
                </a:solidFill>
              </a:rPr>
              <a:t> </a:t>
            </a:r>
            <a:r>
              <a:rPr lang="en-US" dirty="0" smtClean="0"/>
              <a:t>Tweet</a:t>
            </a:r>
            <a:endParaRPr lang="en-US" dirty="0"/>
          </a:p>
        </p:txBody>
      </p:sp>
      <p:sp>
        <p:nvSpPr>
          <p:cNvPr id="8" name="Rectangle 7"/>
          <p:cNvSpPr/>
          <p:nvPr/>
        </p:nvSpPr>
        <p:spPr>
          <a:xfrm>
            <a:off x="762000" y="2057400"/>
            <a:ext cx="9144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GPS</a:t>
            </a:r>
            <a:endParaRPr lang="en-US" dirty="0">
              <a:solidFill>
                <a:srgbClr val="000000"/>
              </a:solidFill>
            </a:endParaRPr>
          </a:p>
        </p:txBody>
      </p:sp>
      <p:sp>
        <p:nvSpPr>
          <p:cNvPr id="10" name="Rectangle 9"/>
          <p:cNvSpPr/>
          <p:nvPr/>
        </p:nvSpPr>
        <p:spPr>
          <a:xfrm>
            <a:off x="2209800" y="2057400"/>
            <a:ext cx="11430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Location in tweet Content</a:t>
            </a:r>
            <a:endParaRPr lang="en-US" dirty="0">
              <a:solidFill>
                <a:srgbClr val="000000"/>
              </a:solidFill>
            </a:endParaRPr>
          </a:p>
        </p:txBody>
      </p:sp>
      <p:sp>
        <p:nvSpPr>
          <p:cNvPr id="11" name="Rectangle 10"/>
          <p:cNvSpPr/>
          <p:nvPr/>
        </p:nvSpPr>
        <p:spPr>
          <a:xfrm>
            <a:off x="3810000" y="2057400"/>
            <a:ext cx="12192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Landmark in tweet Content</a:t>
            </a:r>
            <a:endParaRPr lang="en-US" dirty="0">
              <a:solidFill>
                <a:srgbClr val="000000"/>
              </a:solidFill>
            </a:endParaRPr>
          </a:p>
        </p:txBody>
      </p:sp>
      <p:sp>
        <p:nvSpPr>
          <p:cNvPr id="12" name="Rectangle 11"/>
          <p:cNvSpPr/>
          <p:nvPr/>
        </p:nvSpPr>
        <p:spPr>
          <a:xfrm>
            <a:off x="5638800" y="2057400"/>
            <a:ext cx="11430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Location in user Profile</a:t>
            </a:r>
            <a:endParaRPr lang="en-US" dirty="0">
              <a:solidFill>
                <a:srgbClr val="000000"/>
              </a:solidFill>
            </a:endParaRPr>
          </a:p>
        </p:txBody>
      </p:sp>
      <p:sp>
        <p:nvSpPr>
          <p:cNvPr id="13" name="Rectangle 12"/>
          <p:cNvSpPr/>
          <p:nvPr/>
        </p:nvSpPr>
        <p:spPr>
          <a:xfrm>
            <a:off x="7467600" y="2057400"/>
            <a:ext cx="11430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Location in tweet Content</a:t>
            </a:r>
            <a:endParaRPr lang="en-US" dirty="0">
              <a:solidFill>
                <a:srgbClr val="000000"/>
              </a:solidFill>
            </a:endParaRPr>
          </a:p>
        </p:txBody>
      </p:sp>
      <p:sp>
        <p:nvSpPr>
          <p:cNvPr id="14" name="Rectangle 13"/>
          <p:cNvSpPr/>
          <p:nvPr/>
        </p:nvSpPr>
        <p:spPr>
          <a:xfrm>
            <a:off x="762000" y="4419600"/>
            <a:ext cx="35814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(Country, State, City)</a:t>
            </a:r>
            <a:endParaRPr lang="en-US" dirty="0">
              <a:solidFill>
                <a:srgbClr val="000000"/>
              </a:solidFill>
            </a:endParaRPr>
          </a:p>
        </p:txBody>
      </p:sp>
      <p:sp>
        <p:nvSpPr>
          <p:cNvPr id="20" name="Rectangle 19"/>
          <p:cNvSpPr/>
          <p:nvPr/>
        </p:nvSpPr>
        <p:spPr>
          <a:xfrm>
            <a:off x="6019800" y="4419600"/>
            <a:ext cx="2438400" cy="914400"/>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Label Propagation</a:t>
            </a:r>
            <a:endParaRPr lang="en-US" dirty="0">
              <a:solidFill>
                <a:srgbClr val="000000"/>
              </a:solidFill>
            </a:endParaRPr>
          </a:p>
        </p:txBody>
      </p:sp>
      <p:cxnSp>
        <p:nvCxnSpPr>
          <p:cNvPr id="22" name="Straight Arrow Connector 21"/>
          <p:cNvCxnSpPr>
            <a:stCxn id="8" idx="3"/>
            <a:endCxn id="10" idx="1"/>
          </p:cNvCxnSpPr>
          <p:nvPr/>
        </p:nvCxnSpPr>
        <p:spPr>
          <a:xfrm>
            <a:off x="1676400" y="2514600"/>
            <a:ext cx="533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352800" y="2514600"/>
            <a:ext cx="457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1"/>
          </p:cNvCxnSpPr>
          <p:nvPr/>
        </p:nvCxnSpPr>
        <p:spPr>
          <a:xfrm>
            <a:off x="5029200" y="2514600"/>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3" idx="1"/>
          </p:cNvCxnSpPr>
          <p:nvPr/>
        </p:nvCxnSpPr>
        <p:spPr>
          <a:xfrm>
            <a:off x="6781800" y="25146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3" idx="3"/>
            <a:endCxn id="20" idx="3"/>
          </p:cNvCxnSpPr>
          <p:nvPr/>
        </p:nvCxnSpPr>
        <p:spPr>
          <a:xfrm flipH="1">
            <a:off x="8458200" y="2514600"/>
            <a:ext cx="152400" cy="2362200"/>
          </a:xfrm>
          <a:prstGeom prst="bentConnector3">
            <a:avLst>
              <a:gd name="adj1" fmla="val -1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1"/>
            <a:endCxn id="14" idx="3"/>
          </p:cNvCxnSpPr>
          <p:nvPr/>
        </p:nvCxnSpPr>
        <p:spPr>
          <a:xfrm flipH="1">
            <a:off x="4343400" y="48768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788568"/>
      </p:ext>
    </p:extLst>
  </p:cSld>
  <p:clrMapOvr>
    <a:masterClrMapping/>
  </p:clrMapOvr>
  <mc:AlternateContent xmlns:mc="http://schemas.openxmlformats.org/markup-compatibility/2006" xmlns:p14="http://schemas.microsoft.com/office/powerpoint/2010/main">
    <mc:Choice Requires="p14">
      <p:transition spd="slow" p14:dur="2000" advTm="86744"/>
    </mc:Choice>
    <mc:Fallback xmlns="">
      <p:transition xmlns:p14="http://schemas.microsoft.com/office/powerpoint/2010/main" spd="slow" advTm="86744"/>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PSL Predicates</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Tweeted(U,T)</a:t>
            </a:r>
          </a:p>
          <a:p>
            <a:r>
              <a:rPr lang="en-US" dirty="0" smtClean="0"/>
              <a:t>Contains(T,W)</a:t>
            </a:r>
          </a:p>
          <a:p>
            <a:r>
              <a:rPr lang="en-US" dirty="0" err="1" smtClean="0"/>
              <a:t>Is_Member</a:t>
            </a:r>
            <a:r>
              <a:rPr lang="en-US" dirty="0" smtClean="0"/>
              <a:t>(U,G)</a:t>
            </a:r>
          </a:p>
          <a:p>
            <a:r>
              <a:rPr lang="en-US" dirty="0" smtClean="0"/>
              <a:t>Belongs(W,G)</a:t>
            </a:r>
          </a:p>
          <a:p>
            <a:r>
              <a:rPr lang="en-US" dirty="0" err="1" smtClean="0"/>
              <a:t>ReTweet</a:t>
            </a:r>
            <a:r>
              <a:rPr lang="en-US" dirty="0" smtClean="0"/>
              <a:t>(T,U)</a:t>
            </a:r>
          </a:p>
          <a:p>
            <a:r>
              <a:rPr lang="en-US" dirty="0" smtClean="0"/>
              <a:t>Mention(T,U)</a:t>
            </a:r>
          </a:p>
          <a:p>
            <a:r>
              <a:rPr lang="en-US" dirty="0" err="1" smtClean="0"/>
              <a:t>Seed_Word</a:t>
            </a:r>
            <a:r>
              <a:rPr lang="en-US" dirty="0" smtClean="0"/>
              <a:t>(W,G)</a:t>
            </a:r>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28</a:t>
            </a:fld>
            <a:endParaRPr lang="en-US"/>
          </a:p>
        </p:txBody>
      </p:sp>
      <p:sp>
        <p:nvSpPr>
          <p:cNvPr id="5" name="Content Placeholder 2"/>
          <p:cNvSpPr txBox="1">
            <a:spLocks/>
          </p:cNvSpPr>
          <p:nvPr/>
        </p:nvSpPr>
        <p:spPr bwMode="auto">
          <a:xfrm>
            <a:off x="4800600" y="17526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err="1" smtClean="0"/>
              <a:t>Was_Member</a:t>
            </a:r>
            <a:r>
              <a:rPr lang="en-US" dirty="0" smtClean="0"/>
              <a:t>(U,G)</a:t>
            </a:r>
          </a:p>
          <a:p>
            <a:r>
              <a:rPr lang="en-US" dirty="0" smtClean="0"/>
              <a:t>Belonged(W,G)</a:t>
            </a:r>
          </a:p>
          <a:p>
            <a:r>
              <a:rPr lang="en-US" dirty="0" smtClean="0"/>
              <a:t>Positive(T)</a:t>
            </a:r>
          </a:p>
          <a:p>
            <a:r>
              <a:rPr lang="en-US" dirty="0" smtClean="0"/>
              <a:t>Negative(T)</a:t>
            </a:r>
          </a:p>
        </p:txBody>
      </p:sp>
    </p:spTree>
    <p:extLst>
      <p:ext uri="{BB962C8B-B14F-4D97-AF65-F5344CB8AC3E}">
        <p14:creationId xmlns:p14="http://schemas.microsoft.com/office/powerpoint/2010/main" val="2008464979"/>
      </p:ext>
    </p:extLst>
  </p:cSld>
  <p:clrMapOvr>
    <a:masterClrMapping/>
  </p:clrMapOvr>
  <mc:AlternateContent xmlns:mc="http://schemas.openxmlformats.org/markup-compatibility/2006" xmlns:p14="http://schemas.microsoft.com/office/powerpoint/2010/main">
    <mc:Choice Requires="p14">
      <p:transition spd="slow" p14:dur="2000" advTm="70743"/>
    </mc:Choice>
    <mc:Fallback xmlns="">
      <p:transition xmlns:p14="http://schemas.microsoft.com/office/powerpoint/2010/main" spd="slow" advTm="70743"/>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PSL Predicates</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Tweeted(U,T)</a:t>
            </a:r>
          </a:p>
          <a:p>
            <a:r>
              <a:rPr lang="en-US" dirty="0" smtClean="0"/>
              <a:t>Contains(T,W)</a:t>
            </a:r>
          </a:p>
          <a:p>
            <a:r>
              <a:rPr lang="en-US" dirty="0" err="1" smtClean="0">
                <a:effectLst>
                  <a:glow rad="228600">
                    <a:srgbClr val="FF0000">
                      <a:alpha val="40000"/>
                    </a:srgbClr>
                  </a:glow>
                </a:effectLst>
              </a:rPr>
              <a:t>Is_Member</a:t>
            </a:r>
            <a:r>
              <a:rPr lang="en-US" dirty="0" smtClean="0">
                <a:effectLst>
                  <a:glow rad="228600">
                    <a:srgbClr val="FF0000">
                      <a:alpha val="40000"/>
                    </a:srgbClr>
                  </a:glow>
                </a:effectLst>
              </a:rPr>
              <a:t>(U,G)</a:t>
            </a:r>
          </a:p>
          <a:p>
            <a:r>
              <a:rPr lang="en-US" dirty="0" smtClean="0">
                <a:effectLst>
                  <a:glow rad="228600">
                    <a:srgbClr val="FF0000">
                      <a:alpha val="40000"/>
                    </a:srgbClr>
                  </a:glow>
                </a:effectLst>
              </a:rPr>
              <a:t>Belongs(W,G)</a:t>
            </a:r>
          </a:p>
          <a:p>
            <a:r>
              <a:rPr lang="en-US" dirty="0" err="1" smtClean="0"/>
              <a:t>ReTweet</a:t>
            </a:r>
            <a:r>
              <a:rPr lang="en-US" dirty="0" smtClean="0"/>
              <a:t>(T,U)</a:t>
            </a:r>
          </a:p>
          <a:p>
            <a:r>
              <a:rPr lang="en-US" dirty="0" smtClean="0"/>
              <a:t>Mention(T,U)</a:t>
            </a:r>
          </a:p>
          <a:p>
            <a:r>
              <a:rPr lang="en-US" dirty="0" err="1" smtClean="0"/>
              <a:t>Seed_Word</a:t>
            </a:r>
            <a:r>
              <a:rPr lang="en-US" dirty="0" smtClean="0"/>
              <a:t>(W,G)</a:t>
            </a:r>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29</a:t>
            </a:fld>
            <a:endParaRPr lang="en-US"/>
          </a:p>
        </p:txBody>
      </p:sp>
      <p:sp>
        <p:nvSpPr>
          <p:cNvPr id="5" name="Content Placeholder 2"/>
          <p:cNvSpPr txBox="1">
            <a:spLocks/>
          </p:cNvSpPr>
          <p:nvPr/>
        </p:nvSpPr>
        <p:spPr bwMode="auto">
          <a:xfrm>
            <a:off x="4800600" y="17526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err="1" smtClean="0">
                <a:effectLst>
                  <a:glow rad="228600">
                    <a:srgbClr val="008000">
                      <a:alpha val="40000"/>
                    </a:srgbClr>
                  </a:glow>
                </a:effectLst>
              </a:rPr>
              <a:t>Was_Member</a:t>
            </a:r>
            <a:r>
              <a:rPr lang="en-US" dirty="0" smtClean="0">
                <a:effectLst>
                  <a:glow rad="228600">
                    <a:srgbClr val="008000">
                      <a:alpha val="40000"/>
                    </a:srgbClr>
                  </a:glow>
                </a:effectLst>
              </a:rPr>
              <a:t>(U,G)</a:t>
            </a:r>
          </a:p>
          <a:p>
            <a:r>
              <a:rPr lang="en-US" dirty="0" smtClean="0">
                <a:effectLst>
                  <a:glow rad="228600">
                    <a:srgbClr val="008000">
                      <a:alpha val="40000"/>
                    </a:srgbClr>
                  </a:glow>
                </a:effectLst>
              </a:rPr>
              <a:t>Belonged(W,G)</a:t>
            </a:r>
          </a:p>
          <a:p>
            <a:r>
              <a:rPr lang="en-US" dirty="0" smtClean="0"/>
              <a:t>Positive(T)</a:t>
            </a:r>
          </a:p>
          <a:p>
            <a:r>
              <a:rPr lang="en-US" dirty="0" smtClean="0"/>
              <a:t>Negative(T)</a:t>
            </a:r>
          </a:p>
        </p:txBody>
      </p:sp>
    </p:spTree>
    <p:extLst>
      <p:ext uri="{BB962C8B-B14F-4D97-AF65-F5344CB8AC3E}">
        <p14:creationId xmlns:p14="http://schemas.microsoft.com/office/powerpoint/2010/main" val="3890772962"/>
      </p:ext>
    </p:extLst>
  </p:cSld>
  <p:clrMapOvr>
    <a:masterClrMapping/>
  </p:clrMapOvr>
  <mc:AlternateContent xmlns:mc="http://schemas.openxmlformats.org/markup-compatibility/2006" xmlns:p14="http://schemas.microsoft.com/office/powerpoint/2010/main">
    <mc:Choice Requires="p14">
      <p:transition spd="slow" p14:dur="2000" advTm="35592"/>
    </mc:Choice>
    <mc:Fallback xmlns="">
      <p:transition xmlns:p14="http://schemas.microsoft.com/office/powerpoint/2010/main" spd="slow" advTm="35592"/>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Modeling using Twitter</a:t>
            </a:r>
            <a:endParaRPr lang="en-US" dirty="0"/>
          </a:p>
        </p:txBody>
      </p:sp>
      <p:sp>
        <p:nvSpPr>
          <p:cNvPr id="3" name="Content Placeholder 2"/>
          <p:cNvSpPr>
            <a:spLocks noGrp="1"/>
          </p:cNvSpPr>
          <p:nvPr>
            <p:ph idx="1"/>
          </p:nvPr>
        </p:nvSpPr>
        <p:spPr/>
        <p:txBody>
          <a:bodyPr/>
          <a:lstStyle/>
          <a:p>
            <a:r>
              <a:rPr lang="en-US" dirty="0" smtClean="0"/>
              <a:t>Volume Based approaches</a:t>
            </a:r>
          </a:p>
          <a:p>
            <a:pPr lvl="1"/>
            <a:r>
              <a:rPr lang="en-US" dirty="0" smtClean="0"/>
              <a:t>Compute the aggregated sentiment of mass by counting mentions of candidate</a:t>
            </a:r>
          </a:p>
          <a:p>
            <a:r>
              <a:rPr lang="en-US" dirty="0" smtClean="0"/>
              <a:t>Profile Modeling</a:t>
            </a:r>
          </a:p>
          <a:p>
            <a:pPr lvl="1"/>
            <a:r>
              <a:rPr lang="en-US" dirty="0" smtClean="0"/>
              <a:t>Model the contesting candidates</a:t>
            </a:r>
          </a:p>
          <a:p>
            <a:pPr lvl="1"/>
            <a:r>
              <a:rPr lang="en-US" dirty="0" smtClean="0"/>
              <a:t>Model the ‘voter’</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a:t>
            </a:fld>
            <a:endParaRPr lang="en-US"/>
          </a:p>
        </p:txBody>
      </p:sp>
    </p:spTree>
    <p:extLst>
      <p:ext uri="{BB962C8B-B14F-4D97-AF65-F5344CB8AC3E}">
        <p14:creationId xmlns:p14="http://schemas.microsoft.com/office/powerpoint/2010/main" val="2781239657"/>
      </p:ext>
    </p:extLst>
  </p:cSld>
  <p:clrMapOvr>
    <a:masterClrMapping/>
  </p:clrMapOvr>
  <mc:AlternateContent xmlns:mc="http://schemas.openxmlformats.org/markup-compatibility/2006" xmlns:p14="http://schemas.microsoft.com/office/powerpoint/2010/main">
    <mc:Choice Requires="p14">
      <p:transition spd="slow" p14:dur="2000" advTm="62348"/>
    </mc:Choice>
    <mc:Fallback xmlns="">
      <p:transition xmlns:p14="http://schemas.microsoft.com/office/powerpoint/2010/main" spd="slow" advTm="6234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Rules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err="1" smtClean="0"/>
              <a:t>Seed_Word</a:t>
            </a:r>
            <a:r>
              <a:rPr lang="en-US" dirty="0" smtClean="0"/>
              <a:t>(W,G) </a:t>
            </a:r>
            <a:r>
              <a:rPr lang="en-US" dirty="0" smtClean="0">
                <a:sym typeface="Wingdings"/>
              </a:rPr>
              <a:t> Belongs(W,G) : 0.5</a:t>
            </a:r>
          </a:p>
          <a:p>
            <a:pPr marL="0" indent="0">
              <a:buNone/>
            </a:pPr>
            <a:endParaRPr lang="en-US" dirty="0">
              <a:sym typeface="Wingdings"/>
            </a:endParaRPr>
          </a:p>
          <a:p>
            <a:pPr marL="0" indent="0">
              <a:buNone/>
            </a:pPr>
            <a:r>
              <a:rPr lang="en-US" dirty="0" smtClean="0">
                <a:sym typeface="Wingdings"/>
              </a:rPr>
              <a:t>Belonged(W,G)  Belongs(W,G) : 0.5</a:t>
            </a:r>
          </a:p>
          <a:p>
            <a:pPr marL="0" indent="0">
              <a:buNone/>
            </a:pPr>
            <a:endParaRPr lang="en-US" dirty="0">
              <a:sym typeface="Wingdings"/>
            </a:endParaRPr>
          </a:p>
          <a:p>
            <a:pPr marL="0" indent="0">
              <a:buNone/>
            </a:pPr>
            <a:r>
              <a:rPr lang="en-US" dirty="0" err="1" smtClean="0">
                <a:sym typeface="Wingdings"/>
              </a:rPr>
              <a:t>Was_Member</a:t>
            </a:r>
            <a:r>
              <a:rPr lang="en-US" dirty="0" smtClean="0">
                <a:sym typeface="Wingdings"/>
              </a:rPr>
              <a:t>(W,G)  </a:t>
            </a:r>
            <a:r>
              <a:rPr lang="en-US" dirty="0" err="1" smtClean="0">
                <a:sym typeface="Wingdings"/>
              </a:rPr>
              <a:t>Is_Member</a:t>
            </a:r>
            <a:r>
              <a:rPr lang="en-US" dirty="0" smtClean="0">
                <a:sym typeface="Wingdings"/>
              </a:rPr>
              <a:t>(W,G) : 0.5</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30</a:t>
            </a:fld>
            <a:endParaRPr lang="en-US"/>
          </a:p>
        </p:txBody>
      </p:sp>
    </p:spTree>
    <p:extLst>
      <p:ext uri="{BB962C8B-B14F-4D97-AF65-F5344CB8AC3E}">
        <p14:creationId xmlns:p14="http://schemas.microsoft.com/office/powerpoint/2010/main" val="3554936003"/>
      </p:ext>
    </p:extLst>
  </p:cSld>
  <p:clrMapOvr>
    <a:masterClrMapping/>
  </p:clrMapOvr>
  <mc:AlternateContent xmlns:mc="http://schemas.openxmlformats.org/markup-compatibility/2006" xmlns:p14="http://schemas.microsoft.com/office/powerpoint/2010/main">
    <mc:Choice Requires="p14">
      <p:transition spd="slow" p14:dur="2000" advTm="30671"/>
    </mc:Choice>
    <mc:Fallback xmlns="">
      <p:transition xmlns:p14="http://schemas.microsoft.com/office/powerpoint/2010/main" spd="slow" advTm="30671"/>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rules for growth of vocabulary</a:t>
            </a:r>
            <a:endParaRPr lang="en-US" dirty="0"/>
          </a:p>
        </p:txBody>
      </p:sp>
      <p:sp>
        <p:nvSpPr>
          <p:cNvPr id="3" name="Content Placeholder 2"/>
          <p:cNvSpPr>
            <a:spLocks noGrp="1"/>
          </p:cNvSpPr>
          <p:nvPr>
            <p:ph idx="1"/>
          </p:nvPr>
        </p:nvSpPr>
        <p:spPr/>
        <p:txBody>
          <a:bodyPr/>
          <a:lstStyle/>
          <a:p>
            <a:pPr marL="0" indent="0">
              <a:buNone/>
            </a:pPr>
            <a:r>
              <a:rPr lang="en-US" sz="2000" dirty="0" smtClean="0"/>
              <a:t>Tweeted(A,T) ^ Contains(T,W) ^ Belongs(W,G) ^ Positive(T)     </a:t>
            </a:r>
            <a:r>
              <a:rPr lang="en-US" sz="2000" dirty="0" smtClean="0">
                <a:sym typeface="Wingdings"/>
              </a:rPr>
              <a:t>						</a:t>
            </a:r>
            <a:r>
              <a:rPr lang="en-US" sz="2000" dirty="0">
                <a:sym typeface="Wingdings"/>
              </a:rPr>
              <a:t> </a:t>
            </a:r>
            <a:r>
              <a:rPr lang="en-US" sz="2000" dirty="0" err="1" smtClean="0">
                <a:sym typeface="Wingdings"/>
              </a:rPr>
              <a:t>Is_Member</a:t>
            </a:r>
            <a:r>
              <a:rPr lang="en-US" sz="2000" dirty="0" smtClean="0">
                <a:sym typeface="Wingdings"/>
              </a:rPr>
              <a:t>(A,G) :1.0</a:t>
            </a:r>
          </a:p>
          <a:p>
            <a:pPr marL="0" indent="0">
              <a:buNone/>
            </a:pPr>
            <a:endParaRPr lang="en-US" sz="2000" dirty="0">
              <a:sym typeface="Wingdings"/>
            </a:endParaRPr>
          </a:p>
          <a:p>
            <a:pPr marL="0" indent="0">
              <a:buNone/>
            </a:pPr>
            <a:r>
              <a:rPr lang="en-US" sz="2000" dirty="0"/>
              <a:t>Tweeted(A,T) ^ Contains(T,W) ^ Belongs(W,G) ^ </a:t>
            </a:r>
            <a:r>
              <a:rPr lang="en-US" sz="2000" dirty="0" smtClean="0"/>
              <a:t>Negative(</a:t>
            </a:r>
            <a:r>
              <a:rPr lang="en-US" sz="2000" dirty="0"/>
              <a:t>T) </a:t>
            </a:r>
            <a:r>
              <a:rPr lang="en-US" sz="2000" dirty="0" smtClean="0"/>
              <a:t>   </a:t>
            </a:r>
            <a:r>
              <a:rPr lang="en-US" sz="2000" dirty="0" smtClean="0">
                <a:sym typeface="Wingdings"/>
              </a:rPr>
              <a:t></a:t>
            </a:r>
            <a:r>
              <a:rPr lang="en-US" sz="2000" dirty="0">
                <a:sym typeface="Wingdings"/>
              </a:rPr>
              <a:t>					</a:t>
            </a:r>
            <a:r>
              <a:rPr lang="en-US" sz="2000" dirty="0" smtClean="0">
                <a:sym typeface="Wingdings"/>
              </a:rPr>
              <a:t>            </a:t>
            </a:r>
            <a:r>
              <a:rPr lang="en-US" sz="2000" dirty="0">
                <a:sym typeface="Wingdings"/>
              </a:rPr>
              <a:t> </a:t>
            </a:r>
            <a:r>
              <a:rPr lang="en-US" sz="2000" dirty="0" smtClean="0">
                <a:sym typeface="Wingdings"/>
              </a:rPr>
              <a:t>~</a:t>
            </a:r>
            <a:r>
              <a:rPr lang="en-US" sz="2000" dirty="0" err="1" smtClean="0">
                <a:sym typeface="Wingdings"/>
              </a:rPr>
              <a:t>Is_Member</a:t>
            </a:r>
            <a:r>
              <a:rPr lang="en-US" sz="2000" dirty="0">
                <a:sym typeface="Wingdings"/>
              </a:rPr>
              <a:t>(A,G</a:t>
            </a:r>
            <a:r>
              <a:rPr lang="en-US" sz="2000" dirty="0" smtClean="0">
                <a:sym typeface="Wingdings"/>
              </a:rPr>
              <a:t>) :1.0</a:t>
            </a:r>
            <a:endParaRPr lang="en-US" sz="2000" dirty="0">
              <a:sym typeface="Wingdings"/>
            </a:endParaRPr>
          </a:p>
          <a:p>
            <a:pPr marL="0" indent="0">
              <a:buNone/>
            </a:pPr>
            <a:endParaRPr lang="en-US" sz="2000" dirty="0" smtClean="0"/>
          </a:p>
          <a:p>
            <a:pPr marL="0" indent="0">
              <a:buNone/>
            </a:pPr>
            <a:r>
              <a:rPr lang="en-US" sz="2000" dirty="0" err="1" smtClean="0"/>
              <a:t>Is_Member</a:t>
            </a:r>
            <a:r>
              <a:rPr lang="en-US" sz="2000" dirty="0" smtClean="0"/>
              <a:t>(A,G) ^ Tweeted(A,T) ^ Contains(T,W) ^ </a:t>
            </a:r>
            <a:r>
              <a:rPr lang="en-US" sz="2000" dirty="0" err="1" smtClean="0"/>
              <a:t>Positve</a:t>
            </a:r>
            <a:r>
              <a:rPr lang="en-US" sz="2000" dirty="0" smtClean="0"/>
              <a:t>(T)   </a:t>
            </a:r>
            <a:r>
              <a:rPr lang="en-US" sz="2000" dirty="0" smtClean="0">
                <a:sym typeface="Wingdings"/>
              </a:rPr>
              <a:t></a:t>
            </a:r>
          </a:p>
          <a:p>
            <a:pPr marL="0" indent="0">
              <a:buNone/>
            </a:pPr>
            <a:r>
              <a:rPr lang="en-US" sz="2000" dirty="0" smtClean="0">
                <a:sym typeface="Wingdings"/>
              </a:rPr>
              <a:t>	</a:t>
            </a:r>
            <a:r>
              <a:rPr lang="en-US" sz="2000" dirty="0">
                <a:sym typeface="Wingdings"/>
              </a:rPr>
              <a:t>	</a:t>
            </a:r>
            <a:r>
              <a:rPr lang="en-US" sz="2000" dirty="0" smtClean="0">
                <a:sym typeface="Wingdings"/>
              </a:rPr>
              <a:t>			</a:t>
            </a:r>
            <a:r>
              <a:rPr lang="en-US" sz="2000" dirty="0">
                <a:sym typeface="Wingdings"/>
              </a:rPr>
              <a:t> </a:t>
            </a:r>
            <a:r>
              <a:rPr lang="en-US" sz="2000" dirty="0" smtClean="0">
                <a:sym typeface="Wingdings"/>
              </a:rPr>
              <a:t>                  Belongs(W,G) :1.0</a:t>
            </a:r>
          </a:p>
          <a:p>
            <a:pPr marL="0" indent="0">
              <a:buNone/>
            </a:pPr>
            <a:endParaRPr lang="en-US" sz="2000" dirty="0">
              <a:sym typeface="Wingdings"/>
            </a:endParaRPr>
          </a:p>
          <a:p>
            <a:pPr marL="0" indent="0">
              <a:buNone/>
            </a:pPr>
            <a:r>
              <a:rPr lang="en-US" sz="2000" dirty="0" err="1" smtClean="0">
                <a:sym typeface="Wingdings"/>
              </a:rPr>
              <a:t>Is_Member</a:t>
            </a:r>
            <a:r>
              <a:rPr lang="en-US" sz="2000" dirty="0" smtClean="0">
                <a:sym typeface="Wingdings"/>
              </a:rPr>
              <a:t>(A,G) ^ Tweeted(A,T) ^ Contains(T,W) ^ Negative(T) </a:t>
            </a:r>
          </a:p>
          <a:p>
            <a:pPr marL="0" indent="0">
              <a:buNone/>
            </a:pPr>
            <a:r>
              <a:rPr lang="en-US" sz="2000" dirty="0">
                <a:sym typeface="Wingdings"/>
              </a:rPr>
              <a:t>	</a:t>
            </a:r>
            <a:r>
              <a:rPr lang="en-US" sz="2000" dirty="0" smtClean="0">
                <a:sym typeface="Wingdings"/>
              </a:rPr>
              <a:t>					   </a:t>
            </a:r>
            <a:r>
              <a:rPr lang="en-US" sz="2000" dirty="0">
                <a:sym typeface="Wingdings"/>
              </a:rPr>
              <a:t> </a:t>
            </a:r>
            <a:r>
              <a:rPr lang="en-US" sz="2000" dirty="0" smtClean="0">
                <a:sym typeface="Wingdings"/>
              </a:rPr>
              <a:t>~Belongs(W,G) :1.0</a:t>
            </a:r>
          </a:p>
          <a:p>
            <a:pPr marL="0" indent="0">
              <a:buNone/>
            </a:pPr>
            <a:endParaRPr lang="en-US" sz="2000" dirty="0">
              <a:sym typeface="Wingdings"/>
            </a:endParaRPr>
          </a:p>
          <a:p>
            <a:pPr marL="0" indent="0">
              <a:buNone/>
            </a:pPr>
            <a:r>
              <a:rPr lang="en-US" sz="2000" dirty="0" smtClean="0">
                <a:sym typeface="Wingdings"/>
              </a:rPr>
              <a:t>Contains(T,W1) ^ Contains(T,W2) ^ </a:t>
            </a:r>
            <a:r>
              <a:rPr lang="en-US" sz="2000" dirty="0" err="1" smtClean="0">
                <a:sym typeface="Wingdings"/>
              </a:rPr>
              <a:t>Seed_Word</a:t>
            </a:r>
            <a:r>
              <a:rPr lang="en-US" sz="2000" dirty="0" smtClean="0">
                <a:sym typeface="Wingdings"/>
              </a:rPr>
              <a:t>(W1,G) ^ Positive(T) </a:t>
            </a:r>
          </a:p>
          <a:p>
            <a:pPr marL="0" indent="0">
              <a:buNone/>
            </a:pPr>
            <a:r>
              <a:rPr lang="en-US" sz="2000" dirty="0">
                <a:sym typeface="Wingdings"/>
              </a:rPr>
              <a:t> </a:t>
            </a:r>
            <a:r>
              <a:rPr lang="en-US" sz="2000" dirty="0" smtClean="0">
                <a:sym typeface="Wingdings"/>
              </a:rPr>
              <a:t>                                                                                Belongs(W2,G) :1.0</a:t>
            </a:r>
            <a:endParaRPr lang="en-US" sz="2000"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31</a:t>
            </a:fld>
            <a:endParaRPr lang="en-US"/>
          </a:p>
        </p:txBody>
      </p:sp>
    </p:spTree>
    <p:extLst>
      <p:ext uri="{BB962C8B-B14F-4D97-AF65-F5344CB8AC3E}">
        <p14:creationId xmlns:p14="http://schemas.microsoft.com/office/powerpoint/2010/main" val="3376498935"/>
      </p:ext>
    </p:extLst>
  </p:cSld>
  <p:clrMapOvr>
    <a:masterClrMapping/>
  </p:clrMapOvr>
  <mc:AlternateContent xmlns:mc="http://schemas.openxmlformats.org/markup-compatibility/2006" xmlns:p14="http://schemas.microsoft.com/office/powerpoint/2010/main">
    <mc:Choice Requires="p14">
      <p:transition spd="slow" p14:dur="2000" advTm="56066"/>
    </mc:Choice>
    <mc:Fallback xmlns="">
      <p:transition xmlns:p14="http://schemas.microsoft.com/office/powerpoint/2010/main" spd="slow" advTm="56066"/>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Interactions</a:t>
            </a:r>
            <a:endParaRPr lang="en-US" dirty="0"/>
          </a:p>
        </p:txBody>
      </p:sp>
      <p:sp>
        <p:nvSpPr>
          <p:cNvPr id="3" name="Content Placeholder 2"/>
          <p:cNvSpPr>
            <a:spLocks noGrp="1"/>
          </p:cNvSpPr>
          <p:nvPr>
            <p:ph idx="1"/>
          </p:nvPr>
        </p:nvSpPr>
        <p:spPr>
          <a:xfrm>
            <a:off x="381000" y="1600200"/>
            <a:ext cx="8229600" cy="4525963"/>
          </a:xfrm>
        </p:spPr>
        <p:txBody>
          <a:bodyPr/>
          <a:lstStyle/>
          <a:p>
            <a:pPr marL="0" indent="0">
              <a:buNone/>
            </a:pPr>
            <a:r>
              <a:rPr lang="en-US" sz="2000" dirty="0" smtClean="0"/>
              <a:t>Tweeted(A,T) ^ </a:t>
            </a:r>
            <a:r>
              <a:rPr lang="en-US" sz="2000" dirty="0" err="1" smtClean="0"/>
              <a:t>Re_Tweet</a:t>
            </a:r>
            <a:r>
              <a:rPr lang="en-US" sz="2000" dirty="0" smtClean="0"/>
              <a:t>(T,B) ^ Member(B,G) </a:t>
            </a:r>
            <a:r>
              <a:rPr lang="en-US" sz="2000" dirty="0" smtClean="0">
                <a:sym typeface="Wingdings"/>
              </a:rPr>
              <a:t>						</a:t>
            </a:r>
            <a:r>
              <a:rPr lang="en-US" sz="2000" dirty="0">
                <a:sym typeface="Wingdings"/>
              </a:rPr>
              <a:t> </a:t>
            </a:r>
            <a:r>
              <a:rPr lang="en-US" sz="2000" dirty="0" err="1" smtClean="0">
                <a:sym typeface="Wingdings"/>
              </a:rPr>
              <a:t>Is_Member</a:t>
            </a:r>
            <a:r>
              <a:rPr lang="en-US" sz="2000" dirty="0" smtClean="0">
                <a:sym typeface="Wingdings"/>
              </a:rPr>
              <a:t>(A,G) :1.0</a:t>
            </a:r>
          </a:p>
          <a:p>
            <a:pPr marL="0" indent="0">
              <a:buNone/>
            </a:pPr>
            <a:endParaRPr lang="en-US" sz="2000" dirty="0">
              <a:sym typeface="Wingdings"/>
            </a:endParaRPr>
          </a:p>
          <a:p>
            <a:pPr marL="0" indent="0">
              <a:buNone/>
            </a:pPr>
            <a:r>
              <a:rPr lang="en-US" sz="2000" dirty="0"/>
              <a:t>Tweeted(A,T) ^ </a:t>
            </a:r>
            <a:r>
              <a:rPr lang="en-US" sz="2000" dirty="0" smtClean="0"/>
              <a:t>Mentions(</a:t>
            </a:r>
            <a:r>
              <a:rPr lang="en-US" sz="2000" dirty="0"/>
              <a:t>T</a:t>
            </a:r>
            <a:r>
              <a:rPr lang="en-US" sz="2000" dirty="0" smtClean="0"/>
              <a:t>,B) </a:t>
            </a:r>
            <a:r>
              <a:rPr lang="en-US" sz="2000" dirty="0"/>
              <a:t>^ </a:t>
            </a:r>
            <a:r>
              <a:rPr lang="en-US" sz="2000" dirty="0" smtClean="0"/>
              <a:t>Member(B,</a:t>
            </a:r>
            <a:r>
              <a:rPr lang="en-US" sz="2000" dirty="0"/>
              <a:t>G) ^ </a:t>
            </a:r>
            <a:r>
              <a:rPr lang="en-US" sz="2000" dirty="0" smtClean="0"/>
              <a:t>Positive(</a:t>
            </a:r>
            <a:r>
              <a:rPr lang="en-US" sz="2000" dirty="0"/>
              <a:t>T) </a:t>
            </a:r>
            <a:r>
              <a:rPr lang="en-US" sz="2000" dirty="0" smtClean="0"/>
              <a:t>   </a:t>
            </a:r>
            <a:r>
              <a:rPr lang="en-US" sz="2000" dirty="0" smtClean="0">
                <a:sym typeface="Wingdings"/>
              </a:rPr>
              <a:t></a:t>
            </a:r>
            <a:r>
              <a:rPr lang="en-US" sz="2000" dirty="0">
                <a:sym typeface="Wingdings"/>
              </a:rPr>
              <a:t>					</a:t>
            </a:r>
            <a:r>
              <a:rPr lang="en-US" sz="2000" dirty="0" smtClean="0">
                <a:sym typeface="Wingdings"/>
              </a:rPr>
              <a:t>            ~</a:t>
            </a:r>
            <a:r>
              <a:rPr lang="en-US" sz="2000" dirty="0" err="1" smtClean="0">
                <a:sym typeface="Wingdings"/>
              </a:rPr>
              <a:t>Is_Member</a:t>
            </a:r>
            <a:r>
              <a:rPr lang="en-US" sz="2000" dirty="0">
                <a:sym typeface="Wingdings"/>
              </a:rPr>
              <a:t>(A,G</a:t>
            </a:r>
            <a:r>
              <a:rPr lang="en-US" sz="2000" dirty="0" smtClean="0">
                <a:sym typeface="Wingdings"/>
              </a:rPr>
              <a:t>) :1.0</a:t>
            </a:r>
            <a:endParaRPr lang="en-US" sz="2000" dirty="0">
              <a:sym typeface="Wingdings"/>
            </a:endParaRPr>
          </a:p>
          <a:p>
            <a:pPr marL="0" indent="0">
              <a:buNone/>
            </a:pPr>
            <a:endParaRPr lang="en-US" sz="2000" dirty="0" smtClean="0"/>
          </a:p>
          <a:p>
            <a:pPr marL="0" indent="0">
              <a:buNone/>
            </a:pPr>
            <a:r>
              <a:rPr lang="en-US" sz="2000" dirty="0"/>
              <a:t>Tweeted(A,T) ^ Mentions(T,B) ^ Member(B,G) ^ </a:t>
            </a:r>
            <a:r>
              <a:rPr lang="en-US" sz="2000" dirty="0" smtClean="0"/>
              <a:t>Negative(</a:t>
            </a:r>
            <a:r>
              <a:rPr lang="en-US" sz="2000" dirty="0"/>
              <a:t>T)    </a:t>
            </a:r>
            <a:r>
              <a:rPr lang="en-US" sz="2000" dirty="0">
                <a:sym typeface="Wingdings"/>
              </a:rPr>
              <a:t>					            ~</a:t>
            </a:r>
            <a:r>
              <a:rPr lang="en-US" sz="2000" dirty="0" err="1">
                <a:sym typeface="Wingdings"/>
              </a:rPr>
              <a:t>Is_Member</a:t>
            </a:r>
            <a:r>
              <a:rPr lang="en-US" sz="2000" dirty="0">
                <a:sym typeface="Wingdings"/>
              </a:rPr>
              <a:t>(A,G) :1.0</a:t>
            </a:r>
          </a:p>
          <a:p>
            <a:pPr marL="0" indent="0">
              <a:buNone/>
            </a:pPr>
            <a:endParaRPr lang="en-US" sz="2000" b="1" dirty="0" smtClean="0"/>
          </a:p>
          <a:p>
            <a:pPr marL="0" indent="0">
              <a:buNone/>
            </a:pPr>
            <a:r>
              <a:rPr lang="en-US" sz="2000" dirty="0"/>
              <a:t>Tweeted(A,T) ^ Mentions(T,B) ^ Member</a:t>
            </a:r>
            <a:r>
              <a:rPr lang="en-US" sz="2000" dirty="0" smtClean="0"/>
              <a:t>(A,</a:t>
            </a:r>
            <a:r>
              <a:rPr lang="en-US" sz="2000" dirty="0"/>
              <a:t>G) ^ Positive(T)    </a:t>
            </a:r>
            <a:r>
              <a:rPr lang="en-US" sz="2000" dirty="0">
                <a:sym typeface="Wingdings"/>
              </a:rPr>
              <a:t>					            ~</a:t>
            </a:r>
            <a:r>
              <a:rPr lang="en-US" sz="2000" dirty="0" err="1">
                <a:sym typeface="Wingdings"/>
              </a:rPr>
              <a:t>Is_Member</a:t>
            </a:r>
            <a:r>
              <a:rPr lang="en-US" sz="2000" dirty="0" smtClean="0">
                <a:sym typeface="Wingdings"/>
              </a:rPr>
              <a:t>(B,</a:t>
            </a:r>
            <a:r>
              <a:rPr lang="en-US" sz="2000" dirty="0">
                <a:sym typeface="Wingdings"/>
              </a:rPr>
              <a:t>G) :1.0</a:t>
            </a:r>
          </a:p>
          <a:p>
            <a:pPr marL="0" indent="0">
              <a:buNone/>
            </a:pPr>
            <a:endParaRPr lang="en-US" sz="2000" b="1" dirty="0" smtClean="0"/>
          </a:p>
          <a:p>
            <a:pPr marL="0" indent="0">
              <a:buNone/>
            </a:pPr>
            <a:r>
              <a:rPr lang="en-US" sz="2000" dirty="0"/>
              <a:t>Tweeted(A,T) ^ Mentions(T,B) ^ Member</a:t>
            </a:r>
            <a:r>
              <a:rPr lang="en-US" sz="2000" dirty="0" smtClean="0"/>
              <a:t>(A,</a:t>
            </a:r>
            <a:r>
              <a:rPr lang="en-US" sz="2000" dirty="0"/>
              <a:t>G) ^ </a:t>
            </a:r>
            <a:r>
              <a:rPr lang="en-US" sz="2000" dirty="0" smtClean="0"/>
              <a:t>Negative(</a:t>
            </a:r>
            <a:r>
              <a:rPr lang="en-US" sz="2000" dirty="0"/>
              <a:t>T)    </a:t>
            </a:r>
            <a:r>
              <a:rPr lang="en-US" sz="2000" dirty="0">
                <a:sym typeface="Wingdings"/>
              </a:rPr>
              <a:t>					            ~</a:t>
            </a:r>
            <a:r>
              <a:rPr lang="en-US" sz="2000" dirty="0" err="1">
                <a:sym typeface="Wingdings"/>
              </a:rPr>
              <a:t>Is_Member</a:t>
            </a:r>
            <a:r>
              <a:rPr lang="en-US" sz="2000" dirty="0" smtClean="0">
                <a:sym typeface="Wingdings"/>
              </a:rPr>
              <a:t>(B,</a:t>
            </a:r>
            <a:r>
              <a:rPr lang="en-US" sz="2000" dirty="0">
                <a:sym typeface="Wingdings"/>
              </a:rPr>
              <a:t>G) :1.0</a:t>
            </a:r>
          </a:p>
          <a:p>
            <a:pPr marL="0" indent="0">
              <a:buNone/>
            </a:pPr>
            <a:endParaRPr lang="en-US" sz="2000" b="1" dirty="0" smtClean="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32</a:t>
            </a:fld>
            <a:endParaRPr lang="en-US"/>
          </a:p>
        </p:txBody>
      </p:sp>
    </p:spTree>
    <p:extLst>
      <p:ext uri="{BB962C8B-B14F-4D97-AF65-F5344CB8AC3E}">
        <p14:creationId xmlns:p14="http://schemas.microsoft.com/office/powerpoint/2010/main" val="2001195331"/>
      </p:ext>
    </p:extLst>
  </p:cSld>
  <p:clrMapOvr>
    <a:masterClrMapping/>
  </p:clrMapOvr>
  <mc:AlternateContent xmlns:mc="http://schemas.openxmlformats.org/markup-compatibility/2006" xmlns:p14="http://schemas.microsoft.com/office/powerpoint/2010/main">
    <mc:Choice Requires="p14">
      <p:transition spd="slow" p14:dur="2000" advTm="56066"/>
    </mc:Choice>
    <mc:Fallback xmlns="">
      <p:transition xmlns:p14="http://schemas.microsoft.com/office/powerpoint/2010/main" spd="slow" advTm="56066"/>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size</a:t>
            </a:r>
            <a:endParaRPr lang="en-US" dirty="0"/>
          </a:p>
        </p:txBody>
      </p:sp>
      <p:sp>
        <p:nvSpPr>
          <p:cNvPr id="3" name="Content Placeholder 2"/>
          <p:cNvSpPr>
            <a:spLocks noGrp="1"/>
          </p:cNvSpPr>
          <p:nvPr>
            <p:ph idx="1"/>
          </p:nvPr>
        </p:nvSpPr>
        <p:spPr/>
        <p:txBody>
          <a:bodyPr/>
          <a:lstStyle/>
          <a:p>
            <a:r>
              <a:rPr lang="en-US" dirty="0" smtClean="0"/>
              <a:t>Optimal window size : 3</a:t>
            </a:r>
          </a:p>
          <a:p>
            <a:r>
              <a:rPr lang="en-US" dirty="0" smtClean="0"/>
              <a:t>Smaller window size lead to sub-optimal inferences.</a:t>
            </a:r>
          </a:p>
          <a:p>
            <a:r>
              <a:rPr lang="en-US" dirty="0" smtClean="0"/>
              <a:t>Larger window size causes memory issues.</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33</a:t>
            </a:fld>
            <a:endParaRPr lang="en-US"/>
          </a:p>
        </p:txBody>
      </p:sp>
    </p:spTree>
    <p:extLst>
      <p:ext uri="{BB962C8B-B14F-4D97-AF65-F5344CB8AC3E}">
        <p14:creationId xmlns:p14="http://schemas.microsoft.com/office/powerpoint/2010/main" val="1952657451"/>
      </p:ext>
    </p:extLst>
  </p:cSld>
  <p:clrMapOvr>
    <a:masterClrMapping/>
  </p:clrMapOvr>
  <mc:AlternateContent xmlns:mc="http://schemas.openxmlformats.org/markup-compatibility/2006" xmlns:p14="http://schemas.microsoft.com/office/powerpoint/2010/main">
    <mc:Choice Requires="p14">
      <p:transition spd="slow" p14:dur="2000" advTm="78430"/>
    </mc:Choice>
    <mc:Fallback xmlns="">
      <p:transition xmlns:p14="http://schemas.microsoft.com/office/powerpoint/2010/main" spd="slow" advTm="78430"/>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Growth</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34</a:t>
            </a:fld>
            <a:endParaRPr lang="en-US"/>
          </a:p>
        </p:txBody>
      </p:sp>
      <p:pic>
        <p:nvPicPr>
          <p:cNvPr id="5" name="Picture 4" descr="WordGrow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600200"/>
            <a:ext cx="6019800" cy="4514850"/>
          </a:xfrm>
          <a:prstGeom prst="rect">
            <a:avLst/>
          </a:prstGeom>
        </p:spPr>
      </p:pic>
    </p:spTree>
    <p:extLst>
      <p:ext uri="{BB962C8B-B14F-4D97-AF65-F5344CB8AC3E}">
        <p14:creationId xmlns:p14="http://schemas.microsoft.com/office/powerpoint/2010/main" val="2964495371"/>
      </p:ext>
    </p:extLst>
  </p:cSld>
  <p:clrMapOvr>
    <a:masterClrMapping/>
  </p:clrMapOvr>
  <mc:AlternateContent xmlns:mc="http://schemas.openxmlformats.org/markup-compatibility/2006" xmlns:p14="http://schemas.microsoft.com/office/powerpoint/2010/main">
    <mc:Choice Requires="p14">
      <p:transition spd="slow" p14:dur="2000" advTm="19394"/>
    </mc:Choice>
    <mc:Fallback xmlns="">
      <p:transition xmlns:p14="http://schemas.microsoft.com/office/powerpoint/2010/main" spd="slow" advTm="19394"/>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Capriles</a:t>
            </a:r>
            <a:r>
              <a:rPr lang="en-US" dirty="0" smtClean="0"/>
              <a:t> Day 0</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35</a:t>
            </a:fld>
            <a:endParaRPr lang="en-US"/>
          </a:p>
        </p:txBody>
      </p:sp>
      <p:pic>
        <p:nvPicPr>
          <p:cNvPr id="5" name="Picture 4" descr="caprilesWordClou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82370"/>
            <a:ext cx="7696200" cy="5075630"/>
          </a:xfrm>
          <a:prstGeom prst="rect">
            <a:avLst/>
          </a:prstGeom>
        </p:spPr>
      </p:pic>
    </p:spTree>
    <p:extLst>
      <p:ext uri="{BB962C8B-B14F-4D97-AF65-F5344CB8AC3E}">
        <p14:creationId xmlns:p14="http://schemas.microsoft.com/office/powerpoint/2010/main" val="1217279608"/>
      </p:ext>
    </p:extLst>
  </p:cSld>
  <p:clrMapOvr>
    <a:masterClrMapping/>
  </p:clrMapOvr>
  <mc:AlternateContent xmlns:mc="http://schemas.openxmlformats.org/markup-compatibility/2006" xmlns:p14="http://schemas.microsoft.com/office/powerpoint/2010/main">
    <mc:Choice Requires="p14">
      <p:transition spd="slow" p14:dur="2000" advTm="34156"/>
    </mc:Choice>
    <mc:Fallback xmlns="">
      <p:transition xmlns:p14="http://schemas.microsoft.com/office/powerpoint/2010/main" spd="slow" advTm="34156"/>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Capriles</a:t>
            </a:r>
            <a:r>
              <a:rPr lang="en-US" dirty="0" smtClean="0"/>
              <a:t> Day 6</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36</a:t>
            </a:fld>
            <a:endParaRPr lang="en-US"/>
          </a:p>
        </p:txBody>
      </p:sp>
      <p:pic>
        <p:nvPicPr>
          <p:cNvPr id="5" name="Picture 4" descr="caprilesWordClou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52600"/>
            <a:ext cx="6858000" cy="4500819"/>
          </a:xfrm>
          <a:prstGeom prst="rect">
            <a:avLst/>
          </a:prstGeom>
        </p:spPr>
      </p:pic>
    </p:spTree>
    <p:extLst>
      <p:ext uri="{BB962C8B-B14F-4D97-AF65-F5344CB8AC3E}">
        <p14:creationId xmlns:p14="http://schemas.microsoft.com/office/powerpoint/2010/main" val="748365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Capriles</a:t>
            </a:r>
            <a:r>
              <a:rPr lang="en-US" dirty="0" smtClean="0"/>
              <a:t>- Day 15</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37</a:t>
            </a:fld>
            <a:endParaRPr lang="en-US"/>
          </a:p>
        </p:txBody>
      </p:sp>
      <p:pic>
        <p:nvPicPr>
          <p:cNvPr id="5" name="Picture 4" descr="caprilesWordClou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0"/>
            <a:ext cx="8153400" cy="5380068"/>
          </a:xfrm>
          <a:prstGeom prst="rect">
            <a:avLst/>
          </a:prstGeom>
        </p:spPr>
      </p:pic>
    </p:spTree>
    <p:extLst>
      <p:ext uri="{BB962C8B-B14F-4D97-AF65-F5344CB8AC3E}">
        <p14:creationId xmlns:p14="http://schemas.microsoft.com/office/powerpoint/2010/main" val="3315377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Capriles</a:t>
            </a:r>
            <a:r>
              <a:rPr lang="en-US" dirty="0" smtClean="0"/>
              <a:t> Day 30</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38</a:t>
            </a:fld>
            <a:endParaRPr lang="en-US"/>
          </a:p>
        </p:txBody>
      </p:sp>
      <p:pic>
        <p:nvPicPr>
          <p:cNvPr id="5" name="Picture 4" descr="caprilesWordCloud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7696200" cy="5100003"/>
          </a:xfrm>
          <a:prstGeom prst="rect">
            <a:avLst/>
          </a:prstGeom>
        </p:spPr>
      </p:pic>
    </p:spTree>
    <p:extLst>
      <p:ext uri="{BB962C8B-B14F-4D97-AF65-F5344CB8AC3E}">
        <p14:creationId xmlns:p14="http://schemas.microsoft.com/office/powerpoint/2010/main" val="2477462406"/>
      </p:ext>
    </p:extLst>
  </p:cSld>
  <p:clrMapOvr>
    <a:masterClrMapping/>
  </p:clrMapOvr>
  <mc:AlternateContent xmlns:mc="http://schemas.openxmlformats.org/markup-compatibility/2006" xmlns:p14="http://schemas.microsoft.com/office/powerpoint/2010/main">
    <mc:Choice Requires="p14">
      <p:transition spd="slow" p14:dur="2000" advTm="18586"/>
    </mc:Choice>
    <mc:Fallback xmlns="">
      <p:transition xmlns:p14="http://schemas.microsoft.com/office/powerpoint/2010/main" spd="slow" advTm="18586"/>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filtering</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39</a:t>
            </a:fld>
            <a:endParaRPr lang="en-US"/>
          </a:p>
        </p:txBody>
      </p:sp>
      <p:pic>
        <p:nvPicPr>
          <p:cNvPr id="5" name="Picture 4" descr="hashTagTimeSer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71650"/>
            <a:ext cx="6781800" cy="5086350"/>
          </a:xfrm>
          <a:prstGeom prst="rect">
            <a:avLst/>
          </a:prstGeom>
        </p:spPr>
      </p:pic>
    </p:spTree>
    <p:extLst>
      <p:ext uri="{BB962C8B-B14F-4D97-AF65-F5344CB8AC3E}">
        <p14:creationId xmlns:p14="http://schemas.microsoft.com/office/powerpoint/2010/main" val="4032231116"/>
      </p:ext>
    </p:extLst>
  </p:cSld>
  <p:clrMapOvr>
    <a:masterClrMapping/>
  </p:clrMapOvr>
  <mc:AlternateContent xmlns:mc="http://schemas.openxmlformats.org/markup-compatibility/2006" xmlns:p14="http://schemas.microsoft.com/office/powerpoint/2010/main">
    <mc:Choice Requires="p14">
      <p:transition spd="slow" p14:dur="2000" advTm="189351"/>
    </mc:Choice>
    <mc:Fallback xmlns="">
      <p:transition xmlns:p14="http://schemas.microsoft.com/office/powerpoint/2010/main" spd="slow" advTm="189351"/>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lstStyle/>
          <a:p>
            <a:r>
              <a:rPr lang="en-US" dirty="0" smtClean="0"/>
              <a:t>Reproducibility</a:t>
            </a:r>
          </a:p>
          <a:p>
            <a:pPr lvl="1"/>
            <a:r>
              <a:rPr lang="en-US" dirty="0" smtClean="0"/>
              <a:t>Models tailored for specific elections</a:t>
            </a:r>
          </a:p>
          <a:p>
            <a:r>
              <a:rPr lang="en-US" dirty="0" smtClean="0"/>
              <a:t>Self-selection bias</a:t>
            </a:r>
          </a:p>
          <a:p>
            <a:pPr lvl="1"/>
            <a:r>
              <a:rPr lang="en-US" dirty="0" smtClean="0"/>
              <a:t>Twitter is not a representative sample</a:t>
            </a:r>
          </a:p>
          <a:p>
            <a:r>
              <a:rPr lang="en-US" dirty="0" smtClean="0"/>
              <a:t>‘Vote’ modeling</a:t>
            </a:r>
          </a:p>
          <a:p>
            <a:pPr lvl="1"/>
            <a:r>
              <a:rPr lang="en-US" dirty="0" smtClean="0"/>
              <a:t>Algorithms do not define what a ‘vote’ is</a:t>
            </a:r>
          </a:p>
          <a:p>
            <a:r>
              <a:rPr lang="en-US" dirty="0" smtClean="0"/>
              <a:t>Sentiment classifiers</a:t>
            </a:r>
          </a:p>
          <a:p>
            <a:pPr lvl="1"/>
            <a:r>
              <a:rPr lang="en-US" dirty="0" smtClean="0"/>
              <a:t>Detecting humor and sarcasm</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a:t>
            </a:fld>
            <a:endParaRPr lang="en-US"/>
          </a:p>
        </p:txBody>
      </p:sp>
    </p:spTree>
    <p:extLst>
      <p:ext uri="{BB962C8B-B14F-4D97-AF65-F5344CB8AC3E}">
        <p14:creationId xmlns:p14="http://schemas.microsoft.com/office/powerpoint/2010/main" val="2116334829"/>
      </p:ext>
    </p:extLst>
  </p:cSld>
  <p:clrMapOvr>
    <a:masterClrMapping/>
  </p:clrMapOvr>
  <mc:AlternateContent xmlns:mc="http://schemas.openxmlformats.org/markup-compatibility/2006" xmlns:p14="http://schemas.microsoft.com/office/powerpoint/2010/main">
    <mc:Choice Requires="p14">
      <p:transition spd="slow" p14:dur="2000" advTm="119436"/>
    </mc:Choice>
    <mc:Fallback xmlns="">
      <p:transition xmlns:p14="http://schemas.microsoft.com/office/powerpoint/2010/main" spd="slow" advTm="119436"/>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Chile Nov 17</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40</a:t>
            </a:fld>
            <a:endParaRPr lang="en-US"/>
          </a:p>
        </p:txBody>
      </p:sp>
      <p:pic>
        <p:nvPicPr>
          <p:cNvPr id="5" name="Picture 4" descr="bacheletWordClou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31544"/>
            <a:ext cx="7467600" cy="5426456"/>
          </a:xfrm>
          <a:prstGeom prst="rect">
            <a:avLst/>
          </a:prstGeom>
        </p:spPr>
      </p:pic>
    </p:spTree>
    <p:extLst>
      <p:ext uri="{BB962C8B-B14F-4D97-AF65-F5344CB8AC3E}">
        <p14:creationId xmlns:p14="http://schemas.microsoft.com/office/powerpoint/2010/main" val="518593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Chile Dec 15</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41</a:t>
            </a:fld>
            <a:endParaRPr lang="en-US"/>
          </a:p>
        </p:txBody>
      </p:sp>
      <p:pic>
        <p:nvPicPr>
          <p:cNvPr id="5" name="Picture 4" descr="bacheletWordClou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7" y="1703370"/>
            <a:ext cx="8305800" cy="5154630"/>
          </a:xfrm>
          <a:prstGeom prst="rect">
            <a:avLst/>
          </a:prstGeom>
        </p:spPr>
      </p:pic>
    </p:spTree>
    <p:extLst>
      <p:ext uri="{BB962C8B-B14F-4D97-AF65-F5344CB8AC3E}">
        <p14:creationId xmlns:p14="http://schemas.microsoft.com/office/powerpoint/2010/main" val="3509409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0"/>
            <a:ext cx="9144000" cy="1524000"/>
          </a:xfrm>
          <a:prstGeom prst="rect">
            <a:avLst/>
          </a:prstGeom>
          <a:solidFill>
            <a:schemeClr val="bg1"/>
          </a:solidFill>
          <a:ln w="9525">
            <a:noFill/>
            <a:miter lim="800000"/>
            <a:headEnd/>
            <a:tailEnd/>
          </a:ln>
        </p:spPr>
        <p:txBody>
          <a:bodyPr wrap="none" anchor="ctr"/>
          <a:lstStyle/>
          <a:p>
            <a:endParaRPr lang="en-US"/>
          </a:p>
        </p:txBody>
      </p:sp>
      <p:sp>
        <p:nvSpPr>
          <p:cNvPr id="2052" name="Rectangle 4"/>
          <p:cNvSpPr>
            <a:spLocks noChangeArrowheads="1"/>
          </p:cNvSpPr>
          <p:nvPr/>
        </p:nvSpPr>
        <p:spPr bwMode="auto">
          <a:xfrm>
            <a:off x="0" y="1981200"/>
            <a:ext cx="9144000" cy="2590800"/>
          </a:xfrm>
          <a:prstGeom prst="rect">
            <a:avLst/>
          </a:prstGeom>
          <a:solidFill>
            <a:srgbClr val="555555"/>
          </a:solidFill>
          <a:ln w="9525">
            <a:noFill/>
            <a:miter lim="800000"/>
            <a:headEnd/>
            <a:tailEnd/>
          </a:ln>
        </p:spPr>
        <p:txBody>
          <a:bodyPr wrap="none" anchor="ctr"/>
          <a:lstStyle/>
          <a:p>
            <a:endParaRPr lang="en-US"/>
          </a:p>
        </p:txBody>
      </p:sp>
      <p:sp>
        <p:nvSpPr>
          <p:cNvPr id="2053" name="Rectangle 2"/>
          <p:cNvSpPr>
            <a:spLocks noGrp="1" noChangeArrowheads="1"/>
          </p:cNvSpPr>
          <p:nvPr>
            <p:ph type="ctrTitle"/>
          </p:nvPr>
        </p:nvSpPr>
        <p:spPr>
          <a:xfrm>
            <a:off x="609600" y="2514600"/>
            <a:ext cx="7772400" cy="1470025"/>
          </a:xfrm>
        </p:spPr>
        <p:txBody>
          <a:bodyPr/>
          <a:lstStyle/>
          <a:p>
            <a:pPr eaLnBrk="1" hangingPunct="1"/>
            <a:r>
              <a:rPr lang="en-US" sz="4000" dirty="0" smtClean="0"/>
              <a:t>Prediction Models</a:t>
            </a:r>
            <a:endParaRPr lang="en-US" sz="2400" dirty="0" smtClean="0"/>
          </a:p>
        </p:txBody>
      </p:sp>
      <p:sp>
        <p:nvSpPr>
          <p:cNvPr id="4" name="Slide Number Placeholder 3"/>
          <p:cNvSpPr>
            <a:spLocks noGrp="1"/>
          </p:cNvSpPr>
          <p:nvPr>
            <p:ph type="sldNum" sz="quarter" idx="12"/>
          </p:nvPr>
        </p:nvSpPr>
        <p:spPr/>
        <p:txBody>
          <a:bodyPr/>
          <a:lstStyle/>
          <a:p>
            <a:pPr>
              <a:defRPr/>
            </a:pPr>
            <a:fld id="{EE69E5D0-AC7D-4E0E-9E73-735AC474875E}" type="slidenum">
              <a:rPr lang="en-US" smtClean="0"/>
              <a:pPr>
                <a:defRPr/>
              </a:pPr>
              <a:t>42</a:t>
            </a:fld>
            <a:endParaRPr lang="en-US"/>
          </a:p>
        </p:txBody>
      </p:sp>
    </p:spTree>
    <p:extLst>
      <p:ext uri="{BB962C8B-B14F-4D97-AF65-F5344CB8AC3E}">
        <p14:creationId xmlns:p14="http://schemas.microsoft.com/office/powerpoint/2010/main" val="3624302761"/>
      </p:ext>
    </p:extLst>
  </p:cSld>
  <p:clrMapOvr>
    <a:masterClrMapping/>
  </p:clrMapOvr>
  <mc:AlternateContent xmlns:mc="http://schemas.openxmlformats.org/markup-compatibility/2006" xmlns:p14="http://schemas.microsoft.com/office/powerpoint/2010/main">
    <mc:Choice Requires="p14">
      <p:transition spd="slow" p14:dur="2000" advTm="34720"/>
    </mc:Choice>
    <mc:Fallback xmlns="">
      <p:transition xmlns:p14="http://schemas.microsoft.com/office/powerpoint/2010/main" spd="slow" advTm="34720"/>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Mentions</a:t>
            </a:r>
            <a:endParaRPr lang="en-US" dirty="0"/>
          </a:p>
        </p:txBody>
      </p:sp>
      <p:sp>
        <p:nvSpPr>
          <p:cNvPr id="3" name="Content Placeholder 2"/>
          <p:cNvSpPr>
            <a:spLocks noGrp="1"/>
          </p:cNvSpPr>
          <p:nvPr>
            <p:ph idx="1"/>
          </p:nvPr>
        </p:nvSpPr>
        <p:spPr/>
        <p:txBody>
          <a:bodyPr/>
          <a:lstStyle/>
          <a:p>
            <a:r>
              <a:rPr lang="en-US" dirty="0" smtClean="0"/>
              <a:t>Tweets from the month leading </a:t>
            </a:r>
            <a:r>
              <a:rPr lang="en-US" dirty="0" err="1" smtClean="0"/>
              <a:t>upto</a:t>
            </a:r>
            <a:r>
              <a:rPr lang="en-US" dirty="0" smtClean="0"/>
              <a:t> the elections are tracked and geo coded</a:t>
            </a:r>
          </a:p>
          <a:p>
            <a:r>
              <a:rPr lang="en-US" dirty="0" smtClean="0"/>
              <a:t>Tracked for mentions of candidate/ party names and symbols</a:t>
            </a:r>
          </a:p>
          <a:p>
            <a:r>
              <a:rPr lang="en-US" dirty="0" smtClean="0"/>
              <a:t>Time series of Sentiment, mentions and </a:t>
            </a:r>
            <a:r>
              <a:rPr lang="en-US" dirty="0" err="1" smtClean="0"/>
              <a:t>Klout</a:t>
            </a:r>
            <a:r>
              <a:rPr lang="en-US" dirty="0" smtClean="0"/>
              <a:t> scores are created</a:t>
            </a:r>
          </a:p>
          <a:p>
            <a:r>
              <a:rPr lang="en-US" dirty="0" err="1" smtClean="0"/>
              <a:t>Klout</a:t>
            </a:r>
            <a:r>
              <a:rPr lang="en-US" dirty="0" smtClean="0"/>
              <a:t> score quantifies the influence a user has on social media. Range: [0,100]</a:t>
            </a:r>
          </a:p>
          <a:p>
            <a:r>
              <a:rPr lang="en-US" dirty="0" smtClean="0"/>
              <a:t>Sentiment is typically in [-15,15].</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43</a:t>
            </a:fld>
            <a:endParaRPr lang="en-US"/>
          </a:p>
        </p:txBody>
      </p:sp>
    </p:spTree>
    <p:extLst>
      <p:ext uri="{BB962C8B-B14F-4D97-AF65-F5344CB8AC3E}">
        <p14:creationId xmlns:p14="http://schemas.microsoft.com/office/powerpoint/2010/main" val="1714637745"/>
      </p:ext>
    </p:extLst>
  </p:cSld>
  <p:clrMapOvr>
    <a:masterClrMapping/>
  </p:clrMapOvr>
  <mc:AlternateContent xmlns:mc="http://schemas.openxmlformats.org/markup-compatibility/2006" xmlns:p14="http://schemas.microsoft.com/office/powerpoint/2010/main">
    <mc:Choice Requires="p14">
      <p:transition spd="slow" p14:dur="2000" advTm="41025"/>
    </mc:Choice>
    <mc:Fallback xmlns="">
      <p:transition xmlns:p14="http://schemas.microsoft.com/office/powerpoint/2010/main" spd="slow" advTm="41025"/>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Visitor Model</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44</a:t>
            </a:fld>
            <a:endParaRPr lang="en-US"/>
          </a:p>
        </p:txBody>
      </p:sp>
      <p:sp>
        <p:nvSpPr>
          <p:cNvPr id="8" name="Content Placeholder 7"/>
          <p:cNvSpPr>
            <a:spLocks noGrp="1"/>
          </p:cNvSpPr>
          <p:nvPr>
            <p:ph idx="1"/>
          </p:nvPr>
        </p:nvSpPr>
        <p:spPr/>
        <p:txBody>
          <a:bodyPr/>
          <a:lstStyle/>
          <a:p>
            <a:endParaRPr lang="en-US" dirty="0" smtClean="0"/>
          </a:p>
          <a:p>
            <a:endParaRPr lang="en-US" dirty="0" smtClean="0"/>
          </a:p>
          <a:p>
            <a:endParaRPr lang="en-US" dirty="0"/>
          </a:p>
          <a:p>
            <a:endParaRPr lang="en-US" dirty="0" smtClean="0"/>
          </a:p>
          <a:p>
            <a:pPr marL="0" indent="0">
              <a:buNone/>
            </a:pPr>
            <a:r>
              <a:rPr lang="en-US" dirty="0" smtClean="0"/>
              <a:t>where</a:t>
            </a:r>
          </a:p>
          <a:p>
            <a:pPr marL="457200" lvl="1" indent="0">
              <a:buNone/>
            </a:pPr>
            <a:r>
              <a:rPr lang="en-US" sz="2400" dirty="0" smtClean="0"/>
              <a:t>C</a:t>
            </a:r>
            <a:r>
              <a:rPr lang="en-US" sz="2400" baseline="-25000" dirty="0" smtClean="0"/>
              <a:t>d</a:t>
            </a:r>
            <a:r>
              <a:rPr lang="en-US" sz="2400" dirty="0" smtClean="0"/>
              <a:t> : Candidate Score</a:t>
            </a:r>
          </a:p>
          <a:p>
            <a:pPr marL="457200" lvl="1" indent="0">
              <a:buNone/>
            </a:pPr>
            <a:r>
              <a:rPr lang="en-US" sz="2400" dirty="0" smtClean="0"/>
              <a:t>K</a:t>
            </a:r>
            <a:r>
              <a:rPr lang="en-US" sz="2400" baseline="-25000" dirty="0" smtClean="0"/>
              <a:t>i</a:t>
            </a:r>
            <a:r>
              <a:rPr lang="en-US" sz="2400" dirty="0" smtClean="0"/>
              <a:t> : </a:t>
            </a:r>
            <a:r>
              <a:rPr lang="en-US" sz="2400" dirty="0" err="1" smtClean="0"/>
              <a:t>Klout</a:t>
            </a:r>
            <a:r>
              <a:rPr lang="en-US" sz="2400" dirty="0" smtClean="0"/>
              <a:t> Score of User</a:t>
            </a:r>
          </a:p>
          <a:p>
            <a:pPr marL="457200" lvl="1" indent="0">
              <a:buNone/>
            </a:pPr>
            <a:r>
              <a:rPr lang="en-US" sz="2400" dirty="0" err="1" smtClean="0"/>
              <a:t>UCS</a:t>
            </a:r>
            <a:r>
              <a:rPr lang="en-US" sz="2400" baseline="-25000" dirty="0" err="1" smtClean="0"/>
              <a:t>id</a:t>
            </a:r>
            <a:r>
              <a:rPr lang="en-US" sz="2400" dirty="0" smtClean="0"/>
              <a:t> : User Candidate Score</a:t>
            </a:r>
          </a:p>
          <a:p>
            <a:pPr marL="457200" lvl="1" indent="0">
              <a:buNone/>
            </a:pPr>
            <a:r>
              <a:rPr lang="en-US" sz="2400" dirty="0" err="1" smtClean="0"/>
              <a:t>P</a:t>
            </a:r>
            <a:r>
              <a:rPr lang="en-US" sz="2400" baseline="-25000" dirty="0" err="1" smtClean="0"/>
              <a:t>d</a:t>
            </a:r>
            <a:r>
              <a:rPr lang="en-US" sz="2400" dirty="0" smtClean="0"/>
              <a:t> : Probability of Candidate winning</a:t>
            </a:r>
          </a:p>
        </p:txBody>
      </p:sp>
      <p:pic>
        <p:nvPicPr>
          <p:cNvPr id="9" name="Picture 8" descr="UVM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76400"/>
            <a:ext cx="3537473" cy="1371600"/>
          </a:xfrm>
          <a:prstGeom prst="rect">
            <a:avLst/>
          </a:prstGeom>
        </p:spPr>
      </p:pic>
      <p:pic>
        <p:nvPicPr>
          <p:cNvPr id="10" name="Picture 9" descr="UVM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590800"/>
            <a:ext cx="3317358" cy="1371600"/>
          </a:xfrm>
          <a:prstGeom prst="rect">
            <a:avLst/>
          </a:prstGeom>
        </p:spPr>
      </p:pic>
    </p:spTree>
    <p:extLst>
      <p:ext uri="{BB962C8B-B14F-4D97-AF65-F5344CB8AC3E}">
        <p14:creationId xmlns:p14="http://schemas.microsoft.com/office/powerpoint/2010/main" val="385255514"/>
      </p:ext>
    </p:extLst>
  </p:cSld>
  <p:clrMapOvr>
    <a:masterClrMapping/>
  </p:clrMapOvr>
  <mc:AlternateContent xmlns:mc="http://schemas.openxmlformats.org/markup-compatibility/2006" xmlns:p14="http://schemas.microsoft.com/office/powerpoint/2010/main">
    <mc:Choice Requires="p14">
      <p:transition spd="slow" p14:dur="2000" advTm="51014"/>
    </mc:Choice>
    <mc:Fallback xmlns="">
      <p:transition xmlns:p14="http://schemas.microsoft.com/office/powerpoint/2010/main" spd="slow" advTm="51014"/>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 name="Content Placeholder 2"/>
          <p:cNvSpPr>
            <a:spLocks noGrp="1"/>
          </p:cNvSpPr>
          <p:nvPr>
            <p:ph idx="1"/>
          </p:nvPr>
        </p:nvSpPr>
        <p:spPr/>
        <p:txBody>
          <a:bodyPr/>
          <a:lstStyle/>
          <a:p>
            <a:r>
              <a:rPr lang="en-US" dirty="0" smtClean="0"/>
              <a:t>Independent variable : Twitter Features</a:t>
            </a:r>
          </a:p>
          <a:p>
            <a:r>
              <a:rPr lang="en-US" dirty="0" smtClean="0"/>
              <a:t>Dependent variable : Opinion Polls</a:t>
            </a:r>
          </a:p>
          <a:p>
            <a:r>
              <a:rPr lang="en-US" dirty="0" smtClean="0"/>
              <a:t>Assumption : By regressing from twitter features to opinion polls the self-selection bias can be minimized</a:t>
            </a:r>
          </a:p>
          <a:p>
            <a:r>
              <a:rPr lang="en-US" dirty="0" smtClean="0"/>
              <a:t>Total of 6 twitter features</a:t>
            </a:r>
          </a:p>
          <a:p>
            <a:r>
              <a:rPr lang="en-US" dirty="0" smtClean="0"/>
              <a:t>Features calculated from 10 day window leading to the opinion poll date</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45</a:t>
            </a:fld>
            <a:endParaRPr lang="en-US"/>
          </a:p>
        </p:txBody>
      </p:sp>
    </p:spTree>
    <p:extLst>
      <p:ext uri="{BB962C8B-B14F-4D97-AF65-F5344CB8AC3E}">
        <p14:creationId xmlns:p14="http://schemas.microsoft.com/office/powerpoint/2010/main" val="3329514515"/>
      </p:ext>
    </p:extLst>
  </p:cSld>
  <p:clrMapOvr>
    <a:masterClrMapping/>
  </p:clrMapOvr>
  <mc:AlternateContent xmlns:mc="http://schemas.openxmlformats.org/markup-compatibility/2006" xmlns:p14="http://schemas.microsoft.com/office/powerpoint/2010/main">
    <mc:Choice Requires="p14">
      <p:transition spd="slow" p14:dur="2000" advTm="79625"/>
    </mc:Choice>
    <mc:Fallback xmlns="">
      <p:transition xmlns:p14="http://schemas.microsoft.com/office/powerpoint/2010/main" spd="slow" advTm="79625"/>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46</a:t>
            </a:fld>
            <a:endParaRPr lang="en-US"/>
          </a:p>
        </p:txBody>
      </p:sp>
      <p:pic>
        <p:nvPicPr>
          <p:cNvPr id="5" name="Picture 4" descr="R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5829300" cy="1257300"/>
          </a:xfrm>
          <a:prstGeom prst="rect">
            <a:avLst/>
          </a:prstGeom>
        </p:spPr>
      </p:pic>
      <p:pic>
        <p:nvPicPr>
          <p:cNvPr id="6" name="Picture 5" descr="RM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048000"/>
            <a:ext cx="3505200" cy="1143000"/>
          </a:xfrm>
          <a:prstGeom prst="rect">
            <a:avLst/>
          </a:prstGeom>
        </p:spPr>
      </p:pic>
      <p:pic>
        <p:nvPicPr>
          <p:cNvPr id="7" name="Picture 6" descr="RM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419600"/>
            <a:ext cx="6819900" cy="1638300"/>
          </a:xfrm>
          <a:prstGeom prst="rect">
            <a:avLst/>
          </a:prstGeom>
        </p:spPr>
      </p:pic>
    </p:spTree>
    <p:extLst>
      <p:ext uri="{BB962C8B-B14F-4D97-AF65-F5344CB8AC3E}">
        <p14:creationId xmlns:p14="http://schemas.microsoft.com/office/powerpoint/2010/main" val="2011080357"/>
      </p:ext>
    </p:extLst>
  </p:cSld>
  <p:clrMapOvr>
    <a:masterClrMapping/>
  </p:clrMapOvr>
  <mc:AlternateContent xmlns:mc="http://schemas.openxmlformats.org/markup-compatibility/2006" xmlns:p14="http://schemas.microsoft.com/office/powerpoint/2010/main">
    <mc:Choice Requires="p14">
      <p:transition spd="slow" p14:dur="2000" advTm="53125"/>
    </mc:Choice>
    <mc:Fallback xmlns="">
      <p:transition xmlns:p14="http://schemas.microsoft.com/office/powerpoint/2010/main" spd="slow" advTm="53125"/>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Weights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endParaRPr lang="en-US" dirty="0"/>
          </a:p>
          <a:p>
            <a:r>
              <a:rPr lang="en-US" dirty="0" smtClean="0"/>
              <a:t>Number </a:t>
            </a:r>
            <a:r>
              <a:rPr lang="en-US" dirty="0"/>
              <a:t>of unique users and sentiment have greater predictive power</a:t>
            </a:r>
          </a:p>
          <a:p>
            <a:r>
              <a:rPr lang="en-US" dirty="0"/>
              <a:t>Incumbency surprisingly is a weak predictor</a:t>
            </a:r>
          </a:p>
          <a:p>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47</a:t>
            </a:fld>
            <a:endParaRPr lang="en-US"/>
          </a:p>
        </p:txBody>
      </p:sp>
      <p:pic>
        <p:nvPicPr>
          <p:cNvPr id="5" name="Picture 4" descr="FeatureWeigh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33" y="1524000"/>
            <a:ext cx="5345167" cy="3009900"/>
          </a:xfrm>
          <a:prstGeom prst="rect">
            <a:avLst/>
          </a:prstGeom>
        </p:spPr>
      </p:pic>
    </p:spTree>
    <p:extLst>
      <p:ext uri="{BB962C8B-B14F-4D97-AF65-F5344CB8AC3E}">
        <p14:creationId xmlns:p14="http://schemas.microsoft.com/office/powerpoint/2010/main" val="2565145620"/>
      </p:ext>
    </p:extLst>
  </p:cSld>
  <p:clrMapOvr>
    <a:masterClrMapping/>
  </p:clrMapOvr>
  <mc:AlternateContent xmlns:mc="http://schemas.openxmlformats.org/markup-compatibility/2006" xmlns:p14="http://schemas.microsoft.com/office/powerpoint/2010/main">
    <mc:Choice Requires="p14">
      <p:transition spd="slow" p14:dur="2000" advTm="60475"/>
    </mc:Choice>
    <mc:Fallback xmlns="">
      <p:transition xmlns:p14="http://schemas.microsoft.com/office/powerpoint/2010/main" spd="slow" advTm="60475"/>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pPr marL="0" indent="0">
              <a:buNone/>
            </a:pPr>
            <a:endParaRPr lang="en-US" dirty="0"/>
          </a:p>
          <a:p>
            <a:pPr marL="0" indent="0">
              <a:buNone/>
            </a:pPr>
            <a:endParaRPr lang="en-US" dirty="0"/>
          </a:p>
          <a:p>
            <a:r>
              <a:rPr lang="en-US" sz="2800" dirty="0" smtClean="0"/>
              <a:t>Regression Model used only for Presidential Elections</a:t>
            </a:r>
          </a:p>
          <a:p>
            <a:r>
              <a:rPr lang="en-US" sz="2800" dirty="0" smtClean="0"/>
              <a:t>Accuracy 91.5% if mayoral elections are ignored</a:t>
            </a:r>
          </a:p>
          <a:p>
            <a:r>
              <a:rPr lang="en-US" sz="2800" dirty="0" smtClean="0"/>
              <a:t>All elections predicted ahead of time</a:t>
            </a:r>
            <a:endParaRPr lang="en-US" sz="2800"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48</a:t>
            </a:fld>
            <a:endParaRPr lang="en-US" dirty="0"/>
          </a:p>
        </p:txBody>
      </p:sp>
      <p:pic>
        <p:nvPicPr>
          <p:cNvPr id="5" name="Picture 4" descr="TrackReco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9144000" cy="2438400"/>
          </a:xfrm>
          <a:prstGeom prst="rect">
            <a:avLst/>
          </a:prstGeom>
        </p:spPr>
      </p:pic>
    </p:spTree>
    <p:extLst>
      <p:ext uri="{BB962C8B-B14F-4D97-AF65-F5344CB8AC3E}">
        <p14:creationId xmlns:p14="http://schemas.microsoft.com/office/powerpoint/2010/main" val="186015601"/>
      </p:ext>
    </p:extLst>
  </p:cSld>
  <p:clrMapOvr>
    <a:masterClrMapping/>
  </p:clrMapOvr>
  <mc:AlternateContent xmlns:mc="http://schemas.openxmlformats.org/markup-compatibility/2006" xmlns:p14="http://schemas.microsoft.com/office/powerpoint/2010/main">
    <mc:Choice Requires="p14">
      <p:transition spd="slow" p14:dur="2000" advTm="96094"/>
    </mc:Choice>
    <mc:Fallback xmlns="">
      <p:transition xmlns:p14="http://schemas.microsoft.com/office/powerpoint/2010/main" spd="slow" advTm="96094"/>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0"/>
            <a:ext cx="9144000" cy="1524000"/>
          </a:xfrm>
          <a:prstGeom prst="rect">
            <a:avLst/>
          </a:prstGeom>
          <a:solidFill>
            <a:schemeClr val="bg1"/>
          </a:solidFill>
          <a:ln w="9525">
            <a:noFill/>
            <a:miter lim="800000"/>
            <a:headEnd/>
            <a:tailEnd/>
          </a:ln>
        </p:spPr>
        <p:txBody>
          <a:bodyPr wrap="none" anchor="ctr"/>
          <a:lstStyle/>
          <a:p>
            <a:endParaRPr lang="en-US"/>
          </a:p>
        </p:txBody>
      </p:sp>
      <p:sp>
        <p:nvSpPr>
          <p:cNvPr id="2052" name="Rectangle 4"/>
          <p:cNvSpPr>
            <a:spLocks noChangeArrowheads="1"/>
          </p:cNvSpPr>
          <p:nvPr/>
        </p:nvSpPr>
        <p:spPr bwMode="auto">
          <a:xfrm>
            <a:off x="0" y="1981200"/>
            <a:ext cx="9144000" cy="2590800"/>
          </a:xfrm>
          <a:prstGeom prst="rect">
            <a:avLst/>
          </a:prstGeom>
          <a:solidFill>
            <a:srgbClr val="555555"/>
          </a:solidFill>
          <a:ln w="9525">
            <a:noFill/>
            <a:miter lim="800000"/>
            <a:headEnd/>
            <a:tailEnd/>
          </a:ln>
        </p:spPr>
        <p:txBody>
          <a:bodyPr wrap="none" anchor="ctr"/>
          <a:lstStyle/>
          <a:p>
            <a:endParaRPr lang="en-US"/>
          </a:p>
        </p:txBody>
      </p:sp>
      <p:sp>
        <p:nvSpPr>
          <p:cNvPr id="2053" name="Rectangle 2"/>
          <p:cNvSpPr>
            <a:spLocks noGrp="1" noChangeArrowheads="1"/>
          </p:cNvSpPr>
          <p:nvPr>
            <p:ph type="ctrTitle"/>
          </p:nvPr>
        </p:nvSpPr>
        <p:spPr>
          <a:xfrm>
            <a:off x="609600" y="2514600"/>
            <a:ext cx="7772400" cy="1470025"/>
          </a:xfrm>
        </p:spPr>
        <p:txBody>
          <a:bodyPr/>
          <a:lstStyle/>
          <a:p>
            <a:pPr eaLnBrk="1" hangingPunct="1"/>
            <a:r>
              <a:rPr lang="en-US" sz="4000" dirty="0" smtClean="0"/>
              <a:t>Evaluation of Dynamic Query Expansion</a:t>
            </a:r>
            <a:endParaRPr lang="en-US" sz="2400" dirty="0" smtClean="0"/>
          </a:p>
        </p:txBody>
      </p:sp>
      <p:sp>
        <p:nvSpPr>
          <p:cNvPr id="4" name="Slide Number Placeholder 3"/>
          <p:cNvSpPr>
            <a:spLocks noGrp="1"/>
          </p:cNvSpPr>
          <p:nvPr>
            <p:ph type="sldNum" sz="quarter" idx="12"/>
          </p:nvPr>
        </p:nvSpPr>
        <p:spPr/>
        <p:txBody>
          <a:bodyPr/>
          <a:lstStyle/>
          <a:p>
            <a:pPr>
              <a:defRPr/>
            </a:pPr>
            <a:fld id="{EE69E5D0-AC7D-4E0E-9E73-735AC474875E}" type="slidenum">
              <a:rPr lang="en-US" smtClean="0"/>
              <a:pPr>
                <a:defRPr/>
              </a:pPr>
              <a:t>49</a:t>
            </a:fld>
            <a:endParaRPr lang="en-US"/>
          </a:p>
        </p:txBody>
      </p:sp>
    </p:spTree>
    <p:extLst>
      <p:ext uri="{BB962C8B-B14F-4D97-AF65-F5344CB8AC3E}">
        <p14:creationId xmlns:p14="http://schemas.microsoft.com/office/powerpoint/2010/main" val="752622247"/>
      </p:ext>
    </p:extLst>
  </p:cSld>
  <p:clrMapOvr>
    <a:masterClrMapping/>
  </p:clrMapOvr>
  <mc:AlternateContent xmlns:mc="http://schemas.openxmlformats.org/markup-compatibility/2006" xmlns:p14="http://schemas.microsoft.com/office/powerpoint/2010/main">
    <mc:Choice Requires="p14">
      <p:transition spd="slow" p14:dur="2000" advTm="29957"/>
    </mc:Choice>
    <mc:Fallback xmlns="">
      <p:transition xmlns:p14="http://schemas.microsoft.com/office/powerpoint/2010/main" spd="slow" advTm="2995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Key ingredient to forecasting : Vocabulary to track tweets</a:t>
            </a:r>
          </a:p>
          <a:p>
            <a:r>
              <a:rPr lang="en-US" dirty="0" smtClean="0"/>
              <a:t>Usually handcrafted by SMEs</a:t>
            </a:r>
          </a:p>
          <a:p>
            <a:r>
              <a:rPr lang="en-US" dirty="0" smtClean="0"/>
              <a:t>Not exhaustive</a:t>
            </a:r>
          </a:p>
          <a:p>
            <a:r>
              <a:rPr lang="en-US" dirty="0" smtClean="0"/>
              <a:t>Twitter language radically different from other corpora</a:t>
            </a:r>
          </a:p>
          <a:p>
            <a:r>
              <a:rPr lang="en-US" dirty="0" smtClean="0"/>
              <a:t>Sub-optimal vocabular</a:t>
            </a:r>
            <a:r>
              <a:rPr lang="en-US" dirty="0" smtClean="0">
                <a:sym typeface="Wingdings"/>
              </a:rPr>
              <a:t>y leads to </a:t>
            </a:r>
            <a:r>
              <a:rPr lang="en-US" dirty="0" smtClean="0"/>
              <a:t>poor recall which leads to inaccurate predictions</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5</a:t>
            </a:fld>
            <a:endParaRPr lang="en-US"/>
          </a:p>
        </p:txBody>
      </p:sp>
    </p:spTree>
    <p:extLst>
      <p:ext uri="{BB962C8B-B14F-4D97-AF65-F5344CB8AC3E}">
        <p14:creationId xmlns:p14="http://schemas.microsoft.com/office/powerpoint/2010/main" val="3272144851"/>
      </p:ext>
    </p:extLst>
  </p:cSld>
  <p:clrMapOvr>
    <a:masterClrMapping/>
  </p:clrMapOvr>
  <mc:AlternateContent xmlns:mc="http://schemas.openxmlformats.org/markup-compatibility/2006" xmlns:p14="http://schemas.microsoft.com/office/powerpoint/2010/main">
    <mc:Choice Requires="p14">
      <p:transition spd="slow" p14:dur="2000" advTm="90958"/>
    </mc:Choice>
    <mc:Fallback xmlns="">
      <p:transition xmlns:p14="http://schemas.microsoft.com/office/powerpoint/2010/main" spd="slow" advTm="90958"/>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in tracking tweets</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50</a:t>
            </a:fld>
            <a:endParaRPr lang="en-US"/>
          </a:p>
        </p:txBody>
      </p:sp>
      <p:sp>
        <p:nvSpPr>
          <p:cNvPr id="6" name="Content Placeholder 5"/>
          <p:cNvSpPr>
            <a:spLocks noGrp="1"/>
          </p:cNvSpPr>
          <p:nvPr>
            <p:ph idx="1"/>
          </p:nvPr>
        </p:nvSpPr>
        <p:spPr/>
        <p:txBody>
          <a:bodyPr/>
          <a:lstStyle/>
          <a:p>
            <a:endParaRPr lang="en-US" dirty="0" smtClean="0"/>
          </a:p>
          <a:p>
            <a:endParaRPr lang="en-US" dirty="0"/>
          </a:p>
        </p:txBody>
      </p:sp>
      <p:pic>
        <p:nvPicPr>
          <p:cNvPr id="7" name="Picture 6" descr="Rec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4000"/>
            <a:ext cx="8305800" cy="5334000"/>
          </a:xfrm>
          <a:prstGeom prst="rect">
            <a:avLst/>
          </a:prstGeom>
        </p:spPr>
      </p:pic>
    </p:spTree>
    <p:extLst>
      <p:ext uri="{BB962C8B-B14F-4D97-AF65-F5344CB8AC3E}">
        <p14:creationId xmlns:p14="http://schemas.microsoft.com/office/powerpoint/2010/main" val="2933916306"/>
      </p:ext>
    </p:extLst>
  </p:cSld>
  <p:clrMapOvr>
    <a:masterClrMapping/>
  </p:clrMapOvr>
  <mc:AlternateContent xmlns:mc="http://schemas.openxmlformats.org/markup-compatibility/2006" xmlns:p14="http://schemas.microsoft.com/office/powerpoint/2010/main">
    <mc:Choice Requires="p14">
      <p:transition spd="slow" p14:dur="2000" advTm="75482"/>
    </mc:Choice>
    <mc:Fallback xmlns="">
      <p:transition xmlns:p14="http://schemas.microsoft.com/office/powerpoint/2010/main" spd="slow" advTm="75482"/>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in Accuracy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51</a:t>
            </a:fld>
            <a:endParaRPr lang="en-US"/>
          </a:p>
        </p:txBody>
      </p:sp>
      <p:pic>
        <p:nvPicPr>
          <p:cNvPr id="6" name="Picture 5" descr="Accura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800"/>
            <a:ext cx="9144000" cy="3276600"/>
          </a:xfrm>
          <a:prstGeom prst="rect">
            <a:avLst/>
          </a:prstGeom>
        </p:spPr>
      </p:pic>
    </p:spTree>
    <p:extLst>
      <p:ext uri="{BB962C8B-B14F-4D97-AF65-F5344CB8AC3E}">
        <p14:creationId xmlns:p14="http://schemas.microsoft.com/office/powerpoint/2010/main" val="3399473156"/>
      </p:ext>
    </p:extLst>
  </p:cSld>
  <p:clrMapOvr>
    <a:masterClrMapping/>
  </p:clrMapOvr>
  <mc:AlternateContent xmlns:mc="http://schemas.openxmlformats.org/markup-compatibility/2006" xmlns:p14="http://schemas.microsoft.com/office/powerpoint/2010/main">
    <mc:Choice Requires="p14">
      <p:transition spd="slow" p14:dur="2000" advTm="111637"/>
    </mc:Choice>
    <mc:Fallback xmlns="">
      <p:transition xmlns:p14="http://schemas.microsoft.com/office/powerpoint/2010/main" spd="slow" advTm="111637"/>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Group Level modeling </a:t>
            </a:r>
            <a:r>
              <a:rPr lang="en-US" dirty="0" err="1" smtClean="0"/>
              <a:t>vs</a:t>
            </a:r>
            <a:r>
              <a:rPr lang="en-US" dirty="0" smtClean="0"/>
              <a:t> User level modeling.</a:t>
            </a:r>
          </a:p>
          <a:p>
            <a:pPr lvl="1"/>
            <a:r>
              <a:rPr lang="en-US" dirty="0" smtClean="0"/>
              <a:t>Age, gender, location</a:t>
            </a:r>
          </a:p>
          <a:p>
            <a:pPr lvl="1"/>
            <a:r>
              <a:rPr lang="en-US" dirty="0" smtClean="0"/>
              <a:t>Learn demographics of electorate</a:t>
            </a:r>
          </a:p>
          <a:p>
            <a:r>
              <a:rPr lang="en-US" dirty="0" smtClean="0"/>
              <a:t>Improving the mention tracking by using Named Entity Recognition</a:t>
            </a:r>
          </a:p>
          <a:p>
            <a:r>
              <a:rPr lang="en-US" dirty="0" smtClean="0"/>
              <a:t>With labeled ground truth we can study various social theories</a:t>
            </a:r>
          </a:p>
          <a:p>
            <a:pPr lvl="1"/>
            <a:r>
              <a:rPr lang="en-US" dirty="0" err="1" smtClean="0"/>
              <a:t>Eg</a:t>
            </a:r>
            <a:r>
              <a:rPr lang="en-US" dirty="0" smtClean="0"/>
              <a:t>: Structure Balance in Triads</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52</a:t>
            </a:fld>
            <a:endParaRPr lang="en-US"/>
          </a:p>
        </p:txBody>
      </p:sp>
    </p:spTree>
    <p:extLst>
      <p:ext uri="{BB962C8B-B14F-4D97-AF65-F5344CB8AC3E}">
        <p14:creationId xmlns:p14="http://schemas.microsoft.com/office/powerpoint/2010/main" val="2465067794"/>
      </p:ext>
    </p:extLst>
  </p:cSld>
  <p:clrMapOvr>
    <a:masterClrMapping/>
  </p:clrMapOvr>
  <mc:AlternateContent xmlns:mc="http://schemas.openxmlformats.org/markup-compatibility/2006" xmlns:p14="http://schemas.microsoft.com/office/powerpoint/2010/main">
    <mc:Choice Requires="p14">
      <p:transition spd="slow" p14:dur="2000" advTm="2230"/>
    </mc:Choice>
    <mc:Fallback xmlns="">
      <p:transition xmlns:p14="http://schemas.microsoft.com/office/powerpoint/2010/main" spd="slow" advTm="2230"/>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sz="2000" dirty="0"/>
              <a:t>This work </a:t>
            </a:r>
            <a:r>
              <a:rPr lang="en-US" sz="2000" dirty="0" smtClean="0"/>
              <a:t>is part of the EMBERS project for the IARPA supported Open Source Indicators (OSI)via </a:t>
            </a:r>
            <a:r>
              <a:rPr lang="en-US" sz="2000" dirty="0"/>
              <a:t>Department of Interior National Business Center (</a:t>
            </a:r>
            <a:r>
              <a:rPr lang="en-US" sz="2000" dirty="0" err="1"/>
              <a:t>DoI</a:t>
            </a:r>
            <a:r>
              <a:rPr lang="en-US" sz="2000" dirty="0"/>
              <a:t>/NBC) contract number D12PC00337. </a:t>
            </a:r>
            <a:endParaRPr lang="en-US" sz="2000" dirty="0" smtClean="0"/>
          </a:p>
          <a:p>
            <a:endParaRPr lang="en-US" sz="2000" dirty="0" smtClean="0"/>
          </a:p>
          <a:p>
            <a:r>
              <a:rPr lang="en-US" sz="2000" dirty="0" smtClean="0"/>
              <a:t>I would like to thank </a:t>
            </a:r>
            <a:r>
              <a:rPr lang="en-US" sz="2000" dirty="0" err="1" smtClean="0"/>
              <a:t>Dr.Naren</a:t>
            </a:r>
            <a:r>
              <a:rPr lang="en-US" sz="2000" dirty="0" smtClean="0"/>
              <a:t> </a:t>
            </a:r>
            <a:r>
              <a:rPr lang="en-US" sz="2000" dirty="0" err="1" smtClean="0"/>
              <a:t>Ramakrishnan</a:t>
            </a:r>
            <a:r>
              <a:rPr lang="en-US" sz="2000" dirty="0" smtClean="0"/>
              <a:t>, </a:t>
            </a:r>
            <a:r>
              <a:rPr lang="en-US" sz="2000" dirty="0" err="1" smtClean="0"/>
              <a:t>Dr.Cal</a:t>
            </a:r>
            <a:r>
              <a:rPr lang="en-US" sz="2000" dirty="0" smtClean="0"/>
              <a:t> </a:t>
            </a:r>
            <a:r>
              <a:rPr lang="en-US" sz="2000" dirty="0" err="1" smtClean="0"/>
              <a:t>Ribbens</a:t>
            </a:r>
            <a:r>
              <a:rPr lang="en-US" sz="2000" dirty="0" smtClean="0"/>
              <a:t>, Dr. </a:t>
            </a:r>
            <a:r>
              <a:rPr lang="en-US" sz="2000" dirty="0" err="1" smtClean="0"/>
              <a:t>Aditya</a:t>
            </a:r>
            <a:r>
              <a:rPr lang="en-US" sz="2000" dirty="0" smtClean="0"/>
              <a:t> </a:t>
            </a:r>
            <a:r>
              <a:rPr lang="en-US" sz="2000" dirty="0" err="1" smtClean="0"/>
              <a:t>Prakash</a:t>
            </a:r>
            <a:r>
              <a:rPr lang="en-US" sz="2000" dirty="0" smtClean="0"/>
              <a:t>, </a:t>
            </a:r>
            <a:r>
              <a:rPr lang="en-US" sz="2000" dirty="0" err="1" smtClean="0"/>
              <a:t>Dr.Bert</a:t>
            </a:r>
            <a:r>
              <a:rPr lang="en-US" sz="2000" dirty="0" smtClean="0"/>
              <a:t> Huang and Dr. </a:t>
            </a:r>
            <a:r>
              <a:rPr lang="en-US" sz="2000" dirty="0" err="1" smtClean="0"/>
              <a:t>Lise</a:t>
            </a:r>
            <a:r>
              <a:rPr lang="en-US" sz="2000" dirty="0" smtClean="0"/>
              <a:t> </a:t>
            </a:r>
            <a:r>
              <a:rPr lang="en-US" sz="2000" dirty="0" err="1" smtClean="0"/>
              <a:t>Getoor</a:t>
            </a:r>
            <a:r>
              <a:rPr lang="en-US" sz="2000" dirty="0" smtClean="0"/>
              <a:t>.</a:t>
            </a:r>
          </a:p>
          <a:p>
            <a:endParaRPr lang="en-US" sz="2000" dirty="0"/>
          </a:p>
          <a:p>
            <a:endParaRPr lang="en-US" sz="2000" dirty="0" smtClean="0"/>
          </a:p>
          <a:p>
            <a:r>
              <a:rPr lang="en-US" sz="2000" dirty="0" smtClean="0"/>
              <a:t>Thank you!</a:t>
            </a:r>
          </a:p>
          <a:p>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53</a:t>
            </a:fld>
            <a:endParaRPr lang="en-US"/>
          </a:p>
        </p:txBody>
      </p:sp>
    </p:spTree>
    <p:extLst>
      <p:ext uri="{BB962C8B-B14F-4D97-AF65-F5344CB8AC3E}">
        <p14:creationId xmlns:p14="http://schemas.microsoft.com/office/powerpoint/2010/main" val="4253362944"/>
      </p:ext>
    </p:extLst>
  </p:cSld>
  <p:clrMapOvr>
    <a:masterClrMapping/>
  </p:clrMapOvr>
  <mc:AlternateContent xmlns:mc="http://schemas.openxmlformats.org/markup-compatibility/2006" xmlns:p14="http://schemas.microsoft.com/office/powerpoint/2010/main">
    <mc:Choice Requires="p14">
      <p:transition spd="slow" p14:dur="2000" advTm="30432"/>
    </mc:Choice>
    <mc:Fallback xmlns="">
      <p:transition xmlns:p14="http://schemas.microsoft.com/office/powerpoint/2010/main" spd="slow" advTm="30432"/>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Vocabulary must be dynamic</a:t>
            </a:r>
          </a:p>
          <a:p>
            <a:r>
              <a:rPr lang="en-US" dirty="0" smtClean="0"/>
              <a:t>Should capture the evolving trends</a:t>
            </a:r>
          </a:p>
          <a:p>
            <a:pPr lvl="1"/>
            <a:r>
              <a:rPr lang="en-US" dirty="0" smtClean="0"/>
              <a:t>#</a:t>
            </a:r>
            <a:r>
              <a:rPr lang="en-US" dirty="0" err="1" smtClean="0"/>
              <a:t>elmundoconChavez</a:t>
            </a:r>
            <a:r>
              <a:rPr lang="en-US" dirty="0" smtClean="0"/>
              <a:t>, #</a:t>
            </a:r>
            <a:r>
              <a:rPr lang="en-US" dirty="0" err="1" smtClean="0"/>
              <a:t>hayuncaminoo</a:t>
            </a:r>
            <a:r>
              <a:rPr lang="en-US" dirty="0" smtClean="0"/>
              <a:t> </a:t>
            </a:r>
            <a:r>
              <a:rPr lang="en-US" dirty="0" err="1" smtClean="0"/>
              <a:t>vs</a:t>
            </a:r>
            <a:r>
              <a:rPr lang="en-US" dirty="0" smtClean="0"/>
              <a:t> #</a:t>
            </a:r>
            <a:r>
              <a:rPr lang="en-US" dirty="0" err="1" smtClean="0"/>
              <a:t>chavez</a:t>
            </a:r>
            <a:r>
              <a:rPr lang="en-US" dirty="0" smtClean="0"/>
              <a:t>, #</a:t>
            </a:r>
            <a:r>
              <a:rPr lang="en-US" dirty="0" err="1" smtClean="0"/>
              <a:t>capriles</a:t>
            </a:r>
            <a:r>
              <a:rPr lang="en-US" dirty="0" smtClean="0"/>
              <a:t> </a:t>
            </a:r>
          </a:p>
          <a:p>
            <a:endParaRPr lang="en-US" dirty="0" smtClean="0"/>
          </a:p>
          <a:p>
            <a:pPr marL="0" indent="0">
              <a:buNone/>
            </a:pPr>
            <a:r>
              <a:rPr lang="en-US" dirty="0" smtClean="0"/>
              <a:t>Solution:</a:t>
            </a:r>
          </a:p>
          <a:p>
            <a:pPr marL="0" indent="0">
              <a:buNone/>
            </a:pPr>
            <a:r>
              <a:rPr lang="en-US" dirty="0" smtClean="0"/>
              <a:t>	Dynamic Query Expansion</a:t>
            </a:r>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6</a:t>
            </a:fld>
            <a:endParaRPr lang="en-US"/>
          </a:p>
        </p:txBody>
      </p:sp>
    </p:spTree>
    <p:extLst>
      <p:ext uri="{BB962C8B-B14F-4D97-AF65-F5344CB8AC3E}">
        <p14:creationId xmlns:p14="http://schemas.microsoft.com/office/powerpoint/2010/main" val="3049826038"/>
      </p:ext>
    </p:extLst>
  </p:cSld>
  <p:clrMapOvr>
    <a:masterClrMapping/>
  </p:clrMapOvr>
  <mc:AlternateContent xmlns:mc="http://schemas.openxmlformats.org/markup-compatibility/2006" xmlns:p14="http://schemas.microsoft.com/office/powerpoint/2010/main">
    <mc:Choice Requires="p14">
      <p:transition spd="slow" p14:dur="2000" advTm="58286"/>
    </mc:Choice>
    <mc:Fallback xmlns="">
      <p:transition xmlns:p14="http://schemas.microsoft.com/office/powerpoint/2010/main" spd="slow" advTm="58286"/>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Expansion</a:t>
            </a:r>
            <a:endParaRPr lang="en-US" dirty="0"/>
          </a:p>
        </p:txBody>
      </p:sp>
      <p:sp>
        <p:nvSpPr>
          <p:cNvPr id="3" name="Content Placeholder 2"/>
          <p:cNvSpPr>
            <a:spLocks noGrp="1"/>
          </p:cNvSpPr>
          <p:nvPr>
            <p:ph idx="1"/>
          </p:nvPr>
        </p:nvSpPr>
        <p:spPr/>
        <p:txBody>
          <a:bodyPr/>
          <a:lstStyle/>
          <a:p>
            <a:r>
              <a:rPr lang="en-US" dirty="0" smtClean="0"/>
              <a:t>IR solution to synonymy</a:t>
            </a:r>
          </a:p>
          <a:p>
            <a:r>
              <a:rPr lang="en-US" dirty="0" smtClean="0"/>
              <a:t>Iterative process</a:t>
            </a:r>
          </a:p>
          <a:p>
            <a:pPr lvl="1"/>
            <a:r>
              <a:rPr lang="en-US" dirty="0" smtClean="0"/>
              <a:t>Initialize query with seed vocabulary</a:t>
            </a:r>
          </a:p>
          <a:p>
            <a:pPr lvl="1"/>
            <a:r>
              <a:rPr lang="en-US" dirty="0" smtClean="0"/>
              <a:t>Retrieve documents</a:t>
            </a:r>
          </a:p>
          <a:p>
            <a:pPr lvl="1"/>
            <a:r>
              <a:rPr lang="en-US" dirty="0" smtClean="0"/>
              <a:t>Rank words according to term frequency</a:t>
            </a:r>
          </a:p>
          <a:p>
            <a:pPr lvl="1"/>
            <a:r>
              <a:rPr lang="en-US" dirty="0" smtClean="0"/>
              <a:t>Use top words to refine query</a:t>
            </a:r>
          </a:p>
          <a:p>
            <a:pPr lvl="1"/>
            <a:r>
              <a:rPr lang="en-US" dirty="0" smtClean="0"/>
              <a:t>Repeat until no new words are added to vocabulary.</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7</a:t>
            </a:fld>
            <a:endParaRPr lang="en-US"/>
          </a:p>
        </p:txBody>
      </p:sp>
    </p:spTree>
    <p:extLst>
      <p:ext uri="{BB962C8B-B14F-4D97-AF65-F5344CB8AC3E}">
        <p14:creationId xmlns:p14="http://schemas.microsoft.com/office/powerpoint/2010/main" val="4110671462"/>
      </p:ext>
    </p:extLst>
  </p:cSld>
  <p:clrMapOvr>
    <a:masterClrMapping/>
  </p:clrMapOvr>
  <mc:AlternateContent xmlns:mc="http://schemas.openxmlformats.org/markup-compatibility/2006" xmlns:p14="http://schemas.microsoft.com/office/powerpoint/2010/main">
    <mc:Choice Requires="p14">
      <p:transition spd="slow" p14:dur="2000" advTm="64738"/>
    </mc:Choice>
    <mc:Fallback xmlns="">
      <p:transition xmlns:p14="http://schemas.microsoft.com/office/powerpoint/2010/main" spd="slow" advTm="64738"/>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lstStyle/>
          <a:p>
            <a:r>
              <a:rPr lang="en-US" dirty="0" smtClean="0"/>
              <a:t>Build a dynamic query expansion algorithm using Probabilistic Soft Logic to model language preferences of ‘potential voters’ and grow a vocabulary for elections</a:t>
            </a:r>
          </a:p>
          <a:p>
            <a:r>
              <a:rPr lang="en-US" dirty="0" smtClean="0"/>
              <a:t>Show the DQE vocabulary improves the accuracy of prediction algorithms </a:t>
            </a:r>
            <a:endParaRPr lang="en-US" dirty="0"/>
          </a:p>
        </p:txBody>
      </p:sp>
      <p:sp>
        <p:nvSpPr>
          <p:cNvPr id="4" name="Slide Number Placeholder 3"/>
          <p:cNvSpPr>
            <a:spLocks noGrp="1"/>
          </p:cNvSpPr>
          <p:nvPr>
            <p:ph type="sldNum" sz="quarter" idx="12"/>
          </p:nvPr>
        </p:nvSpPr>
        <p:spPr/>
        <p:txBody>
          <a:bodyPr/>
          <a:lstStyle/>
          <a:p>
            <a:pPr>
              <a:defRPr/>
            </a:pPr>
            <a:fld id="{AC0646B8-9310-4B6B-8A6A-D0B14E592E13}" type="slidenum">
              <a:rPr lang="en-US" smtClean="0"/>
              <a:pPr>
                <a:defRPr/>
              </a:pPr>
              <a:t>8</a:t>
            </a:fld>
            <a:endParaRPr lang="en-US"/>
          </a:p>
        </p:txBody>
      </p:sp>
    </p:spTree>
    <p:extLst>
      <p:ext uri="{BB962C8B-B14F-4D97-AF65-F5344CB8AC3E}">
        <p14:creationId xmlns:p14="http://schemas.microsoft.com/office/powerpoint/2010/main" val="4286070345"/>
      </p:ext>
    </p:extLst>
  </p:cSld>
  <p:clrMapOvr>
    <a:masterClrMapping/>
  </p:clrMapOvr>
  <mc:AlternateContent xmlns:mc="http://schemas.openxmlformats.org/markup-compatibility/2006" xmlns:p14="http://schemas.microsoft.com/office/powerpoint/2010/main">
    <mc:Choice Requires="p14">
      <p:transition spd="slow" p14:dur="2000" advTm="51358"/>
    </mc:Choice>
    <mc:Fallback xmlns="">
      <p:transition xmlns:p14="http://schemas.microsoft.com/office/powerpoint/2010/main" spd="slow" advTm="5135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0"/>
            <a:ext cx="9144000" cy="1524000"/>
          </a:xfrm>
          <a:prstGeom prst="rect">
            <a:avLst/>
          </a:prstGeom>
          <a:solidFill>
            <a:schemeClr val="bg1"/>
          </a:solidFill>
          <a:ln w="9525">
            <a:noFill/>
            <a:miter lim="800000"/>
            <a:headEnd/>
            <a:tailEnd/>
          </a:ln>
        </p:spPr>
        <p:txBody>
          <a:bodyPr wrap="none" anchor="ctr"/>
          <a:lstStyle/>
          <a:p>
            <a:endParaRPr lang="en-US"/>
          </a:p>
        </p:txBody>
      </p:sp>
      <p:sp>
        <p:nvSpPr>
          <p:cNvPr id="2052" name="Rectangle 4"/>
          <p:cNvSpPr>
            <a:spLocks noChangeArrowheads="1"/>
          </p:cNvSpPr>
          <p:nvPr/>
        </p:nvSpPr>
        <p:spPr bwMode="auto">
          <a:xfrm>
            <a:off x="0" y="1981200"/>
            <a:ext cx="9144000" cy="2590800"/>
          </a:xfrm>
          <a:prstGeom prst="rect">
            <a:avLst/>
          </a:prstGeom>
          <a:solidFill>
            <a:srgbClr val="555555"/>
          </a:solidFill>
          <a:ln w="9525">
            <a:noFill/>
            <a:miter lim="800000"/>
            <a:headEnd/>
            <a:tailEnd/>
          </a:ln>
        </p:spPr>
        <p:txBody>
          <a:bodyPr wrap="none" anchor="ctr"/>
          <a:lstStyle/>
          <a:p>
            <a:endParaRPr lang="en-US"/>
          </a:p>
        </p:txBody>
      </p:sp>
      <p:sp>
        <p:nvSpPr>
          <p:cNvPr id="2053" name="Rectangle 2"/>
          <p:cNvSpPr>
            <a:spLocks noGrp="1" noChangeArrowheads="1"/>
          </p:cNvSpPr>
          <p:nvPr>
            <p:ph type="ctrTitle"/>
          </p:nvPr>
        </p:nvSpPr>
        <p:spPr>
          <a:xfrm>
            <a:off x="609600" y="2514600"/>
            <a:ext cx="7772400" cy="1470025"/>
          </a:xfrm>
        </p:spPr>
        <p:txBody>
          <a:bodyPr/>
          <a:lstStyle/>
          <a:p>
            <a:pPr eaLnBrk="1" hangingPunct="1"/>
            <a:r>
              <a:rPr lang="en-US" sz="4000" dirty="0" smtClean="0"/>
              <a:t>Probabilistic Soft Logic</a:t>
            </a:r>
            <a:endParaRPr lang="en-US" sz="2400" dirty="0" smtClean="0"/>
          </a:p>
        </p:txBody>
      </p:sp>
      <p:sp>
        <p:nvSpPr>
          <p:cNvPr id="4" name="Slide Number Placeholder 3"/>
          <p:cNvSpPr>
            <a:spLocks noGrp="1"/>
          </p:cNvSpPr>
          <p:nvPr>
            <p:ph type="sldNum" sz="quarter" idx="12"/>
          </p:nvPr>
        </p:nvSpPr>
        <p:spPr/>
        <p:txBody>
          <a:bodyPr/>
          <a:lstStyle/>
          <a:p>
            <a:pPr>
              <a:defRPr/>
            </a:pPr>
            <a:fld id="{EE69E5D0-AC7D-4E0E-9E73-735AC474875E}" type="slidenum">
              <a:rPr lang="en-US" smtClean="0"/>
              <a:pPr>
                <a:defRPr/>
              </a:pPr>
              <a:t>9</a:t>
            </a:fld>
            <a:endParaRPr lang="en-US"/>
          </a:p>
        </p:txBody>
      </p:sp>
    </p:spTree>
    <p:extLst>
      <p:ext uri="{BB962C8B-B14F-4D97-AF65-F5344CB8AC3E}">
        <p14:creationId xmlns:p14="http://schemas.microsoft.com/office/powerpoint/2010/main" val="1610879950"/>
      </p:ext>
    </p:extLst>
  </p:cSld>
  <p:clrMapOvr>
    <a:masterClrMapping/>
  </p:clrMapOvr>
  <mc:AlternateContent xmlns:mc="http://schemas.openxmlformats.org/markup-compatibility/2006" xmlns:p14="http://schemas.microsoft.com/office/powerpoint/2010/main">
    <mc:Choice Requires="p14">
      <p:transition spd="slow" p14:dur="2000" advTm="11092"/>
    </mc:Choice>
    <mc:Fallback xmlns="">
      <p:transition xmlns:p14="http://schemas.microsoft.com/office/powerpoint/2010/main" spd="slow" advTm="11092"/>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37000</TotalTime>
  <Words>1792</Words>
  <Application>Microsoft Macintosh PowerPoint</Application>
  <PresentationFormat>On-screen Show (4:3)</PresentationFormat>
  <Paragraphs>448</Paragraphs>
  <Slides>53</Slides>
  <Notes>36</Notes>
  <HiddenSlides>4</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Automated Vocabulary Building  for Characterizing and Forecasting Elections using Social Media Analytics  </vt:lpstr>
      <vt:lpstr>Introduction</vt:lpstr>
      <vt:lpstr>Election Modeling using Twitter</vt:lpstr>
      <vt:lpstr>Drawbacks</vt:lpstr>
      <vt:lpstr>Motivation</vt:lpstr>
      <vt:lpstr>Motivation</vt:lpstr>
      <vt:lpstr>Query Expansion</vt:lpstr>
      <vt:lpstr>Our Approach</vt:lpstr>
      <vt:lpstr>Probabilistic Soft Logic</vt:lpstr>
      <vt:lpstr>Probabilistic Soft Logic</vt:lpstr>
      <vt:lpstr>Applications of PSL</vt:lpstr>
      <vt:lpstr>Typical PSL Program</vt:lpstr>
      <vt:lpstr>Social Group Modeling</vt:lpstr>
      <vt:lpstr>Distance to Satisfaction</vt:lpstr>
      <vt:lpstr>Lukasiewicz t-norm</vt:lpstr>
      <vt:lpstr>Probabilistic Model</vt:lpstr>
      <vt:lpstr>Probabilistic Model</vt:lpstr>
      <vt:lpstr>Probabilistic Model</vt:lpstr>
      <vt:lpstr>Probabilistic Model</vt:lpstr>
      <vt:lpstr>Probabilistic Model</vt:lpstr>
      <vt:lpstr>Probabilistic Model</vt:lpstr>
      <vt:lpstr>Probabilistic Model</vt:lpstr>
      <vt:lpstr>MPE Inference</vt:lpstr>
      <vt:lpstr>Consensus Optimization</vt:lpstr>
      <vt:lpstr>Dynamic Query Expansion Using PSL</vt:lpstr>
      <vt:lpstr>Design</vt:lpstr>
      <vt:lpstr>Geo-Location</vt:lpstr>
      <vt:lpstr>PSL Predicates</vt:lpstr>
      <vt:lpstr>PSL Predicates</vt:lpstr>
      <vt:lpstr>Initialization Rules</vt:lpstr>
      <vt:lpstr>Recursive rules for growth of vocabulary</vt:lpstr>
      <vt:lpstr>Social Interactions</vt:lpstr>
      <vt:lpstr>Window size</vt:lpstr>
      <vt:lpstr>Vocabulary Growth</vt:lpstr>
      <vt:lpstr>Capriles Day 0</vt:lpstr>
      <vt:lpstr>Capriles Day 6</vt:lpstr>
      <vt:lpstr>Capriles- Day 15</vt:lpstr>
      <vt:lpstr>Capriles Day 30</vt:lpstr>
      <vt:lpstr>Threshold filtering</vt:lpstr>
      <vt:lpstr>Chile Nov 17</vt:lpstr>
      <vt:lpstr>Chile Dec 15</vt:lpstr>
      <vt:lpstr>Prediction Models</vt:lpstr>
      <vt:lpstr>Tracking Mentions</vt:lpstr>
      <vt:lpstr>Unique Visitor Model</vt:lpstr>
      <vt:lpstr>Regression Model</vt:lpstr>
      <vt:lpstr>Regression Model</vt:lpstr>
      <vt:lpstr>Feature Weights</vt:lpstr>
      <vt:lpstr>Performance</vt:lpstr>
      <vt:lpstr>Evaluation of Dynamic Query Expansion</vt:lpstr>
      <vt:lpstr>Improvement in tracking tweets</vt:lpstr>
      <vt:lpstr>Improvement in Accuracy</vt:lpstr>
      <vt:lpstr>Future Work</vt:lpstr>
      <vt:lpstr>Acknowledgements</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Thee to a Half-Bakery!</dc:title>
  <dc:creator>wingated</dc:creator>
  <cp:lastModifiedBy>Aravindan Mahendiran</cp:lastModifiedBy>
  <cp:revision>1857</cp:revision>
  <dcterms:created xsi:type="dcterms:W3CDTF">2008-02-19T20:34:11Z</dcterms:created>
  <dcterms:modified xsi:type="dcterms:W3CDTF">2014-01-13T04:45:20Z</dcterms:modified>
</cp:coreProperties>
</file>