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39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2920" cy="31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INVESTMENT CASE STUDY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SUBMISSION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7640" cy="15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Santhosh Kumar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FE6C1-E4FF-41D5-884A-2891D17A7354}"/>
              </a:ext>
            </a:extLst>
          </p:cNvPr>
          <p:cNvSpPr txBox="1"/>
          <p:nvPr/>
        </p:nvSpPr>
        <p:spPr>
          <a:xfrm>
            <a:off x="1136520" y="1494727"/>
            <a:ext cx="106504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data it is clear that USA is the prime place to make investment, going by the number and volume of investments, 50% of the amount can be invested in the top 2 companies on the top 2 sectors shared equally among all 4 companies</a:t>
            </a:r>
          </a:p>
          <a:p>
            <a:endParaRPr lang="en-US" dirty="0"/>
          </a:p>
          <a:p>
            <a:r>
              <a:rPr lang="en-US" dirty="0" err="1"/>
              <a:t>Virtustream</a:t>
            </a:r>
            <a:r>
              <a:rPr lang="en-US" dirty="0"/>
              <a:t> </a:t>
            </a:r>
          </a:p>
          <a:p>
            <a:r>
              <a:rPr lang="en-US" dirty="0"/>
              <a:t>Capella</a:t>
            </a:r>
          </a:p>
          <a:p>
            <a:r>
              <a:rPr lang="en-US" dirty="0" err="1"/>
              <a:t>Shotspotter</a:t>
            </a:r>
            <a:endParaRPr lang="en-US" dirty="0"/>
          </a:p>
          <a:p>
            <a:r>
              <a:rPr lang="en-US" dirty="0" err="1"/>
              <a:t>Demandbase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set of investment 25% each can be made at the top company of the top 2 sector in GBR and India respectively</a:t>
            </a:r>
          </a:p>
          <a:p>
            <a:endParaRPr lang="en-US" dirty="0"/>
          </a:p>
          <a:p>
            <a:r>
              <a:rPr lang="en-US" dirty="0"/>
              <a:t>electric-cloud</a:t>
            </a:r>
          </a:p>
          <a:p>
            <a:r>
              <a:rPr lang="en-US" dirty="0" err="1"/>
              <a:t>celltick</a:t>
            </a:r>
            <a:r>
              <a:rPr lang="en-US" dirty="0"/>
              <a:t>-technologies</a:t>
            </a:r>
          </a:p>
          <a:p>
            <a:r>
              <a:rPr lang="en-US" dirty="0" err="1"/>
              <a:t>manthan</a:t>
            </a:r>
            <a:r>
              <a:rPr lang="en-US" dirty="0"/>
              <a:t>-systems</a:t>
            </a:r>
          </a:p>
          <a:p>
            <a:r>
              <a:rPr lang="en-US" dirty="0" err="1"/>
              <a:t>firstcry</a:t>
            </a:r>
            <a:r>
              <a:rPr lang="en-US" dirty="0"/>
              <a:t>-com </a:t>
            </a:r>
          </a:p>
          <a:p>
            <a:endParaRPr lang="en-US" dirty="0"/>
          </a:p>
          <a:p>
            <a:r>
              <a:rPr lang="en-US" dirty="0"/>
              <a:t>Which makes an even share of 12.5% across all the identified 8 companies.</a:t>
            </a:r>
          </a:p>
          <a:p>
            <a:r>
              <a:rPr lang="en-US" sz="1400" dirty="0"/>
              <a:t>Average total investment across the 8 identified companies as per the data is around 40 million with median between 5-15 million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Spark Funds Investmen</a:t>
            </a:r>
            <a:r>
              <a:rPr lang="en-IN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 Case Study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606F9-F548-4FF9-9806-E2BD864BA16A}"/>
              </a:ext>
            </a:extLst>
          </p:cNvPr>
          <p:cNvSpPr/>
          <p:nvPr/>
        </p:nvSpPr>
        <p:spPr>
          <a:xfrm>
            <a:off x="736847" y="1997839"/>
            <a:ext cx="109550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Spark Funds wants to make investments in a few companies.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Spark Funds wants to understand the global trends in investments so that she can take the investment decisions effectively.</a:t>
            </a:r>
          </a:p>
          <a:p>
            <a:endParaRPr lang="en-US" b="1" i="0" dirty="0">
              <a:solidFill>
                <a:srgbClr val="000000"/>
              </a:solidFill>
              <a:effectLst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Spark Funds has two minor constraints for investments:</a:t>
            </a:r>
          </a:p>
          <a:p>
            <a:endParaRPr lang="en-US" b="1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It wants to invest between 5 to 15 million USD per round of investment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It wants to invest only in English-speaking countries because of the ease of communication with the companies it would invest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24079-1650-460C-BF8E-95A92C5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33166"/>
            <a:ext cx="9188387" cy="7648501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05000" y="1855080"/>
            <a:ext cx="1417883" cy="781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Flow chart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Investment across all Fund type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AutoShape 4" descr="data:image/png;base64,iVBORw0KGgoAAAANSUhEUgAABbEAAAJLCAYAAADZ6NvRAAAABHNCSVQICAgIfAhkiAAAAAlwSFlz%0AAAALEgAACxIB0t1+/AAAADl0RVh0U29mdHdhcmUAbWF0cGxvdGxpYiB2ZXJzaW9uIDIuMS4wLCBo%0AdHRwOi8vbWF0cGxvdGxpYi5vcmcvpW3flQAAIABJREFUeJzs3X10lPWd///XTAYoEVeTkRDkJhVC%0A97iR9liqCH4FJ+amoN229LjrXmv3nKq72F3snmMDFLS0pdtSMLanrXXRpdluf7tX3dM9dH/FALkd%0ARcTaXdpdJN70m0QSQEnolUilUWFuvn/EpLlCMgaZ5PMZ5vk4p8e8RzK+yHRyzfW+3tfnE0gmk0kB%0AAAAAAAAAAGChoOkAAAAAAAAAAACMhiY2AAAAAAAAAMBaNLEBAAAAAAAAANaiiQ0AAAAAAAAAsBZN%0AbAAAAAAAAACAtWhiAwAAAAAAAACsFTIdIB0OHjxoOgIAAAAAAAAAYAwWLVp0Xn/+omhiS+f/FwcA%0AAAAAAAAATKz3M5DMciIAAAAAAAAAAGvRxAYAAAAAAAAAWIsmNgAAAAAAAADAWjSxAQAAAAAAAADW%0AookNAAAAAAAAALAWTWwAAAAAAAAAgLVoYgMAAAAAAAAArEUTGwAAAAAAAABgLZrYAAAAAAAAAABr%0A0cQGAAAAAAAAAFiLJjYAAAAAAAAAwFo0sQEAAAAAAAAA1qKJDQAAAAAAAACwFk1sAAAAAAAAAIC1%0AaGIDAAAAAAAAAKxFExsAAAAAAAAAYC2a2AAAAAAAAAAAa9HEBgAAAAAAAABYiyY2AAAAAAAAAMBa%0ANLEBAAAukOd5qqqqUk9Pj+koAAAAAHDRoYkNAABwgVzXVUtLi1zXNR0FAAAAAC46NLEBAAAugOd5%0AamhoUDKZVH19PdPYAAAAAJBmNLEBAAAugOu6SiQSkqREIsE0NgAAAACkGU1sS7CWJgAAmSkajSoW%0Ai0mSYrGYmpubDScCAAAAgIsLTWxLsJYmAACZKRKJKBQKSZJCoZBKS0sNJwIAAACAiwtNbAuwliYA%0AAJnLcRwFg/0fqYLBoBzHMZwIAAAAAC4uNLEtwFqaAABkrnA4rPLycgUCAVVUVCg/P990JAAAAAC4%0AqNDEtgBraQIAkNkcx1FJSQlT2AAAAAAwDmhiW4C1NAEAyGzhcFjV1dVMYQMAAADAOKCJbQHW0gQA%0AAAAAAACAkdHEtgBraQIAAAAAAADAyEKmA6Cf4zjq6OhgChsAAAAAAAAAhqCJbYmBtTQBAAAAAAAA%0AAH/AciIAAAAAAAAAAGvRxAYAAAAAAAAAWIsmNgAAAAAAAADAWjSxAQAAAACYQJ7nqaqqSj09Paaj%0AAACQEWhiAwAAAAAwgVzXVUtLi1zXNR0FAICMYFUT++jRo9q4caO+8IUvDD7W19en9evX68EHH9TP%0Af/5zg+kAAAAAALgwnuepoaFByWRS9fX1TGMDADAG497E3rBhg5YsWaLbbrvN9/i+fftUWVmp8vJy%0APf7445KkOXPm6Jvf/Kbvz9XX16uyslL/8A//oObm5vGOCwAAAADAuHFdV4lEQpKUSCSYxgYAYAzG%0AvYm9atUq7dixw/dYPB7X5s2btWPHDtXW1urJJ59Ua2vriN/f1dWlmTNnSpJycnLGOy4AAAAAAOMm%0AGo0qFotJkmKxGMNaAACMwbg3sa+77jpddtllvscOHTqkoqIizZkzR5MnT9att96qpqamEb9/xowZ%0AOnHihCQNXq0GAAAAACATRSIRhUIhSVIoFFJpaanhRAAA2C9k4j/a1dWlwsLCwXrGjBk6dOiQent7%0A9Z3vfEcvvviiHnvsMa1evVoVFRX6+te/rqeeekqRSGTU53zppZcmIjoAAAAAAO/bddddp7q6OklS%0AIBDQddddx/ksAADvwUgTO5lMnvNYIBBQXl6eNm/e7Hs8NzdXW7Zsec/nvPrqq9OWDwAAAACA8VJZ%0AWandu3ersrJSixcvNh0HAIAJdfDgwfP+HiNN7MLCwsElQqT+yeyCggITUQAAAAAAmFCO46ijo0OO%0A45iOAgBARhj3NbFHsnDhQh05ckRHjx7VmTNnVFtbyzpgAAAAAICsEA6HVV1drfz8fNNRAADICOM+%0AiX3//ffrl7/8pXp7e7Vs2TLdd999uv3227Vp0ybdc889isfj+sxnPqMFCxaMdxQAAAAAAAAAQIYJ%0AJEdaoDrDHDx4UIsWLTIdAwAAAAAAAACQwvvp5RpZTgQAAAAAAAAAgLGgiQ0AAAAAAAAAsBZNbAAA%0AAAAAAACAtWhiAwAAAAAAAACsRRMbAAAAAABkLc/zVFVVpZ6eHtNRAACjoIkNAAAAAACyluu6amlp%0Akeu6pqMAAEZBExsAAAAAAGQlz/PU0NCgZDKp+vp6prEBwFI0sQFYjVv7AAAAAIwX13WVSCQkSYlE%0AgmlsALAUTWwAVuPWPgAAAADjJRqNKhaLSZJisZiam5sNJwIAjIQmtiWYNgXO5Xme6uvrlUwmVVdX%0Ax/sDGILjBgAAwIWLRCIKhUKSpFAopNLSUsOJAAAjoYltCaZNgXO5ruubiuD9AfwBxw0AAIAL5ziO%0AgsH+1kgwGJTjOIYTAQBGQhPbAmwkAYysublZyWRSkpRMJtXU1GQ4EWAHjhsAAADpEQ6HVV5erkAg%0AoIqKCuXn55uOBAAYAU1sC7CRBDCy6dOn++qCggJDSQC7cNwAAABIH8dxVFJSwhQ2AFiMJrYF2EgC%0AGNnJkyd9dXd3t6EkgF04bgAAAKRPOBxWdXU1U9gAYDGa2BZgIwlgZKWlpQoEApKkQCCgW265xXAi%0AwA4cN+zT2tqqVatWqb293XQUAAAAALjo0MS2ABtJACNzHGewUTdp0iTeG8C7OG7YZ9u2berr69PW%0ArVtNRwEAAACAiw5NbAuwkQQwsnA4rGXLlkmSli1bxnsDeFc4HNZNN90kifeGDVpbW9XZ2SlJ6ujo%0AYBobAIAM43meqqqq2CwbACxGE9sSbCQBAEBm2rZtm69mGhsAgMziuq5aWlrYLBsALEYT2xJsJAGc%0Ay/M8PfPMM5Kkffv2MRkBvIv3hl0GprAHdHR0GEoCAADOl+d5amhoUDKZVH19PZ+rAMBSNLEBWMt1%0AXSUSCUlSIpFgMgJ4F+8Nu8ydO9dXFxUVGUoCAMgULF9hDz5XAUBmoIkNwFrRaFSxWEySFIvF1Nzc%0AbDgRYAfeG3ZZt26dr16/fr2hJACATMHyFfbgcxUAZAaa2ACsFYlEFAqFJEmhUEilpaWGEwF24L1h%0Al7y8PF99+eWXG0oCAMgELF9hFz5XAUBmoIkNwFqO4ygY7P81FQwG2fgUeBfvDbu4rut7PZiqAwCk%0AwvIVduFzFQBkBprYAKwVDodVXl6uQCCgiooKNj4F3sV7wy7RaNTXjOA2ZABAKixfYRc+VwFAZqCJ%0ADcBqjuOopKSEiQhgGN4b9uA2ZADA+eC4YR8+VwGA/QLJZDJpOsSFOnjwoBYtWmQ6BgAAyEKe5+lz%0An/uczpw5o8mTJ+tHP/oRU1wAgFFx3AAAZLv308tlEhsAAOAChMNh3XTTTZKkZcuW0YgAAKTE8hUA%0AAJy/kOkAAAAAAABkE8dx1NHRwfIVAACMEZPYAAAAF8DzPD3zzDOSpH379qmnp8dwIgCA7cLhsKqr%0Aq5nCBgBgjGhiAwAAXADXdZVIJCRJiURCrusaTgQAAAAAFxea2AAAABcgGo0qFotJkmKxmJqbmw0n%0AAgAAAICLC01sAAAyUGtrq1atWqX29nbTUbJeJBJRKNS/zUgoFFJpaanhRAAA4Hx4nqeqqiqWBAMA%0Ai9HEBgAgA23btk19fX3aunWr6ShZz3EcBYP9H6mCwSCbdAEAkGFqamp0+PBh1dTUmI4CABgFTWwA%0AADJMa2urOjs7JUkdHR1MYxsWDodVXl6uQCCgiooKNukCACCDeJ6naDQqSWpubmYaGwAsRRMbAIAM%0As23bNl/NNLZ5juOopKSEKWwAADJMTU2Nb4NmprEBwE40sQEAyDADU9gDOjo6DCXBgHA4rOrqaqaw%0AAQBjwhrM9nj66ad99VNPPWUmCAAgJZrYAABkmLlz5/rqoqIiQ0kwgGYEAOB8uK6rlpYWua5rOkrW%0ASyaTKWsAgB1oYgMAkGHWrVvnq9evX28oCQbQjAAAjJXneWpoaFAymVR9fT0XQA27+eabfXUkEjET%0ABACQEk1sAAAyTF5enq++/PLLDSWB1N+MqKurUzKZ1N69e2lGAABScl1X8XhckhSPx7kAathdd92l%0AYLC/NRIMBnXXXXcZTgQAGAlNbAAAMszwk11Ofs1yXVexWEySFIvFeD0AAClFo1FfE7u5udlwouwW%0ADocHp69LS0vZ3wIALEUTGwCADNPY2OirGxoaDCWBxOsBADg/S5Ys8dVLly41lAQD7rrrLl1zzTVM%0AYQOAxUKmAwAAgPMzML01Wo2JxesBAEBmC4fDqq6uNh0DAJACk9gAAGSYgaUrRqsxsXg9AADn47nn%0AnvPVBw4cMJQEAIDMQRMbAIAMM23atJQ1JhavBwDgfEQiEYVC/TdFh0IhlZaWGk4EAID9aGJborW1%0AVatWrVJ7e7vpKAAAy23YsMFXP/DAA4aSQOL1AACcH8dxFAgEJEmBQECO4xhOBACA/WhiW2Lbtm3q%0A6+vT1q1bTUcBAFhu0aJFvpPfa6+91nCi7LZo0SLfRB2vBwAglXA4rJkzZ0qSrrzySuXn5xtOBACA%0A/WhiW6C1tVWdnZ2SpI6ODqaxAQAptba2KplMSpKSySTHDcM8z/PVPT09hpIAADKB53l6/fXXJUmv%0AvfYaxw0AAMaAJrYFtm3b5quZxgYApMJxwy6u66asAQAYynXdwU2AY7EYxw0AAMaAJrYFBqawB3R0%0AdBhKAtjH8zxVVVUxoQIMwXHDLtFo1NeMaG5uNpwIAGCz5uZm3x1VTU1NhhOBcw4AsJ/1TezW1lb9%0A/d//vb7yla9o7969puOMi2nTpqWsgWzmuq5aWlqYUAGGmDVrlq+ePXu2oSSQpEgk4lujvLS01HAi%0AAIDNpk+f7qsLCgoMJcEAzjkAwH5GmtgbNmzQkiVLdNttt/ke37dvnyorK1VeXq7HH3988LHPfvaz%0A+trXvqb//M//NBF33L399tspayBbeZ6nhoYGJZNJ1dfXMxkBvCsvLy9ljYm1YsUK30TdypUrDScC%0AANisq6vLV584ccJQEkj95xz19fWccwCA5Yw0sVetWqUdO3b4HovH49q8ebN27Nih2tpaPfnkk2pt%0AbdUnP/lJ1dbWauvWrXrjjTdMxB13A7cgj1YD2cp1XSUSCUlSIpFgMgJ41+HDh331Cy+8YCgJJGnP%0Anj2+Sezdu3cbTgQAsNmkSZNS1phYQ9coP3v2LOccAGCpkIn/6HXXXadjx475Hjt06JCKioo0Z84c%0ASdKtt96qpqYmrV69Wl/5ylcUj8e1Zs2aUZ/zpZdeGtfME+1i+/sA70djY6NvndmGhgbdcssthlMB%0AduK4YU5jY6NvEpvfVQCAVE6fPn1OzXHcHI7jAJAZjDSxR9LV1aXCwsLBesaMGTp06JCOHTumxx57%0ATH19fbr77rtH/f6rr756ImJOmIvt7wO8H2VlZaqrq1MsFlMoFFJ5eTnvDUBSbm6u+vr6fDXvDXP4%0AXQUAOB9z5871bdJcVFTEccOgGTNm+F6PwsJCXg8AGGcHDx487++xZmPHgSufQwUCAc2ePVtf//rX%0A9fDDD+tjH/uYgWQATHEcR8Fg/6+pYDAox3EMJwLs8MADD/jqL3/5y4aSQOr/XTV06SN+VwEAUlm3%0Abp2vXr9+vaEkkKSTJ0/66u7ubkNJAACpWNPELiws9G1o0dXVxS7NQJYLh8MqLy9XIBBQRUWF8vPz%0ATUcCrPDBD37QVxcVFZkJgkFDb0MGACCV4uJiTZs2TZI0bdo0zZs3z3Ci7FZaWuqrWUoEAOxkTRN7%0A4cKFOnLkiI4ePaozZ86otrb2nIMJgOyzYsUKTZ06VStXrjQdBbDG8A2H2IDILNd1fU1sXg/gDzzP%0AU1VVlXp6ekxHAazhed7gsmB9fX28PwxbsWKFr+a8AwDsZKSJff/99+uOO+7Qq6++qmXLlumnP/2p%0AQqGQNm3apHvuuUcrV67UihUrtGDBAhPxJtysWbN89ezZsw0lAeyzZ88evfXWW9q9e7fpKIA1otGo%0Ar25ubjaUBNK5P/+mpiZDSQD7uK6rlpYWLu4AQ7iu61uGiveHWXv27FEgEJDUv6Qp5x0AYCcjTexv%0Af/vb2r9/v1paWrRv3z7dfvvtkqTly5errq5OjY2N+vznP28imhGf+tSnfPWqVasMJQHs4nmeGhoa%0AlEwmVV9fz5QK8K6PfvSjvnrRokWGkkCSJk2a5KsnT55sKAlgF47jwMgaGxt9dUNDg6EkkPqHA4be%0AUcVwAPAH3FEFm1iznEg2++EPf+irH3/8cUNJALswpQKM7JVXXklZY2L97ne/89WnTp0ylASwC8dx%0AYGTxeDxljYm1ZMkSX7106VJDSQD7cEcVbEIT2wJvv/12yhrIVtFoVLFYTJIUi8WYigDedfLkSV/d%0A3d1tKAkAjI7jODCygffFaDUA2IA7qmAbmtgArBWJRBQKhSRJoVCIzV4BAMggHMcBZILnnnvOVx84%0AcMBQEsAu3FEF29DEtsCUKVN89Qc+8AFDSQC7OI6jYLD/11QwGJTjOIYTAcC5Bpp0o9VAtuI4Doxs%0A+Pke539mRSIRX80FN6Afd1TBNjSxLTBjxgxfXVhYaCgJYJdwOKzy8nIFAgFVVFQoPz/fdCQAOAe3%0AhQMj4zgOjIzlJO2yYsUKX71y5UpDSQC7cEcVbEMT2wKdnZ2++siRI2aCABZyHEclJSVMbwEAkIE4%0AjgPnmjZtWsoaE+tnP/uZr965c6ehJIBduKMKtqGJDcBq4XBY1dXVTG8BAJCBOI4D5zp79mzKGhPr%0A6aef9tVPPfWUmSCAZbijCrahiQ3AatFoVB//+Me1b98+01EAABnC8zxVVVWpp6fHdBQAOAfLSdpl%0AYOO60Wogm3FHFWxCExuA1R5++GFJ0rZt2wwnAQBkCtd11dLSItd1TUcBgHOcPHnSV3d3dxtKAkkq%0AKChIWQPZjDuqYBOa2ACsNXw3ZKaxAQDvxfM8NTQ0KJlMqr6+nmlsANZZunSpr77xxhsNJYF07kUE%0ALioAgJ1oYgOw1sAU9gCmsQEA78V13cFbwROJBNPYAKzzzjvv+OozZ84YSgKJ5UQAIFPQxAZgrYEp%0A7NFqAACGG34XT3Nzs+FEAOD3i1/8wlcfOHDAUBIAADIHTWwA1gqFQilrAACGi0Qig8eLUCik0tJS%0Aw4myG5tsAudi8tcus2bN8tWzZ882lAQAkApNbAsEAoGUNZCtvvjFL/rqdevWGUoCAMgUjuMoGOz/%0AiBsMBuU4juFE2a2mpkaHDx9WTU2N6SiANSZPnpyyxsTasGGDr964caOhJIB9uBgNm9DEtsDwXV7Z%0A9RXoN3yabtmyZYYTAQBsFw6HVV5erkAgoIqKCj5XGeR5nqLRqCSpubmZE2DgXW+//XbKGhOruLh4%0AcBp79uzZmjdvnuFEgD1c11VLSwt7jMAKNLEt4HleyhrIZqtXr5Yk/e3f/q3hJACATOE4jkpKSpjC%0ANqympsa3ySbT2ABstWHDBuXm5jKFDQzheZ4aGhqUTCZVX1/PxWgYRxMbgNWOHDmiQCCg9vZ201EA%0AABkiHA6rurqaKWzDnn76aV/91FNPmQkCAO+huLhYO3fuZAobGMJ1Xd/FaKaxYRpNbADW4sovAACZ%0AK5lMpqwBwBas+wucKxqNKhaLSZJisZiam5sNJ0K2o4kNwFpc+QUAIHPdfPPNvjoSiZgJAlgmJycn%0AZY2Jx7q/wLmG71FVWlpqOBGyHU1sANbiyi+ATDB58mRfPWXKFENJALvcddddCgb7TzeCwaDuuusu%0Aw4kAO8Tj8ZQ1JhZ3fwIjcxzHdxxnrxGYRhMbgLW48gsgE5w5c8ZXv/POO4aSAHYJh8OD09elpaWs%0AUQ7ASq7rDl5IiMfjTGMD7wqHwyovL1cgEFBFRQXHcRhHExuAtRzH8S0nwpVfAAAyy1133aVrrrmG%0AKWwA1opGo74mNnd/An/gOI5KSko4F4cVaGIDsNrQJjYAAMgs4XBY1dXVTG8BQ1x//fW+evHixYaS%0AQJI++tGP+uqPfexjhpIA9uE4DpvQxAZgrX/8x39MWQMAAACZ5tJLL01ZY2K9+uqrvrq9vd1QEgBA%0AKjSxAVjr2Wef9dX79+83lAQAAABIjwMHDvjq4Z95MbGOHz/uq48dO2YoCQAgFZrYAKyVTCZT1gAA%0AwG6tra1atWoVk43AEMNvyw+Hw4aSQJLmzp3rq4uKigwlAQCkQhMbgLWmTJmSsgYAAHbbtm2b+vr6%0AtHXrVtNRAGucOHHCV7/++uuGkkCS1q1b56vXr19vKAkAIBWa2ACs9c4776SsAQCAvVpbW9XZ2SlJ%0A6ujoYBobeBd3G9qluLhYoVBIkhQKhTRv3jzDiQAAI6GJDQAAACDttm3b5quZxgb6BYPBlDUmVmtr%0Aq2KxmCQpFotxwQ0ALMXREgAAAEDaDUxhD+jo6DCUBLDLQMN0tBoTiwtuAJAZaGIDw3iep6qqKvX0%0A9JiOkvXY9AYAgMw1bdq0lDUA2IALbgCQGWhiA8O4rquWlha5rms6Stb7kz/5k5Q1AACw19mzZ1PW%0AAGCDgfWwR6sBAHagiQ0M4XmeGhoalEwmVV9fzzS2Yb/61a989cGDBw0lwQDuVAAAjNWMGTN8dWFh%0AoaEkADA6lncBgMzAJUZgCNd1lUgkJEmJREKu62rNmjWGU2WvSCSivXv3Kh6PKycnR6WlpaYjZb2h%0Adyrw3gAApNLd3e2ru7q6DCUBACA7NDY2qq6uLm3P19vbK0nKy8tL23NWVlaqrKwsbc+H7MEkNjBE%0ANBr17Uzd3NxsOFF2cxzHd1HBcRzDibIbdyoAAM5HQUGBrx4+mQ0ANggGgylrIJv19vYONrIB05jE%0ABoaIRCKqq6tTLBZTKBRi8tewcDisZDIpSUomk+ds9IiJxZ0KAIDzcfLkSV89fDIbAGwQiUTU1NQ0%0AWHMOiExWVlaW1inntWvXSpIeeuihtD0n8H5xiREYwnGcwSvvwWCQyV/Ddu3a5at3795tKAkk7lQA%0AAJyfpUuX+uobb7zRUBIAGN3wpvUtt9xiKAkAIBUmsYEhwuGwysvLtXv3blVUVDD5a9ijjz7qq7//%0A/e9r5cqVhtKAOxUuTDrXpwuFQr5Nh0Kh0OCUxIVgfToAAJBtHnvsMV+9ffv2cx4DAJjHJDYwjOM4%0AKikpYQrbAgNLiYxWY2I5jqNAICBJCgQCvEcM+uAHP5iyBgAbPPfcc776wIEDhpIAwOg6Ozt9dUdH%0Ah6EkAIBUmMQGhgmHw6qurjYdA+pvlA5tXA80UGFGOBzWzJkz1dnZqSuvvJI7Fc5Tutenu+222xSL%0AxVRQUKBHHnkkbc8LAOmyZMkS3zqzw5cXAQAbzJ0719fILioqMpgGADAaJrEBWGt4w6+ystJQEkiS%0A53l6/fXXJUmvv/66enp6DCfKbh/84AcVDAb11a9+1XQUAABwHkKhUMoaE2v4EnksrQYAdqKJDQzj%0AeZ6qqqpo0FkgGo366sbGRkNJIEmu6w5OxicSCbmuazhRdps6dapKSko0b94801EAYETDlw959tln%0ADSUB7DJ0X4uRakysf/3Xf/XV//Iv/2IoCQAgFZrYwDCu66qlpYUGnQX4gG+XaDQ6+BrEYjE1Nzcb%0ATgQAsNn06dN9dUFBgaEkADA6zjkAIDPQxAaG8DxPDQ0NSiaTqq+vZxrbsJycnJQ1JlYkEhm83TUU%0ACp1z6yUAAEOdPHnSV3d3dxtKAgCjY3kXAMgMNLGBIVzXVSKRkMRyCTZYuHChr/7IRz5iKAkkyXEc%0ABYP9h41gMCjHcQwnAgDYrLS0dHBT5kAgoFtuucVwIgA41xe/+EVfvW7dOkNJAACp0MQGhmC5BLu8%0A/PLLvvrFF180lASSFA6HddNNN0mSli1bpvz8fMOJAAA2cxzHdwcPFz8B2Gj43YbLli0znAgAMBLu%0AkwGGiEQiqqurUywWY7kECwxMbw0YmAIGAAD2C4fDqqio0O7du1VZWcnFTwBp09jYqLq6urQ936WX%0AXqre3l4VFhZq7dq1aXnOyspKlZWVpeW5AABMYgM+LJdgl7feestX9/X1GUoCqX/N+GeeeUaStG/f%0APtaMBwC8p6VLlyoQCOjGG280HQUARnXmzBldcsklysvLMx0FADAK6yexX3vtNW3evFl5eXm66qqr%0A9Dd/8zemI+EiFg6Hdf3112v//v1avHgxE0PAECOtGb9mzRrDqQAANvvud7+rRCKh73znO/rxj39s%0AOg6Ai0RZWVlap5wHpq8feuihtD0nACC9jExib9iwQUuWLNFtt93me3zfvn2qrKxUeXm5Hn/8cUnS%0AkSNHdPPNN2vLli1qbW01ERdZ5tVXX5Uktbe3G06CwsLClDUmFmvGAwDOR2trq7q7uyVJ3d3dfLYC%0AAADA+2akib1q1Srt2LHD91g8HtfmzZu1Y8cO1dbW6sknn1Rra6uuvvpq1dbW6q/+6q+0ePFiE3GR%0ARVpbW3X8+HFJ0vHjxznZMqyoqMhXz5s3z1ASSNKSJUt89dKlSw0lAQBkgs2bN/vqr371q2aCAAAA%0AIOMZaWJfd911uuyyy3yPHTp0SEVFRZozZ44mT56sW2+9VU1NTdq5c6e+8IUv6Mc//rGefvppE3GR%0ARbZt2+art27daigJJOn555/31QcOHDCUBAAAnK+BKezRagAAAGCsrFkTu6ury7dUwIwZM3To0CHd%0AcccdeuSRR7Rr1y7NmjVr1O9/6aWXJiLmhLnY/j6ZorOz01d3dHTwWliG18Oc/fv3++pnnnlGt956%0Aq6E0GNjolPeEnXhdgJHx3gBGxnvDLD5XASPjvQGbWNPETiaT5zwWCAT0oQ99SN/73vfe8/uvvvrq%0A8YhlzMX298kUc+fO9TWyi4qKeC0sw+thTllZmfbu3at4PK6cnByVl5fzehiUm5srifeErXhdgJHx%0A3kAma2xsVF1d3bg8d01NzQU/R2VlZVo3O8wmfK4CRsZ7A+Pl4MGD5/09RpYTGUlhYaFOnDgxWHd1%0AdamgoMBgImSjdevW+er169es8z89AAAgAElEQVQbSgLYx3Ec5eTkSJJycnLkOI7hRAAAAJln4PPU%0AaDUAADiXNZPYCxcu1JEjR3T06FHNmDFDtbW1evjhh03HQpYpLi4enMYuKipiI0HDQqGQYrGYr4Y5%0A4XBY5eXl2r17tyoqKpSfn286EgAAwIQpKytLy6Rza2ur1qxZM1h///vf57wDyGLbt29XW1ub6Rgj%0Aam9vlyStXbvWcJLRzZ8/X/fee6/pGJgARjpC999/v375y1+qt7dXy5Yt03333afbb79dmzZt0j33%0A3KN4PK7PfOYzWrBggYl4yHLr1q3TunXrmMK2wA033OBbh3np0qUG00Dqn8bu6OhgChsAAOB9Ki4u%0AVk5OjuLxuMLhMA1sIMu1tbWp9aVWzZ02x3SUc1yavFSSdOboO4aTjKzz9FHTETCBjDSxv/3tb4/4%0A+PLly7V8+fIJTgP4FRcXa+fOnaZjQNKZM2dS1ph44XBY1dXVpmMAADLAJz7xCe3atWuw/tSnPmUw%0ADWCXq666Su3t7fr6179uOgoAC8ydNkcbFn3RdIyMs+UgKzhkE+7NB2Ct//qv//LVzz//vKEkyEY2%0A39YncWsfAPv93d/9na+Jze8D4A+mTp2qkpISprABABgjmtgArJVMJlPWwHhqa2vTSy8f0jRLl/5O%0AvrsH1NHuQ2aDjOJ0j+kEyGae52nLli3auHEj6/cbNjCNzRQ2AAAALgRNbGAYTnwBDJiWL127wnSK%0AzPTrPaYTIJu5rquWlha5ruvbPA0T74477tCrr76qP/uzPzMdBQAAABksaDoAYJuhJ74A/DzPU1VV%0AlXp6GLMFYCfP89TQ0KBkMqn6+np+XxlWU1Ojw4cPq6amxnQUAAAAZDCa2MAQnPgCqXGRB4DtXNdV%0AIpGQJCUSCX5fGeR5npqbmyVJTU1NfK4CAADA+0YTGxiCE19gdFzkAZAJotGoYrGYJCkWiw02UTHx%0AampqBvezSCaTTGMDAADgfWNNbGCIkU58WUvTnGAwOHhRYaCGOSNd5OH9AcA2kUhEdXV1isViCoVC%0AKi0tNR0pa0WjUV/d3NysqqoqQ2kAmLR9+3a1tbWZjjGq9vZ2SdLatWsNJxnd/Pnzde+995qOMSHY%0ApwrASGhiA0NEIhHt3r1byWRSgUCAE1/DhjawR6oxsbjIAyATOI6jhoYGSf0XPx3HMZwoe3EcBzCg%0Ara1NL7/SprzwXNNRRhQM/ZEkqeu3Zw0nGVmv12k6woRig2YAI6GJDQyxYsUK1dbWSuq/7XXlypWG%0AEwH24CIPgEwQDodVXl6u3bt3q6KiggkugwKBwOByIgM1gOyVF56rWz7xgOkYGalp1zdMR5gww5cw%0AdByHYzkASayJDfjs2bNn8AQrEAho9+7dhhMB9lixYoVvbVMu8gCwleM4KikpYQrbsOFNa5rYAID3%0A4rqu4vG4JCkej7NPFYBBNLGBIaLRqK9Jx2ZQwB/s2bPHV3ORB4CtwuGwqqurmdwy7AMf+EDKGgCA%0A4aLRqK+JzTk5gAE0sYEhIpGIQqH+VXbYDArwG2mDLgCwked5qqqqUk9Pj+koWa2vry9lDQDAcEuW%0ALPHVS5cuNZQEgG1oYgNDOI6jYLD/bcFmUIAfHygBZIqhG0LBnClTpqSsAQAAgLGiiQ0MEQ6Hdf31%0A10uSFi9ezG3IAABkGM/zVFdXp2Qyqb179zKNbdA777yTsgYAYLjnnnvOVx84cMBQEgC2oYkNDPPq%0Aq69Kktrb2w0nAezCB0oAmcB1XcViMUlSLBZjGhsAgAzCEp8ARkMTGxiitbVVx48flyQdP36cRjYw%0ARCQSUSAQkCQFAgE+UAKwUlNTk69ubGw0lAQAAJwvlvgEMJqQ6QCATbZt2+art27dqscee8xQGsAu%0AK1asUG1trSQpmUxq5cqVhhMBwLkGprdGqwFkj+3bt6utrc10jBENDMusXbvWcJLRzZ8/X/fee6/p%0AGMgy4XBY5eXl2r17tyoqKljiE8AgPtUDQ3R2dvrqjo4OQ0kA++zZs0eBQEDJZFKBQEC7d+/WmjVr%0ATMcCAJ/Tp0+nrAFkj7a2Nr3wyv9VTniW6SjnSIQukSS9+Ns+w0lGFveOm46ALOY4jjo6OpjCBuBD%0AExsYYu7cub5GdlFRkcE0gF2i0aiSyaSk/kns5uZmmtgArMOx3B5TpkzxbeY4ZcoUg2mQrXLCs3TJ%0AbfeZjpFxfv/k901HQBYLh8Oqrq42HQOAZVgTGxhi9erVvprb54A/YJMVAJngL/7iL3z1X/7lXxpK%0AgqlTp/rq3NxcQ0kAAACQ6WhiA0McOHDAVz/77LOGkkCSpk+f7qsLCgoMJYHEJisAMsNPfvITX/1v%0A//ZvhpLgjTfe8NW9vb2GkgAAMonneaqqqlJPT4/pKAAswnIiwBDRaNRXs1yCWSdPnvTV3d3dhpJA%0AYpMVAJmB/S0AAMhsruuqpaVFrutmxfl4b2+vvDc9bTn4sOkoGafzzaMK94ZNx8AEYRIbGGLJkiW+%0AeunSpYaSAHZyHEclJSVMYQOwVmFhoa+eOXOmoSQAAOB8eZ6nhoYGJZNJ1dfXM40NYBCT2ACAMWOT%0AFQCZZmBDWgD9zaEtW7Zo48aN3FEFwEqu6yqRSEiSEolEVkxj5+Xl6ZLTudqw6Iumo2ScLQcf1uQ8%0ANo7OFkxiA0M899xzvnr4GtkAAMBuJ06cSFkD2WzoLfoAYKNoNKpYLCZJisViam5uNpwIgC1oYgND%0ARCIRX11aWmooCWAnNlkBYLtZs2alrIFs5Xme6urqlEwmVVdXx7EcgJUikYhycnIkSTk5OZyTAxjE%0AciLvU2Njo+rq6sbt+deuXXvBz1FZWamysrI0pMkejuOotrbWVwP4g2zbZAVA5rnqqqt0/PjxwXre%0AvHkG02S3a665RocPHx6sFy5caDANXNcdnG48e/Ysx3IAVnIcR3v27JHUvyQY5+QABjCJDQxx6NAh%0AXz30xAvIdmyyAiAT/OpXv/LVBw8eNJQEb731VsoaE6upqclXNzY2GkoCAABw/pjEfp/KysrSNuX8%0A8Y9//JzHHnroobQ8N87Pww8/7Ku3bdumZcuWGUoD2CUbN1kBkHkikYj27t2reDzObciGtbW1+erW%0A1lZDSSBJoVAoZQ0ANnBdV8FgUIlEQsFgkHMOAIOYxLbA4sWLffXSpUsNJcHALZaj1UA2Y5MVAJnA%0AcRzfWprchgz0O336dMoaAGzAOQeA0dDEtsDXvvY1X71p0yZDSTBw0jtaDWSzSCQyOLUVCoWYbgRg%0ApXA4rJtuukmStGzZMuXn5xtOBNhh7ty5vrqoqMhQEgAYHeccAEZDE9sSl1xyiSSmsE27/PLLU9ZA%0ANnMcR4FAQJIUDAaZbgRgraNHj/r+CUBat26dr16/fr2hJAAwOsdxFI/HJUnxeJxzDgCDaGJbYt68%0AeVq4cCFT2IZ5npeyBrJZOBzWzJkzJUkzZ85kuhGAlTzP029+8xtJ0iuvvMImtMC7iouLB6exi4qK%0ANG/ePMOJAGBkyWTS908AkGhiAz5seAOMzvM8vfbaa5Kk48eP0xgCYKVvfvObvnrLli2GkgD2Wbdu%0AnXJzc5nCBmCtmpqalDWA7EWHDhiCjR2B0bmu69tk5WLfKby3t1dv9ki/3mM6SWZ6s0fqndRrOgay%0AUEtLi69+4YUXDCUB7FNcXKydO3eajoEs1Nvbq17PU9Oub5iOkpF6vQ5NzgmbjjEhnnrqKV8djUZV%0AVVVlJgwAqzCJDQAYk+E7gzc1NRlKAgAA3g/P81RVVcXdVACsNbAHz2g1gOzFJDYwRGFhoU6cOOGr%0AAfTLz8/X8ePHffXFLC8vT6fPHtW1K0wnyUy/3tP/MwQA2MN1XbW0tFz0d1PBPnl5eToTn6ZbPvGA%0A6SgZqWnXN5SXN8l0jAmxfPly37DMzTffbC4MAKswiQ0McerUqZQ1kM2GXuAZqQYAG7C/hT1ycnJS%0A1phYnuepoaFByWRS9fX1TGMDsNJdd901+HUgEPDVALIbTWxgiKVLl/rqG2+80VASwD7xeDxlDQA2%0AuPLKK331rFmzDCUBxw27uK6rRCIhSUokEnJd13AiABjZwBIiLCUC+GX7smA0sQEAAHDR6O7u9tVd%0AXV2GkgB2iUajvg2ah+91AQA2cF1XwWB/qyoQCHDBDRhi6LJg2YgmNjDEM88846v37dtnKAkAAHg/%0AwuFwyhrIVpFIZHB5nVAopNLSUsOJAOBc0Wh08M6deDzOBTfgXSwLRhMb8Dl79mzKGgAA2I31+4GR%0AOY4zON0YDAblOI7hRABwriVLlvjq4Ut+AtmKZcFoYgM+yWQyZQ0AAABkonA4rPLycgUCAVVUVCg/%0AP990JAAAMEYsC0YTG/AZvnEEG0kAAJBZbr75Zl8diUTMBAEs5DiOSkpKmMIGYK0DBw746meffdZQ%0AEsAuLAtGExvwGfiFMFoNAADsNvwD/S233GIoCWCfcDis6upqprABWGv69Om+uqCgwFASwC4sC0YT%0AG/BhMygAADLbo48+6qsfeeQRQ0kAAMD5OnnypK/u7u42lASwC8uCSYyZAkOwGRQwusLCQt97YubM%0AmQbTAMDIjh8/nrIGkD16e3sV936r3z/5fdNRMk7cO67enCtMx0AWKi0t1e7du5VMJhUIBLijChjC%0AcRx1dHRk5RS2lEVN7O3bt6utrc10jFG1t7dLktauXWs4yejmz5+ve++913QMWK6xsVF1dXXj9vzp%0AeI9UVlaqrKwsDWmyy4MPPqg1a9YM1l/+8pcNpgEAAABwsXEcR3V1dYrFYsrJycnaZh0wkoFlwbJV%0A1jSx29ra1PbSy5p7WZ7pKCP6o0D/yi5nX+synGRknad6TUcAYFhxcbEuu+wynTp1SpdffrnmzZtn%0AOhIAADgPnudpy5Yt2rhxY1bchpyXl6fX41N0yW33mY6ScX7/5PeVl5drOgayUDgcVl5enk6ePKn8%0A/Pys+F0FYGysb2L/93//t37+858rHo+rra1NTzzxxPt+rrmX5emB/1ORxnTZ4xv7601HQIYoKytL%0A25Tzn/7pn+rMmTOD9eTJk/XQQw+l5bnx/vzud7+TJJ06dcpwEgAY2axZs3xLiMyaNctgGsAuNTU1%0AOnz4sGpqalRVVWU6DgCcw/O8wXWxu7u71dPTQyMbgCRDGztu2LBBS5Ys0W233eZ7fN++faqsrFR5%0Aebkef/xxSdLHPvYxbd68WZFIRJ/61KdMxAVgyFe+8hVf/bWvfc1QEkhSNBpVMpmUJCWTSe3bt89w%0AIgA41+zZs311UVGRoSSAXTzPU3NzsySpqalJPT09hhMBwLm++93v+urvfe97hpIAsI2RJvaqVau0%0AY8cO32PxeFybN2/Wjh07VFtbqyeffFKtra2D/37Xrl3nNL0BXNwWLVo0+PXkyZN17bXXGkyD4VPw%0A3/rWtwwlAYDRPf/88776wIEDhpIAdqmpqfFdjK6pqTGcCADO9ctf/tJX/+IXvzCUBIBtjCwnct11%0A1+nYsWO+xw4dOqSioiLNmTNHknTrrbeqqalJxcXFeu2113TppZdq2rRpoz7nSy+9lPK/2dfXp0kX%0AHj2r9fX1vefP+WKUjX9nmxQWFurEiRO6++67eS0MSyQS59QX82vS19dnOkLGy9bjhsSxwza8Hvbg%0AtTAnGo366ubmZt16662G0kwMjuUXJp3H8f7XgjPyC8HnqotXX1+fQsoxHSNjZfN7I9tYsyZ2V1eX%0ACgsLB+sZM2bo0KFDkqT/+I//0KpVq1J+/9VXX53y3+fm5ursG29eeNAslpub+54/54tRNv6dbTJ9%0A+nRNnz5dn/zkJ01HwQgu5vdHbm6uvNOmU2Q2m48bjY2NqqurG7fnT8eEY2VlZdr2GMh2tv7/MBvx%0AWpgz0sXoi/31yM3NlWhkv2/pPI7n5ubqzb6zaXmubGXz56p0mjp1qt566y1ffbH/vXNzc3XGe8d0%0AjIyVLe+Ni83BgwfP+3usaWIP3No2VCAQkCR94QtfmOg4AAAAAHDRyMnJUTwe99UAYJt58+appaVl%0AsJ4/f77BNABsYk0Te2DJgAFdXV0qKCgwmAgAMNT06dMHdwqXxO9oZLSysrK0TTl/6Utf0v/8z/8M%0A1tdee622bNmSlucGgHS5+eab1dTUNFhHIhGDaQBgZEMb2JJ0+PBhQ0kA2MbIxo4jWbhwoY4cOaKj%0AR4/qzJkzqq2tVWlpqelYAIB3nTp1yle/8cYbhpIAdlm7dm3KGgBs8OlPf9pXv9dyjQAAADYx0sS+%0A//77dccdd+jVV1/VsmXL9NOf/lShUEibNm3SPffco5UrV2rFihVasGCBiXgAgBEMvQV5pBrIVuFw%0AuH/dVfVPYefn5xtOlN0GlqMbrQay1RNPPOGrf/KTnxhKAgCj4zgOYDRGlhP59re/PeLjy5cv1/Ll%0Ayyc4DQBgLGhiA6ObO3euOjs7mcK2wPB9VkbadwXIRs8++6yv3r9/v6EkADA6juMARvOeTez6+vqU%0A/76ioiJtYQAAADLRpEmTNH/+fKawAViLxhCATDBt2jSdPn3aVwOANIYmdjQalSR5nqdf//rXuuGG%0AGyRJzz//vK6//nqa2ACQJQKBgO+El1v7AADIHDk5Ob67qHJycgymAYCRbdiwQQ888MBgPfRrANnt%0APZvYW7ZskSStXr1atbW1KigokCR1d3dr8+bN45sOAAAAAHDBWBYMQCZYtGiRQqGQYrGYQqGQrr32%0AWtORAFhizBs7Hj9+fLCBLUlXXHGFjhw5Mh6ZAAAW4jZkAAAyF5ulAcgEnucpFotJkmKxmHp6egwn%0AAmCLMTexr7/+et19993auXOnfvazn+mv//qvtXjx4vHMBgAAAABIg+Fr9rOGPwAb1dTUpKwBZK8x%0AN7E3bdqkO+64Qy+//LJeeukl3XHHHfryl788ntkAAAAAAGngeV7KGgBs8NRTT/nqgX3aAOA918Qe%0A0NfXp9LSUpWXl6u9vV2vvvqqzp49q0mTJo1nPgAAAAAAAGQBlj4CMJoxT2LfeeedOnPmjLq6uvS5%0Az31OO3fu1Je+9KXxzAYAsMjkyZNT1gAAAABwIW644QZfvXTpUkNJANhmzE3sZDKpqVOnqr6+Xnfe%0Aead+8IMfqK2tbTyzAQAscubMmZQ1AAAAAFyIKVOm+GoGZwAMOK8m9q9//Wvt2rVLN998syQpHo+P%0AVy4AAAAAAABkkeeee85XHzhwwFASALYZ85rYGzdu1GOPPaaysjItWLBAR48e1eLFi8czW1r19vbK%0AO9Wrb+yvNx0lI3Wc6lV4KldAAWSX0z3Sr/eYTpGZTvdIKjCdAgAAAJkkEomotrZ2sC4tLTWYZuJ0%0Anj6qLQcfNh3jHKfO/E6SdNnkPzKcZGSdp4+qWMWmY2CCjLmJff311+v6668frOfMmaMHH3xwXEIB%0AmDjbt2+3emmg9vZ2SdLatWsNJxnd/Pnzde+995qOgTSbP3++6QiZrYCfIQAAAM7P0qVLfU3sG2+8%0A0WCaiWHzZ+Y329+UJE2fM91wkpEVq9jqnx/Sa8xN7M9+9rMj7gr74x//OK2BxkteXp6mvXVGD/yf%0ACtNRMtI39tdrUl6e6RgYB21tbfrNyy9oxmWmk4xsyru/dk69/oLZIKPoOmU6AcYLFyYAAACAifXY%0AY4/56u3bt5/z2MXG5vOOgWGyhx56yHAS4Dya2OvXrx/8+p133lF9fb1ycnLGJRSAiTXjMumzy8f8%0A6wBD/H9Px0xHAAAAeE+XXnqp3nzzTV8NALbp7Oz01R0dHYaSALDNmLtW11xzja9etGiR7rzzzrQH%0AAgAAAACk19AG9kg1ANhg7ty5vkZ2UVGRwTQAbDLmJvYbb7wx+HUikVBLS4tOnjw5LqEAAAAATLzG%0AxkbV1dWN2/OnY4+LyspKlZWVpSENAMA2q1ev1gMPPDBY27zUBoCJNeYm9qpVqxQIBJRMJhUKhTR7%0A9mx94xvfGM9sAAAAktiENh3YhBYAYFKv16mmXXb2EN7q69/oZmqunRsF9XqdmnFFdmxed+DAAV/9%0A7LPP6tprrzWUBoBNxtzEbm5uTvnvn3322azYNRYAAEy8trY2vfDKYekKS9fvn5SQJL3gvWw4yCh+%0Ay/r9GJuysrK0TTk/8cQT+tGPfjRY33333br99tvT8tzAWMW94/r9k983HeMcib7+5VyCuXauTR73%0AjktXLEjb882fb3cDtr39d5KkGVdcYTjJyGZcMd/6n2G6RKNRX93c3Kw1a9YYSgPAJmk7E6yurqaJ%0ADQAAxs8VIQU+mW86RUZK/v89piMgC91xxx2+JjYNbEw0m5t+7e0nJEnzrphhOMkorliQ1p+f7XcC%0ADdxJ9dBDDxlOgkgkotra2sG6tLTUYBoANklbEzuZTKbrqQAAAABcBAoKCtTd3a27777bdBRkIZsb%0ApzRNgZFdc801vib2hz/8YYNpANgkmK4nCgQC6XoqAAAAABeBGTNmaOHChUxhWyAYDKasAcAGP/jB%0AD3z19773PUNJANiGTy4AAAAAcJELh8O++gpL1/4FkN1Onz6dsgaQvcbcxD5z5kzKx2bNmpWeRAAA%0AAACAtDp58qSv7u7uNpQEAEY3derUlDWA7DXmJvaf//mfp3zskUceSU8iAAAAAAAAZJ3c3Fxffckl%0AlxhKAsA277mx48mTJ9XV1aW3335bL7744uAGjqdPn9Zbb7017gEBAAAAAABw8fM8z1f/9re/NZQE%0AgG3es4m9f/9+7dy5UydOnNCWLVsGH7/kkkt0//33j2s4AAAAAMCFy8nJUTwe99UAAACZ4j2b2J/+%0A9Kf16U9/WnV1daqsrJyITAAAAACANJo/f75+85vfDNYLFiwwmAYAAOD8vGcTe0AkEtGuXbt0/Phx%0AxWKxwcfXrFkzLsEAAAAAAOkxtIEtSS+//LKhJAAwunA47FtSJBwOG0wDwCZjbmJ//vOf16WXXqqS%0AkhJNnjx5PDMBAAAAAAAgywxfE3t4DSB7jbmJ3dXVpR/+8IfjmQV4XxobG1VXVzduz7927doLfo7K%0AykqVlZWlIQ0AAAAAAACQXcbcxL722mv1yiuv6I//+I/HMw8AII24yAMgE9j+u4rfUwAAAIBZY25i%0AHzx4UD/72c80a9Ys33Iiu3btGpdgwFiVlZWl7cTy4x//+DmPPfTQQ2l5bgAAAAAAAADnb8xN7H/6%0Ap38azxyAFfbu3etrZO/du9dgGuDCpfMiT2trq28z30cffVTz5s1Ly3MDyG5ckAYAAACQSnCsfzAQ%0ACIz4PwBAdiguLh78esqUKTSwAVjpmmuu8dUf+chHDCUBAAAAkC5jnsRevXr14NfvvPOOjh07pquu%0Aukq1tbXjEgwwZeHChZKY2gJGUlxcrPb2dn3nO98xHQUARlRdXe2bxt66davBNAAAAEB6eJ6nLVu2%0AaOPGjcrPzzcdZ8KNuYk9fO3rlpYW/fu//3vaAwEA7DV16lSVlJQwhQ3Aah/4wAf09ttvM4UNAECG%0AycnJUTwe99UA+rmuq5aWFrmu61vqM1uMeTmR4UpKSvTCCy+kMwsAAABwwRYsWKCFCxcyhQ0AQIYZ%0AuDN6wIc//GFDSQC7eJ6nhoYGJZNJ1dfXq6enx3SkCTfmSex//ud/Hvw6kUjoxRdfzMrRdQAAAMAW%0A27dvV1tbm+kYo2pvb5ckrV271nCS0c2fP1/33nuv6RgAkLEaGxtVV1eXludqaWnx1f/7v/+blmNI%0AZWVl2jaRBkxwXXfwLoV4PJ6V09hjbmL//ve/H/w6JydHy5cvV2Vl5biEAgAAAPDe2tra9MIrL0u2%0ADpeE+m8Df+Fkt+Ego8jCKSYAsNnll1/umzC9/PLLDaYB7BGNRn1N7ObmZprYoxn4wZw+fVqBQECX%0AXHLJuIUaL52nevWN/fWmY2SkzlO9mn/lDNMxAAAAMFx+vkK3VZhOkZFiT3JuAAAXqqysLG1Tzp7n%0A6c4771QymdTkyZP1yCOPsAoAIGnJkiVqamoarJcuXWowjRljbmL/5je/0bp163Tq1ClJUl5enr71%0ArW/pQx/60LiFS6f58+ebjpDR5l85g58hAAAAAAAYN+FwWHl5eerp6VFFRQUNbACDxtzE3rRpk770%0ApS/phhtukCQ9//zz2rRpk5544olxC5dOrHMHAAAAAABgt4KCAr399ttyHMd0FMAazz33nK8+cOCA%0AoSTmBMf6B/v6+gYb2JK0ePFi9fX1jUsoAAAAAAAAZJ9JkyZp/vz5TGEDQ0QiEYVC/bPIoVBIpaWl%0AhhNNvDE3sefMmaMf/OAHOnbsmI4dO6ZHH31Us2fPHs9sAAAAAAAAAJDVHMdRIBCQJAWDway8U2HM%0ATexvfvOb6u3t1X333ac1a9aop6dHW7ZsGc9sAAAAAAAAAJDVwuGwCgoKJEnTp0/PyjsVxrwm9mWX%0AXaYHH3xwPLMAAAAAAAAAAIbwPE+vvfaaJOm1115TT09P1jWyx9zEfuGFF/TYY4/p+PHjisVig4/v%0A2rVrXIIBAAAAAAAAQLarqalRMpmUJCWTSdXU1Kiqqspwqok15iZ2VVWV1q1bpw996EMKBse8CgkA%0A4P+xd//xNdaNH8ffY36NsClbIdUovlKphH5szGyySU1uhfTjLtQddctiqvmmUEihJK0v0V1RRH4U%0AWX7FbdxL97hbaRs2asM2thn7cfb5/uHrfM02Ns52XWuv5+PR49G5nHOd97l+X+9z7ToAAAAAAAAX%0AaePGjcUeb9iwgRK7LF5eXurZs2dlZilVUVGRZs6cqZycHN1444164IEHqjwDAAAAAAAAAFjhzI86%0AlvW4Jih3iT1q1Ci99NJL6tatm+rWrescHhQUVOE3jYiI0MaNG9WsWTOtWrXKOXzz5s2aNGmSioqK%0ANGDAAA0bNkzR0dFKS0tTkyZN5OPjU+H3AgAA1V9mZqZ0tFBmRYbVUaqno4XKrJVpdQoAAAAAF8Hf%0A31/R0dHOx927d7cujEXKXWIvXbpUSUlJKiwsLHY7kYspscPCwjRkyBCNHTvWOczhcGjixImaP3++%0AvL299eCDDyogIED79t4XVjsAACAASURBVO3TLbfcooceekijRo1St27dKvx+AMqWmZmpI8ekRZsK%0AL/xklJB2TCqqTzEEAAAAAAAqx+23316sxL7jjjssTGONcpfYv/76q8t+xLFz5846ePBgsWFxcXFq%0A3bq1WrVqJUkKCQlRdHS0fHx8VKdOHUniXtx/EnPnzlViYqLVMcqUlJQkSQoPD7c4Sdl8fX01YsQI%0Aq2OgErB+XBrWjT8vT09PHSxKk1u/mvUL3K5iVmTI09PTZeNjW3Vp2FYBAACgIt57771ij2fNmiU/%0APz+L0lij3CX2zTffrISEBLVp06ZSgqSlpRW7XYi3t7fi4uI0dOhQvfbaa4qNjVXnzp3LfH18fHyl%0A5ILr7d69W78f2Kerm9S98JMtcJmbQ5KU//tvFicpXfLxfOXm5rpsma9Xr568m0qP+Jd7c4CzLNpU%0AqDr16rlsfuzevVvJyQnyauqS0blc7f/7LvFwapy1QUqRcUwuXTdgL7m5uVZHqPZcuX7s3r1biSkH%0ApGaXuWR8Lud++pfbdx89eIEnWiA926XzgnXj0tl537Fz507FxMRU2vj/9re/XfI4unTpct7zNJTu%0AzLpr12WvpmF+2Avzwz6YF/aRk5NT4nFNmy/lbq1iY2O1fPlytWjRotg9sV11dbYxpsQwNzc3NWjQ%0AQJMnT77g69u3b++SHKh8Hh4eurpJXb14Zwuro1RLU7cdUl0PD5ct8x4eHjp+3CWjqrE8XDw/vJpK%0Avav+d3SrvW+jXTsvYC8eHh7SSatTVG+u3lap2WWq3beLS8ZXkzhWxrh+XpzIufATUSY77zsOHTp0%0Aeh5XEleM+6qrrrLt9LOzM9OeaWcPzA97YX7YB/PCPho1alSsyG7UqFG1ni+xsbEVfk25S+yoqKgK%0Aj7wifHx8lJqa6nyclpam5s2bV+p7AgAAAIBdBQYGKjAw0CXjeuSRR3TkyBHnYx8fH02bNs0l4wYA%0AAJUrIiJCL730kvPx2f9fU5T7JtMtWrRQixYtVL9+fbm5uTn/c5WOHTtq//79SklJUX5+vlavXq2A%0AgACXjR8AAAAAaqpFixYVe7xgwQJrggAAgAq75pprij1u3bq1NUEsVO4SOzo6WkFBQerZs6eGDBmi%0AgIAAPfXUUxf1pqNHj9ZDDz2kffv2yc/PT1988YXc3d0VGRmpJ598Un369NG9996rtm3bXtT4AQAA%0AAADF1ap1+vTv7N8iAgAA9vfpp5869+O1atXSp59+anGiqlfu24nMnDlTixcv1uOPP67ly5dr+/bt%0AWr169UW96YwZM0od7u/vL39//4saJwAAAACgbB06dJAkbiMCAEA1s2HDBhUVFUmSioqK9P333+vZ%0AZ5+1OFXVKveV2O7u7vL09FRRUZGKiorUtWvXGvcrmAAAAAAAAABQlXr06CF399PXIru7u9fIWzCX%0A+0rsxo0b68SJE+rcubPGjBkjLy8v58QDAAAAAACA/c2dO1eJiYlWxyhTUlKSJCk8PNziJGXz9fXV%0AiBEjrI6BGmTQoEH67rvvJJ2+ncigQYMsTlT1yt1Cz5kzR/Xr11dERIRWrlyp7Oxs/e1vf6vMbAAA%0AAAAAAHChxMRE7f0lUT5Nr7Y6Sqnq12osScpKLbA4SelSjyVbHQE1ULNmzdSrVy+tWbNGQUFB8vLy%0AsjpSlSt3ie3h4SHpdNv/wAMPlPj3gQMHavHixa5LBgAAAAAAAJfzaXq1Hu853uoY1dL86MlWR0AN%0ANWjQIB04cKBGXoUtVaDEvpC8vDxXjQoAAAAAAAAA8H+aNWum6dOnWx3DMuX+YccLcXNzc9WoAAAA%0AAAAAAAD/Jz09XWPGjFFGRobVUSzhshIbAAAAAAAAAOB6n376qf7zn//o008/tTqKJVxWYhtjXDUq%0AAAAAAAAAAIBOX4X93XffyRijdevW1cirsV1WYk+dOtVVowIAAAAAAAAA6PRV2A6HQ5LkcDhq5NXY%0AF/xhx06dOp33ftc//vijJOn66693XSoAAAAAAAAAgDZs2FCsxP7+++/17LPPWpyqal2wxN61a5ck%0AaebMmbr88svVr18/SdLXX3+tEydOVG46AAAAAAAAAKjBunXrpujoaOfjO++808I01ij37UR++OEH%0ADR48WI0aNVKjRo00aNAgrVu3rjKzAQAAAAAAAABquHKX2LVr19bXX38th8OhoqIiff3116pdu3Zl%0AZgMAAAAAAACAGm3btm3FHm/dutWiJNYpd4k9ffp0ffPNN7rzzjt155136ttvv9X06dMrMxsAAAAA%0AAAAA1GhXXHFFscfNmze3KIl1LnhP7DNatmyp999/vzKzAAAAAAAAAADOcuTIkWKPDx8+bFES65T7%0ASux9+/bp0UcfVWhoqCTpl19+0Zw5cyotGAAAAAAAAADUdAEBAXJzc5Mkubm5qWfPnhYnqnrlvhL7%0AlVde0YsvvqjIyEhJUrt27TRmzBg988wzlRYOAAAA9pOZmSmlZ8uxMsbqKNVPerYya2danQIAAADV%0AyKBBg7Ru3ToVFBTI3d1dgwYNsjpSlSt3iX3y5EnddNNNxYbxw44AAAAAcNrcuXOVmJhodYwyJSUl%0ASZLCw8MtTlI2X19fjRgxwuoYAADYSrNmzRQUFKQ1a9YoODhYXl5eVkeqcuUusT09PZWcnOy8dP3b%0Ab78tcVNxAAAA/Pl5enrqoOOEavftYnWUasexMkaenp5Wx0AlSUxM1O5f98rNy57nSca9riRpzxF7%0A/jWAyThy4ScBAFBDDRo0SAcOHKiRV2FLFSixJ0yYoFdeeUVJSUm655571LJlS02bNq0yswEAAABA%0AteLmdYXqhg6wOka1lL/qC6sjAABgW5mZmUpKStKxY8e4Evt8WrVqpQULFig3N1dFRUVq1KhRZeYC%0AAAAAAAAAAEiaOnWqcnNz9eabb+qDDz6wOk6VK3eJ/fHHH6t///5q2LChXn75Zf3888964YUXdPfd%0Ad1dmPgAAgNOOFsqsyLA6RfV0tFBqZnUIAAAAABcjISFBycnJkqQDBw4oKSlJ1113ncWpqla5S+yl%0AS5fq0Ucf1ZYtW5Senq4pU6YoIiKCEhsAAFQ6X19fqyNUb82YhgAAAEB1NXXq1GKPa+LV2OUusY0x%0AkqRNmzapf//+ateunXMYAABAZRoxYoTVEQAAAADAEmeuwj7jwIEDFiWxTq3yPvHGG2/UE088oc2b%0AN+vuu+9WTk6OatUq98sBAAAAAAAAABXUokWL8z6uCcp9JfakSZMUHx+vVq1aqUGDBsrMzNTkyZMr%0AMxsAAAAAAAAA1GjXXnutDh065Hxc0+6HLZWjxE5MTJSvr6/i4+MlSSkpKZUeCn9umZmZSj+ep6nb%0ADl34ySgh+XiemjXItDoGKklmZqYyjknfRludpPrJOCbVqce6AQAAAAD4c/nxxx+LPY6NjbUoiXUu%0AWGIvWLBAr732mt54440S/+bm5qaFCxdWSjAAAAAAAAAAqOl69Oihb7/9Vg6HQ7Vr11ZAQIDVkarc%0ABUvs1157TZK0aNGiSg+DmsHT01MNTx7Vi3fWvPv3uMLUbYdU19PT6hioJJ6enirIS1HvnlYnqX6+%0AjT49/QAAAAAAsNr69eu1du1al4yroKBADodDklRUVKSEhASFh4df8niDg4MVGBh4yeOpCuW+J7Yk%0A7d27VwkJCcrPz3cOu//++10eCgAAAAAAAAAg1alTR+7u7iosLJSnp6fq1KljdaQqV+4S+91331VM%0ATIwSExPl7++vzZs367bbbqPEBgAAAAAAAICzBAYGuvQq5+eff17Jycl699135eXl5bLxVhflLrHX%0Arl2rFStW6P7779eUKVN09OhRvfzyy5WZDUAVSTsuLdpUaHWMaintuNTkSqtTAAAAAACAP7M6derI%0A19e3RhbYUgVK7Lp166pWrVpyd3dXTk6OmjVrppSUlMrMBqAK+Pr6Wh2hWmtyJdMQAAAAAACgMpWr%0AxDbG6IYbblBWVpYGDBigsLAweXh46KabbqrsfAAq2YgRI6yOAAAAAAAAAJSpXCW2m5ubfvnlFzVu%0A3FgPP/yw7rnnHuXk5Khdu3aVnQ8AAABAGTIzM6X0DBWuWmd1lOopPUOZ7jXvh5EAAACqm1rlfeLN%0AN9+suLg4SVLLli0psAEAAAAAAAAAla7c98SOiYnR4sWLddVVV6lBgwbO4StXrqyUYAAAAADOz9PT%0AUwcLC+QeGmR1lGqpcNU6eXp6Wh0DAKpUZmamjhxL1/zoyVZHqZZSjx2Qo14zq2MANU65S+wPP/yw%0AMnMAAAAAAAAAAFBCuUvsFi1aVGYOAAAAAAAAVDJPT0/Vzmukx3uOtzpKtTQ/erIae/J7CkBVK/c9%0AsQEAAAAAAAAAqGqU2AAAAAAAAAAA2yr37UQAAAAAp/RsOVbGWJ2i+knPli63OgQAAABQvVBiAwAA%0AoEJ8fX2tjlB9Xc70AwAAACqKEhsAAAAVMmLECKsjAAAAAKhBuCc2AAAAAAAAAMC2KLEBAAAAAAAA%0AALbF7UQAAAAAAAAA1Ghz585VYmKi1THKlJSUJEkKDw+3OEnZfH19K+3Wg5TYAAAAAAAAAGq0xMRE%0AJcbv1dWNva2OUqrGqidJKjh03OIkpUvOSqvU8VNiAwAAAAAAAKjxrm7srYiuQ6yOUS1N2f5JpY7f%0A9vfEjomJ0aBBgxQZGamYmBir4wAAAAAAAAAAqpAlJXZERIS6deum0NDQYsM3b96s4OBg9erVS/Pm%0AzZMkubm5ycPDQ/n5+fLx8bEiLgAAAAAAAADAIpaU2GFhYYqKiio2zOFwaOLEiYqKitLq1au1atUq%0AJSQk6Pbbb1dUVJTGjBmjWbNmWREXAAAAAAAAAGARS+6J3blzZx08eLDYsLi4OLVu3VqtWrWSJIWE%0AhCg6Olpt2rSRJDVu3FgFBQVVnhUAAAAAyiMzM1Mm/bDyV31hdZRqyaQfVia/2gQAAEphm0OEtLS0%0AYrcL8fb2VlxcnNatW6cffvhBWVlZGjx4cJmvj4+Pr4qYcIHc3Fz7LHjVVG5uLsv8n1Rubq7VEao1%0A1g0ANQ37jUvnyn1Hfn6+S8ZTk+Xn59eIffmZdbcmfNbqoKbNj9Oft47VMaq1mnLeURPXDdaMS1OZ%0A64ZtukRjTIlhbm5uCgoKUlBQ0AVf3759+8qIhUrg4eGh/GNWp6jePDw8WOb/pDw8PJSTZXWK6ot1%0AA0BN4+HhIZ3IsTpGtebKfYe3t7eO1KqruqEDXDK+miZ/1RfyvsKzRuzLPTw8JHEeaxc1bX54eHgo%0AK4u/dL8UNeW8oyauGwWZx62OUa2Vd92IjY2t8LgtuSd2aXx8fJSamup8nJaWpubNm1uYCAAAAAAA%0AAABgNduU2B07dtT+/fuVkpKi/Px8rV69WgEBAVbHAgAAAAAAAABYyJLbiYwePVo7duxQZmam/Pz8%0ANHLkSA0YMECRkZF68skn5XA41L9/f7Vt29aKeAAAAAAAAAAAm7CkxJ4xY0apw/39/eXv71/FaQDA%0AXjKOSd9GW52i+sk4JjX3ufDzAAAAAABA9WKbH3YEAEi+vr5WR6i2mvsw/QAAAAAA+DOixAYAGxkx%0AYoTVEQAAAAAAAGyFEhsAAAAAAFQb69ev19q1a102vqSkJElSeHi4y8YZHByswMBAl40PAGo6SmwA%0AAAAAAFBjeXp6Wh0BAHABlNgAAAAAAKDaCAwM5CpnAKhhKLEBAAAAAAAA1GiZmZlKzzqiKds/sTpK%0AtXQgK03NPIoqbfy1Km3MAAAAAAAAAABcIq7EBgAAAAAAAFCjeXp6qlFuLUV0HWJ1lGppyvZPVMez%0ASaWNnxIblkg+nq+p2w5ZHaNaSj6erzZXWZ0CAAAAAAAAqBqU2Khyvr6+Vkeo1tpcxTQEAAAAAABA%0AzUGJjSo3YsQIqyMAAAD8eWRkqHDVOqtTVE8ZGdIVza1OAQAAgAugxAYAAACqKf466xJd0ZxpCAAA%0AUA1QYgMAAADVFH/hBgAAgJqgltUBAAAAAAAAAAAoCyU2AAAAAAAAAMC2KLEBAAAAAAAAALbFPbEB%0AAAAAAABqkNRjyZofPdnqGNVS6rFkNfbhR4GBqkaJDQAAAAAAUEP4+lLAXorGPr5MQ8AClNgAAAAA%0AAAA1xIgRI6yOAAAVxj2xAQAAAAAAAAC2RYkNAAAAAAAAALAtSmwAAAAAAAAAgG1RYgMAAAAAAAAA%0AbIsSGwAAAAAAAABgW5TYAAAAAAAAAADbosQGAAAAAAAAANgWJTYAAAAAAAAAwLYosQEAAAAAAAAA%0AtuVudQAAAAAAAAAAsFpyVpqmbP/E6hjVUnJWmnxbNKm08VNiAwAAAAAAAKjRfH19rY5Qrfm2aFKp%0A05ASGwAAAAAAAECNNmLECKsj4Dy4JzYAAAAAAAAAwLYosQEAAAAAAAAAtkWJDQAAAAAAAACwLUps%0AAAAAAAAAAIBtUWIDAAAAAAAAAGyLEhsAAAAAAAAAYFuU2AAAAAAAAAAA26LEBgAAAAAAAADYFiU2%0AAAAAAAAAAMC2KLEBAAAAAAAAALZFiQ0AAAAAAAAAsC1KbAAAAAAAAACAbVFiAwAAAAAAAABsixIb%0AAAAAAAAAAGBblNgAAAAAAAAAANuixAYAAAAAAAAA2BYlNgAAAAAAAADAtqpFiZ2bm6uwsDBt2LDB%0A6igAAAAAAAAAgCpkSYkdERGhbt26KTQ0tNjwzZs3Kzg4WL169dK8efOcwz/88EP17t27qmMCAAAA%0AAAAAACxmSYkdFhamqKioYsMcDocmTpyoqKgorV69WqtWrVJCQoK2bdumNm3a6PLLL7ciKgAAAAAA%0AAADAQu5WvGnnzp118ODBYsPi4uLUunVrtWrVSpIUEhKi6Oho5ebmKjc3V4mJiapXr578/f1Vq1a1%0AuAsKAAAAAAAAAOASWVJilyYtLU0+Pj7Ox97e3oqLi1NkZKQkadmyZfL09CyzwI6Pj6+SnAAAAABQ%0AmtzcXKsjVHu5ubk14tzuzLJSEz4rgOqLbRXsxDYltjGmxDA3Nzfn/4eFhZ339e3bt3d5JgAAAAAo%0ALw8PD+lEntUxqjUPD48acW7n4eEhifNYAPbGtgqVJTY2tsKvsc19OXx8fJSamup8nJaWpubNm1uY%0ACAAAAAAAAABgNduU2B07dtT+/fuVkpKi/Px8rV69WgEBAVbHAgAAAAAAAABYyJLbiYwePVo7duxQ%0AZmam/Pz8NHLkSA0YMECRkZF68skn5XA41L9/f7Vt29aKeAAAAAAAAAAAm7CkxJ4xY0apw/39/eXv%0A71/FaQAAAAAAAAAAdmWb24kAAAAAAAAAAHAuSmwAAAAAAAAAgG1ZcjsRAAAAAPgzMhlHlL/qC6tj%0AVEsm44h0hafVMQAAgA1RYgMAAACAC/j6+lodoXq7wpNpCAAASkWJDQAAAAAuMGLECKsjAAAA/Clx%0AT2wAAAAAAAAAgG1RYgMAAAAAAAAAbIsSGwAAAAAAAABgW5TYAAAAAAAAAADbosQGAAAAAAAAANgW%0AJTYAAAAAAAAAwLYosQEAAAAAAAAAtkWJDQAAAAAAAACwLUpsAAAAAAAAAIBtUWIDAAAAAAAAAGyL%0AEhsAAAAAAAAAYFuU2AAAAAAAAAAA26LEBgAAAAAAAADYFiU2AAAAAAAAAMC2KLEBAAAAAAAAALZF%0AiQ0AAAAAAAAAsC1KbAAAAAAAAACAbVFiAwAAAAAAAABsixIbAAAAAAAAAGBblNgAAAAAAAAAANui%0AxAYAAAAAAAAA2BYlNgAAAAAAAADAtiixAQAAAAAAAAC2RYkNAAAAAAAAALAtSmwAAAAAAAAAgG25%0AWx0AAAAAAAAAwKVZv3691q5d67LxJSUlSZLCw8NdNs7g4GAFBga6bHyoOSixAQAAAAAAABTj6elp%0AdQTAiRIbAAAAAAAAqOYCAwO5yhl/WtwTGwAAAAAAAABgW5TYAAAAAAAAAADbosQGAAAAAAAAANgW%0AJTYAAAAAAAAAwLYosQEAAAAAAAAAtkWJDQAAAAAAAACwLUpsAAAAAAAAAIBtUWIDAAAAAAAAAGyL%0AEhsAAAAAAAAAYFuU2AAAAAAAAAAA26LEBgAAAAAAAADYFiU2AAAAAAAAAMC2KLEBAAAAAAAAALZF%0AiQ0AAAAAAAAAsC1KbAAAAAAAAACAbVFiAwAAAAAAAABsy93qABeSmJiojz/+WMeOHVPXrl01aNAg%0AqyMBAAAAAAAAAKqIJVdiR0REqFu3bgoNDS02fPPmzQoODlavXr00b948SZKvr68mTpyod955R3v2%0A7LEiLgAAAAAAAADAIpaU2GFhYYqKiio2zOFwaOLEiYqKitLq1au1atUqJSQkSJKio6M1aNAgdevW%0AzYq4AAAAAAAAAACLWFJid+7cWU2aNCk2LC4uTq1bt1arVq1Ut25dhYSEKDo6WpLUs2dPff7551q5%0AcqUVcQEAAAAAAAAAFrHNPbHT0tLk4+PjfOzt7a24uDjFxMTou+++U35+vvz9/ct8fXx8fFXEBAAA%0AAADgkuTm5kriPBYAgPKyTYltjCkxzM3NTV26dFGXLl0u+Pr27dtXRiwAAAAAAFzKw8NDEuexAICa%0AKTY2tsKvseR2IqXx8fFRamqq83FaWpqaN29uYSIAAAAAAAAAgNVsU2J37NhR+/fvV0pKivLz87V6%0A9WoFBARYHQsAAAAAAAAAYCFLbicyevRo7dixQ5mZmfLz89PIkSM1YMAARUZG6sknn5TD4VD//v3V%0Atm1bK+IBAAAAAAAAAGzCkhJ7xowZpQ739/c/7483AgAAAAAAAABqFtvcTgQAAAAAAAAAgHNRYgMA%0AAAAAAAAAbIsSGwAAAAAAAABgW5TYAAAAAAAAAADbosQGAAAAAAAAANgWJTYAAAAAAAAAwLYosQEA%0AAAAAAAAAtkWJDQAAAAAAAACwLUpsAAAAAAAAAIBtUWIDAAAAAAAAAGyLEhsAAAAAAAAAYFuU2AAA%0AAAAAAAAA26LEBgAAAAAAAADYFiU2AAAAAAAAAMC2KLEBAAAAAAAAALZFiQ0AAAAAAAAAsC1KbAAA%0AAAAAAACAbVFiAwAAAAAAAABsixIbAAAAAAAAAGBblNgAAAAAAAAAANuixAYAAAAAAAAA2BYlNgAA%0AAAAAAADAtiixAQAAAAAAAAC2RYkNAAAAAAAAALAtSmwAAAAAAAAAgG1RYgMAAAAAAAAAbIsSGwAA%0AAAAAAABgW5TYAAAAAAAAAADbosQGAAAAAAAAANgWJTYAAAAAAAAAwLYosQEAAAAAAAAAtkWJDQAA%0AAAAAAACwLUpsAAAAAAAAAIBtUWIDAAAAAAAAAGyLEhsAAAAAAAAAYFuU2AAAAAAAAAAA26LEBgAA%0AAAAAAADYFiU2AAAAAAAAAMC2KLEBAAAAAAAAALZFiQ0AAAAAAAAAsC1KbAAAAAAAAACAbVFiAwAA%0AAAAAAABsixIbAAAAAAAAAGBblNgAAAAAAAAAANuixAYAAAAAAAAA2BYlNgAAAAAAAADAtiixAQAA%0AAAAAAAC2RYkNAAAAAAAAALAtd6sDXMj69eu1ceNGpaena/Dgwbr77rutjgQAAAAAAAAAqCKWXIkd%0AERGhbt26KTQ0tNjwzZs3Kzg4WL169dK8efMkSYGBgXr99df1xhtvaM2aNVbEBQAAAAAAAABYxJIS%0AOywsTFFRUcWGORwOTZw4UVFRUVq9erVWrVqlhIQE57+///77Gjx4cFVHBQAAAAAAAABYyJISu3Pn%0AzmrSpEmxYXFxcWrdurVatWqlunXrKiQkRNHR0TLGaNq0afLz81OHDh2siAsAAAAAAAAAsIht7omd%0AlpYmHx8f52Nvb2/FxcVp0aJF+uc//6ns7GwdOHBADz/8cKmvj4+Pr6qoAAAAAABctNzcXEmcxwIA%0AUF62KbGNMSWGubm5aejQoRo6dOgFX9++ffvKiAUAAAAAgEt5eHhI4jwWAFAzxcbGVvg1ltxOpDQ+%0APj5KTU11Pk5LS1Pz5s0tTAQAAAAAAAAAsJptSuyOHTtq//79SklJUX5+vlavXq2AgACrYwEAAAAA%0AAAAALGTJ7URGjx6tHTt2KDMzU35+fho5cqQGDBigyMhIPfnkk3I4HOrfv7/atm1rRTwAAAAAAAAA%0AgE1YUmLPmDGj1OH+/v7y9/ev4jQAAAAAAAAAALuyzQ87AgAAAABgV+vXr9fatWtdMq6kpCRJUnh4%0AuEvGJ0nBwcEKDAx02fgAALATSmwAAAAAAKqQp6en1REAAKhWKLEBAAAAALiAwMBArnQGAMAitawO%0AAAAAAAAAAABAWSixAQAAAAAAAAC2RYkNAAAAAAAAALAtSmwAAAAAAAAAgG1RYgMAAAAAAAAAbIsS%0AGwAAAAAAAABgW5TYAAAAAAAAAADbosQGAAAAAAAAANgWJTYAAAAAAAAAwLYosQEAAAAAAAAAtkWJ%0ADQAAAAAAAACwLUpsAAAAAAAAAIBtUWIDAAAAAAAAAGyLEhsAAAAAAAAAYFuU2AAAAAAAAAAA26LE%0ABgAAAAAAAADYFiU2AAAAAAAAAMC2KLEBAAAAAAAAALZFiQ0AAAAAAAAAsC1KbAAAAAAAAACAbVFi%0AAwAAAAAAAABsixIbAAAAAAAAAGBb7lYHcJXY2FirIwAAAAAAAAAAXMzNGGOsDgEAAAAAAAAAQGm4%0AnQgAAAAAAAAAwLYosQEAAAAAAAAAtkWJbRPLli1TWlqa1TFQQZ06dbI6QrXzyCOPaPfu3ZKkp556%0ASllZWRV6fUxMjIYPH14Z0SRJs2fP1kcffVRp4wcA2A/7c+tlZWXpH//4h9UxAAAAYFOU2Dbx1Vdf%0A6fDhwxV6TWFhYSWlAarGhx9+qMaNG1sdA2c5t0RIS0vTqFGjJJ3+sm3ixImlvq6qCqDq9IXfzJkz%0AtW3btot67YIFC3Ty5EkXJ6q4M180VYdy6UJfQI0bN07ffvttieHx8fHatGnTecedn5+vxx57TP36%0A9dOaNWv00ksvKSEh4ZIzl8dnn32m5cuXV8l7Aa5yMceoWVlZ+uyzzyohjX2cvU8tz7bHDs6+eODc%0AbeGlOnu7fSn7dxfhZgAAIABJREFUzKqyfv36C2777fw5zs5ml+MMV7LD/LnQ8fDBgwcVGhpa6r/Z%0AYZ6cL9+FxMTE6Mcff3RxoovHtqtslX1RmKtV9CKz8mwL7CI6Olrz5s2TZG3us49PSmOnc0F3qwNU%0Ad9OmTdNVV12lwYMHSzq9gjVs2FBFRUX65ptvlJ+fr169emnUqFE6ePCgnnrqKd12223atWuXvL29%0ANWfOHG3cuFF79uzRmDFjVL9+fS1evFh9+vTRl19+KS8vL+3evVtTp07VokWLNHv2bB0+fFiHDh2S%0Ap6enpk6dqunTp2vHjh3Kz8/X4MGD9dBDD1k8VewpNzdXzz//vFJTU1VUVKRnnnlGV199td544w3l%0A5ubK09NTU6ZMUfPmzZWcnKxXX31VmZmZql+/vl577TX5+voqJSVFY8aMUWFhoe655x6rP5IlDh48%0AqBEjRmjVqlWSpI8++ki5ubnasWOHbrrpJsXExCg7O1uTJk3S7bffrlOnTikiIkIJCQny9fXVqVOn%0AnOMKCAjQl19+qfr165eYN3369FFcXJwmT56s3Nxc1a1bVwsWLCiW5dixYxo/frxSUlLUoEEDTZw4%0AUe3atdOOHTs0adIkSZKbm5s++eQTNWrUSFFRUSXWS0l6//33tXz5cl155ZXy8vJShw4dqmZi2ozD%0A4XCWCGe2ad7e3po1a5bFyf7fV199pbZt28rb29vqKOflcDj03HPPXfTrFy5cqPvuu08NGjRwYaqK%0A+/DDDyWdXu/PXi7+TOLj47Vnzx75+/uX+Zyff/5ZhYWFWrFihSSpT58+VRVPDz/8cJW9l50988wz%0ASk1NVV5enoYOHaqBAweqU6dOGjp0qDZs2KD69etrzpw5uvzyy5WcnKwxY8bI4XDIz89PCxYs0K5d%0AuySpzP0AKua9997TypUrdeWVV8rT01MdOnTQxo0b1alTJ/34448KCAjQNddco/fff18FBQVq2rSp%0Apk+frssvv1yzZ8/W77//roMHD+r333/Xo48+qqFDh+qtt95ScnKy+vXrpzvvvFNjx461+mO63Nn7%0A1PJsey6WMUbGGNWq5drrlc7dFrrSpewzq8r69evVvXt3tWnTpszn2PlznJ3NLscZrlTd509lzhOH%0Aw6HatWu7fLxn27Fjhzw8PHTrrbde9DjYdtlTYWGh3N2tqQ4v5kvx8mwL7KJnz57q2bOnJGtzX+ic%0A/9yOwEqU2JcoJCREkydPds7Mb775RsOGDVNsbKy+/PJLGWP09NNPa+fOnbryyit14MABzZgxQ6+/%0A/rqee+45rV27Vv369dM//vEPvfjii+rYseMF3/M///mPPv30U2fhfdlll2np0qXKz8/XQw89pLvu%0AukutWrWq7I9e7WzZskXNmzd3ftOVnZ2tp556SnPmzJGXl5fWrFmjt99+W1OmTNErr7yiV199Vddc%0Ac43+/e9/69VXX9XChQs1adIkPfzww7r//vtt802UnTgcDn355ZfatGmT3n33XS1YsECfffaZ6tev%0Ar5UrV+qXX35RWFhYideVNm/y8/P197//XW+//bZuuukm5eTkqH79+sVeN3v2bP3Xf/2X5syZo3/+%0A858aO3asVqxYof/5n/9RZGSkbrvtNp04cUL16tXTDz/8oAMHDpRYLxs0aKA1a9Zo+fLlcjgceuCB%0ABywtsZcvX66PPvpIbm5uuuGGG/T8889r/PjxysjIkJeXl6ZMmaKrrrpK48aNU6NGjbRnzx4dOXJE%0A4eHh6t27t55//nk98MADzpPicePGqUePHgoMDCz1C6+YmBi9++67at68ueLj43XDDTcUKxEGDx5c%0A7EuLP/74Q3/961918OBB9e3bV88++2yJz1DekqisL/bq16+v+Ph4TZgwQSdPntTVV1+tyZMn65//%0A/GeJL/wSEhJK/SKqMh08eFBPPvmkbr75Zv3888+69tpr9eabbyokJERhYWHaunWrhgwZoi1btqh7%0A9+5q0KCBli1bppkzZ0o6ffXD/PnzNXfuXE2YMEG7d+9WXl6egoODNWrUKC1cuFCHDx/Wo48+qqZN%0Am2rRokX64YcfNHv2bOXn56tVq1aaMmWKGjZsWGq+PXv2lDpN9uzZo/Hjx6tBgwa69dZbtWXLFq1a%0AtUrLli3Tnj17FBkZKUkaPny4nnjiCXXp0sX5RdO55dLRo0cVHByswMBASdILL7ygPn36OA/Cqkpp%0AX0CV9SWkJG3btk0LFy5Uenq6xo0bp7vuukuzZs3SqVOnFBsbq+HDh5coqNPT0xUeHq6MjAz169dP%0As2fP1ksvveTcZ5dVpH7//fcVKvCkkuv/tGnTNHv2bHl4eOivf/2rHnnkkVK/LDx58qTGjRunpKQk%0A+fr66tChQ4qMjCzXMUV1MXnyZDVt2lSnTp3Sgw8+qKCgIOXm5urmm2/W3//+d02dOlVLlizRM888%0Ao0mTJmno0KEKDQ0tdmVvWfuBzp07W/jJqp/du3dr3bp1Wr58uQoLCxUWFubcb2ZlZemTTz6RJB0/%0AflxLliyRm5ubvvjiC0VFRWncuHGSpH379mnhwoXKycnRvffeq4cfflgvvPCCfvvtt0opGVxhxYoV%0AWrRokQoKCnTzzTdrwoQJWr58uebNm6crrrhC11xzjerWravIyEiNGzdO3bt3V+/evSWdvjpz165d%0AzgsBli1bVmLb88477+jzzz+Xl5eXioqKFBwcrMWLF8vLy6tElqNHj2rChAlKSUmRJP33f/+3mjdv%0ArqeeekpdunTRTz/9pPfee0+7du3SBx98IGOM/P39FR4erjVr1ujf//63IiIi9PHHH2vhwoWKjo5W%0AcnKyxo4dq88++0ybN2/W5MmTnV9QSKVvCx977LEyL7opaztX1oUDZ0+zgIAA3X///dqwYYMKCwv1%0AzjvvyNfXVxkZGXrhhRd07NgxdezYUVu2bNHSpUtLnUbnKmvf/dNPP+nNN9+Uw+HQjTfeqFdffVV1%0A69bV9OnT9f3336t27dq6++671atXL33//ffasWOH3n//fc2ePVtXX311ifc593Pce++9iomJkSS9%0A9dZbat26tQ4dOlTqsV1pMjIyNGHCBP3++++SpPHjx+u2225TZmamXnjhBWVkZOimm25yTovc3NxS%0ALzYZOXKkM9vhw4eLHWfcd999+u233zR+/HhJ0pIlS5SYmKiIiIgLTldXqa7z53wXOJV1PFxYWKix%0AY8cW+5xffPFFiWO/S5125x6XXnfddSWOrZs0aVLi+PCM8x0fbt68WW+//bYcDoc8PT01adIkff75%0A56pVq5a+/vprvfLKK7r99ttLZGXbdXrbtWnTJl133XVKT0+/4MV1Bw4c0IQJE5SRkaHatWtr5syZ%0AatWqlaZOnaotW7bIzc1NTz/9tPr06eM8r/P09NTevXvVoUMHTZ8+XW5ubqVOG0nOi8ZOnTql+vXr%0Aa/Lkybruuuu0bNkybdy4Ufn5+crNzZW3t3e5j/2XLVum9evXq6ioSHv37tUTTzyhgoICrVixQnXr%0A1tW8efPUtGlTLVmyRIsXL1ZBQYFat26tqVOnqkGDBho3bpyaNGmin3/+WR06dCh2zrNkyRKtW7dO%0A7777rg4fPlzimP/48eP6/vvvtW3bNoWHh6tnz5767bffnOeZ+/btK3U9KOsYuzQOh6PU82pjjF57%0A7TVt375dLVu2lDFG/fv3dy4bpS1zZ9az0NDQEtuw5557Tl999ZUkaf/+/Ro9erSWLVtWaqZ3331X%0AGzZsUF5enjp16qSJEyfKzc1NCxcu1Oeff67atWurTZs2evvtt0u94O/YsWPOfcdvv/2miIgIFRQU%0AqKioSLNnz9bMmTOLnQs+++yzeuaZZ5SVlaXCwkI999xzCgwMPO/5fWnL8tVXX13xC0wMLlnv3r1N%0AamqqiY+PNwMHDjRvvPGG6dGjh7nvvvvMfffdZwIDA82SJUtMSkqK6dWrl/N1H3zwgXnvvfeMMcYM%0AGTLExMXFOf+tR48eJj093RhjTFxcnBkyZIgxxphZs2aZ2bNnO583cuRIExQU5HyvHj16mC1btlTF%0Ax652kpKSTI8ePczUqVPNzp07za+//mo6derknHahoaHm8ccfNzk5OaZjx47O4ffdd5/p3bu3McaY%0AO+64w+Tn5xtjjMnOzja33HKLlR/JEikpKSYkJMT5OCoqysyaNcsMGTLE/Otf/zLGGHPkyBETGBho%0AjDHm6aefNtu2bXM+//7773cu62eW83PnjTHG/PLLL2bgwIEl3n/79u1m2LBhxhhj+vXrZ5KTk53/%0A5ufnZ7KysswHH3xgHnzwQfPxxx+bP/74wxhjylwv58+fb9555x3nOCZPnmyioqJcMq0qau/evSYo%0AKMi57mdmZprhw4ebZcuWGWOM+eKLL8zTTz9tjDFm7NixZuTIkcbhcJjffvvNOb3XrVtnXnzxRWOM%0AMXl5ecbPz8+cPHnSfP75587tTV5ennnggQdMcnKy2b59u7n55pud0/Hc+Xv246VLl5q77rrLZGRk%0AmJMnT5qQkBDnvDyzLmzZssW8/PLLpqioyDgcDjNs2DCzY8eOUj9vSkqKad++vfn555+NMcaMGjXK%0ALF++3BhjTGhoqImJiTHGGPPOO++Y119/3RhTfFuZn59vBg4c6Jxeq1evNuPGjbvYyV9uKSkp5vrr%0Ar3cu7+PGjTNRUVGmR48eZt68ec7njR071nzzzTemoKDA+Pv7mxMnThhjjImMjHR+zszMTGOMMYWF%0AhWbIkCEmPj7eGFN8H5Cenm4GDRrkfP0HH3xQbD9wtvNNk7On6RtvvFFsvr766qvOcQwbNsxs3769%0AWI5zl4uYmBjnspiVlWV69OhhCgoKLmJqXrzdu3eb0NBQk5uba7Kzs01gYKCJiooyQ4cONfv27TPG%0AGPPTTz+ZRx55xBhzen488cQTxuFwmH379pl77rnHnDp1qsTnL83Z2x1jii+H119/vYmOjjbGGPPm%0Am28617Njx46ZoqIiY4wxS5YsMVOmTDHGnN6PDxw40OTl5Zn09HTnfqW09f/M889sk4YMGeIcz8aN%0AG82jjz5qjDm9HX7llVeMMcb8+uuvpn379sWOKf4MZs2aZfr27Wv69u1rbr31VrNr1y7ToUMH5zRe%0AvXq1GT9+vDHm9L76zPJ49r66rP2AMaZG7s8v1vz5883MmTOdj8/sN4cMGeLcxhhzej/++OOPm9DQ%0AUBMUFGSeeOIJY8zpeTlnzhzn83r37m3++OOPEtsZO0lISDDDhw93HgNOmDDBLFu2zPj7+5v09HST%0Al5dnBg4c6NyWnNn+n3Fm+Tp3n3r2tmf27Nlm/vz5xpjT+9Jnn322zDzPPfec87mFhYUmKyvLpKSk%0AmBtuuMHs2rXLGGNMamqqM19BQYF55JFHzHfffWcOHz5swsLCjDGnzyPCwsJMamqqWbZsmZk+fbo5%0AdeqU8fPzM/v27TNFRUVm1KhRzu3fudvC852vlLadK2u7fe4069Gjh1m4cKExxphPPvnEuW6/+uqr%0AZu7cucYYYzZt2mSuv/565/tfSGn77vfee8/4+fmZpKQkY4wx4eHhZv78+SYzM9MEBQU5ty/Hjx8v%0AkbEs536OM8v6V1995Zx2ZR3blWb06NHOY+NDhw45z0lee+0157HAhg0bnNOirOP00rKdmXYnTpww%0APXv2dC7fAwcONL/88st5P6erVdf5M3z4cPPVV18ZY04vqxc6Hi7rGPJMnvIuz2cr73FpWcfWFT0+%0ATE9PN35+fs5zh9KOV8rCtuv/t11jxoxx5snKyirz+P3BBx8069atM8YYc+rUKZObm2u+/fZb89hj%0Aj5nCwkJz5MgR4+/vb9LS0sz27dvNrbfeav744w/jcDjMX/7yF7Nz587zTpvs7GznMdPWrVud+56l%0AS5eae+65xzl/K3Lsv3TpUhMYGGiys7NNenq6ufXWW82nn35qjDFm0qRJzmUgIyPD+ZoZM2Y4p93Y%0AsWPNsGHDTGFhoXO+REVFmUWLFpnhw4ebvLw8Y4w57zH/J598Uup55vnOMUs7xi5NWefVa9eudc6X%0A1NRUc9ttt5W6zT17mTt7PTt3GzZkyBBn/rfeess5fUpzZj4ZY8yYMWOc5yZ33XWXc3qd2VYOHz7c%0Aub3IyckxBQUFxfYdEydONCtWrHB+vpMnT5bYtxQUFJjs7GxjzOlz1cDAQFNUVHTe8/vSluWKdAdn%0AcCW2CwQHB2vt2rU6evSoQkJCdOjQIQ0bNqzEbT0OHjyounXrOh/Xrl1beXl5pY6zdu3aMsZIUonn%0AnP0nRsYYvfzyyzX21hYVce2112rZsmXatGmT3nrrLd11111q27atFi9eXOx5OTk5aty4cZlXArm5%0AuVVFXNtyd3dXUVGR8/HZy+eZ5btWrVpyOBzO4ReaZqXNm8DAwAu+7sw6cjY3NzcNGzZM/v7+2rRp%0Ak/7yl79o/vz5MsaUul4uWLDANvN0+/bt6t27t/OKoqZNm2rXrl2aPXu2JKlfv36aNm2a8/mBgYGq%0AVauW2rRpo6NHj0qS/Pz89Prrrys/P1+bN2/W7bffrvr162vr1q369ddftXbtWkmnr3Y/cOCA6tSp%0Ao44dO5b7rzfuvPNOeXp6SpJ69eql2NjYYld7bt26VVu3btX9998v6fRtfPbv31/mlY4tW7ZU+/bt%0AJUkdOnTQoUOHlJ2drezsbN1xxx2SpAceeKDUP9Xbt2+f9u7dq8cff1ySVFRUpCuuuKJcn+NSXXnl%0AlbrtttskSffdd5/zipnSbjPh7u6ue+65Rxs2bFBwcLA2bdqk8PBwSaf/emfJkiUqLCzUkSNHlJiY%0AqHbt2hV7/b///W8lJCQ4bytRUFCgW265pdRcZU2Tc6dpv379tGXLlov+/HfccYcmTpyo9PR0rVu3%0ATsHBwVX+Z4b/+te/FBgY6NwnBgQEKC8vT7t27Sq2vOTn5zv//95771WtWrV0zTXXqFWrVkpKSrrk%0AHHXq1FGPHj0kSTfeeKO2bt0qSUpNTdXf//53HTlyRPn5+WrZsqXzNf7+/qpbt668vLzk5eWl9PT0%0AUtf/0vTq1UvS/68vkhQbG+u8Uuj666/XDTfccMmfy05iYmK0bds2LV68WA0aNNAjjzyivLw81alT%0Ax7n9Pne/U5qy9gNwnbOPUV9//XU99thj6tmzp/PqsDPOPR62+++8nPlLoAcffFCSdOrUKe3atUt3%0A3HGHc53t06eP9u/ff9Hv0b9/fz3zzDN67LHHtHTp0lL/cu2M7du3a+rUqZJOT7/LLrtMx48f11VX%0AXeXcP+zevbtYvr59+2rnzp0KDAxUbm6ucnJy9McffziH/+tf/1JQUJCSkpLUsmVLXXPNNZJO7+OW%0ALFlS4c9T2nautO12WYKCgiSd3q5+9913kk5v684sR35+fmrSpEmFMp27754zZ45atmypa6+9VtLp%0A441//OMfGjJkiOrVq6eXXnpJ3bt3V/fu3Sv0Pmc7c3/hkJAQTZkyRZLOe2x3rm3bthW7R2pOTo5y%0AcnK0c+dO57To3r17hafF2Tw8PNS1a1dt3LhR1113nQoKCizZj1TH+XPuc6dPny6p7OPhK6+8stRj%0AyL/+9a8X/RmkCx+XlnVsfTHHhz/99JNuv/1257lDWccrpWHbdXrb1ahRI+3cuVPTpk1Tjx491Lhx%0A41KP33NycpSWluY89qtXr55zfCEhIapdu7Yuv/xyde7cWbt371ajRo100003ycfHR5LUrl07HTp0%0ASA0bNixz2mRnZ2vs2LE6cOCA3NzcVFBQ4Pwsd911l3P+VvTYv0uXLmrUqJEk6bLLLnNOs+uvv16/%0A/vqrJOm3337TO++8o+zsbJ04cUJ333238/W9e/cudgucFStWyMfHR++9957q1KmjEydOnPeYXyp5%0AnpmSknLec8zSjrFLU9Z59c6dO53zxdvbW127di1zHOUxYMAALV26VBEREVqzZo2++OKLMp8bExOj%0AqKgonTp1SseOHVPbtm0VEBCgG264QWPGjFHPnj2dV9HfeuuteuONN9S3b18FBQWV+OveW265RXPn%0AzlVqaqqCgoKcy83ZjDGaMWOGdu7cqVq1aiktLc3ZR5R2fl/WslzR7kDidiIuERISoldeeUWZmZla%0AtGiR9u7dq5kzZ6pv375q2LCh0tLSLnhy37BhQ504ccL5uEWLFs775K1bt67M191999367LPP1LVr%0AV9WpU0f79u2Tt7e3PDw8XPb5/izS0tLUtGlT9evXTw0bNtTixYuVkZGhXbt2qVOnTiooKND+/fvV%0Atm1btWzZUt98843uvfdeGWP066+/ql27durUqZNWr16tfv366euvv7b6I1miWbNmSk9PV2Zmpho2%0AbKiNGzee90uUzp07a+XKleratav27t3r3Gmd7dx5s2zZMg0bNkyHDx/W/7Z351FRXXccwL/soCwF%0Ag8YAp0pjVFCQZUQaYpQmpQIzIwjEpQIHK1QW9WA0E5DdQFOS5qBFjYlaiTVJK9hIB9FoNCZtgqK4%0A11pTjzhiTOoSVlGG6R+ceYHZWERB+H7+Yoa33PfevPfu+93fu/fMmTN6uxMRiUTYu3cvkpKSUFVV%0ABXt7e1hbW6O2thYTJ07ExIkTcerUKVy5cgUBAQE6z0uRSASZTIb4+Hi0tbXh8OHDeOWVV/p9v/WE%0ArqC8ps4B985BADULCwtMnz4dX3zxBfbt24eQkBBh2boavKqqqnp1vdAM+Gt+7m2QqKcNe7qoVCqd%0ADVGPg779oK8fw+DgYPz5z3+GnZ0dpk6dCmtra1y7dg3btm3D7t27YWdnB5lMpnP7VSoVnn/+efzh%0AD3/otlz69kl9fb3exhoTExO9DVOGSCQSlJeXQy6XIz8/v0fz9DfNbWpvb+9VI2R/NGDpC6T2NoDX%0Ak/O/87yd19XTeZ9UDQ0NsLOzg5WVFb755hucOnXK4PSenp44cOAAgoODIZfLhe/13QdGjRr1qDdh%0ASPH29kZWVhYSEhLQ1taGI0eOICoqSmu6hoYGYfyCngxOqlkXHkxUKhXCwsKwatUq4buDBw8KAQpN%0Ana+rKpWqS1BAn7Fjx2LUqFH46quvcPr0aSEY1hs9vZ9PmzYNZWVlGD9+PHx8fFBaWopTp05BJpNB%0AoVD0+NpoKOlGX0NFT5dtZmYGoH+vdT1dt6mpKXbv3o2vvvoKcrkcO3fuRElJyUOtu6/lam9vx8cf%0Af6xVB9bHULKJIZGRkdi8eTNcXV0NNqA8Sk/i8dH3f331YV3nV3/URXpbL+1czt7WDw3N01fD7dpl%0AYmKC7du348yZM90m1+li6FqoWX51GfSVv6ioCH5+figuLoZCoRCSIgDt309v6v6dy2FsbKxzv8hk%0AMmzcuBGTJk1CWVkZjh07pnfdEyZMwMWLF/Htt9/CxcUFKpXKYJ1f176or6/vUZm7S4zQ91z9+eef%0AGzyf9P3m9AkKCkJxcTFmzJgBd3d3IZFMU2trK3JyclBaWoqxY8diw4YNwjq2bNmC48eP47PPPsPG%0AjRshl8t1Jvypg8pAR8ORp6cnjhw5giVLlmDdunVaCW/l5eW4ffs2ysrKYGZmJiQTAb17vu9Lgkn/%0A9pg/TE2YMAFNTU0YPXo0Ro8ejYCAAISGhmL+/PkQi8VYvnx5t5XysLAwZGVlQSqV4t69e0hOTkZ+%0Afj4WLlxocBCGyMhIPPvsswgPD0doaCgyMzO7zUQari5duoSIiAhIpVJs2rQJy5cvx/r16/HWW29B%0AIpFg7ty5wsBPhYWF2L17NyQSCUJCQnDw4EEAQHp6Onbt2oV58+bpvakMdWZmZkhKSkJUVBQSEhLg%0A6upqcPoFCxagubkZYrEY77//Pjw8PLSm0Tw2y5Ytg7m5Od555x2sW7cOEokEcXFxWhfA5ORknDt3%0ADmKxGG+//TZ+97vfAQB27NiB0NBQSCQSWFpaYubMmXrPS3d3dwQHB0MqlWL58uVCFsNA8Pf3R2Vl%0AJe7cuQOgY+BKdcMJ0HGz6En5QkJCUFZWhurqaqFFW93gpX6QvnLlCpqbm7Xm7S6I8I9//AN3797F%0AvXv3cPDgQa3BWwICAlBaWios4+bNm7h161YPtv5HNjY2sLW1RXV1NYCOlnd1a2zn8o0fP15oiAI6%0AMpT/85//9GpdfVVXVyesVy6Xd3tcpk+fjgsXLuAvf/kL5syZAwBoamqClZUVbGxs8L///Q9Hjx4V%0Apu+8ndOmTcPJkydx9epVAEBLSwuuXLmicz369omtrS2sra2FfVpeXi7M4+TkhIsXL6K9vR03btzA%0AmTNntJar63cRHh6OHTt2AOi4Dz5uIpEIn376Ke7du4fGxkYcPnwYVlZWQiMk0FExunjxojBPZWUl%0A2tvbUVtbi2vXrmH8+PGPLHDW2wCervO/p3x8fIRtvnz5Mi5dutSHEg9eM2fORFtbG8RiMYqKivS+%0AiaCWlpaG7du3IyIiAt9//72QCdSX+hlp8/DwQGBgICQSCVJSUjBlyhTY2NhoTZecnIwVK1Zg4cKF%0APcrUs7e3h7e3N0JDQ/Hmm28+iqL3mb+/P/bv3y/cz+7evYvJkyfj2LFjuHPnDh48eIDKykpheicn%0AJ5w/fx4AcOjQIZ1BbF3XnsjISKxevRpz5swxWP/39/fHrl27AHT0zamrTurh4YHjx4/j9u3bUCqV%0AkMvlwr1UJBJh27ZtEIlEcHNzQ1VVFczNzWFjYwNXV1coFArU1tYCQJeGIE3qpBsABpNu1HRdt3uj%0A87Xuyy+/xA8//NCr+TXv3T//+c9x/fp14f6qrm80NTWhoaEBL774ItLS0oT7SF/uF+ryVlRUwMvL%0ACwB6VbcLCAgQ+pkHOgYEBX5MEgE6AifqfdE52eT+/fs4cuSIzuVqbounpye+/fZb/P3vfxeykx+3%0AJ/H4dJ62c4KTofqwvjrkw9RHuquX6qtb96V+6OXlhePHjwv9WqvrKz0pP69dP167LC0tIZVKsWTJ%0AEpw+fVpn/d3a2hpPP/20EIu4f/8+WlpaIBKJsG/fPiiVSty+fRvV1dU6n7HVDO2bzvVVdf/L+vR3%0A3b+pqQmZD9ncAAAOIElEQVSOjo548OBBl9+eLm5ubsjJyUFiYiJu3rwJa2trvXX+kSNHoqWlRWsZ%0Ahp4xe0Pfc7VIJEJFRQWUSiW+++47ob99oGe/Oc1zyMLCAgEBAcjOzjbYuKiOkdjb26OpqUnIEFef%0AuzNmzMDq1avR0NCA5uZmIeEvPj4eU6ZM0XquvHbtGlxcXBAdHY3AwED8+9//1ipbQ0MDRo0aBTMz%0AM3z99dcGM9cB6P0t9yV2wEzsfqJ50sXExCAmJkZrOvUgGwC6vDYUFBSEoKAg4bOvr6/w4+ssJSWl%0Ay2djY2OkpqYiNTW1z2UfLl544QWdGcO6Bmh0cXHB1q1bdX7fuYU0Pj6+fwv5hIiOju7SSqvJwcEB%0An332GQDA0tIS77zzjs7p1NPoOzYeHh5ar4H5+fnBz88PQMfra5s2bdKaLyMjQ+f69J2Xy5Ytw7Jl%0Ay/Ruz+MyYcIE/Pa3v8XixYthbGwMNzc3rF27Fmlpadi6daswuEx3nn/+ebz22msIDAwUWkIjIyNx%0A/fp1hIeHQ6VSwd7eHhs3btSat3MQ4YUXXtAagdjHxwdr1qzB1atXIRaLtQaOCwgIwDfffCO0po4Y%0AMQKFhYW9znR88803hUE31AMZAj82+KkHdly/fj3WrVuHhoYGKJVKxMTEPJaA6s9+9jPs2bMHmZmZ%0AGDduHBYsWNDlIVOTiYkJZs2ahT179gjBmUmTJsHNzQ0hISFwcXHp0iAQFRWFpUuXwtHRER988AEK%0ACgqQmpoqvCa3cuVK4fXazszNzfXuk4KCAmHgns6v6/n4+MDJyQlisRgTJkzQObCp5u/itddew1NP%0APQVXV1fh1bTHrXMDlJOTk/DAVlhYiOzsbGzatAltbW0IDg4WumgZP348fv3rX+PWrVvIycmBhYUF%0A/Pz8sGXLFkilUp0DO/aVOoA3ZswYeHp6QqFQGJxe1/mvbpjrzsKFCyGTySAWi+Hm5oaJEyfqDCo+%0AqczNzfH+++9rfa9+2AM6XjtVD6I3ZswYYUBBuVyOKVOmCNPpuw90XhZ1Ly4uDikpKWhpacGiRYsQ%0AFxenlY390ksv6bw+aNZlO9eN33777UdT4If07LPPYuXKlYiLi0N7ezvMzMyQmZmJ5ORkzJ8/H46O%0AjnBzcxOyFqOiopCYmIiIiAj4+/vrzDLUde0JDAzE66+/3m0mbHp6OjIyMlBaWgpjY2NkZ2drdac1%0AevRopKamIiYmBiqVCjNnzhSOh6+vL27cuAFfX1+YmJhg7NixQlKChYUFcnNzER8fD3t7e/j4+Oht%0AIE5OTkZ6ejreffddeHp6drsf9V23eyo5ORmpqanYt28fRCIRHB0dhUaqntC8d6enp2PatGlYsWKF%0AMHDgggULcPfuXSQmJgqBAfUAh8HBwcjIyMAHH3yA9evX6xw4UNP9+/cRGRmJ9vZ24Y2q3tTt0tPT%0AkZubC7FYDKVSCV9fX+Tm5iIpKQmrVq1CWFgYRCKRMPBg52QTZ2dnvckmmvUMoKPLrX/9618P1TXJ%0Aw3hSj8+rr76KkpKSLs/y+urDxsbGOuuQgO5j0td9p6teqq9u3dv6oYODA3Jzc5GSkoL29naMGjUK%0A27dvx+zZs7F8+XIcOnRI78COvHZ1XLvs7OywdOlSmJiYwNTUFNnZ2TA1NdVZf//973+PzMxMFBUV%0AwczMDEVFRXj55ZdRU1MDqVQKIyMjrF69Go6Ojnq7yTO0b37zm99AJpNh+/bt3XZ/0d91/xUrViAy%0AMhJOTk547rnnum0E8fX1xZo1a5CQkIBt27bprfMHBwdDJpPh5s2bqK2t7XIt0Hce9Ia+5+qXX34Z%0AX3/9NcRiMcaNG9clQN6T35yua5hYLMaBAwe6nJuabG1tERkZCbFYDCcnJ+H5XKlUYvXq1WhsbIRK%0ApUJsbCxsbW1RVFSEqqoqoVvSmTNn4rvvvhOWV1FRgb1798LU1BRPPfUUkpKS8JOf/KTLs+DSpUux%0AbNkyhIeHY/Lkyd0mNgLQ+VvuS+zASDXU30ElIiLqRwqFQhi9+UnVH9vQ0tICsViMPXv2DKmA6ZNI%0AqVSira0NFhYWqK2tRWxsLCorK3V2OTQcVFdXIzc3V3jVND8/Hz/96U8HulhDyqpVq3D58mW0trYi%0ALCwMCQkJA12kAVdWVoZz584hMzOzz8s4e/YsCgoKhExF6ur+/fswNjaGqakpampqkJ2dbfBV8s4G%0A4t4dGBiI3bt3C337DvZ1JSQkIDY2Fv7+/v1Ysp4Z6sfnURoK9dKh7mGuXYMJ6/69I5PJMGvWLCHJ%0Aoi+2bt2KhoYGrFy5sh9L9mRjJjYRERH1yj//+U+kpaUhNjaWldhBoKWlBdHR0ULf2llZWcM2gA10%0AZOoM13ErHpfBmjH9JNuyZQs+/PBDg4PIDXd1dXVYuXKlkA2fl5c30EUaEurr6xEZGYmJEycOSACb%0AaKgbCtcu1v0fv6SkJNTW1gpduFAHZmITEdEjdefOHcTGxmp9/6c//UnvABXUvaSkJK0uKl599VWD%0AA62SYaWlpVqDQ6kHsSMietw2bdrUpa9toKPrnMHQBdpwl5OTg5MnT3b5Ljo6GvPmzevT8nis+xeP%0Az8Di/hoevvjiC61BiJ2dnVFcXDxAJepfg3H7+PzHIDYRERERERERERERDWLGA10AIiIiIiIiIiIi%0AIiJ9GMQmIiIiIiIiIiIiokGLQWwiIiIiIiIiIiIiGrQYxCYiIiKiIamkpARz5szBqlWrHmo5CoUC%0AoaGhAICzZ89i3bp1/VG8x66qqgoJCQkG/685GBoRERER0WBgOtAFICIiIiJ6FHbt2oX33nsPLi4u%0A/bbMqVOnYurUqf22PE1tbW0wNR2YKvqxY8cwYsQIeHt7D8j6iYiIiIj0YRCbiIiIiIaczMxMKBQK%0AJCYmoq6uDomJiViyZAkAIDQ0FJs3bwYALF26FD4+PqipqcGYMWOwceNGWFpa4ty5c0hLS4OVlVWX%0AoG5VVRW2bduGd999Fxs2bEBdXR0UCgXq6uoQExOD6OhoAEBxcTHKy8sxduxY2Nvbw93dXVi/psWL%0AF8PLywsnT55EYGAggoKCkJaWhtu3b8PBwQEFBQV45plnIJPJMGvWLPzqV78CAHh5eaGmpgZVVVX4%0A4x//CHt7e1y6dAnu7u546623YGRkhKNHjyI/P18ogz4KhQIfffQRjI2NsXfvXmRkZGDNmjXYv38/%0AzMzM0NjYCIlEgv379yMuLg6TJk3C2bNn0djYiPz8fHh4eKC5uRl5eXm4dOkSlEolkpOT8dJLL/XL%0A8SQiIiKi4Y3diRARERHRkJObm4vRo0djx44diI2N1Tvd1atXsWjRIsjlctjY2GD//v0AgNdffx1r%0A167Fxx9/bHA9V65cwdatW/HXv/4VxcXFePDgAc6ePYsDBw7gb3/7GzZs2IBz5851W976+nrs3LkT%0AcXFxyMvLw9y5c1FeXg6xWNyj7ksuXLiAtLQ0VFRUQKFQ4MSJE2htbUVGRgY2b96MXbt24fvvv9c7%0Av7OzM+bPn4/Y2Fh88skn8PX1hZ+fHz7//HMAgFwuxy9/+UuYmZkBAFpaWvDRRx8hKysLaWlpAIDN%0AmzdjxowZKC0tRUlJCQoLC9Hc3Nxt2YmIiIiIusMgNhERERENW87Ozpg8eTIAwN3dHdevX0dDQwMa%0AGhowffp0AIBUKtU7/4svvghzc3M4ODjAwcEBt27dwokTJ/CLX/wClpaWsLa2xuzZs7stR3BwsPB3%0ATU2N0Ae3VCrFiRMnup3fw8MDTz/9NIyNjTFp0iRcv34d//3vf+Hs7Ixx48bByMgIEomk2+V0FhER%0AgdLSUgBAWVkZwsPDhf+FhIQAAEQiERobG1FfX48vv/wS7733HqRSKRYvXozW1lbcuHGjV+skIiIi%0AItKF3YkQERER0ZBmYmKC9vZ24XNra6vwt7m5eZfpWltboVKpYGRk1KNla87f1tbWpzJaWVnp/Z+6%0ALJ23Q6VS4cGDB3rLoVQqu8zbFz4+PsjJycGxY8egVCrx3HPPaZVJ8/P69evh6ura53USEREREenC%0ATGwiIiIiGtKcnJxw4cIFAMD58+ehUCgMTm9rawtra2tUV1cDAMrLy3u1Pm9vbxw+fBitra1oamrC%0AkSNHejW/l5cX5HK5sG4fHx9hO86fPw8AOHToUJcgti6urq5QKBSora0FAGGZ+owcORJNTU1dvps7%0Ady5SU1O7ZGEDQEVFBQCguroaNjY2sLGxQUBAAHbu3AmVSgUAwj4nIiIiInpYDGITERER0ZAWFBSE%0AH374AVKpFB9++CHGjRvX7TwFBQXIzc3FK6+8AktLy16tz8PDA4GBgZBIJEhJScGUKVNgY2PT4/nX%0Arl2LsrIyiMVifPLJJ0hPTwcAREVF4fjx44iIiMDp06cxYsQIg8uxsLBAbm4u4uPjsWDBAjzzzDMG%0Ap589ezY+/fRTSKVSIYAvFotRX18vdG+iZmdnh/nz5yM7OxtvvPEGACAxMRFtbW2QSCQIDQ1FUVFR%0Aj7eZiIiIiMgQI5U6VYKIiIiIiPpFU1MTRo4ciZaWFixatAh5eXlwd3cf6GL1WmVlJQ4dOoTCwkLh%0Au8WLF2PNmjWYOnXqAJaMiIiIiIYT9olNRERERNTPMjMzcfnyZbS2tiIsLOyJDGDn5eXh6NGj2LJl%0Ay0AXhYiIiIiGOWZiExERERE9Bjk5OTh58mSX76KjozFv3rzHWo7S0lKUlJR0+c7b2xtZWVmPtRxE%0ARERERD3FIDYRERERERERERERDVoc2JGIiIiIiIiIiIiIBi0GsYmIiIiIiIiIiIho0GIQm4iIiIiI%0AiIiIiIgGLQaxiYiIiIiIiIiIiGjQYhCbiIiIiIiIiIiIiAat/wOyngGZtSTaQwAAAABJRU5ErkJg%0Agg==%0A">
            <a:extLst>
              <a:ext uri="{FF2B5EF4-FFF2-40B4-BE49-F238E27FC236}">
                <a16:creationId xmlns:a16="http://schemas.microsoft.com/office/drawing/2014/main" id="{4738B96E-0EFA-4B9B-B486-3A013337B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5F97C-F757-499B-804C-8A21A4E0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80"/>
            <a:ext cx="12192000" cy="491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3633E-9B0A-4781-9851-8E388823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58" y="415744"/>
            <a:ext cx="9392088" cy="6383045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4B436C48-9FDD-4D58-87CD-B9EB102CDA65}"/>
              </a:ext>
            </a:extLst>
          </p:cNvPr>
          <p:cNvSpPr/>
          <p:nvPr/>
        </p:nvSpPr>
        <p:spPr>
          <a:xfrm>
            <a:off x="5000924" y="3349249"/>
            <a:ext cx="5021262" cy="1847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Investment trend shows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huge number of players investing i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enture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funding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42582" y="5993768"/>
            <a:ext cx="8125066" cy="61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Boxplot of a raised USD amount across various 4 targeted categories</a:t>
            </a:r>
            <a:endParaRPr lang="en-IN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D4121-4CF3-48A5-A4F1-D1B85803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93" y="402593"/>
            <a:ext cx="8505825" cy="559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			Venture has lot of investments and it also falls into the 5-15 million budget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98664" y="292963"/>
            <a:ext cx="9312840" cy="15599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raction of total investments (globally) in venture, seed, and private equity, and the average amount of investment in each funding type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016720" y="1855080"/>
            <a:ext cx="8279280" cy="434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op 9 countries against the total amount of investments of funding type “Venture”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1080000" y="1638720"/>
            <a:ext cx="10067760" cy="512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&lt;Results&gt;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224000" y="849600"/>
            <a:ext cx="9179640" cy="599364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3094920" y="288000"/>
            <a:ext cx="6812560" cy="34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Investments in the top 3 sectors of the top 3 countries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296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subject/>
  <dc:creator>Chiranjeev</dc:creator>
  <dc:description/>
  <cp:lastModifiedBy>Santhosh Kumar</cp:lastModifiedBy>
  <cp:revision>36</cp:revision>
  <dcterms:created xsi:type="dcterms:W3CDTF">2016-06-09T08:16:28Z</dcterms:created>
  <dcterms:modified xsi:type="dcterms:W3CDTF">2018-02-03T23:37:14Z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