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e1a59fa2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e1a59fa2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e1a59fa2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e1a59fa2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246d2e7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246d2e7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246d2e7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246d2e7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e1a59fa2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e1a59fa2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e1a59fa2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e1a59fa2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1a59fa2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1a59fa2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1a59fa2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e1a59fa2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e1a59fa2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e1a59fa2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f21700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f21700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f21700f1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f21700f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f21700f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f21700f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e1a59fa2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e1a59fa2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e1a59fa2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e1a59fa2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i="1" lang="en" sz="3200" u="sng">
                <a:solidFill>
                  <a:srgbClr val="000000"/>
                </a:solidFill>
                <a:latin typeface="Arial"/>
                <a:ea typeface="Arial"/>
                <a:cs typeface="Arial"/>
                <a:sym typeface="Arial"/>
              </a:rPr>
              <a:t>GCC Cyclistic Case Study Dataset</a:t>
            </a:r>
            <a:r>
              <a:rPr b="0" i="1" lang="en" sz="4000" u="sng">
                <a:solidFill>
                  <a:srgbClr val="FFFFFF"/>
                </a:solidFill>
                <a:latin typeface="Arial"/>
                <a:ea typeface="Arial"/>
                <a:cs typeface="Arial"/>
                <a:sym typeface="Arial"/>
              </a:rPr>
              <a:t>AWS</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lnSpc>
                <a:spcPct val="70000"/>
              </a:lnSpc>
              <a:spcBef>
                <a:spcPts val="1200"/>
              </a:spcBef>
              <a:spcAft>
                <a:spcPts val="0"/>
              </a:spcAft>
              <a:buNone/>
            </a:pPr>
            <a:r>
              <a:rPr lang="en" sz="1450" u="sng">
                <a:solidFill>
                  <a:srgbClr val="637052"/>
                </a:solidFill>
                <a:latin typeface="Arial"/>
                <a:ea typeface="Arial"/>
                <a:cs typeface="Arial"/>
                <a:sym typeface="Arial"/>
              </a:rPr>
              <a:t>Team Members:</a:t>
            </a:r>
            <a:endParaRPr sz="1450" u="sng">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Manasa Avula - 801307493</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Nikhita Sai Boyidapu - 801327682</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Srikar Chamarthy - 801317299</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Rachana Gullipalli - 801311637</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Aravind Pabbisetty - 801274519</a:t>
            </a:r>
            <a:endParaRPr sz="1375">
              <a:solidFill>
                <a:srgbClr val="637052"/>
              </a:solidFill>
              <a:latin typeface="Arial"/>
              <a:ea typeface="Arial"/>
              <a:cs typeface="Arial"/>
              <a:sym typeface="Arial"/>
            </a:endParaRPr>
          </a:p>
          <a:p>
            <a:pPr indent="0" lvl="0" marL="0" rtl="0" algn="l">
              <a:lnSpc>
                <a:spcPct val="80000"/>
              </a:lnSpc>
              <a:spcBef>
                <a:spcPts val="200"/>
              </a:spcBef>
              <a:spcAft>
                <a:spcPts val="1200"/>
              </a:spcAft>
              <a:buSzPts val="275"/>
              <a:buNone/>
            </a:pPr>
            <a:r>
              <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370" u="sng">
                <a:solidFill>
                  <a:srgbClr val="000000"/>
                </a:solidFill>
                <a:latin typeface="Arial"/>
                <a:ea typeface="Arial"/>
                <a:cs typeface="Arial"/>
                <a:sym typeface="Arial"/>
              </a:rPr>
              <a:t>Sagemaker</a:t>
            </a:r>
            <a:endParaRPr sz="1840"/>
          </a:p>
        </p:txBody>
      </p:sp>
      <p:sp>
        <p:nvSpPr>
          <p:cNvPr id="143" name="Google Shape;143;p22"/>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600">
                <a:solidFill>
                  <a:srgbClr val="E48312"/>
                </a:solidFill>
                <a:latin typeface="Arial"/>
                <a:ea typeface="Arial"/>
                <a:cs typeface="Arial"/>
                <a:sym typeface="Arial"/>
              </a:rPr>
              <a:t> </a:t>
            </a:r>
            <a:r>
              <a:rPr lang="en" sz="1600">
                <a:solidFill>
                  <a:srgbClr val="404040"/>
                </a:solidFill>
                <a:latin typeface="Arial"/>
                <a:ea typeface="Arial"/>
                <a:cs typeface="Arial"/>
                <a:sym typeface="Arial"/>
              </a:rPr>
              <a:t>We have used the jupyter notebook in sagemaker for the data preparation and analysis.</a:t>
            </a:r>
            <a:endParaRPr sz="16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800">
              <a:solidFill>
                <a:srgbClr val="404040"/>
              </a:solidFill>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157700" y="2250225"/>
            <a:ext cx="8858501" cy="198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500" u="sng">
                <a:solidFill>
                  <a:srgbClr val="000000"/>
                </a:solidFill>
                <a:latin typeface="Arial"/>
                <a:ea typeface="Arial"/>
                <a:cs typeface="Arial"/>
                <a:sym typeface="Arial"/>
              </a:rPr>
              <a:t>QuickSight</a:t>
            </a:r>
            <a:endParaRPr sz="540"/>
          </a:p>
        </p:txBody>
      </p:sp>
      <p:sp>
        <p:nvSpPr>
          <p:cNvPr id="150" name="Google Shape;150;p23"/>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700">
                <a:solidFill>
                  <a:srgbClr val="E48312"/>
                </a:solidFill>
                <a:latin typeface="Arial"/>
                <a:ea typeface="Arial"/>
                <a:cs typeface="Arial"/>
                <a:sym typeface="Arial"/>
              </a:rPr>
              <a:t> </a:t>
            </a:r>
            <a:r>
              <a:rPr lang="en" sz="1700">
                <a:solidFill>
                  <a:srgbClr val="404040"/>
                </a:solidFill>
                <a:latin typeface="Arial"/>
                <a:ea typeface="Arial"/>
                <a:cs typeface="Arial"/>
                <a:sym typeface="Arial"/>
              </a:rPr>
              <a:t>We have used quicksight to create a dashboard of the data visualizations.</a:t>
            </a:r>
            <a:endParaRPr sz="17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a:solidFill>
                <a:srgbClr val="E48312"/>
              </a:solidFill>
              <a:latin typeface="Arial"/>
              <a:ea typeface="Arial"/>
              <a:cs typeface="Arial"/>
              <a:sym typeface="Arial"/>
            </a:endParaRPr>
          </a:p>
        </p:txBody>
      </p:sp>
      <p:pic>
        <p:nvPicPr>
          <p:cNvPr id="151" name="Google Shape;151;p23"/>
          <p:cNvPicPr preferRelativeResize="0"/>
          <p:nvPr/>
        </p:nvPicPr>
        <p:blipFill>
          <a:blip r:embed="rId3">
            <a:alphaModFix/>
          </a:blip>
          <a:stretch>
            <a:fillRect/>
          </a:stretch>
        </p:blipFill>
        <p:spPr>
          <a:xfrm>
            <a:off x="826575" y="2229825"/>
            <a:ext cx="7844326" cy="27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59550" y="597125"/>
            <a:ext cx="8008500" cy="5352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57" name="Google Shape;157;p24"/>
          <p:cNvSpPr txBox="1"/>
          <p:nvPr>
            <p:ph idx="1" type="body"/>
          </p:nvPr>
        </p:nvSpPr>
        <p:spPr>
          <a:xfrm>
            <a:off x="214325" y="1250200"/>
            <a:ext cx="87867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a:t> </a:t>
            </a:r>
            <a:r>
              <a:rPr b="1" lang="en" sz="900"/>
              <a:t>Fig(1):</a:t>
            </a:r>
            <a:r>
              <a:rPr lang="en" sz="900"/>
              <a:t> Most demandable location in next few y</a:t>
            </a:r>
            <a:r>
              <a:rPr lang="en" sz="900"/>
              <a:t>ears                                                                                                          </a:t>
            </a:r>
            <a:r>
              <a:rPr b="1" lang="en" sz="900"/>
              <a:t> Fig(2):</a:t>
            </a:r>
            <a:r>
              <a:rPr lang="en" sz="900"/>
              <a:t> Demand for bikes by each month and day of week</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900"/>
              <a:t>      	</a:t>
            </a:r>
            <a:r>
              <a:rPr b="1" lang="en" sz="900"/>
              <a:t>Fig(3):</a:t>
            </a:r>
            <a:r>
              <a:rPr lang="en" sz="900"/>
              <a:t> Types of bikes are preferred by different customer types                                                                       </a:t>
            </a:r>
            <a:r>
              <a:rPr b="1" lang="en" sz="900"/>
              <a:t>Fig(4)</a:t>
            </a:r>
            <a:r>
              <a:rPr lang="en" sz="900"/>
              <a:t>: Most used end station for returning the bike. </a:t>
            </a:r>
            <a:endParaRPr sz="900"/>
          </a:p>
        </p:txBody>
      </p:sp>
      <p:pic>
        <p:nvPicPr>
          <p:cNvPr id="158" name="Google Shape;158;p24"/>
          <p:cNvPicPr preferRelativeResize="0"/>
          <p:nvPr/>
        </p:nvPicPr>
        <p:blipFill>
          <a:blip r:embed="rId3">
            <a:alphaModFix/>
          </a:blip>
          <a:stretch>
            <a:fillRect/>
          </a:stretch>
        </p:blipFill>
        <p:spPr>
          <a:xfrm>
            <a:off x="359550" y="1321600"/>
            <a:ext cx="3540950" cy="1585900"/>
          </a:xfrm>
          <a:prstGeom prst="rect">
            <a:avLst/>
          </a:prstGeom>
          <a:noFill/>
          <a:ln>
            <a:noFill/>
          </a:ln>
        </p:spPr>
      </p:pic>
      <p:pic>
        <p:nvPicPr>
          <p:cNvPr id="159" name="Google Shape;159;p24"/>
          <p:cNvPicPr preferRelativeResize="0"/>
          <p:nvPr/>
        </p:nvPicPr>
        <p:blipFill>
          <a:blip r:embed="rId4">
            <a:alphaModFix/>
          </a:blip>
          <a:stretch>
            <a:fillRect/>
          </a:stretch>
        </p:blipFill>
        <p:spPr>
          <a:xfrm>
            <a:off x="5036350" y="1354950"/>
            <a:ext cx="3750451" cy="1552550"/>
          </a:xfrm>
          <a:prstGeom prst="rect">
            <a:avLst/>
          </a:prstGeom>
          <a:noFill/>
          <a:ln>
            <a:noFill/>
          </a:ln>
        </p:spPr>
      </p:pic>
      <p:pic>
        <p:nvPicPr>
          <p:cNvPr id="160" name="Google Shape;160;p24"/>
          <p:cNvPicPr preferRelativeResize="0"/>
          <p:nvPr/>
        </p:nvPicPr>
        <p:blipFill rotWithShape="1">
          <a:blip r:embed="rId5">
            <a:alphaModFix/>
          </a:blip>
          <a:srcRect b="1748" l="13973" r="36334" t="28011"/>
          <a:stretch/>
        </p:blipFill>
        <p:spPr>
          <a:xfrm>
            <a:off x="495275" y="3200400"/>
            <a:ext cx="3362351" cy="1552550"/>
          </a:xfrm>
          <a:prstGeom prst="rect">
            <a:avLst/>
          </a:prstGeom>
          <a:noFill/>
          <a:ln>
            <a:noFill/>
          </a:ln>
        </p:spPr>
      </p:pic>
      <p:pic>
        <p:nvPicPr>
          <p:cNvPr id="161" name="Google Shape;161;p24"/>
          <p:cNvPicPr preferRelativeResize="0"/>
          <p:nvPr/>
        </p:nvPicPr>
        <p:blipFill rotWithShape="1">
          <a:blip r:embed="rId6">
            <a:alphaModFix/>
          </a:blip>
          <a:srcRect b="0" l="9873" r="32655" t="42977"/>
          <a:stretch/>
        </p:blipFill>
        <p:spPr>
          <a:xfrm>
            <a:off x="5300675" y="3200400"/>
            <a:ext cx="3362351" cy="15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59550" y="597125"/>
            <a:ext cx="8008500" cy="5352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67" name="Google Shape;167;p25"/>
          <p:cNvSpPr txBox="1"/>
          <p:nvPr>
            <p:ph idx="1" type="body"/>
          </p:nvPr>
        </p:nvSpPr>
        <p:spPr>
          <a:xfrm>
            <a:off x="214325" y="1250200"/>
            <a:ext cx="87867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b="1" lang="en" sz="900"/>
              <a:t>Fig(5):</a:t>
            </a:r>
            <a:r>
              <a:rPr lang="en" sz="900"/>
              <a:t> W</a:t>
            </a:r>
            <a:r>
              <a:rPr lang="en" sz="900"/>
              <a:t>eekday  preferable for people to ride the bike</a:t>
            </a:r>
            <a:r>
              <a:rPr lang="en" sz="900"/>
              <a:t>                                                                                     </a:t>
            </a:r>
            <a:r>
              <a:rPr b="1" lang="en" sz="900"/>
              <a:t>Fig(6):</a:t>
            </a:r>
            <a:r>
              <a:rPr lang="en" sz="900"/>
              <a:t> D</a:t>
            </a:r>
            <a:r>
              <a:rPr lang="en" sz="900"/>
              <a:t>uration of rides between members and casual riders.</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900"/>
              <a:t>      							          </a:t>
            </a:r>
            <a:r>
              <a:rPr b="1" lang="en" sz="900"/>
              <a:t>Fig(7):</a:t>
            </a:r>
            <a:r>
              <a:rPr lang="en" sz="900"/>
              <a:t> B</a:t>
            </a:r>
            <a:r>
              <a:rPr lang="en" sz="900"/>
              <a:t>ike type mostly used</a:t>
            </a:r>
            <a:r>
              <a:rPr lang="en" sz="900"/>
              <a:t>                                                                                                                                          </a:t>
            </a:r>
            <a:endParaRPr sz="900"/>
          </a:p>
        </p:txBody>
      </p:sp>
      <p:pic>
        <p:nvPicPr>
          <p:cNvPr id="168" name="Google Shape;168;p25"/>
          <p:cNvPicPr preferRelativeResize="0"/>
          <p:nvPr/>
        </p:nvPicPr>
        <p:blipFill rotWithShape="1">
          <a:blip r:embed="rId3">
            <a:alphaModFix/>
          </a:blip>
          <a:srcRect b="3274" l="13356" r="34792" t="19326"/>
          <a:stretch/>
        </p:blipFill>
        <p:spPr>
          <a:xfrm>
            <a:off x="728675" y="1366274"/>
            <a:ext cx="3321826" cy="1552550"/>
          </a:xfrm>
          <a:prstGeom prst="rect">
            <a:avLst/>
          </a:prstGeom>
          <a:noFill/>
          <a:ln>
            <a:noFill/>
          </a:ln>
        </p:spPr>
      </p:pic>
      <p:pic>
        <p:nvPicPr>
          <p:cNvPr id="169" name="Google Shape;169;p25"/>
          <p:cNvPicPr preferRelativeResize="0"/>
          <p:nvPr/>
        </p:nvPicPr>
        <p:blipFill>
          <a:blip r:embed="rId4">
            <a:alphaModFix/>
          </a:blip>
          <a:stretch>
            <a:fillRect/>
          </a:stretch>
        </p:blipFill>
        <p:spPr>
          <a:xfrm>
            <a:off x="5253025" y="1366275"/>
            <a:ext cx="3362349" cy="1512650"/>
          </a:xfrm>
          <a:prstGeom prst="rect">
            <a:avLst/>
          </a:prstGeom>
          <a:noFill/>
          <a:ln>
            <a:noFill/>
          </a:ln>
        </p:spPr>
      </p:pic>
      <p:pic>
        <p:nvPicPr>
          <p:cNvPr id="170" name="Google Shape;170;p25"/>
          <p:cNvPicPr preferRelativeResize="0"/>
          <p:nvPr/>
        </p:nvPicPr>
        <p:blipFill rotWithShape="1">
          <a:blip r:embed="rId5">
            <a:alphaModFix/>
          </a:blip>
          <a:srcRect b="0" l="10528" r="49258" t="20394"/>
          <a:stretch/>
        </p:blipFill>
        <p:spPr>
          <a:xfrm>
            <a:off x="3479000" y="3152775"/>
            <a:ext cx="2107425"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520">
                <a:solidFill>
                  <a:srgbClr val="000000"/>
                </a:solidFill>
                <a:latin typeface="Arial"/>
                <a:ea typeface="Arial"/>
                <a:cs typeface="Arial"/>
                <a:sym typeface="Arial"/>
              </a:rPr>
              <a:t>Future Work and Comments</a:t>
            </a:r>
            <a:endParaRPr sz="3420"/>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In the future we would like to optimize the model, improve its performance, accuracy and derive many other useful insights and predictions that will be useful for the bike sharing organization while making decisions. So that they can provide much better services to its customers and stand ahead of their competitors.</a:t>
            </a:r>
            <a:br>
              <a:rPr lang="en"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1200"/>
              </a:spcBef>
              <a:spcAft>
                <a:spcPts val="0"/>
              </a:spcAft>
              <a:buNone/>
            </a:pPr>
            <a:r>
              <a:rPr b="0" lang="en" sz="5400">
                <a:solidFill>
                  <a:srgbClr val="404040"/>
                </a:solidFill>
                <a:latin typeface="Arial"/>
                <a:ea typeface="Arial"/>
                <a:cs typeface="Arial"/>
                <a:sym typeface="Arial"/>
              </a:rPr>
              <a:t>Thank You</a:t>
            </a:r>
            <a:endParaRPr b="0" sz="5400">
              <a:solidFill>
                <a:srgbClr val="404040"/>
              </a:solidFill>
              <a:latin typeface="Arial"/>
              <a:ea typeface="Arial"/>
              <a:cs typeface="Arial"/>
              <a:sym typeface="Arial"/>
            </a:endParaRPr>
          </a:p>
          <a:p>
            <a:pPr indent="0" lvl="0" marL="0" rtl="0" algn="l">
              <a:spcBef>
                <a:spcPts val="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220">
                <a:solidFill>
                  <a:srgbClr val="000000"/>
                </a:solidFill>
                <a:latin typeface="Arial"/>
                <a:ea typeface="Arial"/>
                <a:cs typeface="Arial"/>
                <a:sym typeface="Arial"/>
              </a:rPr>
              <a:t>Dataset Description</a:t>
            </a:r>
            <a:endParaRPr sz="1240"/>
          </a:p>
          <a:p>
            <a:pPr indent="0" lvl="0" marL="0" rtl="0" algn="ctr">
              <a:spcBef>
                <a:spcPts val="0"/>
              </a:spcBef>
              <a:spcAft>
                <a:spcPts val="0"/>
              </a:spcAft>
              <a:buSzPts val="990"/>
              <a:buNone/>
            </a:pPr>
            <a:r>
              <a:t/>
            </a:r>
            <a:endParaRPr b="0" sz="3370" u="sng">
              <a:solidFill>
                <a:srgbClr val="000000"/>
              </a:solidFill>
              <a:latin typeface="Arial"/>
              <a:ea typeface="Arial"/>
              <a:cs typeface="Arial"/>
              <a:sym typeface="Arial"/>
            </a:endParaRPr>
          </a:p>
        </p:txBody>
      </p:sp>
      <p:sp>
        <p:nvSpPr>
          <p:cNvPr id="93" name="Google Shape;93;p14"/>
          <p:cNvSpPr txBox="1"/>
          <p:nvPr>
            <p:ph idx="1" type="body"/>
          </p:nvPr>
        </p:nvSpPr>
        <p:spPr>
          <a:xfrm>
            <a:off x="337150" y="1542920"/>
            <a:ext cx="8521500" cy="1097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900">
                <a:solidFill>
                  <a:srgbClr val="E48312"/>
                </a:solidFill>
                <a:latin typeface="Arial"/>
                <a:ea typeface="Arial"/>
                <a:cs typeface="Arial"/>
                <a:sym typeface="Arial"/>
              </a:rPr>
              <a:t> </a:t>
            </a:r>
            <a:r>
              <a:rPr lang="en">
                <a:solidFill>
                  <a:srgbClr val="404040"/>
                </a:solidFill>
                <a:latin typeface="Arial"/>
                <a:ea typeface="Arial"/>
                <a:cs typeface="Arial"/>
                <a:sym typeface="Arial"/>
              </a:rPr>
              <a:t>The dataset consists of information of all the rides taken using different types of bikes by various citizens recently during the period of 12/2021 to 11/2022. The data is stored in CSV files where there is an individual CSV file present for trips taken each month. The dataset consists of attributes such as :</a:t>
            </a:r>
            <a:endParaRPr>
              <a:solidFill>
                <a:srgbClr val="404040"/>
              </a:solidFill>
              <a:latin typeface="Arial"/>
              <a:ea typeface="Arial"/>
              <a:cs typeface="Arial"/>
              <a:sym typeface="Arial"/>
            </a:endParaRPr>
          </a:p>
          <a:p>
            <a:pPr indent="0" lvl="0" marL="0" rtl="0" algn="l">
              <a:lnSpc>
                <a:spcPct val="150000"/>
              </a:lnSpc>
              <a:spcBef>
                <a:spcPts val="1200"/>
              </a:spcBef>
              <a:spcAft>
                <a:spcPts val="0"/>
              </a:spcAft>
              <a:buNone/>
            </a:pPr>
            <a:r>
              <a:t/>
            </a:r>
            <a:endParaRPr sz="9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300">
              <a:solidFill>
                <a:srgbClr val="404040"/>
              </a:solidFill>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152400" y="2702813"/>
            <a:ext cx="8839197" cy="15365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212675"/>
            <a:ext cx="7688700" cy="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620">
                <a:solidFill>
                  <a:srgbClr val="404040"/>
                </a:solidFill>
                <a:latin typeface="Arial"/>
                <a:ea typeface="Arial"/>
                <a:cs typeface="Arial"/>
                <a:sym typeface="Arial"/>
              </a:rPr>
              <a:t>  </a:t>
            </a:r>
            <a:r>
              <a:rPr b="0" lang="en" sz="2180">
                <a:solidFill>
                  <a:srgbClr val="000000"/>
                </a:solidFill>
                <a:latin typeface="Arial"/>
                <a:ea typeface="Arial"/>
                <a:cs typeface="Arial"/>
                <a:sym typeface="Arial"/>
              </a:rPr>
              <a:t>Business Problem and Domain Knowledge</a:t>
            </a:r>
            <a:endParaRPr sz="1640"/>
          </a:p>
        </p:txBody>
      </p:sp>
      <p:sp>
        <p:nvSpPr>
          <p:cNvPr id="100" name="Google Shape;100;p15"/>
          <p:cNvSpPr txBox="1"/>
          <p:nvPr>
            <p:ph idx="1" type="body"/>
          </p:nvPr>
        </p:nvSpPr>
        <p:spPr>
          <a:xfrm>
            <a:off x="762075" y="1848000"/>
            <a:ext cx="7688700" cy="2766300"/>
          </a:xfrm>
          <a:prstGeom prst="rect">
            <a:avLst/>
          </a:prstGeom>
        </p:spPr>
        <p:txBody>
          <a:bodyPr anchorCtr="0" anchor="t" bIns="91425" lIns="91425" spcFirstLastPara="1" rIns="91425" wrap="square" tIns="91425">
            <a:noAutofit/>
          </a:bodyPr>
          <a:lstStyle/>
          <a:p>
            <a:pPr indent="0" lvl="0" marL="0" rtl="0" algn="just">
              <a:lnSpc>
                <a:spcPct val="140000"/>
              </a:lnSpc>
              <a:spcBef>
                <a:spcPts val="1200"/>
              </a:spcBef>
              <a:spcAft>
                <a:spcPts val="0"/>
              </a:spcAft>
              <a:buSzPts val="605"/>
              <a:buNone/>
            </a:pPr>
            <a:r>
              <a:rPr lang="en" sz="1080">
                <a:solidFill>
                  <a:srgbClr val="E48312"/>
                </a:solidFill>
                <a:latin typeface="Arial"/>
                <a:ea typeface="Arial"/>
                <a:cs typeface="Arial"/>
                <a:sym typeface="Arial"/>
              </a:rPr>
              <a:t> </a:t>
            </a:r>
            <a:r>
              <a:rPr lang="en" sz="1080">
                <a:solidFill>
                  <a:srgbClr val="404040"/>
                </a:solidFill>
                <a:latin typeface="Arial"/>
                <a:ea typeface="Arial"/>
                <a:cs typeface="Arial"/>
                <a:sym typeface="Arial"/>
              </a:rPr>
              <a:t>The Cyclistic Bike Share dataset provides us with valuable information about the usage of bikes in the bike-sharing industry. A potential business problem or opportunity that this dataset could be used to address is the optimization of Cyclistic's marketing strategy to attract more riders and increase revenue. There are several factors that can affect bike ridership, including weather conditions, day of the week, and time of day. By analyzing the data, we could identify patterns and trends in rider behavior and preferences, such as the most popular start and end stations, peak riding times, and trip lengths.</a:t>
            </a:r>
            <a:endParaRPr sz="1080">
              <a:solidFill>
                <a:srgbClr val="404040"/>
              </a:solidFill>
              <a:latin typeface="Arial"/>
              <a:ea typeface="Arial"/>
              <a:cs typeface="Arial"/>
              <a:sym typeface="Arial"/>
            </a:endParaRPr>
          </a:p>
          <a:p>
            <a:pPr indent="0" lvl="0" marL="0" rtl="0" algn="just">
              <a:lnSpc>
                <a:spcPct val="140000"/>
              </a:lnSpc>
              <a:spcBef>
                <a:spcPts val="1200"/>
              </a:spcBef>
              <a:spcAft>
                <a:spcPts val="0"/>
              </a:spcAft>
              <a:buSzPts val="605"/>
              <a:buNone/>
            </a:pPr>
            <a:r>
              <a:rPr lang="en" sz="1080">
                <a:solidFill>
                  <a:srgbClr val="E48312"/>
                </a:solidFill>
                <a:latin typeface="Arial"/>
                <a:ea typeface="Arial"/>
                <a:cs typeface="Arial"/>
                <a:sym typeface="Arial"/>
              </a:rPr>
              <a:t> </a:t>
            </a:r>
            <a:r>
              <a:rPr lang="en" sz="1080">
                <a:solidFill>
                  <a:srgbClr val="404040"/>
                </a:solidFill>
                <a:latin typeface="Arial"/>
                <a:ea typeface="Arial"/>
                <a:cs typeface="Arial"/>
                <a:sym typeface="Arial"/>
              </a:rPr>
              <a:t> This kind of analysis can help bike-sharing companies to make more bikes available during those times. To conduct our analysis, we will be using AWS S3 to store the dataset's CSV files, Amazon Quicksight to create interactive visualizations, and Amazon Sagemaker for data preparation and analysis. By leveraging these powerful AWS tools, we can efficiently extract meaningful insights from the Cyclistic Bike Share dataset to drive business growth and enhance the overall bike-sharing experience.</a:t>
            </a:r>
            <a:endParaRPr sz="1080">
              <a:solidFill>
                <a:srgbClr val="404040"/>
              </a:solidFill>
              <a:latin typeface="Arial"/>
              <a:ea typeface="Arial"/>
              <a:cs typeface="Arial"/>
              <a:sym typeface="Arial"/>
            </a:endParaRPr>
          </a:p>
          <a:p>
            <a:pPr indent="0" lvl="0" marL="0" rtl="0" algn="just">
              <a:lnSpc>
                <a:spcPct val="105000"/>
              </a:lnSpc>
              <a:spcBef>
                <a:spcPts val="200"/>
              </a:spcBef>
              <a:spcAft>
                <a:spcPts val="1200"/>
              </a:spcAft>
              <a:buSzPts val="605"/>
              <a:buNone/>
            </a:pPr>
            <a:r>
              <a:t/>
            </a:r>
            <a:endParaRPr sz="91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200">
                <a:solidFill>
                  <a:srgbClr val="000000"/>
                </a:solidFill>
                <a:latin typeface="Arial"/>
                <a:ea typeface="Arial"/>
                <a:cs typeface="Arial"/>
                <a:sym typeface="Arial"/>
              </a:rPr>
              <a:t>Research Objectives and Questions</a:t>
            </a:r>
            <a:endParaRPr/>
          </a:p>
        </p:txBody>
      </p:sp>
      <p:sp>
        <p:nvSpPr>
          <p:cNvPr id="106" name="Google Shape;106;p16"/>
          <p:cNvSpPr txBox="1"/>
          <p:nvPr>
            <p:ph idx="1" type="body"/>
          </p:nvPr>
        </p:nvSpPr>
        <p:spPr>
          <a:xfrm>
            <a:off x="729450" y="2078875"/>
            <a:ext cx="7688700" cy="2796300"/>
          </a:xfrm>
          <a:prstGeom prst="rect">
            <a:avLst/>
          </a:prstGeom>
        </p:spPr>
        <p:txBody>
          <a:bodyPr anchorCtr="0" anchor="t" bIns="91425" lIns="91425" spcFirstLastPara="1" rIns="91425" wrap="square" tIns="91425">
            <a:noAutofit/>
          </a:bodyPr>
          <a:lstStyle/>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1) Which bike type is most used among the casual , docked and electric bikes?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2) Which weekday is preferable for people to ride the bike?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3) What is the peak time during the weekday that people use the bike?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4) What types of bikes are preferred by different customer types?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5) What is the average time of ride for each bike type?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6) How does the demand for bike rides vary across different months and days of the week based on start date and time?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7) Is there a difference in the duration of rides between members and casual riders?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8) What type of bike is most preferred in the next 5 years?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9) What will be the most demandable locations for the next 3 years?</a:t>
            </a:r>
            <a:endParaRPr sz="1040">
              <a:solidFill>
                <a:srgbClr val="404040"/>
              </a:solidFill>
              <a:latin typeface="Arial"/>
              <a:ea typeface="Arial"/>
              <a:cs typeface="Arial"/>
              <a:sym typeface="Arial"/>
            </a:endParaRPr>
          </a:p>
          <a:p>
            <a:pPr indent="0" lvl="0" marL="0" rtl="0" algn="l">
              <a:lnSpc>
                <a:spcPct val="95000"/>
              </a:lnSpc>
              <a:spcBef>
                <a:spcPts val="200"/>
              </a:spcBef>
              <a:spcAft>
                <a:spcPts val="1200"/>
              </a:spcAft>
              <a:buSzPts val="440"/>
              <a:buNone/>
            </a:pPr>
            <a:r>
              <a:t/>
            </a:r>
            <a:endParaRPr sz="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12" name="Google Shape;112;p17"/>
          <p:cNvSpPr txBox="1"/>
          <p:nvPr>
            <p:ph idx="1" type="body"/>
          </p:nvPr>
        </p:nvSpPr>
        <p:spPr>
          <a:xfrm>
            <a:off x="729450" y="2078875"/>
            <a:ext cx="7688700" cy="28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highlight>
                  <a:schemeClr val="lt1"/>
                </a:highlight>
                <a:latin typeface="Arial"/>
                <a:ea typeface="Arial"/>
                <a:cs typeface="Arial"/>
                <a:sym typeface="Arial"/>
              </a:rPr>
              <a:t>The chosen dataset consists of 1200000 records and 19 columns. Some of the Important columns include:</a:t>
            </a:r>
            <a:endParaRPr sz="10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 sz="1000">
                <a:solidFill>
                  <a:schemeClr val="dk2"/>
                </a:solidFill>
                <a:highlight>
                  <a:schemeClr val="lt1"/>
                </a:highlight>
                <a:latin typeface="Arial"/>
                <a:ea typeface="Arial"/>
                <a:cs typeface="Arial"/>
                <a:sym typeface="Arial"/>
              </a:rPr>
              <a:t>ride_id: It is the unique identifier assigned to each ride taken.</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rideable_type: It consists of the type of bike used in the ride.</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start_station_name: It consists of the station name where the ride starts.</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member_casual: It describes the membership of the customer such as casual_member or member.</a:t>
            </a:r>
            <a:endParaRPr sz="10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 sz="1000">
                <a:solidFill>
                  <a:schemeClr val="dk2"/>
                </a:solidFill>
                <a:highlight>
                  <a:schemeClr val="lt1"/>
                </a:highlight>
                <a:latin typeface="Arial"/>
                <a:ea typeface="Arial"/>
                <a:cs typeface="Arial"/>
                <a:sym typeface="Arial"/>
              </a:rPr>
              <a:t>There are other columns such as started_at_date, started_at_time, ended_at_date, ended_at_time, time_of_ride, end_station_name, start_lat, start_lng, end_lat, end_lng.</a:t>
            </a:r>
            <a:endParaRPr sz="10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 sz="1000">
                <a:solidFill>
                  <a:schemeClr val="dk2"/>
                </a:solidFill>
                <a:highlight>
                  <a:schemeClr val="lt1"/>
                </a:highlight>
                <a:latin typeface="Arial"/>
                <a:ea typeface="Arial"/>
                <a:cs typeface="Arial"/>
                <a:sym typeface="Arial"/>
              </a:rPr>
              <a:t>To understand the data we have used dataframe functions such as</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head(): To view the first five records</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info(): To view the information about the columns</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describe(): Gives a statistical description of the attributes</a:t>
            </a:r>
            <a:br>
              <a:rPr lang="en" sz="1000">
                <a:solidFill>
                  <a:schemeClr val="dk2"/>
                </a:solidFill>
                <a:highlight>
                  <a:schemeClr val="lt1"/>
                </a:highlight>
                <a:latin typeface="Arial"/>
                <a:ea typeface="Arial"/>
                <a:cs typeface="Arial"/>
                <a:sym typeface="Arial"/>
              </a:rPr>
            </a:br>
            <a:r>
              <a:rPr lang="en" sz="1000">
                <a:solidFill>
                  <a:schemeClr val="dk2"/>
                </a:solidFill>
                <a:highlight>
                  <a:schemeClr val="lt1"/>
                </a:highlight>
                <a:latin typeface="Arial"/>
                <a:ea typeface="Arial"/>
                <a:cs typeface="Arial"/>
                <a:sym typeface="Arial"/>
              </a:rPr>
              <a:t>shape(): To find the number of rows and columns in the dataframe.</a:t>
            </a:r>
            <a:endParaRPr sz="100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000">
              <a:solidFill>
                <a:schemeClr val="dk2"/>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Font typeface="Arial"/>
              <a:buChar char="●"/>
            </a:pPr>
            <a:r>
              <a:rPr lang="en" sz="1200">
                <a:solidFill>
                  <a:schemeClr val="dk2"/>
                </a:solidFill>
                <a:highlight>
                  <a:schemeClr val="lt1"/>
                </a:highlight>
                <a:latin typeface="Arial"/>
                <a:ea typeface="Arial"/>
                <a:cs typeface="Arial"/>
                <a:sym typeface="Arial"/>
              </a:rPr>
              <a:t>Data Preparation is an important task when working with Big Data. To prepare the data we have the jupyter notebook in AWS SageMaker. While performing the data preparation we have done: Dropping unnamed columns and checking columns having null values</a:t>
            </a:r>
            <a:endParaRPr sz="1200">
              <a:solidFill>
                <a:schemeClr val="dk2"/>
              </a:solidFill>
              <a:highlight>
                <a:schemeClr val="lt1"/>
              </a:highlight>
              <a:latin typeface="Arial"/>
              <a:ea typeface="Arial"/>
              <a:cs typeface="Arial"/>
              <a:sym typeface="Arial"/>
            </a:endParaRPr>
          </a:p>
          <a:p>
            <a:pPr indent="-304800" lvl="0" marL="457200" rtl="0" algn="l">
              <a:spcBef>
                <a:spcPts val="0"/>
              </a:spcBef>
              <a:spcAft>
                <a:spcPts val="0"/>
              </a:spcAft>
              <a:buClr>
                <a:schemeClr val="dk2"/>
              </a:buClr>
              <a:buSzPts val="1200"/>
              <a:buFont typeface="Arial"/>
              <a:buChar char="●"/>
            </a:pPr>
            <a:r>
              <a:rPr lang="en" sz="1200">
                <a:solidFill>
                  <a:schemeClr val="dk2"/>
                </a:solidFill>
                <a:highlight>
                  <a:schemeClr val="lt1"/>
                </a:highlight>
                <a:latin typeface="Arial"/>
                <a:ea typeface="Arial"/>
                <a:cs typeface="Arial"/>
                <a:sym typeface="Arial"/>
              </a:rPr>
              <a:t>Replacing null values with mode value of respective columns and checking is still null values exists</a:t>
            </a:r>
            <a:endParaRPr sz="1200">
              <a:solidFill>
                <a:schemeClr val="dk2"/>
              </a:solidFill>
              <a:highlight>
                <a:schemeClr val="lt1"/>
              </a:highlight>
              <a:latin typeface="Arial"/>
              <a:ea typeface="Arial"/>
              <a:cs typeface="Arial"/>
              <a:sym typeface="Arial"/>
            </a:endParaRPr>
          </a:p>
          <a:p>
            <a:pPr indent="-304800" lvl="0" marL="457200" rtl="0" algn="l">
              <a:spcBef>
                <a:spcPts val="0"/>
              </a:spcBef>
              <a:spcAft>
                <a:spcPts val="0"/>
              </a:spcAft>
              <a:buClr>
                <a:schemeClr val="dk2"/>
              </a:buClr>
              <a:buSzPts val="1200"/>
              <a:buFont typeface="Arial"/>
              <a:buChar char="●"/>
            </a:pPr>
            <a:r>
              <a:rPr lang="en" sz="1200">
                <a:solidFill>
                  <a:schemeClr val="dk2"/>
                </a:solidFill>
                <a:highlight>
                  <a:schemeClr val="lt1"/>
                </a:highlight>
                <a:latin typeface="Arial"/>
                <a:ea typeface="Arial"/>
                <a:cs typeface="Arial"/>
                <a:sym typeface="Arial"/>
              </a:rPr>
              <a:t>Dropping the Duplicate rows.</a:t>
            </a:r>
            <a:endParaRPr sz="1200">
              <a:solidFill>
                <a:schemeClr val="dk2"/>
              </a:solidFill>
              <a:highlight>
                <a:schemeClr val="lt1"/>
              </a:highlight>
              <a:latin typeface="Arial"/>
              <a:ea typeface="Arial"/>
              <a:cs typeface="Arial"/>
              <a:sym typeface="Arial"/>
            </a:endParaRPr>
          </a:p>
          <a:p>
            <a:pPr indent="-304800" lvl="0" marL="457200" rtl="0" algn="l">
              <a:spcBef>
                <a:spcPts val="0"/>
              </a:spcBef>
              <a:spcAft>
                <a:spcPts val="0"/>
              </a:spcAft>
              <a:buClr>
                <a:schemeClr val="dk2"/>
              </a:buClr>
              <a:buSzPts val="1200"/>
              <a:buFont typeface="Arial"/>
              <a:buChar char="●"/>
            </a:pPr>
            <a:r>
              <a:rPr lang="en" sz="1200">
                <a:solidFill>
                  <a:schemeClr val="dk2"/>
                </a:solidFill>
                <a:highlight>
                  <a:schemeClr val="lt1"/>
                </a:highlight>
                <a:latin typeface="Arial"/>
                <a:ea typeface="Arial"/>
                <a:cs typeface="Arial"/>
                <a:sym typeface="Arial"/>
              </a:rPr>
              <a:t>Adding a new column rideable_type_value that stores the categorical variable (rideable_type) as a numeric value.</a:t>
            </a:r>
            <a:endParaRPr sz="1200">
              <a:solidFill>
                <a:schemeClr val="dk2"/>
              </a:solidFill>
              <a:highlight>
                <a:schemeClr val="lt1"/>
              </a:highlight>
              <a:latin typeface="Arial"/>
              <a:ea typeface="Arial"/>
              <a:cs typeface="Arial"/>
              <a:sym typeface="Arial"/>
            </a:endParaRPr>
          </a:p>
          <a:p>
            <a:pPr indent="-304800" lvl="0" marL="457200" rtl="0" algn="l">
              <a:spcBef>
                <a:spcPts val="0"/>
              </a:spcBef>
              <a:spcAft>
                <a:spcPts val="0"/>
              </a:spcAft>
              <a:buClr>
                <a:schemeClr val="dk2"/>
              </a:buClr>
              <a:buSzPts val="1200"/>
              <a:buFont typeface="Arial"/>
              <a:buChar char="●"/>
            </a:pPr>
            <a:r>
              <a:rPr lang="en" sz="1200">
                <a:solidFill>
                  <a:schemeClr val="dk2"/>
                </a:solidFill>
                <a:highlight>
                  <a:schemeClr val="lt1"/>
                </a:highlight>
                <a:latin typeface="Arial"/>
                <a:ea typeface="Arial"/>
                <a:cs typeface="Arial"/>
                <a:sym typeface="Arial"/>
              </a:rPr>
              <a:t>Adding a new column weekday for the started date.</a:t>
            </a:r>
            <a:endParaRPr sz="1200">
              <a:solidFill>
                <a:schemeClr val="dk2"/>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highlight>
                  <a:schemeClr val="lt1"/>
                </a:highlight>
                <a:latin typeface="Arial"/>
                <a:ea typeface="Arial"/>
                <a:cs typeface="Arial"/>
                <a:sym typeface="Arial"/>
              </a:rPr>
              <a:t>We have done exploratory data analysis for our dataset with the help of jupyter notebook provided by AWS SageMaker. We have done various analysis such as finding skew of numeric columns, word cloud for most visited destination, rides taken each day of the week, correlation between longitude, distribution of bike types. </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rPr lang="en" sz="1200">
                <a:solidFill>
                  <a:schemeClr val="dk2"/>
                </a:solidFill>
                <a:highlight>
                  <a:schemeClr val="lt1"/>
                </a:highlight>
                <a:latin typeface="Arial"/>
                <a:ea typeface="Arial"/>
                <a:cs typeface="Arial"/>
                <a:sym typeface="Arial"/>
              </a:rPr>
              <a:t>This analysis helped us to understand and find patterns within the dataset, outlier detection and identify interesting correlations among the columns.</a:t>
            </a:r>
            <a:endParaRPr sz="1200">
              <a:solidFill>
                <a:schemeClr val="dk2"/>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200">
                <a:solidFill>
                  <a:srgbClr val="404040"/>
                </a:solidFill>
                <a:latin typeface="Arial"/>
                <a:ea typeface="Arial"/>
                <a:cs typeface="Arial"/>
                <a:sym typeface="Arial"/>
              </a:rPr>
              <a:t>AWS Services Used</a:t>
            </a:r>
            <a:endParaRPr b="0" sz="3200">
              <a:solidFill>
                <a:srgbClr val="404040"/>
              </a:solidFill>
              <a:latin typeface="Arial"/>
              <a:ea typeface="Arial"/>
              <a:cs typeface="Arial"/>
              <a:sym typeface="Arial"/>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90000"/>
              </a:lnSpc>
              <a:spcBef>
                <a:spcPts val="1200"/>
              </a:spcBef>
              <a:spcAft>
                <a:spcPts val="0"/>
              </a:spcAft>
              <a:buClr>
                <a:srgbClr val="404040"/>
              </a:buClr>
              <a:buSzPts val="2000"/>
              <a:buFont typeface="Arial"/>
              <a:buChar char="●"/>
            </a:pPr>
            <a:r>
              <a:rPr lang="en" sz="2000">
                <a:solidFill>
                  <a:srgbClr val="404040"/>
                </a:solidFill>
                <a:latin typeface="Arial"/>
                <a:ea typeface="Arial"/>
                <a:cs typeface="Arial"/>
                <a:sym typeface="Arial"/>
              </a:rPr>
              <a:t>S</a:t>
            </a:r>
            <a:r>
              <a:rPr lang="en" sz="2000">
                <a:solidFill>
                  <a:srgbClr val="404040"/>
                </a:solidFill>
                <a:latin typeface="Arial"/>
                <a:ea typeface="Arial"/>
                <a:cs typeface="Arial"/>
                <a:sym typeface="Arial"/>
              </a:rPr>
              <a:t>3</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Sagemaker</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Quicksight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370" u="sng">
                <a:solidFill>
                  <a:srgbClr val="000000"/>
                </a:solidFill>
                <a:latin typeface="Arial"/>
                <a:ea typeface="Arial"/>
                <a:cs typeface="Arial"/>
                <a:sym typeface="Arial"/>
              </a:rPr>
              <a:t>S3</a:t>
            </a:r>
            <a:endParaRPr sz="1840"/>
          </a:p>
        </p:txBody>
      </p:sp>
      <p:sp>
        <p:nvSpPr>
          <p:cNvPr id="136" name="Google Shape;136;p21"/>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just">
              <a:lnSpc>
                <a:spcPct val="70000"/>
              </a:lnSpc>
              <a:spcBef>
                <a:spcPts val="1200"/>
              </a:spcBef>
              <a:spcAft>
                <a:spcPts val="0"/>
              </a:spcAft>
              <a:buSzPts val="275"/>
              <a:buNone/>
            </a:pPr>
            <a:r>
              <a:rPr lang="en" sz="1200">
                <a:solidFill>
                  <a:srgbClr val="404040"/>
                </a:solidFill>
                <a:latin typeface="Arial"/>
                <a:ea typeface="Arial"/>
                <a:cs typeface="Arial"/>
                <a:sym typeface="Arial"/>
              </a:rPr>
              <a:t>We have used S3 to create a bucket and store csv files of each month and also stored the combined csv file of all months.</a:t>
            </a:r>
            <a:endParaRPr sz="1200">
              <a:solidFill>
                <a:srgbClr val="404040"/>
              </a:solidFill>
              <a:latin typeface="Arial"/>
              <a:ea typeface="Arial"/>
              <a:cs typeface="Arial"/>
              <a:sym typeface="Arial"/>
            </a:endParaRPr>
          </a:p>
          <a:p>
            <a:pPr indent="0" lvl="0" marL="0" rtl="0" algn="just">
              <a:lnSpc>
                <a:spcPct val="70000"/>
              </a:lnSpc>
              <a:spcBef>
                <a:spcPts val="1200"/>
              </a:spcBef>
              <a:spcAft>
                <a:spcPts val="0"/>
              </a:spcAft>
              <a:buSzPts val="275"/>
              <a:buNone/>
            </a:pPr>
            <a:r>
              <a:t/>
            </a:r>
            <a:endParaRPr sz="12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1025"/>
          </a:p>
        </p:txBody>
      </p:sp>
      <p:pic>
        <p:nvPicPr>
          <p:cNvPr id="137" name="Google Shape;137;p21"/>
          <p:cNvPicPr preferRelativeResize="0"/>
          <p:nvPr/>
        </p:nvPicPr>
        <p:blipFill>
          <a:blip r:embed="rId3">
            <a:alphaModFix/>
          </a:blip>
          <a:stretch>
            <a:fillRect/>
          </a:stretch>
        </p:blipFill>
        <p:spPr>
          <a:xfrm>
            <a:off x="925825" y="1971300"/>
            <a:ext cx="7292350" cy="3171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