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246d2e71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246d2e71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e1a59fa2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e1a59fa2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e1a59fa2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e1a59fa2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e1a59fa2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e1a59fa2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e1a59fa2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e1a59fa2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e1a59fa2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e1a59fa2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e1a59fa2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e1a59fa2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e1a59fa2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e1a59fa2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e1a59fa2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e1a59fa2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e1a59fa2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e1a59fa2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246d2e71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246d2e71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i="1" lang="en" sz="3200" u="sng">
                <a:solidFill>
                  <a:srgbClr val="000000"/>
                </a:solidFill>
                <a:latin typeface="Arial"/>
                <a:ea typeface="Arial"/>
                <a:cs typeface="Arial"/>
                <a:sym typeface="Arial"/>
              </a:rPr>
              <a:t>GCC Cyclistic Case Study Dataset</a:t>
            </a:r>
            <a:r>
              <a:rPr b="0" i="1" lang="en" sz="4000" u="sng">
                <a:solidFill>
                  <a:srgbClr val="FFFFFF"/>
                </a:solidFill>
                <a:latin typeface="Arial"/>
                <a:ea typeface="Arial"/>
                <a:cs typeface="Arial"/>
                <a:sym typeface="Arial"/>
              </a:rPr>
              <a:t>AWS</a:t>
            </a:r>
            <a:endParaRPr/>
          </a:p>
        </p:txBody>
      </p:sp>
      <p:sp>
        <p:nvSpPr>
          <p:cNvPr id="87" name="Google Shape;87;p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lnSpc>
                <a:spcPct val="70000"/>
              </a:lnSpc>
              <a:spcBef>
                <a:spcPts val="1200"/>
              </a:spcBef>
              <a:spcAft>
                <a:spcPts val="0"/>
              </a:spcAft>
              <a:buNone/>
            </a:pPr>
            <a:r>
              <a:rPr lang="en" sz="1450" u="sng">
                <a:solidFill>
                  <a:srgbClr val="637052"/>
                </a:solidFill>
                <a:latin typeface="Arial"/>
                <a:ea typeface="Arial"/>
                <a:cs typeface="Arial"/>
                <a:sym typeface="Arial"/>
              </a:rPr>
              <a:t>Team Members:</a:t>
            </a:r>
            <a:endParaRPr sz="1450" u="sng">
              <a:solidFill>
                <a:srgbClr val="637052"/>
              </a:solidFill>
              <a:latin typeface="Arial"/>
              <a:ea typeface="Arial"/>
              <a:cs typeface="Arial"/>
              <a:sym typeface="Arial"/>
            </a:endParaRPr>
          </a:p>
          <a:p>
            <a:pPr indent="0" lvl="0" marL="0" rtl="0" algn="ctr">
              <a:lnSpc>
                <a:spcPct val="70000"/>
              </a:lnSpc>
              <a:spcBef>
                <a:spcPts val="1200"/>
              </a:spcBef>
              <a:spcAft>
                <a:spcPts val="0"/>
              </a:spcAft>
              <a:buNone/>
            </a:pPr>
            <a:r>
              <a:rPr lang="en" sz="1375">
                <a:solidFill>
                  <a:srgbClr val="637052"/>
                </a:solidFill>
                <a:latin typeface="Arial"/>
                <a:ea typeface="Arial"/>
                <a:cs typeface="Arial"/>
                <a:sym typeface="Arial"/>
              </a:rPr>
              <a:t>Manasa Avula - 801307493</a:t>
            </a:r>
            <a:endParaRPr sz="1375">
              <a:solidFill>
                <a:srgbClr val="637052"/>
              </a:solidFill>
              <a:latin typeface="Arial"/>
              <a:ea typeface="Arial"/>
              <a:cs typeface="Arial"/>
              <a:sym typeface="Arial"/>
            </a:endParaRPr>
          </a:p>
          <a:p>
            <a:pPr indent="0" lvl="0" marL="0" rtl="0" algn="ctr">
              <a:lnSpc>
                <a:spcPct val="70000"/>
              </a:lnSpc>
              <a:spcBef>
                <a:spcPts val="1200"/>
              </a:spcBef>
              <a:spcAft>
                <a:spcPts val="0"/>
              </a:spcAft>
              <a:buNone/>
            </a:pPr>
            <a:r>
              <a:rPr lang="en" sz="1375">
                <a:solidFill>
                  <a:srgbClr val="637052"/>
                </a:solidFill>
                <a:latin typeface="Arial"/>
                <a:ea typeface="Arial"/>
                <a:cs typeface="Arial"/>
                <a:sym typeface="Arial"/>
              </a:rPr>
              <a:t>Nikhita Sai Boyidapu - 801327682</a:t>
            </a:r>
            <a:endParaRPr sz="1375">
              <a:solidFill>
                <a:srgbClr val="637052"/>
              </a:solidFill>
              <a:latin typeface="Arial"/>
              <a:ea typeface="Arial"/>
              <a:cs typeface="Arial"/>
              <a:sym typeface="Arial"/>
            </a:endParaRPr>
          </a:p>
          <a:p>
            <a:pPr indent="0" lvl="0" marL="0" rtl="0" algn="ctr">
              <a:lnSpc>
                <a:spcPct val="70000"/>
              </a:lnSpc>
              <a:spcBef>
                <a:spcPts val="1200"/>
              </a:spcBef>
              <a:spcAft>
                <a:spcPts val="0"/>
              </a:spcAft>
              <a:buNone/>
            </a:pPr>
            <a:r>
              <a:rPr lang="en" sz="1375">
                <a:solidFill>
                  <a:srgbClr val="637052"/>
                </a:solidFill>
                <a:latin typeface="Arial"/>
                <a:ea typeface="Arial"/>
                <a:cs typeface="Arial"/>
                <a:sym typeface="Arial"/>
              </a:rPr>
              <a:t>Srikar Chamarthy - 801317299</a:t>
            </a:r>
            <a:endParaRPr sz="1375">
              <a:solidFill>
                <a:srgbClr val="637052"/>
              </a:solidFill>
              <a:latin typeface="Arial"/>
              <a:ea typeface="Arial"/>
              <a:cs typeface="Arial"/>
              <a:sym typeface="Arial"/>
            </a:endParaRPr>
          </a:p>
          <a:p>
            <a:pPr indent="0" lvl="0" marL="0" rtl="0" algn="ctr">
              <a:lnSpc>
                <a:spcPct val="70000"/>
              </a:lnSpc>
              <a:spcBef>
                <a:spcPts val="1200"/>
              </a:spcBef>
              <a:spcAft>
                <a:spcPts val="0"/>
              </a:spcAft>
              <a:buNone/>
            </a:pPr>
            <a:r>
              <a:rPr lang="en" sz="1375">
                <a:solidFill>
                  <a:srgbClr val="637052"/>
                </a:solidFill>
                <a:latin typeface="Arial"/>
                <a:ea typeface="Arial"/>
                <a:cs typeface="Arial"/>
                <a:sym typeface="Arial"/>
              </a:rPr>
              <a:t>Rachana Gullipalli - 801311637</a:t>
            </a:r>
            <a:endParaRPr sz="1375">
              <a:solidFill>
                <a:srgbClr val="637052"/>
              </a:solidFill>
              <a:latin typeface="Arial"/>
              <a:ea typeface="Arial"/>
              <a:cs typeface="Arial"/>
              <a:sym typeface="Arial"/>
            </a:endParaRPr>
          </a:p>
          <a:p>
            <a:pPr indent="0" lvl="0" marL="0" rtl="0" algn="ctr">
              <a:lnSpc>
                <a:spcPct val="70000"/>
              </a:lnSpc>
              <a:spcBef>
                <a:spcPts val="1200"/>
              </a:spcBef>
              <a:spcAft>
                <a:spcPts val="0"/>
              </a:spcAft>
              <a:buNone/>
            </a:pPr>
            <a:r>
              <a:rPr lang="en" sz="1375">
                <a:solidFill>
                  <a:srgbClr val="637052"/>
                </a:solidFill>
                <a:latin typeface="Arial"/>
                <a:ea typeface="Arial"/>
                <a:cs typeface="Arial"/>
                <a:sym typeface="Arial"/>
              </a:rPr>
              <a:t>Aravind Pabbisetty - 801274519</a:t>
            </a:r>
            <a:endParaRPr sz="1375">
              <a:solidFill>
                <a:srgbClr val="637052"/>
              </a:solidFill>
              <a:latin typeface="Arial"/>
              <a:ea typeface="Arial"/>
              <a:cs typeface="Arial"/>
              <a:sym typeface="Arial"/>
            </a:endParaRPr>
          </a:p>
          <a:p>
            <a:pPr indent="0" lvl="0" marL="0" rtl="0" algn="l">
              <a:lnSpc>
                <a:spcPct val="80000"/>
              </a:lnSpc>
              <a:spcBef>
                <a:spcPts val="200"/>
              </a:spcBef>
              <a:spcAft>
                <a:spcPts val="1200"/>
              </a:spcAft>
              <a:buSzPts val="275"/>
              <a:buNone/>
            </a:pPr>
            <a:r>
              <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59550" y="597125"/>
            <a:ext cx="8008500" cy="5352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149" name="Google Shape;149;p22"/>
          <p:cNvSpPr txBox="1"/>
          <p:nvPr>
            <p:ph idx="1" type="body"/>
          </p:nvPr>
        </p:nvSpPr>
        <p:spPr>
          <a:xfrm>
            <a:off x="214325" y="1250200"/>
            <a:ext cx="8786700" cy="384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b="1" lang="en" sz="900"/>
              <a:t>Fig(5):</a:t>
            </a:r>
            <a:r>
              <a:rPr lang="en" sz="900"/>
              <a:t> W</a:t>
            </a:r>
            <a:r>
              <a:rPr lang="en" sz="900"/>
              <a:t>eekday  preferable for people to ride the bike</a:t>
            </a:r>
            <a:r>
              <a:rPr lang="en" sz="900"/>
              <a:t>                                                                                     </a:t>
            </a:r>
            <a:r>
              <a:rPr b="1" lang="en" sz="900"/>
              <a:t>Fig(6):</a:t>
            </a:r>
            <a:r>
              <a:rPr lang="en" sz="900"/>
              <a:t> D</a:t>
            </a:r>
            <a:r>
              <a:rPr lang="en" sz="900"/>
              <a:t>uration of rides between members and casual riders.</a:t>
            </a:r>
            <a:endParaRPr sz="900"/>
          </a:p>
          <a:p>
            <a:pPr indent="0" lvl="0" marL="0" rtl="0" algn="l">
              <a:spcBef>
                <a:spcPts val="1200"/>
              </a:spcBef>
              <a:spcAft>
                <a:spcPts val="0"/>
              </a:spcAft>
              <a:buNone/>
            </a:pPr>
            <a:r>
              <a:rPr lang="en" sz="900"/>
              <a:t>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rPr lang="en" sz="900"/>
              <a:t>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1200"/>
              </a:spcAft>
              <a:buNone/>
            </a:pPr>
            <a:r>
              <a:rPr lang="en" sz="900"/>
              <a:t>      							          </a:t>
            </a:r>
            <a:r>
              <a:rPr b="1" lang="en" sz="900"/>
              <a:t>Fig(7):</a:t>
            </a:r>
            <a:r>
              <a:rPr lang="en" sz="900"/>
              <a:t> B</a:t>
            </a:r>
            <a:r>
              <a:rPr lang="en" sz="900"/>
              <a:t>ike type mostly used</a:t>
            </a:r>
            <a:r>
              <a:rPr lang="en" sz="900"/>
              <a:t>                                                                                                                                          </a:t>
            </a:r>
            <a:endParaRPr sz="900"/>
          </a:p>
        </p:txBody>
      </p:sp>
      <p:pic>
        <p:nvPicPr>
          <p:cNvPr id="150" name="Google Shape;150;p22"/>
          <p:cNvPicPr preferRelativeResize="0"/>
          <p:nvPr/>
        </p:nvPicPr>
        <p:blipFill rotWithShape="1">
          <a:blip r:embed="rId3">
            <a:alphaModFix/>
          </a:blip>
          <a:srcRect b="3274" l="13356" r="34792" t="19326"/>
          <a:stretch/>
        </p:blipFill>
        <p:spPr>
          <a:xfrm>
            <a:off x="728675" y="1366274"/>
            <a:ext cx="3321826" cy="1552550"/>
          </a:xfrm>
          <a:prstGeom prst="rect">
            <a:avLst/>
          </a:prstGeom>
          <a:noFill/>
          <a:ln>
            <a:noFill/>
          </a:ln>
        </p:spPr>
      </p:pic>
      <p:pic>
        <p:nvPicPr>
          <p:cNvPr id="151" name="Google Shape;151;p22"/>
          <p:cNvPicPr preferRelativeResize="0"/>
          <p:nvPr/>
        </p:nvPicPr>
        <p:blipFill>
          <a:blip r:embed="rId4">
            <a:alphaModFix/>
          </a:blip>
          <a:stretch>
            <a:fillRect/>
          </a:stretch>
        </p:blipFill>
        <p:spPr>
          <a:xfrm>
            <a:off x="5253025" y="1366275"/>
            <a:ext cx="3362349" cy="1512650"/>
          </a:xfrm>
          <a:prstGeom prst="rect">
            <a:avLst/>
          </a:prstGeom>
          <a:noFill/>
          <a:ln>
            <a:noFill/>
          </a:ln>
        </p:spPr>
      </p:pic>
      <p:pic>
        <p:nvPicPr>
          <p:cNvPr id="152" name="Google Shape;152;p22"/>
          <p:cNvPicPr preferRelativeResize="0"/>
          <p:nvPr/>
        </p:nvPicPr>
        <p:blipFill rotWithShape="1">
          <a:blip r:embed="rId5">
            <a:alphaModFix/>
          </a:blip>
          <a:srcRect b="0" l="10528" r="49258" t="20394"/>
          <a:stretch/>
        </p:blipFill>
        <p:spPr>
          <a:xfrm>
            <a:off x="3479000" y="3152775"/>
            <a:ext cx="2107425" cy="144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3520">
                <a:solidFill>
                  <a:srgbClr val="000000"/>
                </a:solidFill>
                <a:latin typeface="Arial"/>
                <a:ea typeface="Arial"/>
                <a:cs typeface="Arial"/>
                <a:sym typeface="Arial"/>
              </a:rPr>
              <a:t>Future Work and Comments</a:t>
            </a:r>
            <a:endParaRPr sz="3420"/>
          </a:p>
        </p:txBody>
      </p:sp>
      <p:sp>
        <p:nvSpPr>
          <p:cNvPr id="158" name="Google Shape;15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lnSpc>
                <a:spcPct val="100000"/>
              </a:lnSpc>
              <a:spcBef>
                <a:spcPts val="1200"/>
              </a:spcBef>
              <a:spcAft>
                <a:spcPts val="0"/>
              </a:spcAft>
              <a:buNone/>
            </a:pPr>
            <a:r>
              <a:rPr lang="en" sz="1400">
                <a:solidFill>
                  <a:srgbClr val="000000"/>
                </a:solidFill>
                <a:latin typeface="Times New Roman"/>
                <a:ea typeface="Times New Roman"/>
                <a:cs typeface="Times New Roman"/>
                <a:sym typeface="Times New Roman"/>
              </a:rPr>
              <a:t>In the future we would like to optimize the model, improve its performance, accuracy and derive many other useful insights and predictions that will be useful for the bike sharing organization while making decisions. So that they can provide much better services to its customers and stand ahead of their competitors.</a:t>
            </a:r>
            <a:br>
              <a:rPr lang="en" sz="1400">
                <a:solidFill>
                  <a:srgbClr val="000000"/>
                </a:solidFill>
                <a:latin typeface="Times New Roman"/>
                <a:ea typeface="Times New Roman"/>
                <a:cs typeface="Times New Roman"/>
                <a:sym typeface="Times New Roman"/>
              </a:rPr>
            </a:br>
            <a:endParaRPr sz="1400">
              <a:solidFill>
                <a:srgbClr val="000000"/>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ctr">
              <a:lnSpc>
                <a:spcPct val="90000"/>
              </a:lnSpc>
              <a:spcBef>
                <a:spcPts val="1200"/>
              </a:spcBef>
              <a:spcAft>
                <a:spcPts val="0"/>
              </a:spcAft>
              <a:buNone/>
            </a:pPr>
            <a:r>
              <a:rPr b="0" lang="en" sz="5400">
                <a:solidFill>
                  <a:srgbClr val="404040"/>
                </a:solidFill>
                <a:latin typeface="Arial"/>
                <a:ea typeface="Arial"/>
                <a:cs typeface="Arial"/>
                <a:sym typeface="Arial"/>
              </a:rPr>
              <a:t>Thank You</a:t>
            </a:r>
            <a:endParaRPr b="0" sz="5400">
              <a:solidFill>
                <a:srgbClr val="404040"/>
              </a:solidFill>
              <a:latin typeface="Arial"/>
              <a:ea typeface="Arial"/>
              <a:cs typeface="Arial"/>
              <a:sym typeface="Arial"/>
            </a:endParaRPr>
          </a:p>
          <a:p>
            <a:pPr indent="0" lvl="0" marL="0" rtl="0" algn="l">
              <a:spcBef>
                <a:spcPts val="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0" y="764000"/>
            <a:ext cx="89130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3220">
                <a:solidFill>
                  <a:srgbClr val="000000"/>
                </a:solidFill>
                <a:latin typeface="Arial"/>
                <a:ea typeface="Arial"/>
                <a:cs typeface="Arial"/>
                <a:sym typeface="Arial"/>
              </a:rPr>
              <a:t>Dataset Description</a:t>
            </a:r>
            <a:endParaRPr sz="1240"/>
          </a:p>
          <a:p>
            <a:pPr indent="0" lvl="0" marL="0" rtl="0" algn="ctr">
              <a:spcBef>
                <a:spcPts val="0"/>
              </a:spcBef>
              <a:spcAft>
                <a:spcPts val="0"/>
              </a:spcAft>
              <a:buSzPts val="990"/>
              <a:buNone/>
            </a:pPr>
            <a:r>
              <a:t/>
            </a:r>
            <a:endParaRPr b="0" sz="3370" u="sng">
              <a:solidFill>
                <a:srgbClr val="000000"/>
              </a:solidFill>
              <a:latin typeface="Arial"/>
              <a:ea typeface="Arial"/>
              <a:cs typeface="Arial"/>
              <a:sym typeface="Arial"/>
            </a:endParaRPr>
          </a:p>
        </p:txBody>
      </p:sp>
      <p:sp>
        <p:nvSpPr>
          <p:cNvPr id="93" name="Google Shape;93;p14"/>
          <p:cNvSpPr txBox="1"/>
          <p:nvPr>
            <p:ph idx="1" type="body"/>
          </p:nvPr>
        </p:nvSpPr>
        <p:spPr>
          <a:xfrm>
            <a:off x="337150" y="1542920"/>
            <a:ext cx="8521500" cy="1097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900">
                <a:solidFill>
                  <a:srgbClr val="E48312"/>
                </a:solidFill>
                <a:latin typeface="Arial"/>
                <a:ea typeface="Arial"/>
                <a:cs typeface="Arial"/>
                <a:sym typeface="Arial"/>
              </a:rPr>
              <a:t> </a:t>
            </a:r>
            <a:r>
              <a:rPr lang="en">
                <a:solidFill>
                  <a:srgbClr val="404040"/>
                </a:solidFill>
                <a:latin typeface="Arial"/>
                <a:ea typeface="Arial"/>
                <a:cs typeface="Arial"/>
                <a:sym typeface="Arial"/>
              </a:rPr>
              <a:t>The dataset consists of information of all the rides taken using different types of bikes by various citizens recently during the period of 12/2021 to 11/2022. The data is stored in CSV files where there is an individual CSV file present for trips taken each month. The dataset consists of attributes such as :</a:t>
            </a:r>
            <a:endParaRPr>
              <a:solidFill>
                <a:srgbClr val="404040"/>
              </a:solidFill>
              <a:latin typeface="Arial"/>
              <a:ea typeface="Arial"/>
              <a:cs typeface="Arial"/>
              <a:sym typeface="Arial"/>
            </a:endParaRPr>
          </a:p>
          <a:p>
            <a:pPr indent="0" lvl="0" marL="0" rtl="0" algn="l">
              <a:lnSpc>
                <a:spcPct val="150000"/>
              </a:lnSpc>
              <a:spcBef>
                <a:spcPts val="1200"/>
              </a:spcBef>
              <a:spcAft>
                <a:spcPts val="0"/>
              </a:spcAft>
              <a:buNone/>
            </a:pPr>
            <a:r>
              <a:t/>
            </a:r>
            <a:endParaRPr sz="900">
              <a:solidFill>
                <a:srgbClr val="404040"/>
              </a:solidFill>
              <a:latin typeface="Arial"/>
              <a:ea typeface="Arial"/>
              <a:cs typeface="Arial"/>
              <a:sym typeface="Arial"/>
            </a:endParaRPr>
          </a:p>
          <a:p>
            <a:pPr indent="0" lvl="0" marL="0" rtl="0" algn="l">
              <a:lnSpc>
                <a:spcPct val="95000"/>
              </a:lnSpc>
              <a:spcBef>
                <a:spcPts val="200"/>
              </a:spcBef>
              <a:spcAft>
                <a:spcPts val="1200"/>
              </a:spcAft>
              <a:buSzPts val="275"/>
              <a:buNone/>
            </a:pPr>
            <a:r>
              <a:t/>
            </a:r>
            <a:endParaRPr sz="300">
              <a:solidFill>
                <a:srgbClr val="404040"/>
              </a:solidFill>
              <a:latin typeface="Arial"/>
              <a:ea typeface="Arial"/>
              <a:cs typeface="Arial"/>
              <a:sym typeface="Arial"/>
            </a:endParaRPr>
          </a:p>
        </p:txBody>
      </p:sp>
      <p:pic>
        <p:nvPicPr>
          <p:cNvPr id="94" name="Google Shape;94;p14"/>
          <p:cNvPicPr preferRelativeResize="0"/>
          <p:nvPr/>
        </p:nvPicPr>
        <p:blipFill>
          <a:blip r:embed="rId3">
            <a:alphaModFix/>
          </a:blip>
          <a:stretch>
            <a:fillRect/>
          </a:stretch>
        </p:blipFill>
        <p:spPr>
          <a:xfrm>
            <a:off x="152400" y="2702813"/>
            <a:ext cx="8839197" cy="15365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1212675"/>
            <a:ext cx="7688700" cy="7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3620">
                <a:solidFill>
                  <a:srgbClr val="404040"/>
                </a:solidFill>
                <a:latin typeface="Arial"/>
                <a:ea typeface="Arial"/>
                <a:cs typeface="Arial"/>
                <a:sym typeface="Arial"/>
              </a:rPr>
              <a:t>  </a:t>
            </a:r>
            <a:r>
              <a:rPr b="0" lang="en" sz="2180">
                <a:solidFill>
                  <a:srgbClr val="000000"/>
                </a:solidFill>
                <a:latin typeface="Arial"/>
                <a:ea typeface="Arial"/>
                <a:cs typeface="Arial"/>
                <a:sym typeface="Arial"/>
              </a:rPr>
              <a:t>Business Problem and Domain Knowledge</a:t>
            </a:r>
            <a:endParaRPr sz="1640"/>
          </a:p>
        </p:txBody>
      </p:sp>
      <p:sp>
        <p:nvSpPr>
          <p:cNvPr id="100" name="Google Shape;100;p15"/>
          <p:cNvSpPr txBox="1"/>
          <p:nvPr>
            <p:ph idx="1" type="body"/>
          </p:nvPr>
        </p:nvSpPr>
        <p:spPr>
          <a:xfrm>
            <a:off x="762075" y="1848000"/>
            <a:ext cx="7688700" cy="2766300"/>
          </a:xfrm>
          <a:prstGeom prst="rect">
            <a:avLst/>
          </a:prstGeom>
        </p:spPr>
        <p:txBody>
          <a:bodyPr anchorCtr="0" anchor="t" bIns="91425" lIns="91425" spcFirstLastPara="1" rIns="91425" wrap="square" tIns="91425">
            <a:noAutofit/>
          </a:bodyPr>
          <a:lstStyle/>
          <a:p>
            <a:pPr indent="0" lvl="0" marL="0" rtl="0" algn="just">
              <a:lnSpc>
                <a:spcPct val="140000"/>
              </a:lnSpc>
              <a:spcBef>
                <a:spcPts val="1200"/>
              </a:spcBef>
              <a:spcAft>
                <a:spcPts val="0"/>
              </a:spcAft>
              <a:buSzPts val="605"/>
              <a:buNone/>
            </a:pPr>
            <a:r>
              <a:rPr lang="en" sz="1080">
                <a:solidFill>
                  <a:srgbClr val="E48312"/>
                </a:solidFill>
                <a:latin typeface="Arial"/>
                <a:ea typeface="Arial"/>
                <a:cs typeface="Arial"/>
                <a:sym typeface="Arial"/>
              </a:rPr>
              <a:t> </a:t>
            </a:r>
            <a:r>
              <a:rPr lang="en" sz="1080">
                <a:solidFill>
                  <a:srgbClr val="404040"/>
                </a:solidFill>
                <a:latin typeface="Arial"/>
                <a:ea typeface="Arial"/>
                <a:cs typeface="Arial"/>
                <a:sym typeface="Arial"/>
              </a:rPr>
              <a:t>The Cyclistic Bike Share dataset provides us with valuable information about the usage of bikes in the bike-sharing industry. A potential business problem or opportunity that this dataset could be used to address is the optimization of Cyclistic's marketing strategy to attract more riders and increase revenue. There are several factors that can affect bike ridership, including weather conditions, day of the week, and time of day. By analyzing the data, we could identify patterns and trends in rider behavior and preferences, such as the most popular start and end stations, peak riding times, and trip lengths.</a:t>
            </a:r>
            <a:endParaRPr sz="1080">
              <a:solidFill>
                <a:srgbClr val="404040"/>
              </a:solidFill>
              <a:latin typeface="Arial"/>
              <a:ea typeface="Arial"/>
              <a:cs typeface="Arial"/>
              <a:sym typeface="Arial"/>
            </a:endParaRPr>
          </a:p>
          <a:p>
            <a:pPr indent="0" lvl="0" marL="0" rtl="0" algn="just">
              <a:lnSpc>
                <a:spcPct val="140000"/>
              </a:lnSpc>
              <a:spcBef>
                <a:spcPts val="1200"/>
              </a:spcBef>
              <a:spcAft>
                <a:spcPts val="0"/>
              </a:spcAft>
              <a:buSzPts val="605"/>
              <a:buNone/>
            </a:pPr>
            <a:r>
              <a:rPr lang="en" sz="1080">
                <a:solidFill>
                  <a:srgbClr val="E48312"/>
                </a:solidFill>
                <a:latin typeface="Arial"/>
                <a:ea typeface="Arial"/>
                <a:cs typeface="Arial"/>
                <a:sym typeface="Arial"/>
              </a:rPr>
              <a:t> </a:t>
            </a:r>
            <a:r>
              <a:rPr lang="en" sz="1080">
                <a:solidFill>
                  <a:srgbClr val="404040"/>
                </a:solidFill>
                <a:latin typeface="Arial"/>
                <a:ea typeface="Arial"/>
                <a:cs typeface="Arial"/>
                <a:sym typeface="Arial"/>
              </a:rPr>
              <a:t> This kind of analysis can help bike-sharing companies to make more bikes available during those times. To conduct our analysis, we will be using AWS S3 to store the dataset's CSV files, Amazon Quicksight to create interactive visualizations, and Amazon Sagemaker for data preparation and analysis. By leveraging these powerful AWS tools, we can efficiently extract meaningful insights from the Cyclistic Bike Share dataset to drive business growth and enhance the overall bike-sharing experience.</a:t>
            </a:r>
            <a:endParaRPr sz="1080">
              <a:solidFill>
                <a:srgbClr val="404040"/>
              </a:solidFill>
              <a:latin typeface="Arial"/>
              <a:ea typeface="Arial"/>
              <a:cs typeface="Arial"/>
              <a:sym typeface="Arial"/>
            </a:endParaRPr>
          </a:p>
          <a:p>
            <a:pPr indent="0" lvl="0" marL="0" rtl="0" algn="just">
              <a:lnSpc>
                <a:spcPct val="105000"/>
              </a:lnSpc>
              <a:spcBef>
                <a:spcPts val="200"/>
              </a:spcBef>
              <a:spcAft>
                <a:spcPts val="1200"/>
              </a:spcAft>
              <a:buSzPts val="605"/>
              <a:buNone/>
            </a:pPr>
            <a:r>
              <a:t/>
            </a:r>
            <a:endParaRPr sz="91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200">
                <a:solidFill>
                  <a:srgbClr val="000000"/>
                </a:solidFill>
                <a:latin typeface="Arial"/>
                <a:ea typeface="Arial"/>
                <a:cs typeface="Arial"/>
                <a:sym typeface="Arial"/>
              </a:rPr>
              <a:t>Research Objectives and Questions</a:t>
            </a:r>
            <a:endParaRPr/>
          </a:p>
        </p:txBody>
      </p:sp>
      <p:sp>
        <p:nvSpPr>
          <p:cNvPr id="106" name="Google Shape;106;p16"/>
          <p:cNvSpPr txBox="1"/>
          <p:nvPr>
            <p:ph idx="1" type="body"/>
          </p:nvPr>
        </p:nvSpPr>
        <p:spPr>
          <a:xfrm>
            <a:off x="729450" y="2078875"/>
            <a:ext cx="7688700" cy="2796300"/>
          </a:xfrm>
          <a:prstGeom prst="rect">
            <a:avLst/>
          </a:prstGeom>
        </p:spPr>
        <p:txBody>
          <a:bodyPr anchorCtr="0" anchor="t" bIns="91425" lIns="91425" spcFirstLastPara="1" rIns="91425" wrap="square" tIns="91425">
            <a:noAutofit/>
          </a:bodyPr>
          <a:lstStyle/>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1) Which bike type is most used among the casual , docked and electric bikes?</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2) Which weekday is preferable for people to ride the bike?</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3) What is the peak time during the weekday that people use the bike?</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4) What types of bikes are preferred by different customer types?</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5) What is the average time of ride for each bike type?</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6) How does the demand for bike rides vary across different months and days of the week based on start date and time?</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7) Is there a difference in the duration of rides between members and casual riders?</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8) What type of bike is most preferred in the next 5 years?</a:t>
            </a:r>
            <a:endParaRPr sz="1040">
              <a:solidFill>
                <a:srgbClr val="404040"/>
              </a:solidFill>
              <a:latin typeface="Arial"/>
              <a:ea typeface="Arial"/>
              <a:cs typeface="Arial"/>
              <a:sym typeface="Arial"/>
            </a:endParaRPr>
          </a:p>
          <a:p>
            <a:pPr indent="0" lvl="0" marL="0" rtl="0" algn="l">
              <a:lnSpc>
                <a:spcPct val="70000"/>
              </a:lnSpc>
              <a:spcBef>
                <a:spcPts val="1200"/>
              </a:spcBef>
              <a:spcAft>
                <a:spcPts val="0"/>
              </a:spcAft>
              <a:buSzPts val="440"/>
              <a:buNone/>
            </a:pPr>
            <a:r>
              <a:rPr lang="en" sz="1040">
                <a:solidFill>
                  <a:srgbClr val="E48312"/>
                </a:solidFill>
                <a:latin typeface="Arial"/>
                <a:ea typeface="Arial"/>
                <a:cs typeface="Arial"/>
                <a:sym typeface="Arial"/>
              </a:rPr>
              <a:t> </a:t>
            </a:r>
            <a:r>
              <a:rPr lang="en" sz="1040">
                <a:solidFill>
                  <a:srgbClr val="404040"/>
                </a:solidFill>
                <a:latin typeface="Arial"/>
                <a:ea typeface="Arial"/>
                <a:cs typeface="Arial"/>
                <a:sym typeface="Arial"/>
              </a:rPr>
              <a:t>9) What will be the most demandable locations for the next 3 years?</a:t>
            </a:r>
            <a:endParaRPr sz="1040">
              <a:solidFill>
                <a:srgbClr val="404040"/>
              </a:solidFill>
              <a:latin typeface="Arial"/>
              <a:ea typeface="Arial"/>
              <a:cs typeface="Arial"/>
              <a:sym typeface="Arial"/>
            </a:endParaRPr>
          </a:p>
          <a:p>
            <a:pPr indent="0" lvl="0" marL="0" rtl="0" algn="l">
              <a:lnSpc>
                <a:spcPct val="95000"/>
              </a:lnSpc>
              <a:spcBef>
                <a:spcPts val="200"/>
              </a:spcBef>
              <a:spcAft>
                <a:spcPts val="1200"/>
              </a:spcAft>
              <a:buSzPts val="440"/>
              <a:buNone/>
            </a:pPr>
            <a:r>
              <a:t/>
            </a:r>
            <a:endParaRPr sz="9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3200">
                <a:solidFill>
                  <a:srgbClr val="404040"/>
                </a:solidFill>
                <a:latin typeface="Arial"/>
                <a:ea typeface="Arial"/>
                <a:cs typeface="Arial"/>
                <a:sym typeface="Arial"/>
              </a:rPr>
              <a:t>AWS Services Used</a:t>
            </a:r>
            <a:endParaRPr b="0" sz="3200">
              <a:solidFill>
                <a:srgbClr val="404040"/>
              </a:solidFill>
              <a:latin typeface="Arial"/>
              <a:ea typeface="Arial"/>
              <a:cs typeface="Arial"/>
              <a:sym typeface="Arial"/>
            </a:endParaRPr>
          </a:p>
          <a:p>
            <a:pPr indent="0" lvl="0" marL="0" rtl="0" algn="l">
              <a:spcBef>
                <a:spcPts val="0"/>
              </a:spcBef>
              <a:spcAft>
                <a:spcPts val="0"/>
              </a:spcAft>
              <a:buNone/>
            </a:pPr>
            <a:r>
              <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55600" lvl="0" marL="457200" rtl="0" algn="l">
              <a:lnSpc>
                <a:spcPct val="90000"/>
              </a:lnSpc>
              <a:spcBef>
                <a:spcPts val="1200"/>
              </a:spcBef>
              <a:spcAft>
                <a:spcPts val="0"/>
              </a:spcAft>
              <a:buClr>
                <a:srgbClr val="404040"/>
              </a:buClr>
              <a:buSzPts val="2000"/>
              <a:buFont typeface="Arial"/>
              <a:buChar char="●"/>
            </a:pPr>
            <a:r>
              <a:rPr lang="en" sz="2000">
                <a:solidFill>
                  <a:srgbClr val="404040"/>
                </a:solidFill>
                <a:latin typeface="Arial"/>
                <a:ea typeface="Arial"/>
                <a:cs typeface="Arial"/>
                <a:sym typeface="Arial"/>
              </a:rPr>
              <a:t>S</a:t>
            </a:r>
            <a:r>
              <a:rPr lang="en" sz="2000">
                <a:solidFill>
                  <a:srgbClr val="404040"/>
                </a:solidFill>
                <a:latin typeface="Arial"/>
                <a:ea typeface="Arial"/>
                <a:cs typeface="Arial"/>
                <a:sym typeface="Arial"/>
              </a:rPr>
              <a:t>3</a:t>
            </a:r>
            <a:endParaRPr sz="2000">
              <a:solidFill>
                <a:srgbClr val="404040"/>
              </a:solidFill>
              <a:latin typeface="Arial"/>
              <a:ea typeface="Arial"/>
              <a:cs typeface="Arial"/>
              <a:sym typeface="Arial"/>
            </a:endParaRPr>
          </a:p>
          <a:p>
            <a:pPr indent="-355600" lvl="0" marL="457200" rtl="0" algn="l">
              <a:lnSpc>
                <a:spcPct val="90000"/>
              </a:lnSpc>
              <a:spcBef>
                <a:spcPts val="0"/>
              </a:spcBef>
              <a:spcAft>
                <a:spcPts val="0"/>
              </a:spcAft>
              <a:buClr>
                <a:srgbClr val="404040"/>
              </a:buClr>
              <a:buSzPts val="2000"/>
              <a:buFont typeface="Arial"/>
              <a:buChar char="●"/>
            </a:pPr>
            <a:r>
              <a:rPr lang="en" sz="2000">
                <a:solidFill>
                  <a:srgbClr val="404040"/>
                </a:solidFill>
                <a:latin typeface="Arial"/>
                <a:ea typeface="Arial"/>
                <a:cs typeface="Arial"/>
                <a:sym typeface="Arial"/>
              </a:rPr>
              <a:t>Sagemaker</a:t>
            </a:r>
            <a:endParaRPr sz="2000">
              <a:solidFill>
                <a:srgbClr val="404040"/>
              </a:solidFill>
              <a:latin typeface="Arial"/>
              <a:ea typeface="Arial"/>
              <a:cs typeface="Arial"/>
              <a:sym typeface="Arial"/>
            </a:endParaRPr>
          </a:p>
          <a:p>
            <a:pPr indent="-355600" lvl="0" marL="457200" rtl="0" algn="l">
              <a:lnSpc>
                <a:spcPct val="90000"/>
              </a:lnSpc>
              <a:spcBef>
                <a:spcPts val="0"/>
              </a:spcBef>
              <a:spcAft>
                <a:spcPts val="0"/>
              </a:spcAft>
              <a:buClr>
                <a:srgbClr val="404040"/>
              </a:buClr>
              <a:buSzPts val="2000"/>
              <a:buFont typeface="Arial"/>
              <a:buChar char="●"/>
            </a:pPr>
            <a:r>
              <a:rPr lang="en" sz="2000">
                <a:solidFill>
                  <a:srgbClr val="404040"/>
                </a:solidFill>
                <a:latin typeface="Arial"/>
                <a:ea typeface="Arial"/>
                <a:cs typeface="Arial"/>
                <a:sym typeface="Arial"/>
              </a:rPr>
              <a:t>Quicksight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0" y="764000"/>
            <a:ext cx="89130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3370" u="sng">
                <a:solidFill>
                  <a:srgbClr val="000000"/>
                </a:solidFill>
                <a:latin typeface="Arial"/>
                <a:ea typeface="Arial"/>
                <a:cs typeface="Arial"/>
                <a:sym typeface="Arial"/>
              </a:rPr>
              <a:t>S3</a:t>
            </a:r>
            <a:endParaRPr sz="1840"/>
          </a:p>
        </p:txBody>
      </p:sp>
      <p:sp>
        <p:nvSpPr>
          <p:cNvPr id="118" name="Google Shape;118;p18"/>
          <p:cNvSpPr txBox="1"/>
          <p:nvPr>
            <p:ph idx="1" type="body"/>
          </p:nvPr>
        </p:nvSpPr>
        <p:spPr>
          <a:xfrm>
            <a:off x="337150" y="1542888"/>
            <a:ext cx="8521500" cy="428400"/>
          </a:xfrm>
          <a:prstGeom prst="rect">
            <a:avLst/>
          </a:prstGeom>
        </p:spPr>
        <p:txBody>
          <a:bodyPr anchorCtr="0" anchor="t" bIns="91425" lIns="91425" spcFirstLastPara="1" rIns="91425" wrap="square" tIns="91425">
            <a:noAutofit/>
          </a:bodyPr>
          <a:lstStyle/>
          <a:p>
            <a:pPr indent="0" lvl="0" marL="0" rtl="0" algn="just">
              <a:lnSpc>
                <a:spcPct val="70000"/>
              </a:lnSpc>
              <a:spcBef>
                <a:spcPts val="1200"/>
              </a:spcBef>
              <a:spcAft>
                <a:spcPts val="0"/>
              </a:spcAft>
              <a:buSzPts val="275"/>
              <a:buNone/>
            </a:pPr>
            <a:r>
              <a:rPr lang="en" sz="1200">
                <a:solidFill>
                  <a:srgbClr val="404040"/>
                </a:solidFill>
                <a:latin typeface="Arial"/>
                <a:ea typeface="Arial"/>
                <a:cs typeface="Arial"/>
                <a:sym typeface="Arial"/>
              </a:rPr>
              <a:t>We have used S3 to create a bucket and store csv files of each month and also stored the combined csv file of all months.</a:t>
            </a:r>
            <a:endParaRPr sz="1200">
              <a:solidFill>
                <a:srgbClr val="404040"/>
              </a:solidFill>
              <a:latin typeface="Arial"/>
              <a:ea typeface="Arial"/>
              <a:cs typeface="Arial"/>
              <a:sym typeface="Arial"/>
            </a:endParaRPr>
          </a:p>
          <a:p>
            <a:pPr indent="0" lvl="0" marL="0" rtl="0" algn="just">
              <a:lnSpc>
                <a:spcPct val="70000"/>
              </a:lnSpc>
              <a:spcBef>
                <a:spcPts val="1200"/>
              </a:spcBef>
              <a:spcAft>
                <a:spcPts val="0"/>
              </a:spcAft>
              <a:buSzPts val="275"/>
              <a:buNone/>
            </a:pPr>
            <a:r>
              <a:t/>
            </a:r>
            <a:endParaRPr sz="1200">
              <a:solidFill>
                <a:srgbClr val="404040"/>
              </a:solidFill>
              <a:latin typeface="Arial"/>
              <a:ea typeface="Arial"/>
              <a:cs typeface="Arial"/>
              <a:sym typeface="Arial"/>
            </a:endParaRPr>
          </a:p>
          <a:p>
            <a:pPr indent="0" lvl="0" marL="0" rtl="0" algn="l">
              <a:lnSpc>
                <a:spcPct val="95000"/>
              </a:lnSpc>
              <a:spcBef>
                <a:spcPts val="200"/>
              </a:spcBef>
              <a:spcAft>
                <a:spcPts val="1200"/>
              </a:spcAft>
              <a:buSzPts val="275"/>
              <a:buNone/>
            </a:pPr>
            <a:r>
              <a:t/>
            </a:r>
            <a:endParaRPr sz="1025"/>
          </a:p>
        </p:txBody>
      </p:sp>
      <p:pic>
        <p:nvPicPr>
          <p:cNvPr id="119" name="Google Shape;119;p18"/>
          <p:cNvPicPr preferRelativeResize="0"/>
          <p:nvPr/>
        </p:nvPicPr>
        <p:blipFill>
          <a:blip r:embed="rId3">
            <a:alphaModFix/>
          </a:blip>
          <a:stretch>
            <a:fillRect/>
          </a:stretch>
        </p:blipFill>
        <p:spPr>
          <a:xfrm>
            <a:off x="925825" y="1971300"/>
            <a:ext cx="7292350" cy="3171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0" y="764000"/>
            <a:ext cx="89130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3370" u="sng">
                <a:solidFill>
                  <a:srgbClr val="000000"/>
                </a:solidFill>
                <a:latin typeface="Arial"/>
                <a:ea typeface="Arial"/>
                <a:cs typeface="Arial"/>
                <a:sym typeface="Arial"/>
              </a:rPr>
              <a:t>Sagemaker</a:t>
            </a:r>
            <a:endParaRPr sz="1840"/>
          </a:p>
        </p:txBody>
      </p:sp>
      <p:sp>
        <p:nvSpPr>
          <p:cNvPr id="125" name="Google Shape;125;p19"/>
          <p:cNvSpPr txBox="1"/>
          <p:nvPr>
            <p:ph idx="1" type="body"/>
          </p:nvPr>
        </p:nvSpPr>
        <p:spPr>
          <a:xfrm>
            <a:off x="337150" y="1542888"/>
            <a:ext cx="8521500" cy="4284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None/>
            </a:pPr>
            <a:r>
              <a:rPr lang="en" sz="1600">
                <a:solidFill>
                  <a:srgbClr val="E48312"/>
                </a:solidFill>
                <a:latin typeface="Arial"/>
                <a:ea typeface="Arial"/>
                <a:cs typeface="Arial"/>
                <a:sym typeface="Arial"/>
              </a:rPr>
              <a:t> </a:t>
            </a:r>
            <a:r>
              <a:rPr lang="en" sz="1600">
                <a:solidFill>
                  <a:srgbClr val="404040"/>
                </a:solidFill>
                <a:latin typeface="Arial"/>
                <a:ea typeface="Arial"/>
                <a:cs typeface="Arial"/>
                <a:sym typeface="Arial"/>
              </a:rPr>
              <a:t>We have used the jupyter notebook in sagemaker for the data preparation and analysis.</a:t>
            </a:r>
            <a:endParaRPr sz="1600">
              <a:solidFill>
                <a:srgbClr val="404040"/>
              </a:solidFill>
              <a:latin typeface="Arial"/>
              <a:ea typeface="Arial"/>
              <a:cs typeface="Arial"/>
              <a:sym typeface="Arial"/>
            </a:endParaRPr>
          </a:p>
          <a:p>
            <a:pPr indent="0" lvl="0" marL="0" rtl="0" algn="l">
              <a:lnSpc>
                <a:spcPct val="95000"/>
              </a:lnSpc>
              <a:spcBef>
                <a:spcPts val="200"/>
              </a:spcBef>
              <a:spcAft>
                <a:spcPts val="1200"/>
              </a:spcAft>
              <a:buSzPts val="275"/>
              <a:buNone/>
            </a:pPr>
            <a:r>
              <a:t/>
            </a:r>
            <a:endParaRPr sz="800">
              <a:solidFill>
                <a:srgbClr val="404040"/>
              </a:solidFill>
              <a:latin typeface="Arial"/>
              <a:ea typeface="Arial"/>
              <a:cs typeface="Arial"/>
              <a:sym typeface="Arial"/>
            </a:endParaRPr>
          </a:p>
        </p:txBody>
      </p:sp>
      <p:pic>
        <p:nvPicPr>
          <p:cNvPr id="126" name="Google Shape;126;p19"/>
          <p:cNvPicPr preferRelativeResize="0"/>
          <p:nvPr/>
        </p:nvPicPr>
        <p:blipFill>
          <a:blip r:embed="rId3">
            <a:alphaModFix/>
          </a:blip>
          <a:stretch>
            <a:fillRect/>
          </a:stretch>
        </p:blipFill>
        <p:spPr>
          <a:xfrm>
            <a:off x="157700" y="2250225"/>
            <a:ext cx="8858501" cy="198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0" y="764000"/>
            <a:ext cx="8913000" cy="45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3500" u="sng">
                <a:solidFill>
                  <a:srgbClr val="000000"/>
                </a:solidFill>
                <a:latin typeface="Arial"/>
                <a:ea typeface="Arial"/>
                <a:cs typeface="Arial"/>
                <a:sym typeface="Arial"/>
              </a:rPr>
              <a:t>QuickSight</a:t>
            </a:r>
            <a:endParaRPr sz="540"/>
          </a:p>
        </p:txBody>
      </p:sp>
      <p:sp>
        <p:nvSpPr>
          <p:cNvPr id="132" name="Google Shape;132;p20"/>
          <p:cNvSpPr txBox="1"/>
          <p:nvPr>
            <p:ph idx="1" type="body"/>
          </p:nvPr>
        </p:nvSpPr>
        <p:spPr>
          <a:xfrm>
            <a:off x="337150" y="1542888"/>
            <a:ext cx="8521500" cy="4284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None/>
            </a:pPr>
            <a:r>
              <a:rPr lang="en" sz="1700">
                <a:solidFill>
                  <a:srgbClr val="E48312"/>
                </a:solidFill>
                <a:latin typeface="Arial"/>
                <a:ea typeface="Arial"/>
                <a:cs typeface="Arial"/>
                <a:sym typeface="Arial"/>
              </a:rPr>
              <a:t> </a:t>
            </a:r>
            <a:r>
              <a:rPr lang="en" sz="1700">
                <a:solidFill>
                  <a:srgbClr val="404040"/>
                </a:solidFill>
                <a:latin typeface="Arial"/>
                <a:ea typeface="Arial"/>
                <a:cs typeface="Arial"/>
                <a:sym typeface="Arial"/>
              </a:rPr>
              <a:t>We have used quicksight to create a dashboard of the data visualizations.</a:t>
            </a:r>
            <a:endParaRPr sz="1700">
              <a:solidFill>
                <a:srgbClr val="404040"/>
              </a:solidFill>
              <a:latin typeface="Arial"/>
              <a:ea typeface="Arial"/>
              <a:cs typeface="Arial"/>
              <a:sym typeface="Arial"/>
            </a:endParaRPr>
          </a:p>
          <a:p>
            <a:pPr indent="0" lvl="0" marL="0" rtl="0" algn="l">
              <a:lnSpc>
                <a:spcPct val="95000"/>
              </a:lnSpc>
              <a:spcBef>
                <a:spcPts val="200"/>
              </a:spcBef>
              <a:spcAft>
                <a:spcPts val="1200"/>
              </a:spcAft>
              <a:buSzPts val="275"/>
              <a:buNone/>
            </a:pPr>
            <a:r>
              <a:t/>
            </a:r>
            <a:endParaRPr>
              <a:solidFill>
                <a:srgbClr val="E48312"/>
              </a:solidFill>
              <a:latin typeface="Arial"/>
              <a:ea typeface="Arial"/>
              <a:cs typeface="Arial"/>
              <a:sym typeface="Arial"/>
            </a:endParaRPr>
          </a:p>
        </p:txBody>
      </p:sp>
      <p:pic>
        <p:nvPicPr>
          <p:cNvPr id="133" name="Google Shape;133;p20"/>
          <p:cNvPicPr preferRelativeResize="0"/>
          <p:nvPr/>
        </p:nvPicPr>
        <p:blipFill>
          <a:blip r:embed="rId3">
            <a:alphaModFix/>
          </a:blip>
          <a:stretch>
            <a:fillRect/>
          </a:stretch>
        </p:blipFill>
        <p:spPr>
          <a:xfrm>
            <a:off x="826575" y="2229825"/>
            <a:ext cx="7844326" cy="2765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59550" y="597125"/>
            <a:ext cx="8008500" cy="5352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139" name="Google Shape;139;p21"/>
          <p:cNvSpPr txBox="1"/>
          <p:nvPr>
            <p:ph idx="1" type="body"/>
          </p:nvPr>
        </p:nvSpPr>
        <p:spPr>
          <a:xfrm>
            <a:off x="214325" y="1250200"/>
            <a:ext cx="8786700" cy="384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lang="en"/>
              <a:t> </a:t>
            </a:r>
            <a:r>
              <a:rPr b="1" lang="en" sz="900"/>
              <a:t>Fig(1):</a:t>
            </a:r>
            <a:r>
              <a:rPr lang="en" sz="900"/>
              <a:t> Most demandable location in next few y</a:t>
            </a:r>
            <a:r>
              <a:rPr lang="en" sz="900"/>
              <a:t>ears                                                                                                          </a:t>
            </a:r>
            <a:r>
              <a:rPr b="1" lang="en" sz="900"/>
              <a:t> Fig(2):</a:t>
            </a:r>
            <a:r>
              <a:rPr lang="en" sz="900"/>
              <a:t> Demand for bikes by each month and day of week</a:t>
            </a:r>
            <a:endParaRPr sz="900"/>
          </a:p>
          <a:p>
            <a:pPr indent="0" lvl="0" marL="0" rtl="0" algn="l">
              <a:spcBef>
                <a:spcPts val="1200"/>
              </a:spcBef>
              <a:spcAft>
                <a:spcPts val="0"/>
              </a:spcAft>
              <a:buNone/>
            </a:pPr>
            <a:r>
              <a:rPr lang="en" sz="900"/>
              <a:t>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1200"/>
              </a:spcAft>
              <a:buNone/>
            </a:pPr>
            <a:r>
              <a:rPr lang="en" sz="900"/>
              <a:t>      	</a:t>
            </a:r>
            <a:r>
              <a:rPr b="1" lang="en" sz="900"/>
              <a:t>Fig(3):</a:t>
            </a:r>
            <a:r>
              <a:rPr lang="en" sz="900"/>
              <a:t> Types of bikes are preferred by different customer types                                                                       </a:t>
            </a:r>
            <a:r>
              <a:rPr b="1" lang="en" sz="900"/>
              <a:t>Fig(4)</a:t>
            </a:r>
            <a:r>
              <a:rPr lang="en" sz="900"/>
              <a:t>: Most used end station for returning the bike. </a:t>
            </a:r>
            <a:endParaRPr sz="900"/>
          </a:p>
        </p:txBody>
      </p:sp>
      <p:pic>
        <p:nvPicPr>
          <p:cNvPr id="140" name="Google Shape;140;p21"/>
          <p:cNvPicPr preferRelativeResize="0"/>
          <p:nvPr/>
        </p:nvPicPr>
        <p:blipFill>
          <a:blip r:embed="rId3">
            <a:alphaModFix/>
          </a:blip>
          <a:stretch>
            <a:fillRect/>
          </a:stretch>
        </p:blipFill>
        <p:spPr>
          <a:xfrm>
            <a:off x="359550" y="1321600"/>
            <a:ext cx="3540950" cy="1585900"/>
          </a:xfrm>
          <a:prstGeom prst="rect">
            <a:avLst/>
          </a:prstGeom>
          <a:noFill/>
          <a:ln>
            <a:noFill/>
          </a:ln>
        </p:spPr>
      </p:pic>
      <p:pic>
        <p:nvPicPr>
          <p:cNvPr id="141" name="Google Shape;141;p21"/>
          <p:cNvPicPr preferRelativeResize="0"/>
          <p:nvPr/>
        </p:nvPicPr>
        <p:blipFill>
          <a:blip r:embed="rId4">
            <a:alphaModFix/>
          </a:blip>
          <a:stretch>
            <a:fillRect/>
          </a:stretch>
        </p:blipFill>
        <p:spPr>
          <a:xfrm>
            <a:off x="5036350" y="1354950"/>
            <a:ext cx="3750451" cy="1552550"/>
          </a:xfrm>
          <a:prstGeom prst="rect">
            <a:avLst/>
          </a:prstGeom>
          <a:noFill/>
          <a:ln>
            <a:noFill/>
          </a:ln>
        </p:spPr>
      </p:pic>
      <p:pic>
        <p:nvPicPr>
          <p:cNvPr id="142" name="Google Shape;142;p21"/>
          <p:cNvPicPr preferRelativeResize="0"/>
          <p:nvPr/>
        </p:nvPicPr>
        <p:blipFill rotWithShape="1">
          <a:blip r:embed="rId5">
            <a:alphaModFix/>
          </a:blip>
          <a:srcRect b="1748" l="13973" r="36334" t="28011"/>
          <a:stretch/>
        </p:blipFill>
        <p:spPr>
          <a:xfrm>
            <a:off x="495275" y="3200400"/>
            <a:ext cx="3362351" cy="1552550"/>
          </a:xfrm>
          <a:prstGeom prst="rect">
            <a:avLst/>
          </a:prstGeom>
          <a:noFill/>
          <a:ln>
            <a:noFill/>
          </a:ln>
        </p:spPr>
      </p:pic>
      <p:pic>
        <p:nvPicPr>
          <p:cNvPr id="143" name="Google Shape;143;p21"/>
          <p:cNvPicPr preferRelativeResize="0"/>
          <p:nvPr/>
        </p:nvPicPr>
        <p:blipFill rotWithShape="1">
          <a:blip r:embed="rId6">
            <a:alphaModFix/>
          </a:blip>
          <a:srcRect b="0" l="9873" r="32655" t="42977"/>
          <a:stretch/>
        </p:blipFill>
        <p:spPr>
          <a:xfrm>
            <a:off x="5300675" y="3200400"/>
            <a:ext cx="3362351" cy="155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