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8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81" d="100"/>
          <a:sy n="81" d="100"/>
        </p:scale>
        <p:origin x="-174" y="210"/>
      </p:cViewPr>
      <p:guideLst>
        <p:guide orient="horz" pos="2160"/>
        <p:guide pos="3840"/>
      </p:guideLst>
    </p:cSldViewPr>
  </p:slideViewPr>
  <p:notesTextViewPr>
    <p:cViewPr>
      <p:scale>
        <a:sx n="1" d="1"/>
        <a:sy n="1" d="1"/>
      </p:scale>
      <p:origin x="0" y="0"/>
    </p:cViewPr>
  </p:notesTextViewPr>
  <p:notesViewPr>
    <p:cSldViewPr snapToGrid="0">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409B0-8AC5-4972-B928-B810ED7C4C64}" type="datetimeFigureOut">
              <a:rPr lang="en-US" smtClean="0"/>
              <a:t>6/10/2021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5C4A6D-6AC2-47E9-AEA1-B2364D54DA36}" type="slidenum">
              <a:rPr lang="en-US" smtClean="0"/>
              <a:t>‹#›</a:t>
            </a:fld>
            <a:endParaRPr lang="en-US"/>
          </a:p>
        </p:txBody>
      </p:sp>
    </p:spTree>
    <p:extLst>
      <p:ext uri="{BB962C8B-B14F-4D97-AF65-F5344CB8AC3E}">
        <p14:creationId xmlns:p14="http://schemas.microsoft.com/office/powerpoint/2010/main" val="1888149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9F228-FD28-4486-B12E-CC8CCDA7B98E}"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A17-C634-4E0C-9850-802A7E30DAFA}" type="slidenum">
              <a:rPr lang="en-US" smtClean="0"/>
              <a:t>‹#›</a:t>
            </a:fld>
            <a:endParaRPr lang="en-US"/>
          </a:p>
        </p:txBody>
      </p:sp>
    </p:spTree>
    <p:extLst>
      <p:ext uri="{BB962C8B-B14F-4D97-AF65-F5344CB8AC3E}">
        <p14:creationId xmlns:p14="http://schemas.microsoft.com/office/powerpoint/2010/main" val="263452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C86E16-DBB2-40D7-A3A5-A6AA3EB4FF6E}" type="slidenum">
              <a:rPr lang="en-IN" smtClean="0"/>
              <a:t>8</a:t>
            </a:fld>
            <a:endParaRPr lang="en-IN"/>
          </a:p>
        </p:txBody>
      </p:sp>
    </p:spTree>
    <p:extLst>
      <p:ext uri="{BB962C8B-B14F-4D97-AF65-F5344CB8AC3E}">
        <p14:creationId xmlns:p14="http://schemas.microsoft.com/office/powerpoint/2010/main" val="3924268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1904999"/>
            <a:ext cx="5486400" cy="2888381"/>
          </a:xfrm>
        </p:spPr>
        <p:txBody>
          <a:bodyPr anchor="b">
            <a:normAutofit/>
          </a:bodyPr>
          <a:lstStyle>
            <a:lvl1pPr algn="l">
              <a:defRPr sz="5000" b="1"/>
            </a:lvl1pPr>
          </a:lstStyle>
          <a:p>
            <a:r>
              <a:rPr lang="en-US" dirty="0" smtClean="0"/>
              <a:t>Click to edit Master title style</a:t>
            </a:r>
            <a:endParaRPr lang="en-US" dirty="0"/>
          </a:p>
        </p:txBody>
      </p:sp>
      <p:sp>
        <p:nvSpPr>
          <p:cNvPr id="3" name="Subtitle 2"/>
          <p:cNvSpPr>
            <a:spLocks noGrp="1"/>
          </p:cNvSpPr>
          <p:nvPr>
            <p:ph type="subTitle" idx="1"/>
          </p:nvPr>
        </p:nvSpPr>
        <p:spPr>
          <a:xfrm>
            <a:off x="6096000" y="5029200"/>
            <a:ext cx="5486400" cy="825583"/>
          </a:xfrm>
        </p:spPr>
        <p:txBody>
          <a:bodyPr>
            <a:normAutofit/>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cxnSp>
        <p:nvCxnSpPr>
          <p:cNvPr id="12" name="Straight Connector 11"/>
          <p:cNvCxnSpPr/>
          <p:nvPr/>
        </p:nvCxnSpPr>
        <p:spPr>
          <a:xfrm>
            <a:off x="6187440" y="4860758"/>
            <a:ext cx="5303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0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7BB9F-04DD-4BEC-B746-E3998C50229B}"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275767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906000" y="0"/>
            <a:ext cx="2286000" cy="6858000"/>
          </a:xfrm>
          <a:prstGeom prst="rect">
            <a:avLst/>
          </a:prstGeom>
          <a:gradFill flip="none" rotWithShape="1">
            <a:gsLst>
              <a:gs pos="20000">
                <a:schemeClr val="bg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10210800" y="495300"/>
            <a:ext cx="1371600" cy="5829300"/>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16017" y="495300"/>
            <a:ext cx="8527983"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84123-CFCC-4353-8B30-DE0CCE4E62CF}"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255023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C3574-5682-4D4A-B7D7-D09D32527D76}"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148896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588168"/>
            <a:ext cx="12192000" cy="4584032"/>
          </a:xfrm>
          <a:prstGeom prst="rect">
            <a:avLst/>
          </a:prstGeom>
          <a:gradFill flip="none" rotWithShape="1">
            <a:gsLst>
              <a:gs pos="20000">
                <a:schemeClr val="bg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1"/>
          <p:cNvSpPr>
            <a:spLocks noEditPoints="1"/>
          </p:cNvSpPr>
          <p:nvPr/>
        </p:nvSpPr>
        <p:spPr bwMode="auto">
          <a:xfrm>
            <a:off x="9644514" y="197815"/>
            <a:ext cx="2333552" cy="6276549"/>
          </a:xfrm>
          <a:custGeom>
            <a:avLst/>
            <a:gdLst>
              <a:gd name="T0" fmla="*/ 520 w 728"/>
              <a:gd name="T1" fmla="*/ 954 h 1962"/>
              <a:gd name="T2" fmla="*/ 367 w 728"/>
              <a:gd name="T3" fmla="*/ 755 h 1962"/>
              <a:gd name="T4" fmla="*/ 440 w 728"/>
              <a:gd name="T5" fmla="*/ 671 h 1962"/>
              <a:gd name="T6" fmla="*/ 519 w 728"/>
              <a:gd name="T7" fmla="*/ 526 h 1962"/>
              <a:gd name="T8" fmla="*/ 536 w 728"/>
              <a:gd name="T9" fmla="*/ 215 h 1962"/>
              <a:gd name="T10" fmla="*/ 452 w 728"/>
              <a:gd name="T11" fmla="*/ 15 h 1962"/>
              <a:gd name="T12" fmla="*/ 294 w 728"/>
              <a:gd name="T13" fmla="*/ 205 h 1962"/>
              <a:gd name="T14" fmla="*/ 286 w 728"/>
              <a:gd name="T15" fmla="*/ 539 h 1962"/>
              <a:gd name="T16" fmla="*/ 128 w 728"/>
              <a:gd name="T17" fmla="*/ 793 h 1962"/>
              <a:gd name="T18" fmla="*/ 4 w 728"/>
              <a:gd name="T19" fmla="*/ 1131 h 1962"/>
              <a:gd name="T20" fmla="*/ 285 w 728"/>
              <a:gd name="T21" fmla="*/ 1491 h 1962"/>
              <a:gd name="T22" fmla="*/ 488 w 728"/>
              <a:gd name="T23" fmla="*/ 1551 h 1962"/>
              <a:gd name="T24" fmla="*/ 278 w 728"/>
              <a:gd name="T25" fmla="*/ 1894 h 1962"/>
              <a:gd name="T26" fmla="*/ 266 w 728"/>
              <a:gd name="T27" fmla="*/ 1869 h 1962"/>
              <a:gd name="T28" fmla="*/ 292 w 728"/>
              <a:gd name="T29" fmla="*/ 1866 h 1962"/>
              <a:gd name="T30" fmla="*/ 374 w 728"/>
              <a:gd name="T31" fmla="*/ 1777 h 1962"/>
              <a:gd name="T32" fmla="*/ 339 w 728"/>
              <a:gd name="T33" fmla="*/ 1681 h 1962"/>
              <a:gd name="T34" fmla="*/ 267 w 728"/>
              <a:gd name="T35" fmla="*/ 1653 h 1962"/>
              <a:gd name="T36" fmla="*/ 153 w 728"/>
              <a:gd name="T37" fmla="*/ 1776 h 1962"/>
              <a:gd name="T38" fmla="*/ 218 w 728"/>
              <a:gd name="T39" fmla="*/ 1908 h 1962"/>
              <a:gd name="T40" fmla="*/ 504 w 728"/>
              <a:gd name="T41" fmla="*/ 1889 h 1962"/>
              <a:gd name="T42" fmla="*/ 508 w 728"/>
              <a:gd name="T43" fmla="*/ 1473 h 1962"/>
              <a:gd name="T44" fmla="*/ 643 w 728"/>
              <a:gd name="T45" fmla="*/ 1050 h 1962"/>
              <a:gd name="T46" fmla="*/ 340 w 728"/>
              <a:gd name="T47" fmla="*/ 298 h 1962"/>
              <a:gd name="T48" fmla="*/ 445 w 728"/>
              <a:gd name="T49" fmla="*/ 174 h 1962"/>
              <a:gd name="T50" fmla="*/ 501 w 728"/>
              <a:gd name="T51" fmla="*/ 316 h 1962"/>
              <a:gd name="T52" fmla="*/ 333 w 728"/>
              <a:gd name="T53" fmla="*/ 576 h 1962"/>
              <a:gd name="T54" fmla="*/ 326 w 728"/>
              <a:gd name="T55" fmla="*/ 347 h 1962"/>
              <a:gd name="T56" fmla="*/ 360 w 728"/>
              <a:gd name="T57" fmla="*/ 1465 h 1962"/>
              <a:gd name="T58" fmla="*/ 188 w 728"/>
              <a:gd name="T59" fmla="*/ 1402 h 1962"/>
              <a:gd name="T60" fmla="*/ 110 w 728"/>
              <a:gd name="T61" fmla="*/ 1060 h 1962"/>
              <a:gd name="T62" fmla="*/ 298 w 728"/>
              <a:gd name="T63" fmla="*/ 818 h 1962"/>
              <a:gd name="T64" fmla="*/ 335 w 728"/>
              <a:gd name="T65" fmla="*/ 783 h 1962"/>
              <a:gd name="T66" fmla="*/ 262 w 728"/>
              <a:gd name="T67" fmla="*/ 1036 h 1962"/>
              <a:gd name="T68" fmla="*/ 273 w 728"/>
              <a:gd name="T69" fmla="*/ 1320 h 1962"/>
              <a:gd name="T70" fmla="*/ 340 w 728"/>
              <a:gd name="T71" fmla="*/ 1368 h 1962"/>
              <a:gd name="T72" fmla="*/ 374 w 728"/>
              <a:gd name="T73" fmla="*/ 1364 h 1962"/>
              <a:gd name="T74" fmla="*/ 303 w 728"/>
              <a:gd name="T75" fmla="*/ 1305 h 1962"/>
              <a:gd name="T76" fmla="*/ 394 w 728"/>
              <a:gd name="T77" fmla="*/ 1079 h 1962"/>
              <a:gd name="T78" fmla="*/ 429 w 728"/>
              <a:gd name="T79" fmla="*/ 1461 h 1962"/>
              <a:gd name="T80" fmla="*/ 580 w 728"/>
              <a:gd name="T81" fmla="*/ 1366 h 1962"/>
              <a:gd name="T82" fmla="*/ 428 w 728"/>
              <a:gd name="T83" fmla="*/ 1073 h 1962"/>
              <a:gd name="T84" fmla="*/ 607 w 728"/>
              <a:gd name="T85" fmla="*/ 1302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8" h="1962">
                <a:moveTo>
                  <a:pt x="643" y="1050"/>
                </a:moveTo>
                <a:cubicBezTo>
                  <a:pt x="611" y="1003"/>
                  <a:pt x="572" y="969"/>
                  <a:pt x="520" y="954"/>
                </a:cubicBezTo>
                <a:cubicBezTo>
                  <a:pt x="456" y="933"/>
                  <a:pt x="404" y="946"/>
                  <a:pt x="404" y="946"/>
                </a:cubicBezTo>
                <a:cubicBezTo>
                  <a:pt x="367" y="755"/>
                  <a:pt x="367" y="755"/>
                  <a:pt x="367" y="755"/>
                </a:cubicBezTo>
                <a:cubicBezTo>
                  <a:pt x="380" y="743"/>
                  <a:pt x="392" y="729"/>
                  <a:pt x="405" y="714"/>
                </a:cubicBezTo>
                <a:cubicBezTo>
                  <a:pt x="417" y="700"/>
                  <a:pt x="429" y="685"/>
                  <a:pt x="440" y="671"/>
                </a:cubicBezTo>
                <a:cubicBezTo>
                  <a:pt x="452" y="652"/>
                  <a:pt x="452" y="652"/>
                  <a:pt x="452" y="652"/>
                </a:cubicBezTo>
                <a:cubicBezTo>
                  <a:pt x="480" y="612"/>
                  <a:pt x="502" y="570"/>
                  <a:pt x="519" y="526"/>
                </a:cubicBezTo>
                <a:cubicBezTo>
                  <a:pt x="547" y="452"/>
                  <a:pt x="561" y="360"/>
                  <a:pt x="550" y="281"/>
                </a:cubicBezTo>
                <a:cubicBezTo>
                  <a:pt x="547" y="260"/>
                  <a:pt x="542" y="238"/>
                  <a:pt x="536" y="215"/>
                </a:cubicBezTo>
                <a:cubicBezTo>
                  <a:pt x="522" y="164"/>
                  <a:pt x="504" y="113"/>
                  <a:pt x="482" y="65"/>
                </a:cubicBezTo>
                <a:cubicBezTo>
                  <a:pt x="474" y="48"/>
                  <a:pt x="467" y="28"/>
                  <a:pt x="452" y="15"/>
                </a:cubicBezTo>
                <a:cubicBezTo>
                  <a:pt x="433" y="0"/>
                  <a:pt x="405" y="10"/>
                  <a:pt x="388" y="24"/>
                </a:cubicBezTo>
                <a:cubicBezTo>
                  <a:pt x="338" y="67"/>
                  <a:pt x="313" y="144"/>
                  <a:pt x="294" y="205"/>
                </a:cubicBezTo>
                <a:cubicBezTo>
                  <a:pt x="286" y="232"/>
                  <a:pt x="280" y="259"/>
                  <a:pt x="277" y="286"/>
                </a:cubicBezTo>
                <a:cubicBezTo>
                  <a:pt x="267" y="370"/>
                  <a:pt x="271" y="455"/>
                  <a:pt x="286" y="539"/>
                </a:cubicBezTo>
                <a:cubicBezTo>
                  <a:pt x="289" y="561"/>
                  <a:pt x="297" y="585"/>
                  <a:pt x="302" y="607"/>
                </a:cubicBezTo>
                <a:cubicBezTo>
                  <a:pt x="302" y="607"/>
                  <a:pt x="173" y="740"/>
                  <a:pt x="128" y="793"/>
                </a:cubicBezTo>
                <a:cubicBezTo>
                  <a:pt x="110" y="814"/>
                  <a:pt x="94" y="837"/>
                  <a:pt x="78" y="860"/>
                </a:cubicBezTo>
                <a:cubicBezTo>
                  <a:pt x="24" y="942"/>
                  <a:pt x="0" y="1034"/>
                  <a:pt x="4" y="1131"/>
                </a:cubicBezTo>
                <a:cubicBezTo>
                  <a:pt x="9" y="1231"/>
                  <a:pt x="56" y="1328"/>
                  <a:pt x="125" y="1398"/>
                </a:cubicBezTo>
                <a:cubicBezTo>
                  <a:pt x="171" y="1445"/>
                  <a:pt x="227" y="1476"/>
                  <a:pt x="285" y="1491"/>
                </a:cubicBezTo>
                <a:cubicBezTo>
                  <a:pt x="386" y="1517"/>
                  <a:pt x="472" y="1487"/>
                  <a:pt x="472" y="1487"/>
                </a:cubicBezTo>
                <a:cubicBezTo>
                  <a:pt x="472" y="1487"/>
                  <a:pt x="487" y="1547"/>
                  <a:pt x="488" y="1551"/>
                </a:cubicBezTo>
                <a:cubicBezTo>
                  <a:pt x="508" y="1647"/>
                  <a:pt x="549" y="1780"/>
                  <a:pt x="477" y="1862"/>
                </a:cubicBezTo>
                <a:cubicBezTo>
                  <a:pt x="432" y="1915"/>
                  <a:pt x="337" y="1932"/>
                  <a:pt x="278" y="1894"/>
                </a:cubicBezTo>
                <a:cubicBezTo>
                  <a:pt x="268" y="1888"/>
                  <a:pt x="262" y="1879"/>
                  <a:pt x="259" y="1869"/>
                </a:cubicBezTo>
                <a:cubicBezTo>
                  <a:pt x="261" y="1869"/>
                  <a:pt x="264" y="1869"/>
                  <a:pt x="266" y="1869"/>
                </a:cubicBezTo>
                <a:cubicBezTo>
                  <a:pt x="273" y="1869"/>
                  <a:pt x="279" y="1869"/>
                  <a:pt x="285" y="1868"/>
                </a:cubicBezTo>
                <a:cubicBezTo>
                  <a:pt x="287" y="1868"/>
                  <a:pt x="290" y="1867"/>
                  <a:pt x="292" y="1866"/>
                </a:cubicBezTo>
                <a:cubicBezTo>
                  <a:pt x="317" y="1860"/>
                  <a:pt x="339" y="1845"/>
                  <a:pt x="354" y="1825"/>
                </a:cubicBezTo>
                <a:cubicBezTo>
                  <a:pt x="365" y="1812"/>
                  <a:pt x="372" y="1796"/>
                  <a:pt x="374" y="1777"/>
                </a:cubicBezTo>
                <a:cubicBezTo>
                  <a:pt x="374" y="1772"/>
                  <a:pt x="375" y="1767"/>
                  <a:pt x="375" y="1762"/>
                </a:cubicBezTo>
                <a:cubicBezTo>
                  <a:pt x="375" y="1730"/>
                  <a:pt x="361" y="1701"/>
                  <a:pt x="339" y="1681"/>
                </a:cubicBezTo>
                <a:cubicBezTo>
                  <a:pt x="332" y="1674"/>
                  <a:pt x="324" y="1669"/>
                  <a:pt x="316" y="1665"/>
                </a:cubicBezTo>
                <a:cubicBezTo>
                  <a:pt x="301" y="1657"/>
                  <a:pt x="285" y="1653"/>
                  <a:pt x="267" y="1653"/>
                </a:cubicBezTo>
                <a:cubicBezTo>
                  <a:pt x="217" y="1653"/>
                  <a:pt x="174" y="1687"/>
                  <a:pt x="162" y="1734"/>
                </a:cubicBezTo>
                <a:cubicBezTo>
                  <a:pt x="157" y="1748"/>
                  <a:pt x="154" y="1762"/>
                  <a:pt x="153" y="1776"/>
                </a:cubicBezTo>
                <a:cubicBezTo>
                  <a:pt x="151" y="1800"/>
                  <a:pt x="156" y="1824"/>
                  <a:pt x="167" y="1845"/>
                </a:cubicBezTo>
                <a:cubicBezTo>
                  <a:pt x="179" y="1867"/>
                  <a:pt x="198" y="1894"/>
                  <a:pt x="218" y="1908"/>
                </a:cubicBezTo>
                <a:cubicBezTo>
                  <a:pt x="241" y="1924"/>
                  <a:pt x="267" y="1936"/>
                  <a:pt x="294" y="1943"/>
                </a:cubicBezTo>
                <a:cubicBezTo>
                  <a:pt x="364" y="1962"/>
                  <a:pt x="453" y="1943"/>
                  <a:pt x="504" y="1889"/>
                </a:cubicBezTo>
                <a:cubicBezTo>
                  <a:pt x="574" y="1816"/>
                  <a:pt x="559" y="1712"/>
                  <a:pt x="535" y="1605"/>
                </a:cubicBezTo>
                <a:cubicBezTo>
                  <a:pt x="530" y="1581"/>
                  <a:pt x="508" y="1477"/>
                  <a:pt x="508" y="1473"/>
                </a:cubicBezTo>
                <a:cubicBezTo>
                  <a:pt x="558" y="1450"/>
                  <a:pt x="601" y="1419"/>
                  <a:pt x="632" y="1377"/>
                </a:cubicBezTo>
                <a:cubicBezTo>
                  <a:pt x="728" y="1250"/>
                  <a:pt x="686" y="1113"/>
                  <a:pt x="643" y="1050"/>
                </a:cubicBezTo>
                <a:close/>
                <a:moveTo>
                  <a:pt x="326" y="347"/>
                </a:moveTo>
                <a:cubicBezTo>
                  <a:pt x="330" y="330"/>
                  <a:pt x="334" y="314"/>
                  <a:pt x="340" y="298"/>
                </a:cubicBezTo>
                <a:cubicBezTo>
                  <a:pt x="349" y="273"/>
                  <a:pt x="361" y="248"/>
                  <a:pt x="374" y="225"/>
                </a:cubicBezTo>
                <a:cubicBezTo>
                  <a:pt x="392" y="195"/>
                  <a:pt x="416" y="178"/>
                  <a:pt x="445" y="174"/>
                </a:cubicBezTo>
                <a:cubicBezTo>
                  <a:pt x="466" y="174"/>
                  <a:pt x="482" y="182"/>
                  <a:pt x="492" y="196"/>
                </a:cubicBezTo>
                <a:cubicBezTo>
                  <a:pt x="516" y="230"/>
                  <a:pt x="510" y="278"/>
                  <a:pt x="501" y="316"/>
                </a:cubicBezTo>
                <a:cubicBezTo>
                  <a:pt x="487" y="376"/>
                  <a:pt x="460" y="434"/>
                  <a:pt x="420" y="482"/>
                </a:cubicBezTo>
                <a:cubicBezTo>
                  <a:pt x="366" y="548"/>
                  <a:pt x="335" y="574"/>
                  <a:pt x="333" y="576"/>
                </a:cubicBezTo>
                <a:cubicBezTo>
                  <a:pt x="331" y="569"/>
                  <a:pt x="318" y="523"/>
                  <a:pt x="316" y="490"/>
                </a:cubicBezTo>
                <a:cubicBezTo>
                  <a:pt x="312" y="442"/>
                  <a:pt x="315" y="394"/>
                  <a:pt x="326" y="347"/>
                </a:cubicBezTo>
                <a:close/>
                <a:moveTo>
                  <a:pt x="429" y="1461"/>
                </a:moveTo>
                <a:cubicBezTo>
                  <a:pt x="406" y="1465"/>
                  <a:pt x="383" y="1466"/>
                  <a:pt x="360" y="1465"/>
                </a:cubicBezTo>
                <a:cubicBezTo>
                  <a:pt x="329" y="1464"/>
                  <a:pt x="298" y="1456"/>
                  <a:pt x="269" y="1446"/>
                </a:cubicBezTo>
                <a:cubicBezTo>
                  <a:pt x="240" y="1436"/>
                  <a:pt x="212" y="1420"/>
                  <a:pt x="188" y="1402"/>
                </a:cubicBezTo>
                <a:cubicBezTo>
                  <a:pt x="137" y="1364"/>
                  <a:pt x="98" y="1306"/>
                  <a:pt x="87" y="1244"/>
                </a:cubicBezTo>
                <a:cubicBezTo>
                  <a:pt x="76" y="1182"/>
                  <a:pt x="86" y="1118"/>
                  <a:pt x="110" y="1060"/>
                </a:cubicBezTo>
                <a:cubicBezTo>
                  <a:pt x="140" y="986"/>
                  <a:pt x="190" y="921"/>
                  <a:pt x="246" y="865"/>
                </a:cubicBezTo>
                <a:cubicBezTo>
                  <a:pt x="263" y="849"/>
                  <a:pt x="281" y="834"/>
                  <a:pt x="298" y="818"/>
                </a:cubicBezTo>
                <a:cubicBezTo>
                  <a:pt x="304" y="811"/>
                  <a:pt x="310" y="806"/>
                  <a:pt x="317" y="800"/>
                </a:cubicBezTo>
                <a:cubicBezTo>
                  <a:pt x="323" y="795"/>
                  <a:pt x="329" y="790"/>
                  <a:pt x="335" y="783"/>
                </a:cubicBezTo>
                <a:cubicBezTo>
                  <a:pt x="342" y="816"/>
                  <a:pt x="371" y="952"/>
                  <a:pt x="369" y="953"/>
                </a:cubicBezTo>
                <a:cubicBezTo>
                  <a:pt x="329" y="968"/>
                  <a:pt x="293" y="995"/>
                  <a:pt x="262" y="1036"/>
                </a:cubicBezTo>
                <a:cubicBezTo>
                  <a:pt x="214" y="1098"/>
                  <a:pt x="199" y="1188"/>
                  <a:pt x="234" y="1260"/>
                </a:cubicBezTo>
                <a:cubicBezTo>
                  <a:pt x="244" y="1281"/>
                  <a:pt x="257" y="1303"/>
                  <a:pt x="273" y="1320"/>
                </a:cubicBezTo>
                <a:cubicBezTo>
                  <a:pt x="280" y="1328"/>
                  <a:pt x="287" y="1335"/>
                  <a:pt x="294" y="1341"/>
                </a:cubicBezTo>
                <a:cubicBezTo>
                  <a:pt x="308" y="1352"/>
                  <a:pt x="323" y="1360"/>
                  <a:pt x="340" y="1368"/>
                </a:cubicBezTo>
                <a:cubicBezTo>
                  <a:pt x="347" y="1371"/>
                  <a:pt x="355" y="1375"/>
                  <a:pt x="362" y="1375"/>
                </a:cubicBezTo>
                <a:cubicBezTo>
                  <a:pt x="368" y="1375"/>
                  <a:pt x="374" y="1370"/>
                  <a:pt x="374" y="1364"/>
                </a:cubicBezTo>
                <a:cubicBezTo>
                  <a:pt x="374" y="1358"/>
                  <a:pt x="368" y="1354"/>
                  <a:pt x="364" y="1352"/>
                </a:cubicBezTo>
                <a:cubicBezTo>
                  <a:pt x="341" y="1342"/>
                  <a:pt x="321" y="1326"/>
                  <a:pt x="303" y="1305"/>
                </a:cubicBezTo>
                <a:cubicBezTo>
                  <a:pt x="259" y="1253"/>
                  <a:pt x="274" y="1176"/>
                  <a:pt x="318" y="1129"/>
                </a:cubicBezTo>
                <a:cubicBezTo>
                  <a:pt x="341" y="1104"/>
                  <a:pt x="366" y="1087"/>
                  <a:pt x="394" y="1079"/>
                </a:cubicBezTo>
                <a:cubicBezTo>
                  <a:pt x="464" y="1453"/>
                  <a:pt x="464" y="1453"/>
                  <a:pt x="464" y="1453"/>
                </a:cubicBezTo>
                <a:cubicBezTo>
                  <a:pt x="450" y="1457"/>
                  <a:pt x="441" y="1459"/>
                  <a:pt x="429" y="1461"/>
                </a:cubicBezTo>
                <a:close/>
                <a:moveTo>
                  <a:pt x="607" y="1302"/>
                </a:moveTo>
                <a:cubicBezTo>
                  <a:pt x="602" y="1324"/>
                  <a:pt x="592" y="1347"/>
                  <a:pt x="580" y="1366"/>
                </a:cubicBezTo>
                <a:cubicBezTo>
                  <a:pt x="554" y="1408"/>
                  <a:pt x="502" y="1441"/>
                  <a:pt x="502" y="1441"/>
                </a:cubicBezTo>
                <a:cubicBezTo>
                  <a:pt x="428" y="1073"/>
                  <a:pt x="428" y="1073"/>
                  <a:pt x="428" y="1073"/>
                </a:cubicBezTo>
                <a:cubicBezTo>
                  <a:pt x="472" y="1073"/>
                  <a:pt x="510" y="1086"/>
                  <a:pt x="543" y="1111"/>
                </a:cubicBezTo>
                <a:cubicBezTo>
                  <a:pt x="598" y="1155"/>
                  <a:pt x="626" y="1234"/>
                  <a:pt x="607" y="1302"/>
                </a:cubicBezTo>
                <a:close/>
              </a:path>
            </a:pathLst>
          </a:custGeom>
          <a:gradFill>
            <a:gsLst>
              <a:gs pos="20000">
                <a:schemeClr val="bg1"/>
              </a:gs>
              <a:gs pos="100000">
                <a:schemeClr val="accent1"/>
              </a:gs>
            </a:gsLst>
            <a:lin ang="0" scaled="1"/>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71599" y="1905000"/>
            <a:ext cx="7772399" cy="2743200"/>
          </a:xfrm>
        </p:spPr>
        <p:txBody>
          <a:bodyPr anchor="b">
            <a:normAutofit/>
          </a:bodyPr>
          <a:lstStyle>
            <a:lvl1pPr>
              <a:defRPr sz="5000" b="1"/>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599" y="5029200"/>
            <a:ext cx="7772400" cy="822960"/>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cxnSp>
        <p:nvCxnSpPr>
          <p:cNvPr id="13" name="Straight Connector 12"/>
          <p:cNvCxnSpPr/>
          <p:nvPr/>
        </p:nvCxnSpPr>
        <p:spPr>
          <a:xfrm>
            <a:off x="1463038" y="4860758"/>
            <a:ext cx="7589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9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1" y="1904999"/>
            <a:ext cx="4297680" cy="44196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522720" y="1904999"/>
            <a:ext cx="4297680"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F55E9A-42F9-486F-9660-92EBA8EB8FE1}"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211703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371600" y="1905000"/>
            <a:ext cx="4416552"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371600" y="2800952"/>
            <a:ext cx="4416552" cy="3523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403848" y="1905000"/>
            <a:ext cx="4416552"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03848" y="2800952"/>
            <a:ext cx="4416552" cy="3523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32E85-1C3E-47BF-9080-3288461E28F3}" type="datetime1">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39784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D36C9-2413-4908-B4FF-B601868ED00B}" type="datetime1">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369784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reeform 17"/>
          <p:cNvSpPr>
            <a:spLocks noChangeAspect="1" noEditPoints="1"/>
          </p:cNvSpPr>
          <p:nvPr userDrawn="1"/>
        </p:nvSpPr>
        <p:spPr bwMode="auto">
          <a:xfrm>
            <a:off x="0" y="0"/>
            <a:ext cx="1118052" cy="4114800"/>
          </a:xfrm>
          <a:custGeom>
            <a:avLst/>
            <a:gdLst>
              <a:gd name="T0" fmla="*/ 217 w 358"/>
              <a:gd name="T1" fmla="*/ 645 h 1327"/>
              <a:gd name="T2" fmla="*/ 113 w 358"/>
              <a:gd name="T3" fmla="*/ 511 h 1327"/>
              <a:gd name="T4" fmla="*/ 162 w 358"/>
              <a:gd name="T5" fmla="*/ 454 h 1327"/>
              <a:gd name="T6" fmla="*/ 216 w 358"/>
              <a:gd name="T7" fmla="*/ 356 h 1327"/>
              <a:gd name="T8" fmla="*/ 228 w 358"/>
              <a:gd name="T9" fmla="*/ 146 h 1327"/>
              <a:gd name="T10" fmla="*/ 171 w 358"/>
              <a:gd name="T11" fmla="*/ 11 h 1327"/>
              <a:gd name="T12" fmla="*/ 64 w 358"/>
              <a:gd name="T13" fmla="*/ 139 h 1327"/>
              <a:gd name="T14" fmla="*/ 58 w 358"/>
              <a:gd name="T15" fmla="*/ 365 h 1327"/>
              <a:gd name="T16" fmla="*/ 8 w 358"/>
              <a:gd name="T17" fmla="*/ 475 h 1327"/>
              <a:gd name="T18" fmla="*/ 32 w 358"/>
              <a:gd name="T19" fmla="*/ 585 h 1327"/>
              <a:gd name="T20" fmla="*/ 79 w 358"/>
              <a:gd name="T21" fmla="*/ 542 h 1327"/>
              <a:gd name="T22" fmla="*/ 115 w 358"/>
              <a:gd name="T23" fmla="*/ 645 h 1327"/>
              <a:gd name="T24" fmla="*/ 23 w 358"/>
              <a:gd name="T25" fmla="*/ 852 h 1327"/>
              <a:gd name="T26" fmla="*/ 64 w 358"/>
              <a:gd name="T27" fmla="*/ 907 h 1327"/>
              <a:gd name="T28" fmla="*/ 110 w 358"/>
              <a:gd name="T29" fmla="*/ 930 h 1327"/>
              <a:gd name="T30" fmla="*/ 111 w 358"/>
              <a:gd name="T31" fmla="*/ 915 h 1327"/>
              <a:gd name="T32" fmla="*/ 80 w 358"/>
              <a:gd name="T33" fmla="*/ 764 h 1327"/>
              <a:gd name="T34" fmla="*/ 179 w 358"/>
              <a:gd name="T35" fmla="*/ 983 h 1327"/>
              <a:gd name="T36" fmla="*/ 108 w 358"/>
              <a:gd name="T37" fmla="*/ 991 h 1327"/>
              <a:gd name="T38" fmla="*/ 8 w 358"/>
              <a:gd name="T39" fmla="*/ 959 h 1327"/>
              <a:gd name="T40" fmla="*/ 58 w 358"/>
              <a:gd name="T41" fmla="*/ 1009 h 1327"/>
              <a:gd name="T42" fmla="*/ 195 w 358"/>
              <a:gd name="T43" fmla="*/ 1049 h 1327"/>
              <a:gd name="T44" fmla="*/ 53 w 358"/>
              <a:gd name="T45" fmla="*/ 1281 h 1327"/>
              <a:gd name="T46" fmla="*/ 45 w 358"/>
              <a:gd name="T47" fmla="*/ 1265 h 1327"/>
              <a:gd name="T48" fmla="*/ 62 w 358"/>
              <a:gd name="T49" fmla="*/ 1263 h 1327"/>
              <a:gd name="T50" fmla="*/ 118 w 358"/>
              <a:gd name="T51" fmla="*/ 1202 h 1327"/>
              <a:gd name="T52" fmla="*/ 94 w 358"/>
              <a:gd name="T53" fmla="*/ 1137 h 1327"/>
              <a:gd name="T54" fmla="*/ 46 w 358"/>
              <a:gd name="T55" fmla="*/ 1118 h 1327"/>
              <a:gd name="T56" fmla="*/ 8 w 358"/>
              <a:gd name="T57" fmla="*/ 1287 h 1327"/>
              <a:gd name="T58" fmla="*/ 64 w 358"/>
              <a:gd name="T59" fmla="*/ 1314 h 1327"/>
              <a:gd name="T60" fmla="*/ 227 w 358"/>
              <a:gd name="T61" fmla="*/ 1086 h 1327"/>
              <a:gd name="T62" fmla="*/ 293 w 358"/>
              <a:gd name="T63" fmla="*/ 932 h 1327"/>
              <a:gd name="T64" fmla="*/ 91 w 358"/>
              <a:gd name="T65" fmla="*/ 390 h 1327"/>
              <a:gd name="T66" fmla="*/ 85 w 358"/>
              <a:gd name="T67" fmla="*/ 235 h 1327"/>
              <a:gd name="T68" fmla="*/ 118 w 358"/>
              <a:gd name="T69" fmla="*/ 153 h 1327"/>
              <a:gd name="T70" fmla="*/ 198 w 358"/>
              <a:gd name="T71" fmla="*/ 133 h 1327"/>
              <a:gd name="T72" fmla="*/ 149 w 358"/>
              <a:gd name="T73" fmla="*/ 326 h 1327"/>
              <a:gd name="T74" fmla="*/ 276 w 358"/>
              <a:gd name="T75" fmla="*/ 881 h 1327"/>
              <a:gd name="T76" fmla="*/ 204 w 358"/>
              <a:gd name="T77" fmla="*/ 975 h 1327"/>
              <a:gd name="T78" fmla="*/ 232 w 358"/>
              <a:gd name="T79" fmla="*/ 752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8" h="1327">
                <a:moveTo>
                  <a:pt x="300" y="711"/>
                </a:moveTo>
                <a:cubicBezTo>
                  <a:pt x="278" y="678"/>
                  <a:pt x="252" y="656"/>
                  <a:pt x="217" y="645"/>
                </a:cubicBezTo>
                <a:cubicBezTo>
                  <a:pt x="174" y="631"/>
                  <a:pt x="138" y="640"/>
                  <a:pt x="138" y="640"/>
                </a:cubicBezTo>
                <a:cubicBezTo>
                  <a:pt x="113" y="511"/>
                  <a:pt x="113" y="511"/>
                  <a:pt x="113" y="511"/>
                </a:cubicBezTo>
                <a:cubicBezTo>
                  <a:pt x="122" y="502"/>
                  <a:pt x="130" y="493"/>
                  <a:pt x="139" y="483"/>
                </a:cubicBezTo>
                <a:cubicBezTo>
                  <a:pt x="147" y="474"/>
                  <a:pt x="155" y="464"/>
                  <a:pt x="162" y="454"/>
                </a:cubicBezTo>
                <a:cubicBezTo>
                  <a:pt x="171" y="441"/>
                  <a:pt x="171" y="441"/>
                  <a:pt x="171" y="441"/>
                </a:cubicBezTo>
                <a:cubicBezTo>
                  <a:pt x="189" y="414"/>
                  <a:pt x="204" y="386"/>
                  <a:pt x="216" y="356"/>
                </a:cubicBezTo>
                <a:cubicBezTo>
                  <a:pt x="235" y="306"/>
                  <a:pt x="245" y="244"/>
                  <a:pt x="237" y="191"/>
                </a:cubicBezTo>
                <a:cubicBezTo>
                  <a:pt x="235" y="176"/>
                  <a:pt x="232" y="162"/>
                  <a:pt x="228" y="146"/>
                </a:cubicBezTo>
                <a:cubicBezTo>
                  <a:pt x="218" y="111"/>
                  <a:pt x="206" y="77"/>
                  <a:pt x="191" y="44"/>
                </a:cubicBezTo>
                <a:cubicBezTo>
                  <a:pt x="185" y="33"/>
                  <a:pt x="181" y="19"/>
                  <a:pt x="171" y="11"/>
                </a:cubicBezTo>
                <a:cubicBezTo>
                  <a:pt x="158" y="0"/>
                  <a:pt x="139" y="7"/>
                  <a:pt x="128" y="17"/>
                </a:cubicBezTo>
                <a:cubicBezTo>
                  <a:pt x="93" y="46"/>
                  <a:pt x="77" y="98"/>
                  <a:pt x="64" y="139"/>
                </a:cubicBezTo>
                <a:cubicBezTo>
                  <a:pt x="58" y="157"/>
                  <a:pt x="54" y="175"/>
                  <a:pt x="52" y="194"/>
                </a:cubicBezTo>
                <a:cubicBezTo>
                  <a:pt x="46" y="251"/>
                  <a:pt x="49" y="308"/>
                  <a:pt x="58" y="365"/>
                </a:cubicBezTo>
                <a:cubicBezTo>
                  <a:pt x="61" y="380"/>
                  <a:pt x="66" y="396"/>
                  <a:pt x="69" y="411"/>
                </a:cubicBezTo>
                <a:cubicBezTo>
                  <a:pt x="69" y="411"/>
                  <a:pt x="39" y="442"/>
                  <a:pt x="8" y="475"/>
                </a:cubicBezTo>
                <a:cubicBezTo>
                  <a:pt x="8" y="610"/>
                  <a:pt x="8" y="610"/>
                  <a:pt x="8" y="610"/>
                </a:cubicBezTo>
                <a:cubicBezTo>
                  <a:pt x="16" y="602"/>
                  <a:pt x="24" y="593"/>
                  <a:pt x="32" y="585"/>
                </a:cubicBezTo>
                <a:cubicBezTo>
                  <a:pt x="43" y="574"/>
                  <a:pt x="55" y="564"/>
                  <a:pt x="66" y="553"/>
                </a:cubicBezTo>
                <a:cubicBezTo>
                  <a:pt x="71" y="549"/>
                  <a:pt x="75" y="545"/>
                  <a:pt x="79" y="542"/>
                </a:cubicBezTo>
                <a:cubicBezTo>
                  <a:pt x="83" y="538"/>
                  <a:pt x="88" y="534"/>
                  <a:pt x="92" y="530"/>
                </a:cubicBezTo>
                <a:cubicBezTo>
                  <a:pt x="97" y="552"/>
                  <a:pt x="116" y="644"/>
                  <a:pt x="115" y="645"/>
                </a:cubicBezTo>
                <a:cubicBezTo>
                  <a:pt x="88" y="655"/>
                  <a:pt x="64" y="673"/>
                  <a:pt x="42" y="701"/>
                </a:cubicBezTo>
                <a:cubicBezTo>
                  <a:pt x="10" y="743"/>
                  <a:pt x="0" y="803"/>
                  <a:pt x="23" y="852"/>
                </a:cubicBezTo>
                <a:cubicBezTo>
                  <a:pt x="30" y="866"/>
                  <a:pt x="39" y="882"/>
                  <a:pt x="50" y="893"/>
                </a:cubicBezTo>
                <a:cubicBezTo>
                  <a:pt x="54" y="898"/>
                  <a:pt x="59" y="903"/>
                  <a:pt x="64" y="907"/>
                </a:cubicBezTo>
                <a:cubicBezTo>
                  <a:pt x="74" y="915"/>
                  <a:pt x="84" y="920"/>
                  <a:pt x="95" y="925"/>
                </a:cubicBezTo>
                <a:cubicBezTo>
                  <a:pt x="100" y="927"/>
                  <a:pt x="105" y="930"/>
                  <a:pt x="110" y="930"/>
                </a:cubicBezTo>
                <a:cubicBezTo>
                  <a:pt x="114" y="930"/>
                  <a:pt x="118" y="926"/>
                  <a:pt x="118" y="923"/>
                </a:cubicBezTo>
                <a:cubicBezTo>
                  <a:pt x="118" y="919"/>
                  <a:pt x="114" y="916"/>
                  <a:pt x="111" y="915"/>
                </a:cubicBezTo>
                <a:cubicBezTo>
                  <a:pt x="96" y="908"/>
                  <a:pt x="82" y="897"/>
                  <a:pt x="70" y="883"/>
                </a:cubicBezTo>
                <a:cubicBezTo>
                  <a:pt x="40" y="847"/>
                  <a:pt x="51" y="796"/>
                  <a:pt x="80" y="764"/>
                </a:cubicBezTo>
                <a:cubicBezTo>
                  <a:pt x="96" y="747"/>
                  <a:pt x="113" y="736"/>
                  <a:pt x="131" y="730"/>
                </a:cubicBezTo>
                <a:cubicBezTo>
                  <a:pt x="179" y="983"/>
                  <a:pt x="179" y="983"/>
                  <a:pt x="179" y="983"/>
                </a:cubicBezTo>
                <a:cubicBezTo>
                  <a:pt x="170" y="986"/>
                  <a:pt x="164" y="987"/>
                  <a:pt x="155" y="988"/>
                </a:cubicBezTo>
                <a:cubicBezTo>
                  <a:pt x="140" y="991"/>
                  <a:pt x="124" y="992"/>
                  <a:pt x="108" y="991"/>
                </a:cubicBezTo>
                <a:cubicBezTo>
                  <a:pt x="87" y="990"/>
                  <a:pt x="67" y="985"/>
                  <a:pt x="47" y="978"/>
                </a:cubicBezTo>
                <a:cubicBezTo>
                  <a:pt x="33" y="973"/>
                  <a:pt x="21" y="967"/>
                  <a:pt x="8" y="959"/>
                </a:cubicBezTo>
                <a:cubicBezTo>
                  <a:pt x="8" y="989"/>
                  <a:pt x="8" y="989"/>
                  <a:pt x="8" y="989"/>
                </a:cubicBezTo>
                <a:cubicBezTo>
                  <a:pt x="24" y="998"/>
                  <a:pt x="41" y="1004"/>
                  <a:pt x="58" y="1009"/>
                </a:cubicBezTo>
                <a:cubicBezTo>
                  <a:pt x="126" y="1026"/>
                  <a:pt x="184" y="1006"/>
                  <a:pt x="184" y="1006"/>
                </a:cubicBezTo>
                <a:cubicBezTo>
                  <a:pt x="184" y="1006"/>
                  <a:pt x="195" y="1047"/>
                  <a:pt x="195" y="1049"/>
                </a:cubicBezTo>
                <a:cubicBezTo>
                  <a:pt x="209" y="1114"/>
                  <a:pt x="236" y="1204"/>
                  <a:pt x="188" y="1260"/>
                </a:cubicBezTo>
                <a:cubicBezTo>
                  <a:pt x="157" y="1295"/>
                  <a:pt x="93" y="1307"/>
                  <a:pt x="53" y="1281"/>
                </a:cubicBezTo>
                <a:cubicBezTo>
                  <a:pt x="46" y="1277"/>
                  <a:pt x="42" y="1271"/>
                  <a:pt x="40" y="1264"/>
                </a:cubicBezTo>
                <a:cubicBezTo>
                  <a:pt x="42" y="1264"/>
                  <a:pt x="43" y="1265"/>
                  <a:pt x="45" y="1265"/>
                </a:cubicBezTo>
                <a:cubicBezTo>
                  <a:pt x="50" y="1265"/>
                  <a:pt x="54" y="1264"/>
                  <a:pt x="58" y="1263"/>
                </a:cubicBezTo>
                <a:cubicBezTo>
                  <a:pt x="59" y="1263"/>
                  <a:pt x="61" y="1263"/>
                  <a:pt x="62" y="1263"/>
                </a:cubicBezTo>
                <a:cubicBezTo>
                  <a:pt x="80" y="1258"/>
                  <a:pt x="94" y="1248"/>
                  <a:pt x="105" y="1234"/>
                </a:cubicBezTo>
                <a:cubicBezTo>
                  <a:pt x="112" y="1226"/>
                  <a:pt x="116" y="1215"/>
                  <a:pt x="118" y="1202"/>
                </a:cubicBezTo>
                <a:cubicBezTo>
                  <a:pt x="118" y="1199"/>
                  <a:pt x="119" y="1195"/>
                  <a:pt x="119" y="1192"/>
                </a:cubicBezTo>
                <a:cubicBezTo>
                  <a:pt x="119" y="1170"/>
                  <a:pt x="109" y="1151"/>
                  <a:pt x="94" y="1137"/>
                </a:cubicBezTo>
                <a:cubicBezTo>
                  <a:pt x="90" y="1133"/>
                  <a:pt x="84" y="1129"/>
                  <a:pt x="79" y="1126"/>
                </a:cubicBezTo>
                <a:cubicBezTo>
                  <a:pt x="69" y="1121"/>
                  <a:pt x="58" y="1118"/>
                  <a:pt x="46" y="1118"/>
                </a:cubicBezTo>
                <a:cubicBezTo>
                  <a:pt x="32" y="1118"/>
                  <a:pt x="19" y="1122"/>
                  <a:pt x="8" y="1129"/>
                </a:cubicBezTo>
                <a:cubicBezTo>
                  <a:pt x="8" y="1287"/>
                  <a:pt x="8" y="1287"/>
                  <a:pt x="8" y="1287"/>
                </a:cubicBezTo>
                <a:cubicBezTo>
                  <a:pt x="10" y="1288"/>
                  <a:pt x="11" y="1290"/>
                  <a:pt x="13" y="1291"/>
                </a:cubicBezTo>
                <a:cubicBezTo>
                  <a:pt x="28" y="1302"/>
                  <a:pt x="46" y="1309"/>
                  <a:pt x="64" y="1314"/>
                </a:cubicBezTo>
                <a:cubicBezTo>
                  <a:pt x="111" y="1327"/>
                  <a:pt x="171" y="1314"/>
                  <a:pt x="206" y="1278"/>
                </a:cubicBezTo>
                <a:cubicBezTo>
                  <a:pt x="253" y="1228"/>
                  <a:pt x="243" y="1158"/>
                  <a:pt x="227" y="1086"/>
                </a:cubicBezTo>
                <a:cubicBezTo>
                  <a:pt x="224" y="1070"/>
                  <a:pt x="208" y="999"/>
                  <a:pt x="209" y="996"/>
                </a:cubicBezTo>
                <a:cubicBezTo>
                  <a:pt x="243" y="981"/>
                  <a:pt x="271" y="960"/>
                  <a:pt x="293" y="932"/>
                </a:cubicBezTo>
                <a:cubicBezTo>
                  <a:pt x="358" y="846"/>
                  <a:pt x="329" y="753"/>
                  <a:pt x="300" y="711"/>
                </a:cubicBezTo>
                <a:close/>
                <a:moveTo>
                  <a:pt x="91" y="390"/>
                </a:moveTo>
                <a:cubicBezTo>
                  <a:pt x="89" y="385"/>
                  <a:pt x="80" y="354"/>
                  <a:pt x="79" y="332"/>
                </a:cubicBezTo>
                <a:cubicBezTo>
                  <a:pt x="76" y="299"/>
                  <a:pt x="78" y="267"/>
                  <a:pt x="85" y="235"/>
                </a:cubicBezTo>
                <a:cubicBezTo>
                  <a:pt x="88" y="224"/>
                  <a:pt x="91" y="213"/>
                  <a:pt x="95" y="202"/>
                </a:cubicBezTo>
                <a:cubicBezTo>
                  <a:pt x="101" y="185"/>
                  <a:pt x="109" y="168"/>
                  <a:pt x="118" y="153"/>
                </a:cubicBezTo>
                <a:cubicBezTo>
                  <a:pt x="130" y="132"/>
                  <a:pt x="146" y="121"/>
                  <a:pt x="166" y="118"/>
                </a:cubicBezTo>
                <a:cubicBezTo>
                  <a:pt x="180" y="118"/>
                  <a:pt x="191" y="123"/>
                  <a:pt x="198" y="133"/>
                </a:cubicBezTo>
                <a:cubicBezTo>
                  <a:pt x="214" y="156"/>
                  <a:pt x="210" y="188"/>
                  <a:pt x="204" y="214"/>
                </a:cubicBezTo>
                <a:cubicBezTo>
                  <a:pt x="195" y="255"/>
                  <a:pt x="176" y="294"/>
                  <a:pt x="149" y="326"/>
                </a:cubicBezTo>
                <a:cubicBezTo>
                  <a:pt x="113" y="371"/>
                  <a:pt x="92" y="388"/>
                  <a:pt x="91" y="390"/>
                </a:cubicBezTo>
                <a:close/>
                <a:moveTo>
                  <a:pt x="276" y="881"/>
                </a:moveTo>
                <a:cubicBezTo>
                  <a:pt x="272" y="896"/>
                  <a:pt x="266" y="911"/>
                  <a:pt x="258" y="924"/>
                </a:cubicBezTo>
                <a:cubicBezTo>
                  <a:pt x="240" y="952"/>
                  <a:pt x="204" y="975"/>
                  <a:pt x="204" y="975"/>
                </a:cubicBezTo>
                <a:cubicBezTo>
                  <a:pt x="155" y="726"/>
                  <a:pt x="155" y="726"/>
                  <a:pt x="155" y="726"/>
                </a:cubicBezTo>
                <a:cubicBezTo>
                  <a:pt x="184" y="726"/>
                  <a:pt x="210" y="735"/>
                  <a:pt x="232" y="752"/>
                </a:cubicBezTo>
                <a:cubicBezTo>
                  <a:pt x="270" y="781"/>
                  <a:pt x="288" y="835"/>
                  <a:pt x="276" y="881"/>
                </a:cubicBezTo>
                <a:close/>
              </a:path>
            </a:pathLst>
          </a:custGeom>
          <a:gradFill>
            <a:gsLst>
              <a:gs pos="20000">
                <a:schemeClr val="accent1">
                  <a:lumMod val="20000"/>
                </a:schemeClr>
              </a:gs>
              <a:gs pos="100000">
                <a:schemeClr val="accent1">
                  <a:lumMod val="75000"/>
                </a:schemeClr>
              </a:gs>
            </a:gsLst>
            <a:lin ang="0" scaled="1"/>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0"/>
          </p:nvPr>
        </p:nvSpPr>
        <p:spPr/>
        <p:txBody>
          <a:bodyPr/>
          <a:lstStyle/>
          <a:p>
            <a:fld id="{D1A10925-201A-4743-8853-90813EDB94FD}" type="datetime1">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16677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610501" y="1905000"/>
            <a:ext cx="6217920" cy="4419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371601" y="1905000"/>
            <a:ext cx="2781700" cy="4419600"/>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9BC20-88B9-463E-BD09-C473B6CD8F2E}"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E75EF-0962-46B2-8C21-C0889BAC0DFA}" type="slidenum">
              <a:rPr lang="en-US" smtClean="0"/>
              <a:t>‹#›</a:t>
            </a:fld>
            <a:endParaRPr lang="en-US"/>
          </a:p>
        </p:txBody>
      </p:sp>
    </p:spTree>
    <p:extLst>
      <p:ext uri="{BB962C8B-B14F-4D97-AF65-F5344CB8AC3E}">
        <p14:creationId xmlns:p14="http://schemas.microsoft.com/office/powerpoint/2010/main" val="256463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6477000" y="1597795"/>
            <a:ext cx="5715000" cy="5260206"/>
          </a:xfrm>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71601" y="1905000"/>
            <a:ext cx="4648200" cy="4419600"/>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0185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1600200"/>
          </a:xfrm>
          <a:prstGeom prst="rect">
            <a:avLst/>
          </a:prstGeom>
          <a:gradFill flip="none" rotWithShape="1">
            <a:gsLst>
              <a:gs pos="20000">
                <a:schemeClr val="bg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
          <p:cNvSpPr>
            <a:spLocks noChangeAspect="1" noEditPoints="1"/>
          </p:cNvSpPr>
          <p:nvPr userDrawn="1"/>
        </p:nvSpPr>
        <p:spPr bwMode="auto">
          <a:xfrm>
            <a:off x="0" y="0"/>
            <a:ext cx="1118052" cy="4114800"/>
          </a:xfrm>
          <a:custGeom>
            <a:avLst/>
            <a:gdLst>
              <a:gd name="T0" fmla="*/ 217 w 358"/>
              <a:gd name="T1" fmla="*/ 645 h 1327"/>
              <a:gd name="T2" fmla="*/ 113 w 358"/>
              <a:gd name="T3" fmla="*/ 511 h 1327"/>
              <a:gd name="T4" fmla="*/ 162 w 358"/>
              <a:gd name="T5" fmla="*/ 454 h 1327"/>
              <a:gd name="T6" fmla="*/ 216 w 358"/>
              <a:gd name="T7" fmla="*/ 356 h 1327"/>
              <a:gd name="T8" fmla="*/ 228 w 358"/>
              <a:gd name="T9" fmla="*/ 146 h 1327"/>
              <a:gd name="T10" fmla="*/ 171 w 358"/>
              <a:gd name="T11" fmla="*/ 11 h 1327"/>
              <a:gd name="T12" fmla="*/ 64 w 358"/>
              <a:gd name="T13" fmla="*/ 139 h 1327"/>
              <a:gd name="T14" fmla="*/ 58 w 358"/>
              <a:gd name="T15" fmla="*/ 365 h 1327"/>
              <a:gd name="T16" fmla="*/ 8 w 358"/>
              <a:gd name="T17" fmla="*/ 475 h 1327"/>
              <a:gd name="T18" fmla="*/ 32 w 358"/>
              <a:gd name="T19" fmla="*/ 585 h 1327"/>
              <a:gd name="T20" fmla="*/ 79 w 358"/>
              <a:gd name="T21" fmla="*/ 542 h 1327"/>
              <a:gd name="T22" fmla="*/ 115 w 358"/>
              <a:gd name="T23" fmla="*/ 645 h 1327"/>
              <a:gd name="T24" fmla="*/ 23 w 358"/>
              <a:gd name="T25" fmla="*/ 852 h 1327"/>
              <a:gd name="T26" fmla="*/ 64 w 358"/>
              <a:gd name="T27" fmla="*/ 907 h 1327"/>
              <a:gd name="T28" fmla="*/ 110 w 358"/>
              <a:gd name="T29" fmla="*/ 930 h 1327"/>
              <a:gd name="T30" fmla="*/ 111 w 358"/>
              <a:gd name="T31" fmla="*/ 915 h 1327"/>
              <a:gd name="T32" fmla="*/ 80 w 358"/>
              <a:gd name="T33" fmla="*/ 764 h 1327"/>
              <a:gd name="T34" fmla="*/ 179 w 358"/>
              <a:gd name="T35" fmla="*/ 983 h 1327"/>
              <a:gd name="T36" fmla="*/ 108 w 358"/>
              <a:gd name="T37" fmla="*/ 991 h 1327"/>
              <a:gd name="T38" fmla="*/ 8 w 358"/>
              <a:gd name="T39" fmla="*/ 959 h 1327"/>
              <a:gd name="T40" fmla="*/ 58 w 358"/>
              <a:gd name="T41" fmla="*/ 1009 h 1327"/>
              <a:gd name="T42" fmla="*/ 195 w 358"/>
              <a:gd name="T43" fmla="*/ 1049 h 1327"/>
              <a:gd name="T44" fmla="*/ 53 w 358"/>
              <a:gd name="T45" fmla="*/ 1281 h 1327"/>
              <a:gd name="T46" fmla="*/ 45 w 358"/>
              <a:gd name="T47" fmla="*/ 1265 h 1327"/>
              <a:gd name="T48" fmla="*/ 62 w 358"/>
              <a:gd name="T49" fmla="*/ 1263 h 1327"/>
              <a:gd name="T50" fmla="*/ 118 w 358"/>
              <a:gd name="T51" fmla="*/ 1202 h 1327"/>
              <a:gd name="T52" fmla="*/ 94 w 358"/>
              <a:gd name="T53" fmla="*/ 1137 h 1327"/>
              <a:gd name="T54" fmla="*/ 46 w 358"/>
              <a:gd name="T55" fmla="*/ 1118 h 1327"/>
              <a:gd name="T56" fmla="*/ 8 w 358"/>
              <a:gd name="T57" fmla="*/ 1287 h 1327"/>
              <a:gd name="T58" fmla="*/ 64 w 358"/>
              <a:gd name="T59" fmla="*/ 1314 h 1327"/>
              <a:gd name="T60" fmla="*/ 227 w 358"/>
              <a:gd name="T61" fmla="*/ 1086 h 1327"/>
              <a:gd name="T62" fmla="*/ 293 w 358"/>
              <a:gd name="T63" fmla="*/ 932 h 1327"/>
              <a:gd name="T64" fmla="*/ 91 w 358"/>
              <a:gd name="T65" fmla="*/ 390 h 1327"/>
              <a:gd name="T66" fmla="*/ 85 w 358"/>
              <a:gd name="T67" fmla="*/ 235 h 1327"/>
              <a:gd name="T68" fmla="*/ 118 w 358"/>
              <a:gd name="T69" fmla="*/ 153 h 1327"/>
              <a:gd name="T70" fmla="*/ 198 w 358"/>
              <a:gd name="T71" fmla="*/ 133 h 1327"/>
              <a:gd name="T72" fmla="*/ 149 w 358"/>
              <a:gd name="T73" fmla="*/ 326 h 1327"/>
              <a:gd name="T74" fmla="*/ 276 w 358"/>
              <a:gd name="T75" fmla="*/ 881 h 1327"/>
              <a:gd name="T76" fmla="*/ 204 w 358"/>
              <a:gd name="T77" fmla="*/ 975 h 1327"/>
              <a:gd name="T78" fmla="*/ 232 w 358"/>
              <a:gd name="T79" fmla="*/ 752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8" h="1327">
                <a:moveTo>
                  <a:pt x="300" y="711"/>
                </a:moveTo>
                <a:cubicBezTo>
                  <a:pt x="278" y="678"/>
                  <a:pt x="252" y="656"/>
                  <a:pt x="217" y="645"/>
                </a:cubicBezTo>
                <a:cubicBezTo>
                  <a:pt x="174" y="631"/>
                  <a:pt x="138" y="640"/>
                  <a:pt x="138" y="640"/>
                </a:cubicBezTo>
                <a:cubicBezTo>
                  <a:pt x="113" y="511"/>
                  <a:pt x="113" y="511"/>
                  <a:pt x="113" y="511"/>
                </a:cubicBezTo>
                <a:cubicBezTo>
                  <a:pt x="122" y="502"/>
                  <a:pt x="130" y="493"/>
                  <a:pt x="139" y="483"/>
                </a:cubicBezTo>
                <a:cubicBezTo>
                  <a:pt x="147" y="474"/>
                  <a:pt x="155" y="464"/>
                  <a:pt x="162" y="454"/>
                </a:cubicBezTo>
                <a:cubicBezTo>
                  <a:pt x="171" y="441"/>
                  <a:pt x="171" y="441"/>
                  <a:pt x="171" y="441"/>
                </a:cubicBezTo>
                <a:cubicBezTo>
                  <a:pt x="189" y="414"/>
                  <a:pt x="204" y="386"/>
                  <a:pt x="216" y="356"/>
                </a:cubicBezTo>
                <a:cubicBezTo>
                  <a:pt x="235" y="306"/>
                  <a:pt x="245" y="244"/>
                  <a:pt x="237" y="191"/>
                </a:cubicBezTo>
                <a:cubicBezTo>
                  <a:pt x="235" y="176"/>
                  <a:pt x="232" y="162"/>
                  <a:pt x="228" y="146"/>
                </a:cubicBezTo>
                <a:cubicBezTo>
                  <a:pt x="218" y="111"/>
                  <a:pt x="206" y="77"/>
                  <a:pt x="191" y="44"/>
                </a:cubicBezTo>
                <a:cubicBezTo>
                  <a:pt x="185" y="33"/>
                  <a:pt x="181" y="19"/>
                  <a:pt x="171" y="11"/>
                </a:cubicBezTo>
                <a:cubicBezTo>
                  <a:pt x="158" y="0"/>
                  <a:pt x="139" y="7"/>
                  <a:pt x="128" y="17"/>
                </a:cubicBezTo>
                <a:cubicBezTo>
                  <a:pt x="93" y="46"/>
                  <a:pt x="77" y="98"/>
                  <a:pt x="64" y="139"/>
                </a:cubicBezTo>
                <a:cubicBezTo>
                  <a:pt x="58" y="157"/>
                  <a:pt x="54" y="175"/>
                  <a:pt x="52" y="194"/>
                </a:cubicBezTo>
                <a:cubicBezTo>
                  <a:pt x="46" y="251"/>
                  <a:pt x="49" y="308"/>
                  <a:pt x="58" y="365"/>
                </a:cubicBezTo>
                <a:cubicBezTo>
                  <a:pt x="61" y="380"/>
                  <a:pt x="66" y="396"/>
                  <a:pt x="69" y="411"/>
                </a:cubicBezTo>
                <a:cubicBezTo>
                  <a:pt x="69" y="411"/>
                  <a:pt x="39" y="442"/>
                  <a:pt x="8" y="475"/>
                </a:cubicBezTo>
                <a:cubicBezTo>
                  <a:pt x="8" y="610"/>
                  <a:pt x="8" y="610"/>
                  <a:pt x="8" y="610"/>
                </a:cubicBezTo>
                <a:cubicBezTo>
                  <a:pt x="16" y="602"/>
                  <a:pt x="24" y="593"/>
                  <a:pt x="32" y="585"/>
                </a:cubicBezTo>
                <a:cubicBezTo>
                  <a:pt x="43" y="574"/>
                  <a:pt x="55" y="564"/>
                  <a:pt x="66" y="553"/>
                </a:cubicBezTo>
                <a:cubicBezTo>
                  <a:pt x="71" y="549"/>
                  <a:pt x="75" y="545"/>
                  <a:pt x="79" y="542"/>
                </a:cubicBezTo>
                <a:cubicBezTo>
                  <a:pt x="83" y="538"/>
                  <a:pt x="88" y="534"/>
                  <a:pt x="92" y="530"/>
                </a:cubicBezTo>
                <a:cubicBezTo>
                  <a:pt x="97" y="552"/>
                  <a:pt x="116" y="644"/>
                  <a:pt x="115" y="645"/>
                </a:cubicBezTo>
                <a:cubicBezTo>
                  <a:pt x="88" y="655"/>
                  <a:pt x="64" y="673"/>
                  <a:pt x="42" y="701"/>
                </a:cubicBezTo>
                <a:cubicBezTo>
                  <a:pt x="10" y="743"/>
                  <a:pt x="0" y="803"/>
                  <a:pt x="23" y="852"/>
                </a:cubicBezTo>
                <a:cubicBezTo>
                  <a:pt x="30" y="866"/>
                  <a:pt x="39" y="882"/>
                  <a:pt x="50" y="893"/>
                </a:cubicBezTo>
                <a:cubicBezTo>
                  <a:pt x="54" y="898"/>
                  <a:pt x="59" y="903"/>
                  <a:pt x="64" y="907"/>
                </a:cubicBezTo>
                <a:cubicBezTo>
                  <a:pt x="74" y="915"/>
                  <a:pt x="84" y="920"/>
                  <a:pt x="95" y="925"/>
                </a:cubicBezTo>
                <a:cubicBezTo>
                  <a:pt x="100" y="927"/>
                  <a:pt x="105" y="930"/>
                  <a:pt x="110" y="930"/>
                </a:cubicBezTo>
                <a:cubicBezTo>
                  <a:pt x="114" y="930"/>
                  <a:pt x="118" y="926"/>
                  <a:pt x="118" y="923"/>
                </a:cubicBezTo>
                <a:cubicBezTo>
                  <a:pt x="118" y="919"/>
                  <a:pt x="114" y="916"/>
                  <a:pt x="111" y="915"/>
                </a:cubicBezTo>
                <a:cubicBezTo>
                  <a:pt x="96" y="908"/>
                  <a:pt x="82" y="897"/>
                  <a:pt x="70" y="883"/>
                </a:cubicBezTo>
                <a:cubicBezTo>
                  <a:pt x="40" y="847"/>
                  <a:pt x="51" y="796"/>
                  <a:pt x="80" y="764"/>
                </a:cubicBezTo>
                <a:cubicBezTo>
                  <a:pt x="96" y="747"/>
                  <a:pt x="113" y="736"/>
                  <a:pt x="131" y="730"/>
                </a:cubicBezTo>
                <a:cubicBezTo>
                  <a:pt x="179" y="983"/>
                  <a:pt x="179" y="983"/>
                  <a:pt x="179" y="983"/>
                </a:cubicBezTo>
                <a:cubicBezTo>
                  <a:pt x="170" y="986"/>
                  <a:pt x="164" y="987"/>
                  <a:pt x="155" y="988"/>
                </a:cubicBezTo>
                <a:cubicBezTo>
                  <a:pt x="140" y="991"/>
                  <a:pt x="124" y="992"/>
                  <a:pt x="108" y="991"/>
                </a:cubicBezTo>
                <a:cubicBezTo>
                  <a:pt x="87" y="990"/>
                  <a:pt x="67" y="985"/>
                  <a:pt x="47" y="978"/>
                </a:cubicBezTo>
                <a:cubicBezTo>
                  <a:pt x="33" y="973"/>
                  <a:pt x="21" y="967"/>
                  <a:pt x="8" y="959"/>
                </a:cubicBezTo>
                <a:cubicBezTo>
                  <a:pt x="8" y="989"/>
                  <a:pt x="8" y="989"/>
                  <a:pt x="8" y="989"/>
                </a:cubicBezTo>
                <a:cubicBezTo>
                  <a:pt x="24" y="998"/>
                  <a:pt x="41" y="1004"/>
                  <a:pt x="58" y="1009"/>
                </a:cubicBezTo>
                <a:cubicBezTo>
                  <a:pt x="126" y="1026"/>
                  <a:pt x="184" y="1006"/>
                  <a:pt x="184" y="1006"/>
                </a:cubicBezTo>
                <a:cubicBezTo>
                  <a:pt x="184" y="1006"/>
                  <a:pt x="195" y="1047"/>
                  <a:pt x="195" y="1049"/>
                </a:cubicBezTo>
                <a:cubicBezTo>
                  <a:pt x="209" y="1114"/>
                  <a:pt x="236" y="1204"/>
                  <a:pt x="188" y="1260"/>
                </a:cubicBezTo>
                <a:cubicBezTo>
                  <a:pt x="157" y="1295"/>
                  <a:pt x="93" y="1307"/>
                  <a:pt x="53" y="1281"/>
                </a:cubicBezTo>
                <a:cubicBezTo>
                  <a:pt x="46" y="1277"/>
                  <a:pt x="42" y="1271"/>
                  <a:pt x="40" y="1264"/>
                </a:cubicBezTo>
                <a:cubicBezTo>
                  <a:pt x="42" y="1264"/>
                  <a:pt x="43" y="1265"/>
                  <a:pt x="45" y="1265"/>
                </a:cubicBezTo>
                <a:cubicBezTo>
                  <a:pt x="50" y="1265"/>
                  <a:pt x="54" y="1264"/>
                  <a:pt x="58" y="1263"/>
                </a:cubicBezTo>
                <a:cubicBezTo>
                  <a:pt x="59" y="1263"/>
                  <a:pt x="61" y="1263"/>
                  <a:pt x="62" y="1263"/>
                </a:cubicBezTo>
                <a:cubicBezTo>
                  <a:pt x="80" y="1258"/>
                  <a:pt x="94" y="1248"/>
                  <a:pt x="105" y="1234"/>
                </a:cubicBezTo>
                <a:cubicBezTo>
                  <a:pt x="112" y="1226"/>
                  <a:pt x="116" y="1215"/>
                  <a:pt x="118" y="1202"/>
                </a:cubicBezTo>
                <a:cubicBezTo>
                  <a:pt x="118" y="1199"/>
                  <a:pt x="119" y="1195"/>
                  <a:pt x="119" y="1192"/>
                </a:cubicBezTo>
                <a:cubicBezTo>
                  <a:pt x="119" y="1170"/>
                  <a:pt x="109" y="1151"/>
                  <a:pt x="94" y="1137"/>
                </a:cubicBezTo>
                <a:cubicBezTo>
                  <a:pt x="90" y="1133"/>
                  <a:pt x="84" y="1129"/>
                  <a:pt x="79" y="1126"/>
                </a:cubicBezTo>
                <a:cubicBezTo>
                  <a:pt x="69" y="1121"/>
                  <a:pt x="58" y="1118"/>
                  <a:pt x="46" y="1118"/>
                </a:cubicBezTo>
                <a:cubicBezTo>
                  <a:pt x="32" y="1118"/>
                  <a:pt x="19" y="1122"/>
                  <a:pt x="8" y="1129"/>
                </a:cubicBezTo>
                <a:cubicBezTo>
                  <a:pt x="8" y="1287"/>
                  <a:pt x="8" y="1287"/>
                  <a:pt x="8" y="1287"/>
                </a:cubicBezTo>
                <a:cubicBezTo>
                  <a:pt x="10" y="1288"/>
                  <a:pt x="11" y="1290"/>
                  <a:pt x="13" y="1291"/>
                </a:cubicBezTo>
                <a:cubicBezTo>
                  <a:pt x="28" y="1302"/>
                  <a:pt x="46" y="1309"/>
                  <a:pt x="64" y="1314"/>
                </a:cubicBezTo>
                <a:cubicBezTo>
                  <a:pt x="111" y="1327"/>
                  <a:pt x="171" y="1314"/>
                  <a:pt x="206" y="1278"/>
                </a:cubicBezTo>
                <a:cubicBezTo>
                  <a:pt x="253" y="1228"/>
                  <a:pt x="243" y="1158"/>
                  <a:pt x="227" y="1086"/>
                </a:cubicBezTo>
                <a:cubicBezTo>
                  <a:pt x="224" y="1070"/>
                  <a:pt x="208" y="999"/>
                  <a:pt x="209" y="996"/>
                </a:cubicBezTo>
                <a:cubicBezTo>
                  <a:pt x="243" y="981"/>
                  <a:pt x="271" y="960"/>
                  <a:pt x="293" y="932"/>
                </a:cubicBezTo>
                <a:cubicBezTo>
                  <a:pt x="358" y="846"/>
                  <a:pt x="329" y="753"/>
                  <a:pt x="300" y="711"/>
                </a:cubicBezTo>
                <a:close/>
                <a:moveTo>
                  <a:pt x="91" y="390"/>
                </a:moveTo>
                <a:cubicBezTo>
                  <a:pt x="89" y="385"/>
                  <a:pt x="80" y="354"/>
                  <a:pt x="79" y="332"/>
                </a:cubicBezTo>
                <a:cubicBezTo>
                  <a:pt x="76" y="299"/>
                  <a:pt x="78" y="267"/>
                  <a:pt x="85" y="235"/>
                </a:cubicBezTo>
                <a:cubicBezTo>
                  <a:pt x="88" y="224"/>
                  <a:pt x="91" y="213"/>
                  <a:pt x="95" y="202"/>
                </a:cubicBezTo>
                <a:cubicBezTo>
                  <a:pt x="101" y="185"/>
                  <a:pt x="109" y="168"/>
                  <a:pt x="118" y="153"/>
                </a:cubicBezTo>
                <a:cubicBezTo>
                  <a:pt x="130" y="132"/>
                  <a:pt x="146" y="121"/>
                  <a:pt x="166" y="118"/>
                </a:cubicBezTo>
                <a:cubicBezTo>
                  <a:pt x="180" y="118"/>
                  <a:pt x="191" y="123"/>
                  <a:pt x="198" y="133"/>
                </a:cubicBezTo>
                <a:cubicBezTo>
                  <a:pt x="214" y="156"/>
                  <a:pt x="210" y="188"/>
                  <a:pt x="204" y="214"/>
                </a:cubicBezTo>
                <a:cubicBezTo>
                  <a:pt x="195" y="255"/>
                  <a:pt x="176" y="294"/>
                  <a:pt x="149" y="326"/>
                </a:cubicBezTo>
                <a:cubicBezTo>
                  <a:pt x="113" y="371"/>
                  <a:pt x="92" y="388"/>
                  <a:pt x="91" y="390"/>
                </a:cubicBezTo>
                <a:close/>
                <a:moveTo>
                  <a:pt x="276" y="881"/>
                </a:moveTo>
                <a:cubicBezTo>
                  <a:pt x="272" y="896"/>
                  <a:pt x="266" y="911"/>
                  <a:pt x="258" y="924"/>
                </a:cubicBezTo>
                <a:cubicBezTo>
                  <a:pt x="240" y="952"/>
                  <a:pt x="204" y="975"/>
                  <a:pt x="204" y="975"/>
                </a:cubicBezTo>
                <a:cubicBezTo>
                  <a:pt x="155" y="726"/>
                  <a:pt x="155" y="726"/>
                  <a:pt x="155" y="726"/>
                </a:cubicBezTo>
                <a:cubicBezTo>
                  <a:pt x="184" y="726"/>
                  <a:pt x="210" y="735"/>
                  <a:pt x="232" y="752"/>
                </a:cubicBezTo>
                <a:cubicBezTo>
                  <a:pt x="270" y="781"/>
                  <a:pt x="288" y="835"/>
                  <a:pt x="276" y="881"/>
                </a:cubicBezTo>
                <a:close/>
              </a:path>
            </a:pathLst>
          </a:custGeom>
          <a:gradFill>
            <a:gsLst>
              <a:gs pos="20000">
                <a:schemeClr val="accent1">
                  <a:lumMod val="20000"/>
                </a:schemeClr>
              </a:gs>
              <a:gs pos="100000">
                <a:schemeClr val="accent1">
                  <a:lumMod val="75000"/>
                </a:schemeClr>
              </a:gs>
            </a:gsLst>
            <a:lin ang="0" scaled="1"/>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Text Placeholder 2"/>
          <p:cNvSpPr>
            <a:spLocks noGrp="1"/>
          </p:cNvSpPr>
          <p:nvPr>
            <p:ph type="body" idx="1"/>
          </p:nvPr>
        </p:nvSpPr>
        <p:spPr>
          <a:xfrm>
            <a:off x="1371600" y="1904998"/>
            <a:ext cx="9448800" cy="441960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4" name="Date Placeholder 3"/>
          <p:cNvSpPr>
            <a:spLocks noGrp="1"/>
          </p:cNvSpPr>
          <p:nvPr>
            <p:ph type="dt" sz="half" idx="2"/>
          </p:nvPr>
        </p:nvSpPr>
        <p:spPr>
          <a:xfrm>
            <a:off x="8336691" y="6516130"/>
            <a:ext cx="1371600" cy="205345"/>
          </a:xfrm>
          <a:prstGeom prst="rect">
            <a:avLst/>
          </a:prstGeom>
        </p:spPr>
        <p:txBody>
          <a:bodyPr vert="horz" lIns="91440" tIns="45720" rIns="91440" bIns="45720" rtlCol="0" anchor="ctr"/>
          <a:lstStyle>
            <a:lvl1pPr algn="r">
              <a:defRPr sz="1200">
                <a:solidFill>
                  <a:schemeClr val="tx1">
                    <a:tint val="75000"/>
                  </a:schemeClr>
                </a:solidFill>
              </a:defRPr>
            </a:lvl1pPr>
          </a:lstStyle>
          <a:p>
            <a:fld id="{FDB05499-8E1A-487C-B00A-20F31C550463}" type="datetime1">
              <a:rPr lang="en-US" smtClean="0"/>
              <a:t>6/10/2021</a:t>
            </a:fld>
            <a:endParaRPr lang="en-US"/>
          </a:p>
        </p:txBody>
      </p:sp>
      <p:sp>
        <p:nvSpPr>
          <p:cNvPr id="5" name="Footer Placeholder 4"/>
          <p:cNvSpPr>
            <a:spLocks noGrp="1"/>
          </p:cNvSpPr>
          <p:nvPr>
            <p:ph type="ftr" sz="quarter" idx="3"/>
          </p:nvPr>
        </p:nvSpPr>
        <p:spPr>
          <a:xfrm>
            <a:off x="1371600" y="6516130"/>
            <a:ext cx="6767382" cy="20534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06000" y="6516130"/>
            <a:ext cx="914400" cy="205345"/>
          </a:xfrm>
          <a:prstGeom prst="rect">
            <a:avLst/>
          </a:prstGeom>
        </p:spPr>
        <p:txBody>
          <a:bodyPr vert="horz" lIns="91440" tIns="45720" rIns="91440" bIns="45720" rtlCol="0" anchor="ctr"/>
          <a:lstStyle>
            <a:lvl1pPr algn="r">
              <a:defRPr sz="1200">
                <a:solidFill>
                  <a:schemeClr val="tx1">
                    <a:tint val="75000"/>
                  </a:schemeClr>
                </a:solidFill>
              </a:defRPr>
            </a:lvl1pPr>
          </a:lstStyle>
          <a:p>
            <a:fld id="{D52E75EF-0962-46B2-8C21-C0889BAC0DFA}" type="slidenum">
              <a:rPr lang="en-US" smtClean="0"/>
              <a:t>‹#›</a:t>
            </a:fld>
            <a:endParaRPr lang="en-US"/>
          </a:p>
        </p:txBody>
      </p:sp>
      <p:sp>
        <p:nvSpPr>
          <p:cNvPr id="2" name="Title Placeholder 1"/>
          <p:cNvSpPr>
            <a:spLocks noGrp="1"/>
          </p:cNvSpPr>
          <p:nvPr>
            <p:ph type="title"/>
          </p:nvPr>
        </p:nvSpPr>
        <p:spPr>
          <a:xfrm>
            <a:off x="1371600" y="198120"/>
            <a:ext cx="9448800" cy="109728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598980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2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280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28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49108" y="861645"/>
            <a:ext cx="5486400" cy="2888381"/>
          </a:xfrm>
        </p:spPr>
        <p:txBody>
          <a:bodyPr>
            <a:normAutofit/>
          </a:bodyPr>
          <a:lstStyle/>
          <a:p>
            <a:pPr algn="ctr"/>
            <a:r>
              <a:rPr lang="en-US" sz="4400" dirty="0" smtClean="0"/>
              <a:t>A Personalized Music Recommendation System</a:t>
            </a:r>
            <a:endParaRPr lang="en-US" sz="4400" dirty="0"/>
          </a:p>
        </p:txBody>
      </p:sp>
      <p:sp>
        <p:nvSpPr>
          <p:cNvPr id="3" name="Subtitle 2"/>
          <p:cNvSpPr>
            <a:spLocks noGrp="1"/>
          </p:cNvSpPr>
          <p:nvPr>
            <p:ph type="subTitle" idx="1"/>
          </p:nvPr>
        </p:nvSpPr>
        <p:spPr>
          <a:xfrm>
            <a:off x="5673969" y="4935415"/>
            <a:ext cx="6635262" cy="1922585"/>
          </a:xfrm>
        </p:spPr>
        <p:txBody>
          <a:bodyPr>
            <a:normAutofit fontScale="70000" lnSpcReduction="20000"/>
          </a:bodyPr>
          <a:lstStyle/>
          <a:p>
            <a:r>
              <a:rPr lang="en-US" sz="2300" b="1" dirty="0" smtClean="0">
                <a:solidFill>
                  <a:srgbClr val="FFFF00"/>
                </a:solidFill>
              </a:rPr>
              <a:t>Group Code: </a:t>
            </a:r>
            <a:r>
              <a:rPr lang="en-US" sz="2300" b="1" dirty="0" smtClean="0">
                <a:solidFill>
                  <a:srgbClr val="FFFF00"/>
                </a:solidFill>
              </a:rPr>
              <a:t>05      	</a:t>
            </a:r>
            <a:r>
              <a:rPr lang="en-US" sz="2300" b="1" dirty="0">
                <a:solidFill>
                  <a:srgbClr val="FFFF00"/>
                </a:solidFill>
              </a:rPr>
              <a:t> </a:t>
            </a:r>
            <a:r>
              <a:rPr lang="en-US" sz="2300" b="1" dirty="0" smtClean="0">
                <a:solidFill>
                  <a:srgbClr val="FFFF00"/>
                </a:solidFill>
              </a:rPr>
              <a:t>        		</a:t>
            </a:r>
            <a:r>
              <a:rPr lang="en-US" sz="2300" b="1" u="sng" dirty="0">
                <a:solidFill>
                  <a:srgbClr val="FFFF00"/>
                </a:solidFill>
              </a:rPr>
              <a:t> </a:t>
            </a:r>
            <a:r>
              <a:rPr lang="en-US" sz="2300" b="1" u="sng" dirty="0" smtClean="0">
                <a:solidFill>
                  <a:srgbClr val="FFFF00"/>
                </a:solidFill>
              </a:rPr>
              <a:t>Team Members</a:t>
            </a:r>
            <a:endParaRPr lang="en-US" sz="2300" b="1" u="sng" dirty="0" smtClean="0">
              <a:solidFill>
                <a:srgbClr val="FFFF00"/>
              </a:solidFill>
            </a:endParaRPr>
          </a:p>
          <a:p>
            <a:r>
              <a:rPr lang="en-US" sz="2300" b="1" dirty="0" smtClean="0">
                <a:solidFill>
                  <a:srgbClr val="FFFF00"/>
                </a:solidFill>
              </a:rPr>
              <a:t>Mentor: </a:t>
            </a:r>
            <a:r>
              <a:rPr lang="en-US" sz="2300" b="1" dirty="0" smtClean="0">
                <a:solidFill>
                  <a:srgbClr val="FFFF00"/>
                </a:solidFill>
                <a:latin typeface="Arial Unicode MS" pitchFamily="34" charset="-128"/>
                <a:ea typeface="Arial Unicode MS" pitchFamily="34" charset="-128"/>
                <a:cs typeface="Arial Unicode MS" pitchFamily="34" charset="-128"/>
              </a:rPr>
              <a:t>Akhila </a:t>
            </a:r>
            <a:r>
              <a:rPr lang="en-US" sz="2300" b="1" dirty="0" smtClean="0">
                <a:solidFill>
                  <a:srgbClr val="FFFF00"/>
                </a:solidFill>
                <a:latin typeface="Arial Unicode MS" pitchFamily="34" charset="-128"/>
                <a:ea typeface="Arial Unicode MS" pitchFamily="34" charset="-128"/>
                <a:cs typeface="Arial Unicode MS" pitchFamily="34" charset="-128"/>
              </a:rPr>
              <a:t>Madam</a:t>
            </a:r>
            <a:r>
              <a:rPr lang="en-US" sz="2300" dirty="0" smtClean="0">
                <a:solidFill>
                  <a:srgbClr val="C00000"/>
                </a:solidFill>
                <a:latin typeface="Arial Unicode MS" pitchFamily="34" charset="-128"/>
                <a:ea typeface="Arial Unicode MS" pitchFamily="34" charset="-128"/>
                <a:cs typeface="Arial Unicode MS" pitchFamily="34" charset="-128"/>
              </a:rPr>
              <a:t>       </a:t>
            </a:r>
            <a:r>
              <a:rPr lang="en-US" sz="2300" dirty="0">
                <a:solidFill>
                  <a:srgbClr val="C00000"/>
                </a:solidFill>
                <a:latin typeface="Arial Unicode MS" pitchFamily="34" charset="-128"/>
                <a:ea typeface="Arial Unicode MS" pitchFamily="34" charset="-128"/>
                <a:cs typeface="Arial Unicode MS" pitchFamily="34" charset="-128"/>
              </a:rPr>
              <a:t> </a:t>
            </a:r>
            <a:r>
              <a:rPr lang="en-US" sz="2300" dirty="0" smtClean="0">
                <a:solidFill>
                  <a:srgbClr val="C00000"/>
                </a:solidFill>
                <a:latin typeface="Arial Unicode MS" pitchFamily="34" charset="-128"/>
                <a:ea typeface="Arial Unicode MS" pitchFamily="34" charset="-128"/>
                <a:cs typeface="Arial Unicode MS" pitchFamily="34" charset="-128"/>
              </a:rPr>
              <a:t>              </a:t>
            </a:r>
            <a:r>
              <a:rPr lang="en-IN" sz="2300" dirty="0" smtClean="0"/>
              <a:t>1.Aravind </a:t>
            </a:r>
            <a:r>
              <a:rPr lang="en-IN" sz="2300" dirty="0"/>
              <a:t>Patel  </a:t>
            </a:r>
            <a:r>
              <a:rPr lang="en-IN" sz="2300" dirty="0" smtClean="0"/>
              <a:t>[IN30005]</a:t>
            </a:r>
          </a:p>
          <a:p>
            <a:r>
              <a:rPr lang="en-US" sz="2300" dirty="0" smtClean="0"/>
              <a:t>			</a:t>
            </a:r>
            <a:r>
              <a:rPr lang="en-US" sz="2300" dirty="0"/>
              <a:t> </a:t>
            </a:r>
            <a:r>
              <a:rPr lang="en-US" sz="2300" dirty="0" smtClean="0"/>
              <a:t>           2.</a:t>
            </a:r>
            <a:r>
              <a:rPr lang="en-IN" sz="2300" dirty="0" smtClean="0"/>
              <a:t> </a:t>
            </a:r>
            <a:r>
              <a:rPr lang="en-IN" sz="2300" dirty="0" err="1" smtClean="0"/>
              <a:t>Mohit</a:t>
            </a:r>
            <a:r>
              <a:rPr lang="en-IN" sz="2300" dirty="0" smtClean="0"/>
              <a:t> </a:t>
            </a:r>
            <a:r>
              <a:rPr lang="en-IN" sz="2300" dirty="0" err="1" smtClean="0"/>
              <a:t>kumar</a:t>
            </a:r>
            <a:r>
              <a:rPr lang="en-IN" sz="2300" dirty="0" smtClean="0"/>
              <a:t>[IN30163]</a:t>
            </a:r>
          </a:p>
          <a:p>
            <a:r>
              <a:rPr lang="en-US" sz="2300" dirty="0" smtClean="0"/>
              <a:t>			</a:t>
            </a:r>
            <a:r>
              <a:rPr lang="en-US" sz="2300" dirty="0"/>
              <a:t> </a:t>
            </a:r>
            <a:r>
              <a:rPr lang="en-US" sz="2300" dirty="0" smtClean="0"/>
              <a:t>           3.</a:t>
            </a:r>
            <a:r>
              <a:rPr lang="en-IN" sz="2300" dirty="0"/>
              <a:t> </a:t>
            </a:r>
            <a:r>
              <a:rPr lang="en-IN" sz="2300" dirty="0" err="1"/>
              <a:t>Dileep</a:t>
            </a:r>
            <a:r>
              <a:rPr lang="en-IN" sz="2300" dirty="0"/>
              <a:t> </a:t>
            </a:r>
            <a:r>
              <a:rPr lang="en-IN" sz="2300" dirty="0" err="1"/>
              <a:t>Chowdary</a:t>
            </a:r>
            <a:r>
              <a:rPr lang="en-IN" sz="2300" dirty="0"/>
              <a:t> </a:t>
            </a:r>
            <a:r>
              <a:rPr lang="en-IN" sz="2300" dirty="0" smtClean="0"/>
              <a:t>[IN30212]</a:t>
            </a:r>
          </a:p>
          <a:p>
            <a:r>
              <a:rPr lang="en-US" sz="2300" dirty="0" smtClean="0"/>
              <a:t>		</a:t>
            </a:r>
            <a:r>
              <a:rPr lang="en-US" sz="2300" dirty="0"/>
              <a:t>	 </a:t>
            </a:r>
            <a:r>
              <a:rPr lang="en-US" sz="2300" dirty="0" smtClean="0"/>
              <a:t>           4.</a:t>
            </a:r>
            <a:r>
              <a:rPr lang="en-IN" sz="2300" dirty="0"/>
              <a:t> Ajay </a:t>
            </a:r>
            <a:r>
              <a:rPr lang="en-IN" sz="2300" dirty="0" err="1"/>
              <a:t>sai</a:t>
            </a:r>
            <a:r>
              <a:rPr lang="en-IN" sz="2300" dirty="0"/>
              <a:t> </a:t>
            </a:r>
            <a:r>
              <a:rPr lang="en-IN" sz="2300" dirty="0" err="1" smtClean="0"/>
              <a:t>kiran</a:t>
            </a:r>
            <a:r>
              <a:rPr lang="en-IN" sz="2300" dirty="0" smtClean="0"/>
              <a:t> [IN30094]</a:t>
            </a:r>
          </a:p>
          <a:p>
            <a:r>
              <a:rPr lang="en-US" sz="2300" dirty="0" smtClean="0"/>
              <a:t>		</a:t>
            </a:r>
            <a:r>
              <a:rPr lang="en-US" sz="2300" dirty="0"/>
              <a:t> </a:t>
            </a:r>
            <a:r>
              <a:rPr lang="en-US" sz="2300" dirty="0" smtClean="0"/>
              <a:t>                               5.</a:t>
            </a:r>
            <a:r>
              <a:rPr lang="en-IN" sz="2300" dirty="0"/>
              <a:t> </a:t>
            </a:r>
            <a:r>
              <a:rPr lang="en-IN" sz="2300" dirty="0" err="1"/>
              <a:t>Nitin</a:t>
            </a:r>
            <a:r>
              <a:rPr lang="en-IN" sz="2300" dirty="0"/>
              <a:t> </a:t>
            </a:r>
            <a:r>
              <a:rPr lang="en-IN" sz="2300" dirty="0" smtClean="0"/>
              <a:t>[IN30063]</a:t>
            </a:r>
            <a:endParaRPr lang="en-IN" sz="2300" dirty="0"/>
          </a:p>
          <a:p>
            <a:endParaRPr lang="en-IN" sz="2000" dirty="0"/>
          </a:p>
          <a:p>
            <a:endParaRPr lang="en-US" dirty="0">
              <a:solidFill>
                <a:srgbClr val="C000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43725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Narrow" pitchFamily="34" charset="0"/>
              </a:rPr>
              <a:t>Cold</a:t>
            </a:r>
            <a:r>
              <a:rPr lang="en-US" dirty="0" smtClean="0"/>
              <a:t> </a:t>
            </a:r>
            <a:r>
              <a:rPr lang="en-US" sz="3600" dirty="0">
                <a:latin typeface="Arial Narrow" pitchFamily="34" charset="0"/>
              </a:rPr>
              <a:t>Start</a:t>
            </a:r>
            <a:r>
              <a:rPr lang="en-US" dirty="0" smtClean="0"/>
              <a:t> </a:t>
            </a:r>
            <a:r>
              <a:rPr lang="en-US" sz="3600" dirty="0">
                <a:latin typeface="Arial Narrow" pitchFamily="34" charset="0"/>
              </a:rPr>
              <a:t>Problem</a:t>
            </a:r>
            <a:endParaRPr lang="en-IN" sz="3600" dirty="0">
              <a:latin typeface="Arial Narrow" pitchFamily="34" charset="0"/>
            </a:endParaRPr>
          </a:p>
        </p:txBody>
      </p:sp>
      <p:sp>
        <p:nvSpPr>
          <p:cNvPr id="3" name="Content Placeholder 2"/>
          <p:cNvSpPr>
            <a:spLocks noGrp="1"/>
          </p:cNvSpPr>
          <p:nvPr>
            <p:ph idx="1"/>
          </p:nvPr>
        </p:nvSpPr>
        <p:spPr/>
        <p:txBody>
          <a:bodyPr>
            <a:normAutofit/>
          </a:bodyPr>
          <a:lstStyle/>
          <a:p>
            <a:pPr algn="just"/>
            <a:r>
              <a:rPr lang="en-US" sz="2800" dirty="0">
                <a:latin typeface="Arial Narrow" pitchFamily="34" charset="0"/>
                <a:ea typeface="+mj-ea"/>
                <a:cs typeface="+mj-cs"/>
              </a:rPr>
              <a:t>If you don’t have knowledge of your users, you can’t personalize them. And having no personalization is a huge issue because you want to make new visitors feel welcome so they’ll become loyal returning customers. </a:t>
            </a:r>
          </a:p>
          <a:p>
            <a:pPr algn="just"/>
            <a:endParaRPr lang="en-US" sz="2800" dirty="0">
              <a:latin typeface="Arial Narrow" pitchFamily="34" charset="0"/>
              <a:ea typeface="+mj-ea"/>
              <a:cs typeface="+mj-cs"/>
            </a:endParaRPr>
          </a:p>
          <a:p>
            <a:pPr algn="just"/>
            <a:r>
              <a:rPr lang="en-US" sz="2800" dirty="0">
                <a:latin typeface="Arial Narrow" pitchFamily="34" charset="0"/>
                <a:ea typeface="+mj-ea"/>
                <a:cs typeface="+mj-cs"/>
              </a:rPr>
              <a:t>Repeat customers are ideal and you’ll want to keep them happy, but there’s nothing like adding a new one to the list. </a:t>
            </a:r>
          </a:p>
        </p:txBody>
      </p:sp>
    </p:spTree>
    <p:extLst>
      <p:ext uri="{BB962C8B-B14F-4D97-AF65-F5344CB8AC3E}">
        <p14:creationId xmlns:p14="http://schemas.microsoft.com/office/powerpoint/2010/main" val="28287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Arial Narrow" pitchFamily="34" charset="0"/>
                <a:ea typeface="+mj-ea"/>
                <a:cs typeface="+mj-cs"/>
              </a:rPr>
              <a:t>This problem is so big that it has a name—it’s called cold start. It’s a term used not only for serving recommendations to new users, but also for introducing new items into your catalog. </a:t>
            </a:r>
          </a:p>
          <a:p>
            <a:pPr algn="just"/>
            <a:endParaRPr lang="en-US" sz="2800" dirty="0">
              <a:latin typeface="Arial Narrow" pitchFamily="34" charset="0"/>
              <a:ea typeface="+mj-ea"/>
              <a:cs typeface="+mj-cs"/>
            </a:endParaRPr>
          </a:p>
          <a:p>
            <a:pPr algn="just"/>
            <a:r>
              <a:rPr lang="en-US" sz="2800" dirty="0">
                <a:latin typeface="Arial Narrow" pitchFamily="34" charset="0"/>
                <a:ea typeface="+mj-ea"/>
                <a:cs typeface="+mj-cs"/>
              </a:rPr>
              <a:t>New items won’t show up in any of the non-personalized recommendations because they don’t have the numbers to enter into sales statistics, and they won’t appear in personalized recommendations because the system doesn’t know how to relate those to other items. </a:t>
            </a:r>
            <a:endParaRPr lang="en-IN" sz="2800" dirty="0">
              <a:latin typeface="Arial Narrow" pitchFamily="34" charset="0"/>
              <a:ea typeface="+mj-ea"/>
              <a:cs typeface="+mj-cs"/>
            </a:endParaRPr>
          </a:p>
          <a:p>
            <a:endParaRPr lang="en-IN" dirty="0"/>
          </a:p>
        </p:txBody>
      </p:sp>
    </p:spTree>
    <p:extLst>
      <p:ext uri="{BB962C8B-B14F-4D97-AF65-F5344CB8AC3E}">
        <p14:creationId xmlns:p14="http://schemas.microsoft.com/office/powerpoint/2010/main" val="264050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latin typeface="Arial Narrow" pitchFamily="34" charset="0"/>
              </a:rPr>
              <a:t>Gray</a:t>
            </a:r>
            <a:r>
              <a:rPr lang="en-IN" dirty="0" smtClean="0"/>
              <a:t> </a:t>
            </a:r>
            <a:r>
              <a:rPr lang="en-IN" sz="3600" dirty="0">
                <a:latin typeface="Arial Narrow" pitchFamily="34" charset="0"/>
              </a:rPr>
              <a:t>sheep</a:t>
            </a:r>
          </a:p>
        </p:txBody>
      </p:sp>
      <p:sp>
        <p:nvSpPr>
          <p:cNvPr id="3" name="Content Placeholder 2"/>
          <p:cNvSpPr>
            <a:spLocks noGrp="1"/>
          </p:cNvSpPr>
          <p:nvPr>
            <p:ph idx="1"/>
          </p:nvPr>
        </p:nvSpPr>
        <p:spPr/>
        <p:txBody>
          <a:bodyPr>
            <a:noAutofit/>
          </a:bodyPr>
          <a:lstStyle/>
          <a:p>
            <a:pPr algn="just"/>
            <a:r>
              <a:rPr lang="en-US" sz="2800" dirty="0">
                <a:latin typeface="Arial Narrow" pitchFamily="34" charset="0"/>
                <a:ea typeface="+mj-ea"/>
                <a:cs typeface="+mj-cs"/>
              </a:rPr>
              <a:t>A user who has such an individual taste that even if there’s data, there are likely no other consumers—or very, very few people—who’ve bought any of the products the gray sheep has. </a:t>
            </a:r>
            <a:endParaRPr lang="en-US" sz="2800" dirty="0" smtClean="0">
              <a:latin typeface="Arial Narrow" pitchFamily="34" charset="0"/>
              <a:ea typeface="+mj-ea"/>
              <a:cs typeface="+mj-cs"/>
            </a:endParaRPr>
          </a:p>
          <a:p>
            <a:pPr algn="just"/>
            <a:endParaRPr lang="en-US" sz="2800" dirty="0">
              <a:latin typeface="Arial Narrow" pitchFamily="34" charset="0"/>
              <a:ea typeface="+mj-ea"/>
              <a:cs typeface="+mj-cs"/>
            </a:endParaRPr>
          </a:p>
          <a:p>
            <a:pPr algn="just"/>
            <a:r>
              <a:rPr lang="en-US" sz="2800" dirty="0" smtClean="0">
                <a:latin typeface="Arial Narrow" pitchFamily="34" charset="0"/>
                <a:ea typeface="+mj-ea"/>
                <a:cs typeface="+mj-cs"/>
              </a:rPr>
              <a:t>The </a:t>
            </a:r>
            <a:r>
              <a:rPr lang="en-US" sz="2800" dirty="0">
                <a:latin typeface="Arial Narrow" pitchFamily="34" charset="0"/>
                <a:ea typeface="+mj-ea"/>
                <a:cs typeface="+mj-cs"/>
              </a:rPr>
              <a:t>reason it’s here among the cold-start problem is that gray sheep create the same issue of calculating recommendations for users that you don’t have any data on. And certain solutions overlap between cold visitors and gray sheep</a:t>
            </a:r>
            <a:endParaRPr lang="en-IN" sz="2800" dirty="0">
              <a:latin typeface="Arial Narrow" pitchFamily="34" charset="0"/>
              <a:ea typeface="+mj-ea"/>
              <a:cs typeface="+mj-cs"/>
            </a:endParaRPr>
          </a:p>
        </p:txBody>
      </p:sp>
    </p:spTree>
    <p:extLst>
      <p:ext uri="{BB962C8B-B14F-4D97-AF65-F5344CB8AC3E}">
        <p14:creationId xmlns:p14="http://schemas.microsoft.com/office/powerpoint/2010/main" val="232929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510" y="908720"/>
            <a:ext cx="9238383" cy="54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62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Narrow" pitchFamily="34" charset="0"/>
              </a:rPr>
              <a:t>Data Kinds that recommender utilizes</a:t>
            </a:r>
            <a:endParaRPr lang="en-IN" sz="3600" dirty="0">
              <a:latin typeface="Arial Narrow" pitchFamily="34" charset="0"/>
            </a:endParaRPr>
          </a:p>
        </p:txBody>
      </p:sp>
      <p:sp>
        <p:nvSpPr>
          <p:cNvPr id="4" name="Rectangle 3"/>
          <p:cNvSpPr/>
          <p:nvPr/>
        </p:nvSpPr>
        <p:spPr>
          <a:xfrm>
            <a:off x="594901" y="2637493"/>
            <a:ext cx="5169859"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b="1" dirty="0" smtClean="0"/>
              <a:t>User Behavior Data:</a:t>
            </a:r>
          </a:p>
          <a:p>
            <a:pPr algn="just"/>
            <a:endParaRPr lang="en-US" dirty="0" smtClean="0"/>
          </a:p>
          <a:p>
            <a:pPr algn="ctr"/>
            <a:r>
              <a:rPr lang="en-US" dirty="0" smtClean="0"/>
              <a:t>Users behavior data is useful information about the engagement of the user on the product. It can be collected from ratings, clicks and purchase history.</a:t>
            </a:r>
          </a:p>
        </p:txBody>
      </p:sp>
      <p:sp>
        <p:nvSpPr>
          <p:cNvPr id="5" name="Rectangle 4"/>
          <p:cNvSpPr/>
          <p:nvPr/>
        </p:nvSpPr>
        <p:spPr>
          <a:xfrm>
            <a:off x="3538988" y="4725144"/>
            <a:ext cx="6096000" cy="147732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just"/>
            <a:r>
              <a:rPr lang="en-US" b="1" dirty="0" smtClean="0"/>
              <a:t>Product Attribute Data:</a:t>
            </a:r>
          </a:p>
          <a:p>
            <a:pPr algn="just"/>
            <a:endParaRPr lang="en-US" dirty="0" smtClean="0"/>
          </a:p>
          <a:p>
            <a:pPr algn="ctr"/>
            <a:r>
              <a:rPr lang="en-US" dirty="0" smtClean="0"/>
              <a:t>Product attribute data is information related to the product itself such as genre in case of books, cast in case of movies, cuisine in case of food.</a:t>
            </a:r>
            <a:endParaRPr lang="en-US" dirty="0"/>
          </a:p>
        </p:txBody>
      </p:sp>
      <p:sp>
        <p:nvSpPr>
          <p:cNvPr id="6" name="Rectangle 5"/>
          <p:cNvSpPr/>
          <p:nvPr/>
        </p:nvSpPr>
        <p:spPr>
          <a:xfrm>
            <a:off x="6484544" y="2637493"/>
            <a:ext cx="5184644"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b="1" dirty="0" smtClean="0"/>
              <a:t>User Demographic Data:</a:t>
            </a:r>
          </a:p>
          <a:p>
            <a:pPr algn="just"/>
            <a:endParaRPr lang="en-US" dirty="0" smtClean="0"/>
          </a:p>
          <a:p>
            <a:pPr algn="ctr"/>
            <a:r>
              <a:rPr lang="en-US" dirty="0" smtClean="0"/>
              <a:t>User demographic information is related to the user’s personal information such as age, education, income and location.</a:t>
            </a:r>
          </a:p>
        </p:txBody>
      </p:sp>
    </p:spTree>
    <p:extLst>
      <p:ext uri="{BB962C8B-B14F-4D97-AF65-F5344CB8AC3E}">
        <p14:creationId xmlns:p14="http://schemas.microsoft.com/office/powerpoint/2010/main" val="364606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Arial Narrow" pitchFamily="34" charset="0"/>
              </a:rPr>
              <a:t>What</a:t>
            </a:r>
            <a:r>
              <a:rPr lang="en-US" sz="3600" dirty="0"/>
              <a:t> </a:t>
            </a:r>
            <a:r>
              <a:rPr lang="en-US" sz="4000" dirty="0">
                <a:latin typeface="Arial Narrow" pitchFamily="34" charset="0"/>
              </a:rPr>
              <a:t>are the common challenges a Recommender System face?</a:t>
            </a:r>
          </a:p>
        </p:txBody>
      </p:sp>
      <p:sp>
        <p:nvSpPr>
          <p:cNvPr id="4" name="Rectangle 3"/>
          <p:cNvSpPr/>
          <p:nvPr/>
        </p:nvSpPr>
        <p:spPr>
          <a:xfrm>
            <a:off x="239349" y="2012402"/>
            <a:ext cx="6096000" cy="1200329"/>
          </a:xfrm>
          <a:prstGeom prst="rect">
            <a:avLst/>
          </a:prstGeom>
        </p:spPr>
        <p:txBody>
          <a:bodyPr>
            <a:spAutoFit/>
          </a:bodyPr>
          <a:lstStyle/>
          <a:p>
            <a:r>
              <a:rPr lang="en-US" b="1" dirty="0" err="1">
                <a:solidFill>
                  <a:srgbClr val="FFFF00"/>
                </a:solidFill>
              </a:rPr>
              <a:t>Sparsity</a:t>
            </a:r>
            <a:r>
              <a:rPr lang="en-US" b="1" dirty="0">
                <a:solidFill>
                  <a:srgbClr val="FFFF00"/>
                </a:solidFill>
              </a:rPr>
              <a:t> of data</a:t>
            </a:r>
            <a:r>
              <a:rPr lang="en-US" dirty="0">
                <a:solidFill>
                  <a:srgbClr val="FFFF00"/>
                </a:solidFill>
              </a:rPr>
              <a:t>. </a:t>
            </a:r>
            <a:endParaRPr lang="en-US" dirty="0" smtClean="0">
              <a:solidFill>
                <a:srgbClr val="FFFF00"/>
              </a:solidFill>
            </a:endParaRPr>
          </a:p>
          <a:p>
            <a:pPr algn="ctr"/>
            <a:r>
              <a:rPr lang="en-US" dirty="0" smtClean="0">
                <a:solidFill>
                  <a:srgbClr val="FFFF00"/>
                </a:solidFill>
              </a:rPr>
              <a:t>Data </a:t>
            </a:r>
            <a:r>
              <a:rPr lang="en-US" dirty="0">
                <a:solidFill>
                  <a:srgbClr val="FFFF00"/>
                </a:solidFill>
              </a:rPr>
              <a:t>sets filled with rows and rows of values that contain blanks or zero values. So finding ways to use denser parts of the data set and those with information is critical</a:t>
            </a:r>
            <a:r>
              <a:rPr lang="en-US" dirty="0" smtClean="0">
                <a:solidFill>
                  <a:srgbClr val="FFFF00"/>
                </a:solidFill>
              </a:rPr>
              <a:t>.</a:t>
            </a:r>
            <a:endParaRPr lang="en-US" dirty="0">
              <a:solidFill>
                <a:srgbClr val="FFFF00"/>
              </a:solidFill>
            </a:endParaRPr>
          </a:p>
        </p:txBody>
      </p:sp>
      <p:sp>
        <p:nvSpPr>
          <p:cNvPr id="5" name="Rectangle 4"/>
          <p:cNvSpPr/>
          <p:nvPr/>
        </p:nvSpPr>
        <p:spPr>
          <a:xfrm>
            <a:off x="6096000" y="5093401"/>
            <a:ext cx="6096000" cy="1200329"/>
          </a:xfrm>
          <a:prstGeom prst="rect">
            <a:avLst/>
          </a:prstGeom>
        </p:spPr>
        <p:txBody>
          <a:bodyPr>
            <a:spAutoFit/>
          </a:bodyPr>
          <a:lstStyle/>
          <a:p>
            <a:r>
              <a:rPr lang="en-US" b="1" dirty="0">
                <a:solidFill>
                  <a:srgbClr val="FFFF00"/>
                </a:solidFill>
              </a:rPr>
              <a:t>Scalability. </a:t>
            </a:r>
          </a:p>
          <a:p>
            <a:pPr algn="ctr"/>
            <a:r>
              <a:rPr lang="en-US" b="1" dirty="0">
                <a:solidFill>
                  <a:srgbClr val="FFFF00"/>
                </a:solidFill>
              </a:rPr>
              <a:t>The traditional approach has become overwhelmed by the multiplicity of products and clients. This becomes a challenge as data sets widen and can lead to performance reduction.</a:t>
            </a:r>
          </a:p>
        </p:txBody>
      </p:sp>
      <p:sp>
        <p:nvSpPr>
          <p:cNvPr id="6" name="Rectangle 5"/>
          <p:cNvSpPr/>
          <p:nvPr/>
        </p:nvSpPr>
        <p:spPr>
          <a:xfrm>
            <a:off x="0" y="5109835"/>
            <a:ext cx="6096000" cy="1200329"/>
          </a:xfrm>
          <a:prstGeom prst="rect">
            <a:avLst/>
          </a:prstGeom>
        </p:spPr>
        <p:txBody>
          <a:bodyPr>
            <a:spAutoFit/>
          </a:bodyPr>
          <a:lstStyle/>
          <a:p>
            <a:r>
              <a:rPr lang="en-US" b="1" dirty="0">
                <a:solidFill>
                  <a:srgbClr val="FFFF00"/>
                </a:solidFill>
              </a:rPr>
              <a:t>Latent association. </a:t>
            </a:r>
          </a:p>
          <a:p>
            <a:pPr algn="ctr"/>
            <a:r>
              <a:rPr lang="en-US" b="1" dirty="0" err="1">
                <a:solidFill>
                  <a:srgbClr val="FFFF00"/>
                </a:solidFill>
              </a:rPr>
              <a:t>Labelling</a:t>
            </a:r>
            <a:r>
              <a:rPr lang="en-US" b="1" dirty="0">
                <a:solidFill>
                  <a:srgbClr val="FFFF00"/>
                </a:solidFill>
              </a:rPr>
              <a:t> is imperfect. Same products with different </a:t>
            </a:r>
            <a:r>
              <a:rPr lang="en-US" b="1" dirty="0" err="1">
                <a:solidFill>
                  <a:srgbClr val="FFFF00"/>
                </a:solidFill>
              </a:rPr>
              <a:t>labelling</a:t>
            </a:r>
            <a:r>
              <a:rPr lang="en-US" b="1" dirty="0">
                <a:solidFill>
                  <a:srgbClr val="FFFF00"/>
                </a:solidFill>
              </a:rPr>
              <a:t> can be ignored or incorrectly consumed, meaning that the information does not get incorporated correctly.</a:t>
            </a:r>
          </a:p>
        </p:txBody>
      </p:sp>
      <p:pic>
        <p:nvPicPr>
          <p:cNvPr id="6146" name="Picture 2" descr="What is a clear explanation of data sparsity?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521" y="2079504"/>
            <a:ext cx="4100772" cy="1296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4" idx="3"/>
          </p:cNvCxnSpPr>
          <p:nvPr/>
        </p:nvCxnSpPr>
        <p:spPr>
          <a:xfrm>
            <a:off x="6335349" y="2612567"/>
            <a:ext cx="1104800" cy="138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617" y="3644273"/>
            <a:ext cx="293946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Elbow Connector 9"/>
          <p:cNvCxnSpPr/>
          <p:nvPr/>
        </p:nvCxnSpPr>
        <p:spPr>
          <a:xfrm flipV="1">
            <a:off x="911424" y="4293097"/>
            <a:ext cx="1344149" cy="8003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81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Arial Narrow" pitchFamily="34" charset="0"/>
              </a:rPr>
              <a:t>HOW DO WE PROVIDE DATA FOR RECOMMENDER SYSTEMS?</a:t>
            </a:r>
            <a:br>
              <a:rPr lang="en-US" sz="2400" dirty="0">
                <a:latin typeface="Arial Narrow" pitchFamily="34" charset="0"/>
              </a:rPr>
            </a:br>
            <a:endParaRPr lang="en-IN" sz="2400" dirty="0">
              <a:latin typeface="Arial Narrow" pitchFamily="34" charset="0"/>
            </a:endParaRPr>
          </a:p>
        </p:txBody>
      </p:sp>
      <p:sp>
        <p:nvSpPr>
          <p:cNvPr id="3" name="Content Placeholder 2"/>
          <p:cNvSpPr>
            <a:spLocks noGrp="1"/>
          </p:cNvSpPr>
          <p:nvPr>
            <p:ph idx="1"/>
          </p:nvPr>
        </p:nvSpPr>
        <p:spPr/>
        <p:txBody>
          <a:bodyPr>
            <a:normAutofit/>
          </a:bodyPr>
          <a:lstStyle/>
          <a:p>
            <a:r>
              <a:rPr lang="en-IN" dirty="0">
                <a:latin typeface="Arial Narrow" pitchFamily="34" charset="0"/>
                <a:ea typeface="+mj-ea"/>
                <a:cs typeface="+mj-cs"/>
              </a:rPr>
              <a:t>Explicit </a:t>
            </a:r>
            <a:r>
              <a:rPr lang="en-IN" dirty="0" smtClean="0">
                <a:latin typeface="Arial Narrow" pitchFamily="34" charset="0"/>
                <a:ea typeface="+mj-ea"/>
                <a:cs typeface="+mj-cs"/>
              </a:rPr>
              <a:t>Ratings</a:t>
            </a:r>
          </a:p>
          <a:p>
            <a:r>
              <a:rPr lang="en-IN" dirty="0">
                <a:latin typeface="Arial Narrow" pitchFamily="34" charset="0"/>
                <a:ea typeface="+mj-ea"/>
                <a:cs typeface="+mj-cs"/>
              </a:rPr>
              <a:t>Implicit </a:t>
            </a:r>
            <a:r>
              <a:rPr lang="en-IN" dirty="0" smtClean="0">
                <a:latin typeface="Arial Narrow" pitchFamily="34" charset="0"/>
                <a:ea typeface="+mj-ea"/>
                <a:cs typeface="+mj-cs"/>
              </a:rPr>
              <a:t>Ratings</a:t>
            </a:r>
          </a:p>
          <a:p>
            <a:r>
              <a:rPr lang="en-IN" dirty="0">
                <a:latin typeface="Arial Narrow" pitchFamily="34" charset="0"/>
                <a:ea typeface="+mj-ea"/>
                <a:cs typeface="+mj-cs"/>
              </a:rPr>
              <a:t>Product Similarity (Item-Item Filtering</a:t>
            </a:r>
            <a:r>
              <a:rPr lang="en-IN" dirty="0" smtClean="0">
                <a:latin typeface="Arial Narrow" pitchFamily="34" charset="0"/>
                <a:ea typeface="+mj-ea"/>
                <a:cs typeface="+mj-cs"/>
              </a:rPr>
              <a:t>)</a:t>
            </a:r>
          </a:p>
          <a:p>
            <a:r>
              <a:rPr lang="en-IN" dirty="0">
                <a:latin typeface="Arial Narrow" pitchFamily="34" charset="0"/>
                <a:ea typeface="+mj-ea"/>
                <a:cs typeface="+mj-cs"/>
              </a:rPr>
              <a:t>User Similarity (User-User Filtering)</a:t>
            </a:r>
          </a:p>
        </p:txBody>
      </p:sp>
    </p:spTree>
    <p:extLst>
      <p:ext uri="{BB962C8B-B14F-4D97-AF65-F5344CB8AC3E}">
        <p14:creationId xmlns:p14="http://schemas.microsoft.com/office/powerpoint/2010/main" val="33259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latin typeface="Arial Narrow" pitchFamily="34" charset="0"/>
              </a:rPr>
              <a:t>How</a:t>
            </a:r>
            <a:r>
              <a:rPr lang="en-US" dirty="0"/>
              <a:t> </a:t>
            </a:r>
            <a:r>
              <a:rPr lang="en-US" sz="2700" dirty="0">
                <a:latin typeface="Arial Narrow" pitchFamily="34" charset="0"/>
              </a:rPr>
              <a:t>do you measure your Recommendation System?</a:t>
            </a:r>
            <a:r>
              <a:rPr lang="en-US" dirty="0"/>
              <a:t/>
            </a:r>
            <a:br>
              <a:rPr lang="en-US" dirty="0"/>
            </a:br>
            <a:endParaRPr lang="en-IN" dirty="0"/>
          </a:p>
        </p:txBody>
      </p:sp>
      <p:sp>
        <p:nvSpPr>
          <p:cNvPr id="3" name="Content Placeholder 2"/>
          <p:cNvSpPr>
            <a:spLocks noGrp="1"/>
          </p:cNvSpPr>
          <p:nvPr>
            <p:ph idx="1"/>
          </p:nvPr>
        </p:nvSpPr>
        <p:spPr/>
        <p:txBody>
          <a:bodyPr/>
          <a:lstStyle/>
          <a:p>
            <a:pPr algn="just"/>
            <a:r>
              <a:rPr lang="en-US" dirty="0">
                <a:latin typeface="Arial Narrow" pitchFamily="34" charset="0"/>
                <a:ea typeface="+mj-ea"/>
                <a:cs typeface="+mj-cs"/>
              </a:rPr>
              <a:t>Conventional measurement techniques include measures of accuracy or coverage measures.</a:t>
            </a:r>
          </a:p>
          <a:p>
            <a:endParaRPr lang="en-IN" dirty="0"/>
          </a:p>
        </p:txBody>
      </p:sp>
      <p:sp>
        <p:nvSpPr>
          <p:cNvPr id="4" name="Rectangle 3"/>
          <p:cNvSpPr/>
          <p:nvPr/>
        </p:nvSpPr>
        <p:spPr>
          <a:xfrm>
            <a:off x="526167" y="2780928"/>
            <a:ext cx="4609727"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i="1" dirty="0"/>
              <a:t>Accuracy</a:t>
            </a:r>
            <a:r>
              <a:rPr lang="en-US" i="1" dirty="0"/>
              <a:t> </a:t>
            </a:r>
            <a:endParaRPr lang="en-US" i="1" dirty="0" smtClean="0"/>
          </a:p>
          <a:p>
            <a:endParaRPr lang="en-US" i="1" dirty="0" smtClean="0"/>
          </a:p>
          <a:p>
            <a:pPr algn="ctr"/>
            <a:r>
              <a:rPr lang="en-US" i="1" dirty="0" smtClean="0"/>
              <a:t>It can </a:t>
            </a:r>
            <a:r>
              <a:rPr lang="en-US" i="1" dirty="0"/>
              <a:t>be described as the fraction of correct recommendations out of the total possible </a:t>
            </a:r>
            <a:r>
              <a:rPr lang="en-US" i="1" dirty="0" smtClean="0"/>
              <a:t>recommendations</a:t>
            </a:r>
            <a:endParaRPr lang="en-IN" dirty="0"/>
          </a:p>
        </p:txBody>
      </p:sp>
      <p:sp>
        <p:nvSpPr>
          <p:cNvPr id="5" name="Rectangle 4"/>
          <p:cNvSpPr/>
          <p:nvPr/>
        </p:nvSpPr>
        <p:spPr>
          <a:xfrm>
            <a:off x="6576053" y="2780928"/>
            <a:ext cx="4128459"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i="1" dirty="0"/>
              <a:t>Coverage measures</a:t>
            </a:r>
            <a:r>
              <a:rPr lang="en-US" i="1" dirty="0"/>
              <a:t> </a:t>
            </a:r>
            <a:endParaRPr lang="en-US" i="1" dirty="0" smtClean="0"/>
          </a:p>
          <a:p>
            <a:endParaRPr lang="en-US" i="1" dirty="0" smtClean="0"/>
          </a:p>
          <a:p>
            <a:pPr algn="ctr"/>
            <a:r>
              <a:rPr lang="en-US" i="1" dirty="0"/>
              <a:t>T</a:t>
            </a:r>
            <a:r>
              <a:rPr lang="en-US" i="1" dirty="0" smtClean="0"/>
              <a:t>he </a:t>
            </a:r>
            <a:r>
              <a:rPr lang="en-US" i="1" dirty="0"/>
              <a:t>number of items or users that the system is actually able to provide recommendation for.</a:t>
            </a:r>
            <a:endParaRPr lang="en-IN" dirty="0"/>
          </a:p>
        </p:txBody>
      </p:sp>
    </p:spTree>
    <p:extLst>
      <p:ext uri="{BB962C8B-B14F-4D97-AF65-F5344CB8AC3E}">
        <p14:creationId xmlns:p14="http://schemas.microsoft.com/office/powerpoint/2010/main" val="116697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arrow" pitchFamily="34" charset="0"/>
              </a:rPr>
              <a:t>Methodology we are going to implement</a:t>
            </a:r>
            <a:endParaRPr lang="en-IN" sz="3200" dirty="0">
              <a:latin typeface="Arial Narrow"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848952"/>
              </p:ext>
            </p:extLst>
          </p:nvPr>
        </p:nvGraphicFramePr>
        <p:xfrm>
          <a:off x="609600" y="1600200"/>
          <a:ext cx="10972800" cy="1645920"/>
        </p:xfrm>
        <a:graphic>
          <a:graphicData uri="http://schemas.openxmlformats.org/drawingml/2006/table">
            <a:tbl>
              <a:tblPr firstRow="1" bandRow="1">
                <a:tableStyleId>{5C22544A-7EE6-4342-B048-85BDC9FD1C3A}</a:tableStyleId>
              </a:tblPr>
              <a:tblGrid>
                <a:gridCol w="5486400"/>
                <a:gridCol w="5486400"/>
              </a:tblGrid>
              <a:tr h="370840">
                <a:tc>
                  <a:txBody>
                    <a:bodyPr/>
                    <a:lstStyle/>
                    <a:p>
                      <a:r>
                        <a:rPr lang="en-US" sz="3200" b="1" kern="1200" dirty="0" smtClean="0">
                          <a:solidFill>
                            <a:schemeClr val="tx1"/>
                          </a:solidFill>
                          <a:latin typeface="Arial Narrow" pitchFamily="34" charset="0"/>
                          <a:ea typeface="+mj-ea"/>
                          <a:cs typeface="+mj-cs"/>
                        </a:rPr>
                        <a:t>Content Based filtering</a:t>
                      </a:r>
                      <a:endParaRPr lang="en-IN" sz="3200" b="1" kern="1200" dirty="0">
                        <a:solidFill>
                          <a:schemeClr val="tx1"/>
                        </a:solidFill>
                        <a:latin typeface="Arial Narrow" pitchFamily="34" charset="0"/>
                        <a:ea typeface="+mj-ea"/>
                        <a:cs typeface="+mj-cs"/>
                      </a:endParaRPr>
                    </a:p>
                  </a:txBody>
                  <a:tcPr marL="121920" marR="121920"/>
                </a:tc>
                <a:tc>
                  <a:txBody>
                    <a:bodyPr/>
                    <a:lstStyle/>
                    <a:p>
                      <a:pPr marL="0" algn="ctr" defTabSz="914400" rtl="0" eaLnBrk="1" latinLnBrk="0" hangingPunct="1"/>
                      <a:r>
                        <a:rPr lang="en-US" sz="3200" b="1" kern="1200" dirty="0" smtClean="0">
                          <a:solidFill>
                            <a:schemeClr val="tx1"/>
                          </a:solidFill>
                          <a:latin typeface="Arial Narrow" pitchFamily="34" charset="0"/>
                          <a:ea typeface="+mj-ea"/>
                          <a:cs typeface="+mj-cs"/>
                        </a:rPr>
                        <a:t>Collaborative filtering</a:t>
                      </a:r>
                      <a:endParaRPr lang="en-IN" sz="3200" b="1" kern="1200" dirty="0">
                        <a:solidFill>
                          <a:schemeClr val="tx1"/>
                        </a:solidFill>
                        <a:latin typeface="Arial Narrow" pitchFamily="34" charset="0"/>
                        <a:ea typeface="+mj-ea"/>
                        <a:cs typeface="+mj-cs"/>
                      </a:endParaRPr>
                    </a:p>
                  </a:txBody>
                  <a:tcPr marL="121920" marR="121920"/>
                </a:tc>
              </a:tr>
              <a:tr h="370840">
                <a:tc>
                  <a:txBody>
                    <a:bodyPr/>
                    <a:lstStyle/>
                    <a:p>
                      <a:pPr algn="ctr"/>
                      <a:r>
                        <a:rPr lang="en-IN" sz="3200" b="0" kern="1200" dirty="0" smtClean="0">
                          <a:solidFill>
                            <a:srgbClr val="C00000"/>
                          </a:solidFill>
                          <a:latin typeface="Arial Narrow" pitchFamily="34" charset="0"/>
                          <a:ea typeface="+mj-ea"/>
                          <a:cs typeface="+mj-cs"/>
                        </a:rPr>
                        <a:t>Term frequency–inverse document frequency</a:t>
                      </a:r>
                      <a:endParaRPr lang="en-IN" sz="3200" b="0" kern="1200" dirty="0">
                        <a:solidFill>
                          <a:srgbClr val="C00000"/>
                        </a:solidFill>
                        <a:latin typeface="Arial Narrow" pitchFamily="34" charset="0"/>
                        <a:ea typeface="+mj-ea"/>
                        <a:cs typeface="+mj-cs"/>
                      </a:endParaRPr>
                    </a:p>
                  </a:txBody>
                  <a:tcPr marL="121920" marR="121920"/>
                </a:tc>
                <a:tc>
                  <a:txBody>
                    <a:bodyPr/>
                    <a:lstStyle/>
                    <a:p>
                      <a:pPr marL="0" algn="ctr" defTabSz="914400" rtl="0" eaLnBrk="1" latinLnBrk="0" hangingPunct="1"/>
                      <a:r>
                        <a:rPr lang="en-IN" sz="3200" b="0" kern="1200" dirty="0" smtClean="0">
                          <a:solidFill>
                            <a:srgbClr val="C00000"/>
                          </a:solidFill>
                          <a:latin typeface="Arial Narrow" pitchFamily="34" charset="0"/>
                          <a:ea typeface="+mj-ea"/>
                          <a:cs typeface="+mj-cs"/>
                        </a:rPr>
                        <a:t>Item-based</a:t>
                      </a:r>
                      <a:endParaRPr lang="en-IN" sz="3200" b="0" kern="1200" dirty="0">
                        <a:solidFill>
                          <a:srgbClr val="C00000"/>
                        </a:solidFill>
                        <a:latin typeface="Arial Narrow" pitchFamily="34" charset="0"/>
                        <a:ea typeface="+mj-ea"/>
                        <a:cs typeface="+mj-cs"/>
                      </a:endParaRPr>
                    </a:p>
                  </a:txBody>
                  <a:tcPr marL="121920" marR="121920"/>
                </a:tc>
              </a:tr>
            </a:tbl>
          </a:graphicData>
        </a:graphic>
      </p:graphicFrame>
    </p:spTree>
    <p:extLst>
      <p:ext uri="{BB962C8B-B14F-4D97-AF65-F5344CB8AC3E}">
        <p14:creationId xmlns:p14="http://schemas.microsoft.com/office/powerpoint/2010/main" val="344357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latin typeface="Arial Narrow" pitchFamily="34" charset="0"/>
              </a:rPr>
              <a:t>Conclusion</a:t>
            </a:r>
            <a:endParaRPr lang="en-IN" sz="2700" dirty="0">
              <a:latin typeface="Arial Narrow" pitchFamily="34" charset="0"/>
            </a:endParaRPr>
          </a:p>
        </p:txBody>
      </p:sp>
      <p:sp>
        <p:nvSpPr>
          <p:cNvPr id="3" name="Content Placeholder 2"/>
          <p:cNvSpPr>
            <a:spLocks noGrp="1"/>
          </p:cNvSpPr>
          <p:nvPr>
            <p:ph idx="1"/>
          </p:nvPr>
        </p:nvSpPr>
        <p:spPr/>
        <p:txBody>
          <a:bodyPr>
            <a:normAutofit/>
          </a:bodyPr>
          <a:lstStyle/>
          <a:p>
            <a:pPr algn="just"/>
            <a:r>
              <a:rPr lang="en-US" sz="2800" dirty="0">
                <a:latin typeface="Arial Narrow" pitchFamily="34" charset="0"/>
                <a:ea typeface="+mj-ea"/>
                <a:cs typeface="+mj-cs"/>
              </a:rPr>
              <a:t>By the end of this project we will be able to develop an efficient personalized recommendation system using content and collaborative recommendation systems.</a:t>
            </a:r>
            <a:endParaRPr lang="en-IN" sz="2800" dirty="0">
              <a:latin typeface="Arial Narrow" pitchFamily="34" charset="0"/>
              <a:ea typeface="+mj-ea"/>
              <a:cs typeface="+mj-cs"/>
            </a:endParaRPr>
          </a:p>
        </p:txBody>
      </p:sp>
    </p:spTree>
    <p:extLst>
      <p:ext uri="{BB962C8B-B14F-4D97-AF65-F5344CB8AC3E}">
        <p14:creationId xmlns:p14="http://schemas.microsoft.com/office/powerpoint/2010/main" val="330311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Narrow" pitchFamily="34" charset="0"/>
              </a:rPr>
              <a:t>Business </a:t>
            </a:r>
            <a:r>
              <a:rPr lang="en-US" dirty="0" smtClean="0">
                <a:latin typeface="Arial Narrow" pitchFamily="34" charset="0"/>
              </a:rPr>
              <a:t>Problem Statement </a:t>
            </a:r>
            <a:endParaRPr lang="en-IN" dirty="0">
              <a:latin typeface="Arial Narrow" pitchFamily="34" charset="0"/>
            </a:endParaRPr>
          </a:p>
        </p:txBody>
      </p:sp>
      <p:sp>
        <p:nvSpPr>
          <p:cNvPr id="3" name="Content Placeholder 2"/>
          <p:cNvSpPr>
            <a:spLocks noGrp="1"/>
          </p:cNvSpPr>
          <p:nvPr>
            <p:ph idx="1"/>
          </p:nvPr>
        </p:nvSpPr>
        <p:spPr/>
        <p:txBody>
          <a:bodyPr>
            <a:normAutofit/>
          </a:bodyPr>
          <a:lstStyle/>
          <a:p>
            <a:pPr algn="just"/>
            <a:r>
              <a:rPr lang="en-US" sz="3900" dirty="0" smtClean="0">
                <a:latin typeface="Arial Narrow" pitchFamily="34" charset="0"/>
                <a:ea typeface="+mj-ea"/>
                <a:cs typeface="+mj-cs"/>
              </a:rPr>
              <a:t>Since most of the music albums are sold on digital platform, </a:t>
            </a:r>
            <a:r>
              <a:rPr lang="en-US" sz="3900" dirty="0" smtClean="0">
                <a:solidFill>
                  <a:srgbClr val="FF0000"/>
                </a:solidFill>
                <a:latin typeface="Arial Narrow" pitchFamily="34" charset="0"/>
                <a:ea typeface="+mj-ea"/>
                <a:cs typeface="+mj-cs"/>
              </a:rPr>
              <a:t>selecting a particular song from a large database will be a difficult task for an user.</a:t>
            </a:r>
          </a:p>
          <a:p>
            <a:pPr algn="just"/>
            <a:endParaRPr lang="en-US" sz="4400" dirty="0" smtClean="0">
              <a:latin typeface="Arial Narrow" pitchFamily="34" charset="0"/>
              <a:ea typeface="+mj-ea"/>
              <a:cs typeface="+mj-cs"/>
            </a:endParaRPr>
          </a:p>
          <a:p>
            <a:pPr algn="just"/>
            <a:r>
              <a:rPr lang="en-US" sz="3900" dirty="0">
                <a:latin typeface="Arial Narrow" pitchFamily="34" charset="0"/>
                <a:ea typeface="+mj-ea"/>
                <a:cs typeface="+mj-cs"/>
              </a:rPr>
              <a:t>When it comes to providers ,</a:t>
            </a:r>
            <a:r>
              <a:rPr lang="en-US" sz="3900" dirty="0" smtClean="0">
                <a:solidFill>
                  <a:srgbClr val="FF0000"/>
                </a:solidFill>
                <a:latin typeface="Arial Narrow" pitchFamily="34" charset="0"/>
                <a:ea typeface="+mj-ea"/>
                <a:cs typeface="+mj-cs"/>
              </a:rPr>
              <a:t>cold </a:t>
            </a:r>
            <a:r>
              <a:rPr lang="en-US" sz="3900" dirty="0">
                <a:solidFill>
                  <a:srgbClr val="FF0000"/>
                </a:solidFill>
                <a:latin typeface="Arial Narrow" pitchFamily="34" charset="0"/>
                <a:ea typeface="+mj-ea"/>
                <a:cs typeface="+mj-cs"/>
              </a:rPr>
              <a:t>start</a:t>
            </a:r>
            <a:r>
              <a:rPr lang="en-US" sz="3900" dirty="0">
                <a:latin typeface="Arial Narrow" pitchFamily="34" charset="0"/>
                <a:ea typeface="+mj-ea"/>
                <a:cs typeface="+mj-cs"/>
              </a:rPr>
              <a:t> is a big </a:t>
            </a:r>
            <a:r>
              <a:rPr lang="en-US" sz="3900" dirty="0" smtClean="0">
                <a:latin typeface="Arial Narrow" pitchFamily="34" charset="0"/>
                <a:ea typeface="+mj-ea"/>
                <a:cs typeface="+mj-cs"/>
              </a:rPr>
              <a:t>issue as </a:t>
            </a:r>
            <a:r>
              <a:rPr lang="en-US" sz="3900" dirty="0">
                <a:latin typeface="Arial Narrow" pitchFamily="34" charset="0"/>
                <a:ea typeface="+mj-ea"/>
                <a:cs typeface="+mj-cs"/>
              </a:rPr>
              <a:t>new user does not share any historical data with them.</a:t>
            </a:r>
            <a:endParaRPr lang="en-IN" sz="3900" dirty="0">
              <a:latin typeface="Arial Narrow" pitchFamily="34" charset="0"/>
              <a:ea typeface="+mj-ea"/>
              <a:cs typeface="+mj-cs"/>
            </a:endParaRPr>
          </a:p>
        </p:txBody>
      </p:sp>
    </p:spTree>
    <p:extLst>
      <p:ext uri="{BB962C8B-B14F-4D97-AF65-F5344CB8AC3E}">
        <p14:creationId xmlns:p14="http://schemas.microsoft.com/office/powerpoint/2010/main" val="13963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Narrow" pitchFamily="34" charset="0"/>
              </a:rPr>
              <a:t>Project</a:t>
            </a:r>
            <a:r>
              <a:rPr lang="en-US" dirty="0" smtClean="0"/>
              <a:t> </a:t>
            </a:r>
            <a:r>
              <a:rPr lang="en-US" sz="3200" dirty="0">
                <a:latin typeface="Arial Narrow" pitchFamily="34" charset="0"/>
              </a:rPr>
              <a:t>Timeline</a:t>
            </a:r>
            <a:endParaRPr lang="en-IN" sz="3200" dirty="0">
              <a:latin typeface="Arial Narrow" pitchFamily="34" charset="0"/>
            </a:endParaRPr>
          </a:p>
        </p:txBody>
      </p:sp>
      <p:sp>
        <p:nvSpPr>
          <p:cNvPr id="3" name="Content Placeholder 2"/>
          <p:cNvSpPr>
            <a:spLocks noGrp="1"/>
          </p:cNvSpPr>
          <p:nvPr>
            <p:ph idx="1"/>
          </p:nvPr>
        </p:nvSpPr>
        <p:spPr/>
        <p:txBody>
          <a:bodyPr>
            <a:normAutofit lnSpcReduction="10000"/>
          </a:bodyPr>
          <a:lstStyle/>
          <a:p>
            <a:pPr fontAlgn="base"/>
            <a:r>
              <a:rPr lang="en-US" sz="3000" dirty="0">
                <a:latin typeface="Arial Narrow" pitchFamily="34" charset="0"/>
                <a:ea typeface="+mj-ea"/>
                <a:cs typeface="+mj-cs"/>
              </a:rPr>
              <a:t>Mid Project Presentation 1: 10th June, 2021</a:t>
            </a:r>
            <a:br>
              <a:rPr lang="en-US" sz="3000" dirty="0">
                <a:latin typeface="Arial Narrow" pitchFamily="34" charset="0"/>
                <a:ea typeface="+mj-ea"/>
                <a:cs typeface="+mj-cs"/>
              </a:rPr>
            </a:br>
            <a:endParaRPr lang="en-US" sz="3000" dirty="0" smtClean="0">
              <a:latin typeface="Arial Narrow" pitchFamily="34" charset="0"/>
              <a:ea typeface="+mj-ea"/>
              <a:cs typeface="+mj-cs"/>
            </a:endParaRPr>
          </a:p>
          <a:p>
            <a:pPr fontAlgn="base"/>
            <a:r>
              <a:rPr lang="en-US" sz="3000" dirty="0" smtClean="0">
                <a:latin typeface="Arial Narrow" pitchFamily="34" charset="0"/>
                <a:ea typeface="+mj-ea"/>
                <a:cs typeface="+mj-cs"/>
              </a:rPr>
              <a:t>Exploratory </a:t>
            </a:r>
            <a:r>
              <a:rPr lang="en-US" sz="3000" dirty="0">
                <a:latin typeface="Arial Narrow" pitchFamily="34" charset="0"/>
                <a:ea typeface="+mj-ea"/>
                <a:cs typeface="+mj-cs"/>
              </a:rPr>
              <a:t>Data </a:t>
            </a:r>
            <a:r>
              <a:rPr lang="en-US" sz="3000" dirty="0" smtClean="0">
                <a:latin typeface="Arial Narrow" pitchFamily="34" charset="0"/>
                <a:ea typeface="+mj-ea"/>
                <a:cs typeface="+mj-cs"/>
              </a:rPr>
              <a:t>Analysis</a:t>
            </a:r>
          </a:p>
          <a:p>
            <a:pPr fontAlgn="base"/>
            <a:endParaRPr lang="en-US" sz="3000" dirty="0">
              <a:latin typeface="Arial Narrow" pitchFamily="34" charset="0"/>
              <a:ea typeface="+mj-ea"/>
              <a:cs typeface="+mj-cs"/>
            </a:endParaRPr>
          </a:p>
          <a:p>
            <a:pPr fontAlgn="base"/>
            <a:r>
              <a:rPr lang="en-US" sz="3000" dirty="0">
                <a:latin typeface="Arial Narrow" pitchFamily="34" charset="0"/>
                <a:ea typeface="+mj-ea"/>
                <a:cs typeface="+mj-cs"/>
              </a:rPr>
              <a:t>Mid Project Presentation 2: 14th June, 2021 </a:t>
            </a:r>
            <a:br>
              <a:rPr lang="en-US" sz="3000" dirty="0">
                <a:latin typeface="Arial Narrow" pitchFamily="34" charset="0"/>
                <a:ea typeface="+mj-ea"/>
                <a:cs typeface="+mj-cs"/>
              </a:rPr>
            </a:br>
            <a:endParaRPr lang="en-US" sz="3000" dirty="0" smtClean="0">
              <a:latin typeface="Arial Narrow" pitchFamily="34" charset="0"/>
              <a:ea typeface="+mj-ea"/>
              <a:cs typeface="+mj-cs"/>
            </a:endParaRPr>
          </a:p>
          <a:p>
            <a:pPr fontAlgn="base"/>
            <a:r>
              <a:rPr lang="en-US" sz="3000" dirty="0" smtClean="0">
                <a:latin typeface="Arial Narrow" pitchFamily="34" charset="0"/>
                <a:ea typeface="+mj-ea"/>
                <a:cs typeface="+mj-cs"/>
              </a:rPr>
              <a:t>PPT </a:t>
            </a:r>
            <a:r>
              <a:rPr lang="en-US" sz="3000" dirty="0">
                <a:latin typeface="Arial Narrow" pitchFamily="34" charset="0"/>
                <a:ea typeface="+mj-ea"/>
                <a:cs typeface="+mj-cs"/>
              </a:rPr>
              <a:t>for EDA Conclusions </a:t>
            </a:r>
          </a:p>
          <a:p>
            <a:pPr lvl="1" fontAlgn="base"/>
            <a:r>
              <a:rPr lang="en-US" sz="3000" dirty="0" err="1">
                <a:latin typeface="Arial Narrow" pitchFamily="34" charset="0"/>
                <a:ea typeface="+mj-ea"/>
                <a:cs typeface="+mj-cs"/>
              </a:rPr>
              <a:t>Jupyter</a:t>
            </a:r>
            <a:r>
              <a:rPr lang="en-US" sz="3000" dirty="0">
                <a:latin typeface="Arial Narrow" pitchFamily="34" charset="0"/>
                <a:ea typeface="+mj-ea"/>
                <a:cs typeface="+mj-cs"/>
              </a:rPr>
              <a:t> File with code implementation of EDA</a:t>
            </a:r>
          </a:p>
          <a:p>
            <a:pPr fontAlgn="base"/>
            <a:r>
              <a:rPr lang="en-US" sz="3000" dirty="0">
                <a:latin typeface="Arial Narrow" pitchFamily="34" charset="0"/>
                <a:ea typeface="+mj-ea"/>
                <a:cs typeface="+mj-cs"/>
              </a:rPr>
              <a:t>Data </a:t>
            </a:r>
            <a:r>
              <a:rPr lang="en-US" sz="3000" dirty="0" smtClean="0">
                <a:latin typeface="Arial Narrow" pitchFamily="34" charset="0"/>
                <a:ea typeface="+mj-ea"/>
                <a:cs typeface="+mj-cs"/>
              </a:rPr>
              <a:t>Preparation</a:t>
            </a:r>
          </a:p>
          <a:p>
            <a:pPr marL="0" indent="0" fontAlgn="base">
              <a:buNone/>
            </a:pPr>
            <a:endParaRPr lang="en-US" sz="3000" dirty="0">
              <a:latin typeface="Arial Narrow" pitchFamily="34" charset="0"/>
              <a:ea typeface="+mj-ea"/>
              <a:cs typeface="+mj-cs"/>
            </a:endParaRPr>
          </a:p>
          <a:p>
            <a:endParaRPr lang="en-IN" dirty="0"/>
          </a:p>
        </p:txBody>
      </p:sp>
    </p:spTree>
    <p:extLst>
      <p:ext uri="{BB962C8B-B14F-4D97-AF65-F5344CB8AC3E}">
        <p14:creationId xmlns:p14="http://schemas.microsoft.com/office/powerpoint/2010/main" val="371497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lnSpc>
                <a:spcPct val="70000"/>
              </a:lnSpc>
            </a:pPr>
            <a:r>
              <a:rPr lang="en-US" sz="2600" dirty="0">
                <a:latin typeface="Arial Narrow" pitchFamily="34" charset="0"/>
                <a:ea typeface="+mj-ea"/>
                <a:cs typeface="+mj-cs"/>
              </a:rPr>
              <a:t>Popularity Based Recommendation System Implementation</a:t>
            </a:r>
          </a:p>
          <a:p>
            <a:pPr fontAlgn="base">
              <a:lnSpc>
                <a:spcPct val="70000"/>
              </a:lnSpc>
            </a:pPr>
            <a:r>
              <a:rPr lang="en-US" sz="2600" dirty="0">
                <a:latin typeface="Arial Narrow" pitchFamily="34" charset="0"/>
                <a:ea typeface="+mj-ea"/>
                <a:cs typeface="+mj-cs"/>
              </a:rPr>
              <a:t>Collaborative Filtering Based Recommendation System Implementation</a:t>
            </a:r>
          </a:p>
          <a:p>
            <a:pPr fontAlgn="base">
              <a:lnSpc>
                <a:spcPct val="70000"/>
              </a:lnSpc>
            </a:pPr>
            <a:r>
              <a:rPr lang="en-US" sz="2600" dirty="0">
                <a:latin typeface="Arial Narrow" pitchFamily="34" charset="0"/>
                <a:ea typeface="+mj-ea"/>
                <a:cs typeface="+mj-cs"/>
              </a:rPr>
              <a:t>Content Based Recommendation System Implementation</a:t>
            </a:r>
          </a:p>
          <a:p>
            <a:pPr fontAlgn="base">
              <a:lnSpc>
                <a:spcPct val="70000"/>
              </a:lnSpc>
            </a:pPr>
            <a:r>
              <a:rPr lang="en-US" sz="2600" dirty="0">
                <a:latin typeface="Arial Narrow" pitchFamily="34" charset="0"/>
                <a:ea typeface="+mj-ea"/>
                <a:cs typeface="+mj-cs"/>
              </a:rPr>
              <a:t>Mid Project Presentation 3: 21st June, 2021</a:t>
            </a:r>
            <a:br>
              <a:rPr lang="en-US" sz="2600" dirty="0">
                <a:latin typeface="Arial Narrow" pitchFamily="34" charset="0"/>
                <a:ea typeface="+mj-ea"/>
                <a:cs typeface="+mj-cs"/>
              </a:rPr>
            </a:br>
            <a:endParaRPr lang="en-US" sz="2600" dirty="0" smtClean="0">
              <a:latin typeface="Arial Narrow" pitchFamily="34" charset="0"/>
              <a:ea typeface="+mj-ea"/>
              <a:cs typeface="+mj-cs"/>
            </a:endParaRPr>
          </a:p>
          <a:p>
            <a:pPr fontAlgn="base">
              <a:lnSpc>
                <a:spcPct val="70000"/>
              </a:lnSpc>
            </a:pPr>
            <a:r>
              <a:rPr lang="en-US" sz="2600" dirty="0" smtClean="0">
                <a:latin typeface="Arial Narrow" pitchFamily="34" charset="0"/>
                <a:ea typeface="+mj-ea"/>
                <a:cs typeface="+mj-cs"/>
              </a:rPr>
              <a:t>Final </a:t>
            </a:r>
            <a:r>
              <a:rPr lang="en-US" sz="2600" dirty="0">
                <a:latin typeface="Arial Narrow" pitchFamily="34" charset="0"/>
                <a:ea typeface="+mj-ea"/>
                <a:cs typeface="+mj-cs"/>
              </a:rPr>
              <a:t>Improvements</a:t>
            </a:r>
          </a:p>
          <a:p>
            <a:pPr fontAlgn="base">
              <a:lnSpc>
                <a:spcPct val="70000"/>
              </a:lnSpc>
            </a:pPr>
            <a:r>
              <a:rPr lang="en-US" sz="2600" dirty="0">
                <a:latin typeface="Arial Narrow" pitchFamily="34" charset="0"/>
                <a:ea typeface="+mj-ea"/>
                <a:cs typeface="+mj-cs"/>
              </a:rPr>
              <a:t>Future Scope</a:t>
            </a:r>
          </a:p>
          <a:p>
            <a:pPr fontAlgn="base">
              <a:lnSpc>
                <a:spcPct val="70000"/>
              </a:lnSpc>
            </a:pPr>
            <a:r>
              <a:rPr lang="en-US" sz="2600" dirty="0">
                <a:latin typeface="Arial Narrow" pitchFamily="34" charset="0"/>
                <a:ea typeface="+mj-ea"/>
                <a:cs typeface="+mj-cs"/>
              </a:rPr>
              <a:t>Final Presentation: 26th June, 2021</a:t>
            </a:r>
          </a:p>
          <a:p>
            <a:endParaRPr lang="en-IN" dirty="0"/>
          </a:p>
        </p:txBody>
      </p:sp>
    </p:spTree>
    <p:extLst>
      <p:ext uri="{BB962C8B-B14F-4D97-AF65-F5344CB8AC3E}">
        <p14:creationId xmlns:p14="http://schemas.microsoft.com/office/powerpoint/2010/main" val="139992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IN" dirty="0"/>
          </a:p>
        </p:txBody>
      </p:sp>
      <p:sp>
        <p:nvSpPr>
          <p:cNvPr id="3" name="Content Placeholder 2"/>
          <p:cNvSpPr>
            <a:spLocks noGrp="1"/>
          </p:cNvSpPr>
          <p:nvPr>
            <p:ph idx="1"/>
          </p:nvPr>
        </p:nvSpPr>
        <p:spPr/>
        <p:txBody>
          <a:bodyPr>
            <a:normAutofit/>
          </a:bodyPr>
          <a:lstStyle/>
          <a:p>
            <a:r>
              <a:rPr lang="en-US" sz="2800" dirty="0" smtClean="0">
                <a:solidFill>
                  <a:srgbClr val="C00000"/>
                </a:solidFill>
                <a:latin typeface="Arial Unicode MS" pitchFamily="34" charset="-128"/>
                <a:ea typeface="Arial Unicode MS" pitchFamily="34" charset="-128"/>
                <a:cs typeface="Arial Unicode MS" pitchFamily="34" charset="-128"/>
              </a:rPr>
              <a:t>EDA</a:t>
            </a:r>
            <a:r>
              <a:rPr lang="en-US" sz="2800" dirty="0" smtClean="0">
                <a:latin typeface="Arial Unicode MS" pitchFamily="34" charset="-128"/>
                <a:ea typeface="Arial Unicode MS" pitchFamily="34" charset="-128"/>
                <a:cs typeface="Arial Unicode MS" pitchFamily="34" charset="-128"/>
              </a:rPr>
              <a:t> in Progress </a:t>
            </a:r>
            <a:endParaRPr lang="en-IN"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35268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itchFamily="34" charset="0"/>
              </a:rPr>
              <a:t>Business Problem Solution</a:t>
            </a:r>
            <a:endParaRPr lang="en-IN" dirty="0"/>
          </a:p>
        </p:txBody>
      </p:sp>
      <p:sp>
        <p:nvSpPr>
          <p:cNvPr id="3" name="Content Placeholder 2"/>
          <p:cNvSpPr>
            <a:spLocks noGrp="1"/>
          </p:cNvSpPr>
          <p:nvPr>
            <p:ph idx="1"/>
          </p:nvPr>
        </p:nvSpPr>
        <p:spPr/>
        <p:txBody>
          <a:bodyPr>
            <a:normAutofit/>
          </a:bodyPr>
          <a:lstStyle/>
          <a:p>
            <a:pPr algn="just"/>
            <a:r>
              <a:rPr lang="en-US" sz="2800" dirty="0" smtClean="0">
                <a:latin typeface="Bahnschrift SemiLight Condensed" pitchFamily="34" charset="0"/>
                <a:ea typeface="Arial Unicode MS" pitchFamily="34" charset="-128"/>
                <a:cs typeface="Arial Unicode MS" pitchFamily="34" charset="-128"/>
              </a:rPr>
              <a:t>In order to handle the problem , we have come with a </a:t>
            </a:r>
            <a:r>
              <a:rPr lang="en-US" sz="2800" dirty="0" smtClean="0">
                <a:solidFill>
                  <a:srgbClr val="FF0000"/>
                </a:solidFill>
                <a:latin typeface="Bahnschrift SemiLight Condensed" pitchFamily="34" charset="0"/>
                <a:ea typeface="Arial Unicode MS" pitchFamily="34" charset="-128"/>
                <a:cs typeface="Arial Unicode MS" pitchFamily="34" charset="-128"/>
              </a:rPr>
              <a:t>recommender system </a:t>
            </a:r>
            <a:r>
              <a:rPr lang="en-US" sz="2800" dirty="0" smtClean="0">
                <a:latin typeface="Bahnschrift SemiLight Condensed" pitchFamily="34" charset="0"/>
                <a:ea typeface="Arial Unicode MS" pitchFamily="34" charset="-128"/>
                <a:cs typeface="Arial Unicode MS" pitchFamily="34" charset="-128"/>
              </a:rPr>
              <a:t>which uses content based and Content based recommendation system </a:t>
            </a:r>
            <a:r>
              <a:rPr lang="en-IN" sz="2800" dirty="0">
                <a:latin typeface="Bahnschrift SemiLight Condensed" pitchFamily="34" charset="0"/>
                <a:ea typeface="Arial Unicode MS" pitchFamily="34" charset="-128"/>
                <a:cs typeface="Arial Unicode MS" pitchFamily="34" charset="-128"/>
              </a:rPr>
              <a:t>Collaborative </a:t>
            </a:r>
            <a:r>
              <a:rPr lang="en-IN" sz="2800" dirty="0" smtClean="0">
                <a:latin typeface="Bahnschrift SemiLight Condensed" pitchFamily="34" charset="0"/>
                <a:ea typeface="Arial Unicode MS" pitchFamily="34" charset="-128"/>
                <a:cs typeface="Arial Unicode MS" pitchFamily="34" charset="-128"/>
              </a:rPr>
              <a:t>Filtering</a:t>
            </a:r>
            <a:r>
              <a:rPr lang="en-IN" sz="2800" b="1" dirty="0" smtClean="0"/>
              <a:t> </a:t>
            </a:r>
            <a:r>
              <a:rPr lang="en-US" sz="2800" dirty="0" smtClean="0">
                <a:latin typeface="Bahnschrift SemiLight Condensed" pitchFamily="34" charset="0"/>
                <a:ea typeface="Arial Unicode MS" pitchFamily="34" charset="-128"/>
                <a:cs typeface="Arial Unicode MS" pitchFamily="34" charset="-128"/>
              </a:rPr>
              <a:t>to suggest best suitable song depending upon the user historical data and preferences.</a:t>
            </a:r>
          </a:p>
          <a:p>
            <a:pPr algn="just"/>
            <a:endParaRPr lang="en-US" dirty="0" smtClean="0">
              <a:latin typeface="Bahnschrift SemiLight Condensed" pitchFamily="34" charset="0"/>
              <a:ea typeface="Arial Unicode MS" pitchFamily="34" charset="-128"/>
              <a:cs typeface="Arial Unicode MS" pitchFamily="34" charset="-128"/>
            </a:endParaRPr>
          </a:p>
          <a:p>
            <a:pPr algn="just"/>
            <a:r>
              <a:rPr lang="en-US" sz="2800" dirty="0">
                <a:latin typeface="Bahnschrift SemiLight Condensed" pitchFamily="34" charset="0"/>
                <a:ea typeface="Arial Unicode MS" pitchFamily="34" charset="-128"/>
                <a:cs typeface="Arial Unicode MS" pitchFamily="34" charset="-128"/>
              </a:rPr>
              <a:t>To address this problem we decided to go with content based [use side information such as text, social networks, etc.] from Representative based ,bandit based and </a:t>
            </a:r>
            <a:r>
              <a:rPr lang="en-IN" sz="2800" dirty="0">
                <a:latin typeface="Bahnschrift SemiLight Condensed" pitchFamily="34" charset="0"/>
                <a:ea typeface="Arial Unicode MS" pitchFamily="34" charset="-128"/>
                <a:cs typeface="Arial Unicode MS" pitchFamily="34" charset="-128"/>
              </a:rPr>
              <a:t>Deep learning methods</a:t>
            </a:r>
          </a:p>
        </p:txBody>
      </p:sp>
    </p:spTree>
    <p:extLst>
      <p:ext uri="{BB962C8B-B14F-4D97-AF65-F5344CB8AC3E}">
        <p14:creationId xmlns:p14="http://schemas.microsoft.com/office/powerpoint/2010/main" val="226926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itchFamily="34" charset="0"/>
              </a:rPr>
              <a:t>What Recommendation system is ?</a:t>
            </a:r>
            <a:endParaRPr lang="en-IN" dirty="0">
              <a:latin typeface="Arial Narrow" pitchFamily="34" charset="0"/>
            </a:endParaRPr>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5361" y="1916832"/>
            <a:ext cx="5223177" cy="297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69358" y="1916832"/>
            <a:ext cx="5952663" cy="310854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b="0" i="0" dirty="0" smtClean="0">
                <a:solidFill>
                  <a:srgbClr val="292929"/>
                </a:solidFill>
                <a:effectLst/>
                <a:latin typeface="Agency FB" pitchFamily="34" charset="0"/>
              </a:rPr>
              <a:t>A recommendation engine is a system that suggests</a:t>
            </a:r>
            <a:r>
              <a:rPr lang="en-US" sz="2800" b="0" i="0" dirty="0" smtClean="0">
                <a:solidFill>
                  <a:srgbClr val="FF0000"/>
                </a:solidFill>
                <a:effectLst/>
                <a:latin typeface="Agency FB" pitchFamily="34" charset="0"/>
              </a:rPr>
              <a:t> products, services, information </a:t>
            </a:r>
            <a:r>
              <a:rPr lang="en-US" sz="2800" b="0" i="0" dirty="0" smtClean="0">
                <a:solidFill>
                  <a:srgbClr val="292929"/>
                </a:solidFill>
                <a:effectLst/>
                <a:latin typeface="Agency FB" pitchFamily="34" charset="0"/>
              </a:rPr>
              <a:t>to users based on </a:t>
            </a:r>
            <a:r>
              <a:rPr lang="en-US" sz="2800" b="0" i="0" dirty="0" smtClean="0">
                <a:solidFill>
                  <a:schemeClr val="accent1"/>
                </a:solidFill>
                <a:effectLst/>
                <a:latin typeface="Agency FB" pitchFamily="34" charset="0"/>
              </a:rPr>
              <a:t>analysis of data. </a:t>
            </a:r>
          </a:p>
          <a:p>
            <a:pPr algn="ctr"/>
            <a:endParaRPr lang="en-US" sz="2800" b="0" i="0" dirty="0" smtClean="0">
              <a:solidFill>
                <a:schemeClr val="accent1"/>
              </a:solidFill>
              <a:effectLst/>
              <a:latin typeface="Agency FB" pitchFamily="34" charset="0"/>
            </a:endParaRPr>
          </a:p>
          <a:p>
            <a:pPr algn="ctr"/>
            <a:r>
              <a:rPr lang="en-US" sz="2800" b="0" i="0" dirty="0" smtClean="0">
                <a:solidFill>
                  <a:srgbClr val="292929"/>
                </a:solidFill>
                <a:effectLst/>
                <a:latin typeface="Agency FB" pitchFamily="34" charset="0"/>
              </a:rPr>
              <a:t>Notwithstanding, the </a:t>
            </a:r>
            <a:r>
              <a:rPr lang="en-US" sz="2800" dirty="0">
                <a:solidFill>
                  <a:srgbClr val="292929"/>
                </a:solidFill>
                <a:latin typeface="Agency FB" pitchFamily="34" charset="0"/>
              </a:rPr>
              <a:t>recommendation can derive from a variety of factors such as the </a:t>
            </a:r>
            <a:r>
              <a:rPr lang="en-US" sz="2800" dirty="0">
                <a:solidFill>
                  <a:srgbClr val="C00000"/>
                </a:solidFill>
                <a:latin typeface="Agency FB" pitchFamily="34" charset="0"/>
              </a:rPr>
              <a:t>history of the user and the </a:t>
            </a:r>
            <a:r>
              <a:rPr lang="en-US" sz="2800" dirty="0" smtClean="0">
                <a:solidFill>
                  <a:srgbClr val="C00000"/>
                </a:solidFill>
                <a:latin typeface="Agency FB" pitchFamily="34" charset="0"/>
              </a:rPr>
              <a:t>behavior </a:t>
            </a:r>
            <a:r>
              <a:rPr lang="en-US" sz="2800" dirty="0">
                <a:solidFill>
                  <a:srgbClr val="C00000"/>
                </a:solidFill>
                <a:latin typeface="Agency FB" pitchFamily="34" charset="0"/>
              </a:rPr>
              <a:t>of similar users.</a:t>
            </a:r>
            <a:endParaRPr lang="en-IN" sz="2800" dirty="0">
              <a:solidFill>
                <a:srgbClr val="C00000"/>
              </a:solidFill>
              <a:latin typeface="Agency FB" pitchFamily="34" charset="0"/>
            </a:endParaRPr>
          </a:p>
        </p:txBody>
      </p:sp>
    </p:spTree>
    <p:extLst>
      <p:ext uri="{BB962C8B-B14F-4D97-AF65-F5344CB8AC3E}">
        <p14:creationId xmlns:p14="http://schemas.microsoft.com/office/powerpoint/2010/main" val="255712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latin typeface="Arial Narrow" pitchFamily="34" charset="0"/>
              </a:rPr>
              <a:t>What are the benefits of the Recommendation Engine?</a:t>
            </a:r>
            <a:r>
              <a:rPr lang="en-US" dirty="0"/>
              <a:t/>
            </a:r>
            <a:br>
              <a:rPr lang="en-US" dirty="0"/>
            </a:br>
            <a:endParaRPr lang="en-IN" dirty="0"/>
          </a:p>
        </p:txBody>
      </p:sp>
      <p:sp>
        <p:nvSpPr>
          <p:cNvPr id="3" name="Content Placeholder 2"/>
          <p:cNvSpPr>
            <a:spLocks noGrp="1"/>
          </p:cNvSpPr>
          <p:nvPr>
            <p:ph idx="1"/>
          </p:nvPr>
        </p:nvSpPr>
        <p:spPr>
          <a:xfrm>
            <a:off x="719403" y="908720"/>
            <a:ext cx="10972800" cy="2260848"/>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3000" dirty="0">
                <a:solidFill>
                  <a:srgbClr val="292929"/>
                </a:solidFill>
                <a:latin typeface="Agency FB" pitchFamily="34" charset="0"/>
              </a:rPr>
              <a:t>A recommendation engine can significantly </a:t>
            </a:r>
            <a:r>
              <a:rPr lang="en-US" sz="3000" dirty="0">
                <a:solidFill>
                  <a:srgbClr val="FF0000"/>
                </a:solidFill>
                <a:latin typeface="Agency FB" pitchFamily="34" charset="0"/>
              </a:rPr>
              <a:t>boost revenues, Click-Through Rates (CTRs), conversions, and other essential metrics</a:t>
            </a:r>
            <a:r>
              <a:rPr lang="en-US" sz="3000" dirty="0">
                <a:solidFill>
                  <a:srgbClr val="292929"/>
                </a:solidFill>
                <a:latin typeface="Agency FB" pitchFamily="34" charset="0"/>
              </a:rPr>
              <a:t>. It can have positive effects on the user experience, thus translating to higher customer satisfaction and retention.</a:t>
            </a:r>
            <a:endParaRPr lang="en-IN" sz="3000" dirty="0">
              <a:solidFill>
                <a:srgbClr val="292929"/>
              </a:solidFill>
              <a:latin typeface="Agency FB" pitchFamily="34" charset="0"/>
            </a:endParaRPr>
          </a:p>
        </p:txBody>
      </p:sp>
      <p:pic>
        <p:nvPicPr>
          <p:cNvPr id="2050" name="Picture 2" descr="https://miro.medium.com/max/560/1*ws1tHmYAaY_iS72fuIHJT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688" y="3252191"/>
            <a:ext cx="7351795" cy="345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9437951" y="6465762"/>
            <a:ext cx="2027158" cy="338554"/>
          </a:xfrm>
          <a:prstGeom prst="rect">
            <a:avLst/>
          </a:prstGeom>
        </p:spPr>
        <p:txBody>
          <a:bodyPr wrap="none">
            <a:spAutoFit/>
          </a:bodyPr>
          <a:lstStyle/>
          <a:p>
            <a:r>
              <a:rPr lang="en-IN" sz="1600" dirty="0"/>
              <a:t>Ref — www.avari.com</a:t>
            </a:r>
          </a:p>
        </p:txBody>
      </p:sp>
    </p:spTree>
    <p:extLst>
      <p:ext uri="{BB962C8B-B14F-4D97-AF65-F5344CB8AC3E}">
        <p14:creationId xmlns:p14="http://schemas.microsoft.com/office/powerpoint/2010/main" val="33976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Narrow" pitchFamily="34" charset="0"/>
              </a:rPr>
              <a:t>Types of techniques for Recommendation systems</a:t>
            </a:r>
            <a:endParaRPr lang="en-IN" sz="2800" dirty="0">
              <a:latin typeface="Arial Narrow" pitchFamily="34" charset="0"/>
            </a:endParaRPr>
          </a:p>
        </p:txBody>
      </p:sp>
      <p:sp>
        <p:nvSpPr>
          <p:cNvPr id="3" name="Content Placeholder 2"/>
          <p:cNvSpPr>
            <a:spLocks noGrp="1"/>
          </p:cNvSpPr>
          <p:nvPr>
            <p:ph idx="1"/>
          </p:nvPr>
        </p:nvSpPr>
        <p:spPr/>
        <p:txBody>
          <a:bodyPr>
            <a:normAutofit/>
          </a:bodyPr>
          <a:lstStyle/>
          <a:p>
            <a:pPr algn="just"/>
            <a:r>
              <a:rPr lang="en-US" sz="2800" dirty="0">
                <a:solidFill>
                  <a:srgbClr val="FFC000"/>
                </a:solidFill>
                <a:latin typeface="Arial Unicode MS" pitchFamily="34" charset="-128"/>
                <a:ea typeface="Arial Unicode MS" pitchFamily="34" charset="-128"/>
                <a:cs typeface="Arial Unicode MS" pitchFamily="34" charset="-128"/>
              </a:rPr>
              <a:t>There are three main types of techniques for Recommendation systems; </a:t>
            </a:r>
            <a:endParaRPr lang="en-US" sz="2800" dirty="0" smtClean="0">
              <a:solidFill>
                <a:srgbClr val="FFC000"/>
              </a:solidFill>
              <a:latin typeface="Arial Unicode MS" pitchFamily="34" charset="-128"/>
              <a:ea typeface="Arial Unicode MS" pitchFamily="34" charset="-128"/>
              <a:cs typeface="Arial Unicode MS" pitchFamily="34" charset="-128"/>
            </a:endParaRPr>
          </a:p>
          <a:p>
            <a:pPr marL="0" indent="0" algn="ctr">
              <a:buNone/>
            </a:pPr>
            <a:r>
              <a:rPr lang="en-US" sz="2800" dirty="0" smtClean="0">
                <a:solidFill>
                  <a:srgbClr val="FFC000"/>
                </a:solidFill>
                <a:latin typeface="Arial Unicode MS" pitchFamily="34" charset="-128"/>
                <a:ea typeface="Arial Unicode MS" pitchFamily="34" charset="-128"/>
                <a:cs typeface="Arial Unicode MS" pitchFamily="34" charset="-128"/>
              </a:rPr>
              <a:t>1.Content-based </a:t>
            </a:r>
            <a:r>
              <a:rPr lang="en-US" sz="2800" dirty="0">
                <a:solidFill>
                  <a:srgbClr val="FFC000"/>
                </a:solidFill>
                <a:latin typeface="Arial Unicode MS" pitchFamily="34" charset="-128"/>
                <a:ea typeface="Arial Unicode MS" pitchFamily="34" charset="-128"/>
                <a:cs typeface="Arial Unicode MS" pitchFamily="34" charset="-128"/>
              </a:rPr>
              <a:t>filtering, </a:t>
            </a:r>
            <a:endParaRPr lang="en-US" sz="2800" dirty="0" smtClean="0">
              <a:solidFill>
                <a:srgbClr val="FFC000"/>
              </a:solidFill>
              <a:latin typeface="Arial Unicode MS" pitchFamily="34" charset="-128"/>
              <a:ea typeface="Arial Unicode MS" pitchFamily="34" charset="-128"/>
              <a:cs typeface="Arial Unicode MS" pitchFamily="34" charset="-128"/>
            </a:endParaRPr>
          </a:p>
          <a:p>
            <a:pPr marL="0" indent="0" algn="ctr">
              <a:buNone/>
            </a:pPr>
            <a:r>
              <a:rPr lang="en-US" sz="2800" dirty="0" smtClean="0">
                <a:solidFill>
                  <a:srgbClr val="FFC000"/>
                </a:solidFill>
                <a:latin typeface="Arial Unicode MS" pitchFamily="34" charset="-128"/>
                <a:ea typeface="Arial Unicode MS" pitchFamily="34" charset="-128"/>
                <a:cs typeface="Arial Unicode MS" pitchFamily="34" charset="-128"/>
              </a:rPr>
              <a:t>2.Collaborative </a:t>
            </a:r>
            <a:r>
              <a:rPr lang="en-US" sz="2800" dirty="0">
                <a:solidFill>
                  <a:srgbClr val="FFC000"/>
                </a:solidFill>
                <a:latin typeface="Arial Unicode MS" pitchFamily="34" charset="-128"/>
                <a:ea typeface="Arial Unicode MS" pitchFamily="34" charset="-128"/>
                <a:cs typeface="Arial Unicode MS" pitchFamily="34" charset="-128"/>
              </a:rPr>
              <a:t>filtering, and </a:t>
            </a:r>
            <a:endParaRPr lang="en-US" sz="2800" dirty="0" smtClean="0">
              <a:solidFill>
                <a:srgbClr val="FFC000"/>
              </a:solidFill>
              <a:latin typeface="Arial Unicode MS" pitchFamily="34" charset="-128"/>
              <a:ea typeface="Arial Unicode MS" pitchFamily="34" charset="-128"/>
              <a:cs typeface="Arial Unicode MS" pitchFamily="34" charset="-128"/>
            </a:endParaRPr>
          </a:p>
          <a:p>
            <a:pPr marL="0" indent="0" algn="ctr">
              <a:buNone/>
            </a:pPr>
            <a:r>
              <a:rPr lang="en-IN" sz="2800" dirty="0">
                <a:solidFill>
                  <a:srgbClr val="FFC000"/>
                </a:solidFill>
                <a:latin typeface="Arial Unicode MS" pitchFamily="34" charset="-128"/>
                <a:ea typeface="Arial Unicode MS" pitchFamily="34" charset="-128"/>
                <a:cs typeface="Arial Unicode MS" pitchFamily="34" charset="-128"/>
              </a:rPr>
              <a:t> 3.Hybrid Recommendation Systems</a:t>
            </a:r>
            <a:r>
              <a:rPr lang="en-IN" sz="2800" dirty="0" smtClean="0">
                <a:solidFill>
                  <a:srgbClr val="FFC000"/>
                </a:solidFill>
                <a:latin typeface="Arial Unicode MS" pitchFamily="34" charset="-128"/>
                <a:ea typeface="Arial Unicode MS" pitchFamily="34" charset="-128"/>
                <a:cs typeface="Arial Unicode MS" pitchFamily="34" charset="-128"/>
              </a:rPr>
              <a:t>.</a:t>
            </a:r>
            <a:endParaRPr lang="en-IN" sz="2800" dirty="0">
              <a:solidFill>
                <a:srgbClr val="FFC0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03635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ial Narrow" pitchFamily="34" charset="0"/>
              </a:rPr>
              <a:t>Content-based filtering</a:t>
            </a:r>
            <a:r>
              <a:rPr lang="en-IN" sz="2800" dirty="0">
                <a:latin typeface="Arial Narrow" pitchFamily="34" charset="0"/>
              </a:rPr>
              <a:t/>
            </a:r>
            <a:br>
              <a:rPr lang="en-IN" sz="2800" dirty="0">
                <a:latin typeface="Arial Narrow" pitchFamily="34" charset="0"/>
              </a:rPr>
            </a:br>
            <a:endParaRPr lang="en-IN" sz="2800" dirty="0">
              <a:latin typeface="Arial Narrow"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958" y="1700808"/>
            <a:ext cx="6173983" cy="3384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15413" y="1844824"/>
            <a:ext cx="4079776" cy="267765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2800" dirty="0">
                <a:solidFill>
                  <a:srgbClr val="292929"/>
                </a:solidFill>
                <a:latin typeface="Agency FB" pitchFamily="34" charset="0"/>
              </a:rPr>
              <a:t>Content-based filtering is based on a single user’s interactions and preference</a:t>
            </a:r>
            <a:r>
              <a:rPr lang="en-US" sz="2800" dirty="0" smtClean="0">
                <a:solidFill>
                  <a:srgbClr val="292929"/>
                </a:solidFill>
                <a:latin typeface="Agency FB" pitchFamily="34" charset="0"/>
              </a:rPr>
              <a:t>. </a:t>
            </a:r>
            <a:r>
              <a:rPr lang="en-US" sz="2800" dirty="0">
                <a:solidFill>
                  <a:srgbClr val="292929"/>
                </a:solidFill>
                <a:latin typeface="Agency FB" pitchFamily="34" charset="0"/>
              </a:rPr>
              <a:t>Recommendations are based on the metadata collected from a user’s history and interactions. </a:t>
            </a:r>
          </a:p>
        </p:txBody>
      </p:sp>
    </p:spTree>
    <p:extLst>
      <p:ext uri="{BB962C8B-B14F-4D97-AF65-F5344CB8AC3E}">
        <p14:creationId xmlns:p14="http://schemas.microsoft.com/office/powerpoint/2010/main" val="123143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5" y="-243408"/>
            <a:ext cx="10972800" cy="1143000"/>
          </a:xfrm>
        </p:spPr>
        <p:txBody>
          <a:bodyPr/>
          <a:lstStyle/>
          <a:p>
            <a:r>
              <a:rPr lang="en-US" sz="3600" dirty="0">
                <a:latin typeface="Arial Narrow" pitchFamily="34" charset="0"/>
              </a:rPr>
              <a:t>Collaborative</a:t>
            </a:r>
            <a:r>
              <a:rPr lang="en-US" dirty="0" smtClean="0">
                <a:solidFill>
                  <a:srgbClr val="292929"/>
                </a:solidFill>
                <a:latin typeface="Arial Unicode MS" pitchFamily="34" charset="-128"/>
                <a:ea typeface="Arial Unicode MS" pitchFamily="34" charset="-128"/>
                <a:cs typeface="Arial Unicode MS" pitchFamily="34" charset="-128"/>
              </a:rPr>
              <a:t> </a:t>
            </a:r>
            <a:r>
              <a:rPr lang="en-US" sz="3600" dirty="0">
                <a:latin typeface="Arial Narrow" pitchFamily="34" charset="0"/>
              </a:rPr>
              <a:t>filtering</a:t>
            </a:r>
            <a:endParaRPr lang="en-IN" sz="3600" dirty="0">
              <a:latin typeface="Arial Narrow" pitchFamily="34" charset="0"/>
            </a:endParaRPr>
          </a:p>
        </p:txBody>
      </p:sp>
      <p:pic>
        <p:nvPicPr>
          <p:cNvPr id="4098"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2605"/>
          <a:stretch/>
        </p:blipFill>
        <p:spPr bwMode="auto">
          <a:xfrm>
            <a:off x="6100835" y="1052736"/>
            <a:ext cx="609213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1463044"/>
            <a:ext cx="6096000" cy="310854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r>
              <a:rPr lang="en-US" sz="2800" dirty="0">
                <a:solidFill>
                  <a:srgbClr val="292929"/>
                </a:solidFill>
                <a:latin typeface="Agency FB" pitchFamily="34" charset="0"/>
              </a:rPr>
              <a:t>The collaborative filtering method is based on collecting and analyzing information based on behaviors, activities, or user preferences and predicting </a:t>
            </a:r>
            <a:r>
              <a:rPr lang="en-US" sz="2800" dirty="0">
                <a:solidFill>
                  <a:srgbClr val="FF0000"/>
                </a:solidFill>
                <a:latin typeface="Agency FB" pitchFamily="34" charset="0"/>
              </a:rPr>
              <a:t>what they will like based on the similarity with other users</a:t>
            </a:r>
            <a:r>
              <a:rPr lang="en-US" sz="2800" dirty="0" smtClean="0">
                <a:solidFill>
                  <a:srgbClr val="292929"/>
                </a:solidFill>
                <a:latin typeface="Agency FB" pitchFamily="34" charset="0"/>
              </a:rPr>
              <a:t>.</a:t>
            </a:r>
          </a:p>
          <a:p>
            <a:pPr algn="ctr"/>
            <a:r>
              <a:rPr lang="en-US" sz="2800" dirty="0" smtClean="0">
                <a:solidFill>
                  <a:srgbClr val="292929"/>
                </a:solidFill>
                <a:latin typeface="Agency FB" pitchFamily="34" charset="0"/>
              </a:rPr>
              <a:t> </a:t>
            </a:r>
            <a:r>
              <a:rPr lang="en-US" sz="2800" dirty="0">
                <a:solidFill>
                  <a:srgbClr val="292929"/>
                </a:solidFill>
                <a:latin typeface="Agency FB" pitchFamily="34" charset="0"/>
              </a:rPr>
              <a:t>The prediction is done using various predictive maintenance machine learning techniques.</a:t>
            </a:r>
            <a:endParaRPr lang="en-IN" sz="2800" dirty="0">
              <a:solidFill>
                <a:srgbClr val="292929"/>
              </a:solidFill>
              <a:latin typeface="Agency FB" pitchFamily="34" charset="0"/>
            </a:endParaRPr>
          </a:p>
        </p:txBody>
      </p:sp>
      <p:sp>
        <p:nvSpPr>
          <p:cNvPr id="5" name="Rectangle 4"/>
          <p:cNvSpPr/>
          <p:nvPr/>
        </p:nvSpPr>
        <p:spPr>
          <a:xfrm>
            <a:off x="1862481" y="5465332"/>
            <a:ext cx="6096000" cy="95410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457200" indent="-457200" fontAlgn="base">
              <a:buFont typeface="Arial" pitchFamily="34" charset="0"/>
              <a:buChar char="•"/>
            </a:pPr>
            <a:r>
              <a:rPr lang="en-IN" sz="2800" dirty="0">
                <a:solidFill>
                  <a:srgbClr val="292929"/>
                </a:solidFill>
                <a:latin typeface="Agency FB" pitchFamily="34" charset="0"/>
              </a:rPr>
              <a:t>User-User collaborative filtering</a:t>
            </a:r>
          </a:p>
          <a:p>
            <a:pPr marL="457200" indent="-457200" fontAlgn="base">
              <a:buFont typeface="Arial" pitchFamily="34" charset="0"/>
              <a:buChar char="•"/>
            </a:pPr>
            <a:r>
              <a:rPr lang="en-IN" sz="2800" dirty="0">
                <a:solidFill>
                  <a:srgbClr val="292929"/>
                </a:solidFill>
                <a:latin typeface="Agency FB" pitchFamily="34" charset="0"/>
              </a:rPr>
              <a:t>Item-Item collaborative filtering</a:t>
            </a:r>
          </a:p>
        </p:txBody>
      </p:sp>
    </p:spTree>
    <p:extLst>
      <p:ext uri="{BB962C8B-B14F-4D97-AF65-F5344CB8AC3E}">
        <p14:creationId xmlns:p14="http://schemas.microsoft.com/office/powerpoint/2010/main" val="14915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t>
            </a:r>
            <a:r>
              <a:rPr lang="en-IN" sz="4000" dirty="0">
                <a:latin typeface="Arial Narrow" pitchFamily="34" charset="0"/>
              </a:rPr>
              <a:t>Hybrid</a:t>
            </a:r>
            <a:r>
              <a:rPr lang="en-IN" b="1" dirty="0"/>
              <a:t> </a:t>
            </a:r>
            <a:r>
              <a:rPr lang="en-IN" sz="4000" dirty="0">
                <a:latin typeface="Arial Narrow" pitchFamily="34" charset="0"/>
              </a:rPr>
              <a:t>Recommendation Systems</a:t>
            </a:r>
            <a:r>
              <a:rPr lang="en-IN" b="1" dirty="0"/>
              <a:t/>
            </a:r>
            <a:br>
              <a:rPr lang="en-IN" b="1" dirty="0"/>
            </a:br>
            <a:endParaRPr lang="en-IN"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768"/>
          <a:stretch/>
        </p:blipFill>
        <p:spPr bwMode="auto">
          <a:xfrm>
            <a:off x="6002208" y="1255338"/>
            <a:ext cx="6189792" cy="39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535" y="1873352"/>
            <a:ext cx="5711957" cy="310854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sz="2800" dirty="0">
                <a:solidFill>
                  <a:srgbClr val="292929"/>
                </a:solidFill>
                <a:latin typeface="Agency FB" pitchFamily="34" charset="0"/>
              </a:rPr>
              <a:t>Hybrid Recommendation engines are essentially the combination of diverse rating and sorting algorithms. For instance, a hybrid recommendation engine could use collaborative filtering and product-based filtering in tandem to recommend a broader range of products to customers with accurate precision.</a:t>
            </a:r>
            <a:endParaRPr lang="en-IN" sz="2800" dirty="0">
              <a:solidFill>
                <a:srgbClr val="292929"/>
              </a:solidFill>
              <a:latin typeface="Agency FB" pitchFamily="34" charset="0"/>
            </a:endParaRPr>
          </a:p>
        </p:txBody>
      </p:sp>
    </p:spTree>
    <p:extLst>
      <p:ext uri="{BB962C8B-B14F-4D97-AF65-F5344CB8AC3E}">
        <p14:creationId xmlns:p14="http://schemas.microsoft.com/office/powerpoint/2010/main" val="15045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usic Score 16x9">
  <a:themeElements>
    <a:clrScheme name="MusicScore">
      <a:dk1>
        <a:sysClr val="windowText" lastClr="000000"/>
      </a:dk1>
      <a:lt1>
        <a:sysClr val="window" lastClr="FFFFFF"/>
      </a:lt1>
      <a:dk2>
        <a:srgbClr val="58595B"/>
      </a:dk2>
      <a:lt2>
        <a:srgbClr val="CCCECF"/>
      </a:lt2>
      <a:accent1>
        <a:srgbClr val="983700"/>
      </a:accent1>
      <a:accent2>
        <a:srgbClr val="CB933C"/>
      </a:accent2>
      <a:accent3>
        <a:srgbClr val="613D15"/>
      </a:accent3>
      <a:accent4>
        <a:srgbClr val="47405D"/>
      </a:accent4>
      <a:accent5>
        <a:srgbClr val="4E5C48"/>
      </a:accent5>
      <a:accent6>
        <a:srgbClr val="948A77"/>
      </a:accent6>
      <a:hlink>
        <a:srgbClr val="CB933C"/>
      </a:hlink>
      <a:folHlink>
        <a:srgbClr val="A6A6A6"/>
      </a:folHlink>
    </a:clrScheme>
    <a:fontScheme name="Garamond-Calibri">
      <a:majorFont>
        <a:latin typeface="Garamon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usic Score_16x9.potx" id="{6ADF3BEB-29B7-4B59-868B-CC2D2045A513}" vid="{1320CC86-6327-42C4-8685-C8BBB762A9AB}"/>
    </a:ext>
  </a:extLst>
</a:theme>
</file>

<file path=ppt/theme/theme2.xml><?xml version="1.0" encoding="utf-8"?>
<a:theme xmlns:a="http://schemas.openxmlformats.org/drawingml/2006/main" name="Office Theme">
  <a:themeElements>
    <a:clrScheme name="MusicScore">
      <a:dk1>
        <a:sysClr val="windowText" lastClr="000000"/>
      </a:dk1>
      <a:lt1>
        <a:sysClr val="window" lastClr="FFFFFF"/>
      </a:lt1>
      <a:dk2>
        <a:srgbClr val="58595B"/>
      </a:dk2>
      <a:lt2>
        <a:srgbClr val="CCCECF"/>
      </a:lt2>
      <a:accent1>
        <a:srgbClr val="983700"/>
      </a:accent1>
      <a:accent2>
        <a:srgbClr val="CB933C"/>
      </a:accent2>
      <a:accent3>
        <a:srgbClr val="613D15"/>
      </a:accent3>
      <a:accent4>
        <a:srgbClr val="47405D"/>
      </a:accent4>
      <a:accent5>
        <a:srgbClr val="4E5C48"/>
      </a:accent5>
      <a:accent6>
        <a:srgbClr val="948A77"/>
      </a:accent6>
      <a:hlink>
        <a:srgbClr val="CB933C"/>
      </a:hlink>
      <a:folHlink>
        <a:srgbClr val="A6A6A6"/>
      </a:folHlink>
    </a:clrScheme>
    <a:fontScheme name="Garamond-Calibri">
      <a:majorFont>
        <a:latin typeface="Garamon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usicScore">
      <a:dk1>
        <a:sysClr val="windowText" lastClr="000000"/>
      </a:dk1>
      <a:lt1>
        <a:sysClr val="window" lastClr="FFFFFF"/>
      </a:lt1>
      <a:dk2>
        <a:srgbClr val="58595B"/>
      </a:dk2>
      <a:lt2>
        <a:srgbClr val="CCCECF"/>
      </a:lt2>
      <a:accent1>
        <a:srgbClr val="983700"/>
      </a:accent1>
      <a:accent2>
        <a:srgbClr val="CB933C"/>
      </a:accent2>
      <a:accent3>
        <a:srgbClr val="613D15"/>
      </a:accent3>
      <a:accent4>
        <a:srgbClr val="47405D"/>
      </a:accent4>
      <a:accent5>
        <a:srgbClr val="4E5C48"/>
      </a:accent5>
      <a:accent6>
        <a:srgbClr val="948A77"/>
      </a:accent6>
      <a:hlink>
        <a:srgbClr val="CB933C"/>
      </a:hlink>
      <a:folHlink>
        <a:srgbClr val="A6A6A6"/>
      </a:folHlink>
    </a:clrScheme>
    <a:fontScheme name="Garamond-Calibri">
      <a:majorFont>
        <a:latin typeface="Garamon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872</Words>
  <Application>Microsoft Office PowerPoint</Application>
  <PresentationFormat>Custom</PresentationFormat>
  <Paragraphs>102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Music Score 16x9</vt:lpstr>
      <vt:lpstr>A Personalized Music Recommendation System</vt:lpstr>
      <vt:lpstr>Business Problem Statement </vt:lpstr>
      <vt:lpstr>Business Problem Solution</vt:lpstr>
      <vt:lpstr>What Recommendation system is ?</vt:lpstr>
      <vt:lpstr>What are the benefits of the Recommendation Engine? </vt:lpstr>
      <vt:lpstr>Types of techniques for Recommendation systems</vt:lpstr>
      <vt:lpstr>Content-based filtering </vt:lpstr>
      <vt:lpstr>Collaborative filtering</vt:lpstr>
      <vt:lpstr> Hybrid Recommendation Systems </vt:lpstr>
      <vt:lpstr>Cold Start Problem</vt:lpstr>
      <vt:lpstr>PowerPoint Presentation</vt:lpstr>
      <vt:lpstr>Gray sheep</vt:lpstr>
      <vt:lpstr>PowerPoint Presentation</vt:lpstr>
      <vt:lpstr>Data Kinds that recommender utilizes</vt:lpstr>
      <vt:lpstr>What are the common challenges a Recommender System face?</vt:lpstr>
      <vt:lpstr>HOW DO WE PROVIDE DATA FOR RECOMMENDER SYSTEMS? </vt:lpstr>
      <vt:lpstr>How do you measure your Recommendation System? </vt:lpstr>
      <vt:lpstr>Methodology we are going to implement</vt:lpstr>
      <vt:lpstr>Conclusion</vt:lpstr>
      <vt:lpstr>Project Timeline</vt:lpstr>
      <vt:lpstr>PowerPoint Presentation</vt:lpstr>
      <vt:lpstr>Project Status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hp</dc:creator>
  <cp:lastModifiedBy>hp</cp:lastModifiedBy>
  <cp:revision>7</cp:revision>
  <dcterms:created xsi:type="dcterms:W3CDTF">2012-11-05T22:42:21Z</dcterms:created>
  <dcterms:modified xsi:type="dcterms:W3CDTF">2021-06-10T05:54:25Z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