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28" r:id="rId30"/>
    <p:sldId id="329" r:id="rId31"/>
    <p:sldId id="330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31" r:id="rId41"/>
    <p:sldId id="304" r:id="rId42"/>
    <p:sldId id="305" r:id="rId43"/>
    <p:sldId id="306" r:id="rId44"/>
    <p:sldId id="308" r:id="rId45"/>
    <p:sldId id="309" r:id="rId46"/>
    <p:sldId id="311" r:id="rId47"/>
    <p:sldId id="312" r:id="rId48"/>
    <p:sldId id="332" r:id="rId49"/>
    <p:sldId id="314" r:id="rId50"/>
    <p:sldId id="315" r:id="rId5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6"/>
    <p:restoredTop sz="93522"/>
  </p:normalViewPr>
  <p:slideViewPr>
    <p:cSldViewPr snapToGrid="0" snapToObjects="1">
      <p:cViewPr varScale="1">
        <p:scale>
          <a:sx n="72" d="100"/>
          <a:sy n="72" d="100"/>
        </p:scale>
        <p:origin x="6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 hasCustomPrompt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6" r:id="rId3"/>
    <p:sldLayoutId id="214748371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42320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446310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81500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359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973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data.pr4e.org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301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881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881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59197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810750" y="5533224"/>
            <a:ext cx="988949" cy="1332786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01611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747395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155800" y="2539899"/>
            <a:ext cx="13931900" cy="45086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8796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014661" y="28956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28956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28956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8618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659712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/>
              <a:t>Each the user clicks on an anchor tag with an href= value to switch to a new page, the browser makes a connection to the web server and issues a </a:t>
            </a:r>
            <a:r>
              <a:rPr lang="ja-JP" altLang="en-US" sz="3401">
                <a:latin typeface="Arial" charset="0"/>
              </a:rPr>
              <a:t>“</a:t>
            </a:r>
            <a:r>
              <a:rPr lang="en-US" altLang="ja-JP" sz="3401"/>
              <a:t>GET</a:t>
            </a:r>
            <a:r>
              <a:rPr lang="ja-JP" altLang="en-US" sz="3401">
                <a:latin typeface="Arial" charset="0"/>
              </a:rPr>
              <a:t>”</a:t>
            </a:r>
            <a:r>
              <a:rPr lang="en-US" altLang="ja-JP" sz="3401"/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/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94967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2590801"/>
            <a:ext cx="7024510" cy="5359401"/>
          </a:xfrm>
        </p:spPr>
        <p:txBody>
          <a:bodyPr/>
          <a:lstStyle/>
          <a:p>
            <a:pPr marL="749309">
              <a:defRPr/>
            </a:pPr>
            <a:r>
              <a:rPr lang="en-US" altLang="en-US" dirty="0"/>
              <a:t>The standards for all of the Internet protocols (inner workings) are developed by an organization</a:t>
            </a:r>
          </a:p>
          <a:p>
            <a:pPr marL="749309">
              <a:defRPr/>
            </a:pPr>
            <a:r>
              <a:rPr lang="en-US" altLang="en-US" dirty="0"/>
              <a:t>Internet Engineering Task Force (IETF)</a:t>
            </a:r>
          </a:p>
          <a:p>
            <a:pPr marL="749309">
              <a:defRPr/>
            </a:pPr>
            <a:r>
              <a:rPr lang="en-US" altLang="en-US" dirty="0" err="1"/>
              <a:t>www.ietf.org</a:t>
            </a:r>
            <a:endParaRPr lang="en-US" altLang="en-US" dirty="0"/>
          </a:p>
          <a:p>
            <a:pPr marL="749309">
              <a:defRPr/>
            </a:pPr>
            <a:r>
              <a:rPr lang="en-US" altLang="en-US" dirty="0"/>
              <a:t>Standards are called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RFCs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Request for Comments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en-US" dirty="0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778934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sz="3401" dirty="0"/>
              <a:t>Connect to the server like </a:t>
            </a:r>
            <a:r>
              <a:rPr lang="en-US" sz="3401" dirty="0" err="1" smtClean="0">
                <a:solidFill>
                  <a:srgbClr val="FFFF00"/>
                </a:solidFill>
              </a:rPr>
              <a:t>www.dr-chuck.com</a:t>
            </a:r>
            <a:r>
              <a:rPr lang="en-US" sz="3401" dirty="0" smtClean="0"/>
              <a:t>"</a:t>
            </a:r>
            <a:endParaRPr lang="en-US" sz="3401" dirty="0"/>
          </a:p>
          <a:p>
            <a:pPr marL="749309">
              <a:defRPr/>
            </a:pPr>
            <a:r>
              <a:rPr lang="en-US" sz="3401" dirty="0"/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www.dr-chuck.com</a:t>
            </a:r>
            <a:r>
              <a:rPr lang="en-US" sz="3401" dirty="0">
                <a:solidFill>
                  <a:srgbClr val="00FF00"/>
                </a:solidFill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www.mlive.com</a:t>
            </a:r>
            <a:r>
              <a:rPr lang="en-US" sz="3401" dirty="0">
                <a:solidFill>
                  <a:srgbClr val="00FF00"/>
                </a:solidFill>
              </a:rPr>
              <a:t>/</a:t>
            </a:r>
            <a:r>
              <a:rPr lang="en-US" sz="3401" dirty="0" err="1">
                <a:solidFill>
                  <a:srgbClr val="00FF00"/>
                </a:solidFill>
              </a:rPr>
              <a:t>ann</a:t>
            </a:r>
            <a:r>
              <a:rPr lang="en-US" sz="3401" dirty="0">
                <a:solidFill>
                  <a:srgbClr val="00FF00"/>
                </a:solidFill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www.facebook.com</a:t>
            </a:r>
            <a:r>
              <a:rPr lang="en-US" sz="3401" dirty="0">
                <a:solidFill>
                  <a:srgbClr val="00FF00"/>
                </a:solidFill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976313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7653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205898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374761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5" y="5159375"/>
            <a:ext cx="153193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222092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38136" y="5616475"/>
            <a:ext cx="237444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203201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09891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 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3172178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dirty="0"/>
              <a:t>Matrix Reloaded</a:t>
            </a:r>
          </a:p>
          <a:p>
            <a:pPr marL="749309">
              <a:defRPr/>
            </a:pPr>
            <a:r>
              <a:rPr lang="en-US" sz="3401" dirty="0"/>
              <a:t>Bourne Ultimatum</a:t>
            </a:r>
          </a:p>
          <a:p>
            <a:pPr marL="749309">
              <a:defRPr/>
            </a:pPr>
            <a:r>
              <a:rPr lang="en-US" sz="3401" dirty="0"/>
              <a:t>Die Hard 4</a:t>
            </a:r>
          </a:p>
          <a:p>
            <a:pPr marL="749309">
              <a:defRPr/>
            </a:pPr>
            <a:r>
              <a:rPr lang="en-US" sz="3401" dirty="0"/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print(data)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38150" y="47688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247650" y="13017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7650" y="2901950"/>
            <a:ext cx="16008350" cy="5137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b="1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().split()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b="1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69937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 Architecture....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3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/page2.htm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@ 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  <a:endParaRPr lang="en-US" sz="72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99"/>
          <p:cNvSpPr txBox="1"/>
          <p:nvPr/>
        </p:nvSpPr>
        <p:spPr>
          <a:xfrm>
            <a:off x="1155700" y="3416199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68770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library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2" y="4595992"/>
            <a:ext cx="8757771" cy="3579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877" y="6185846"/>
            <a:ext cx="5822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www.crummy.com</a:t>
            </a:r>
            <a:r>
              <a:rPr lang="en-US" sz="2000" dirty="0">
                <a:solidFill>
                  <a:srgbClr val="FFFF00"/>
                </a:solidFill>
              </a:rPr>
              <a:t>/software/</a:t>
            </a:r>
            <a:r>
              <a:rPr lang="en-US" sz="2000" dirty="0" err="1">
                <a:solidFill>
                  <a:srgbClr val="FFFF00"/>
                </a:solidFill>
              </a:rPr>
              <a:t>BeautifulSoup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09270" y="2795483"/>
            <a:ext cx="13639799" cy="562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2800" b="1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solidFill>
                  <a:srgbClr val="FFFF00"/>
                </a:solidFill>
              </a:rPr>
              <a:t>BeautifulSoup</a:t>
            </a:r>
            <a:r>
              <a:rPr lang="en-US" sz="6000" dirty="0" smtClean="0">
                <a:solidFill>
                  <a:srgbClr val="FFFF00"/>
                </a:solidFill>
              </a:rPr>
              <a:t> Installation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279401" y="1085850"/>
            <a:ext cx="10750550" cy="7078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408611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882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76899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9599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88988" y="6779469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en.wikipedia.org/wiki/Tin_can_telephone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69278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848" y="345122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83820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4605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30607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7752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60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4008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30861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14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5067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311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340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696200" y="341471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696200" y="154781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696200" y="541020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696200" y="569118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815298" y="848047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1769</Words>
  <Application>Microsoft Macintosh PowerPoint</Application>
  <PresentationFormat>Custom</PresentationFormat>
  <Paragraphs>323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 Regular</vt:lpstr>
      <vt:lpstr>Cabin</vt:lpstr>
      <vt:lpstr>Courier</vt:lpstr>
      <vt:lpstr>Courier New</vt:lpstr>
      <vt:lpstr>Gill Sans</vt:lpstr>
      <vt:lpstr>ＭＳ Ｐゴシック</vt:lpstr>
      <vt:lpstr>ヒラギノ角ゴ ProN W3</vt:lpstr>
      <vt:lpstr>Arial</vt:lpstr>
      <vt:lpstr>Title &amp; Subtitle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What is Web Scraping?</vt:lpstr>
      <vt:lpstr>Why Scrape?</vt:lpstr>
      <vt:lpstr>Scraping Web Pages</vt:lpstr>
      <vt:lpstr>The Easy Way - Beautiful Soup</vt:lpstr>
      <vt:lpstr>BeautifulSoup Installation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23</cp:revision>
  <dcterms:modified xsi:type="dcterms:W3CDTF">2016-10-27T12:29:34Z</dcterms:modified>
</cp:coreProperties>
</file>