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a:xfrm>
            <a:off x="3962399" y="5870575"/>
            <a:ext cx="4893958" cy="377825"/>
          </a:xfrm>
        </p:spPr>
        <p:txBody>
          <a:bodyPr/>
          <a:lstStyle/>
          <a:p>
            <a:endParaRPr lang="en-SG"/>
          </a:p>
        </p:txBody>
      </p:sp>
      <p:sp>
        <p:nvSpPr>
          <p:cNvPr id="6" name="Slide Number Placeholder 5"/>
          <p:cNvSpPr>
            <a:spLocks noGrp="1"/>
          </p:cNvSpPr>
          <p:nvPr>
            <p:ph type="sldNum" sz="quarter" idx="12"/>
          </p:nvPr>
        </p:nvSpPr>
        <p:spPr>
          <a:xfrm>
            <a:off x="10608958" y="5870575"/>
            <a:ext cx="551167" cy="377825"/>
          </a:xfrm>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3319175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6A34CA-DA01-4196-AB29-E6995AE26C0B}" type="datetimeFigureOut">
              <a:rPr lang="en-SG" smtClean="0"/>
              <a:t>11/12/2022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378856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275647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224653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162209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2058942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188175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6644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273318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266806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6A34CA-DA01-4196-AB29-E6995AE26C0B}" type="datetimeFigureOut">
              <a:rPr lang="en-SG" smtClean="0"/>
              <a:t>11/12/2022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197965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6A34CA-DA01-4196-AB29-E6995AE26C0B}" type="datetimeFigureOut">
              <a:rPr lang="en-SG" smtClean="0"/>
              <a:t>11/12/2022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249249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6A34CA-DA01-4196-AB29-E6995AE26C0B}" type="datetimeFigureOut">
              <a:rPr lang="en-SG" smtClean="0"/>
              <a:t>11/12/2022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312793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6A34CA-DA01-4196-AB29-E6995AE26C0B}" type="datetimeFigureOut">
              <a:rPr lang="en-SG" smtClean="0"/>
              <a:t>11/12/2022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5460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36A34CA-DA01-4196-AB29-E6995AE26C0B}" type="datetimeFigureOut">
              <a:rPr lang="en-SG" smtClean="0"/>
              <a:t>11/12/2022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42763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6A34CA-DA01-4196-AB29-E6995AE26C0B}" type="datetimeFigureOut">
              <a:rPr lang="en-SG" smtClean="0"/>
              <a:t>11/12/2022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171979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6A34CA-DA01-4196-AB29-E6995AE26C0B}" type="datetimeFigureOut">
              <a:rPr lang="en-SG" smtClean="0"/>
              <a:t>11/12/2022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F0B824A-C544-4219-A4B0-4A8CE4EC9166}" type="slidenum">
              <a:rPr lang="en-SG" smtClean="0"/>
              <a:t>‹#›</a:t>
            </a:fld>
            <a:endParaRPr lang="en-SG"/>
          </a:p>
        </p:txBody>
      </p:sp>
    </p:spTree>
    <p:extLst>
      <p:ext uri="{BB962C8B-B14F-4D97-AF65-F5344CB8AC3E}">
        <p14:creationId xmlns:p14="http://schemas.microsoft.com/office/powerpoint/2010/main" val="306962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6A34CA-DA01-4196-AB29-E6995AE26C0B}" type="datetimeFigureOut">
              <a:rPr lang="en-SG" smtClean="0"/>
              <a:t>11/12/2022</a:t>
            </a:fld>
            <a:endParaRPr lang="en-SG"/>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0B824A-C544-4219-A4B0-4A8CE4EC9166}" type="slidenum">
              <a:rPr lang="en-SG" smtClean="0"/>
              <a:t>‹#›</a:t>
            </a:fld>
            <a:endParaRPr lang="en-SG"/>
          </a:p>
        </p:txBody>
      </p:sp>
    </p:spTree>
    <p:extLst>
      <p:ext uri="{BB962C8B-B14F-4D97-AF65-F5344CB8AC3E}">
        <p14:creationId xmlns:p14="http://schemas.microsoft.com/office/powerpoint/2010/main" val="4601041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29B1-69B9-2962-3A3B-CC98C3FF89DF}"/>
              </a:ext>
            </a:extLst>
          </p:cNvPr>
          <p:cNvSpPr>
            <a:spLocks noGrp="1"/>
          </p:cNvSpPr>
          <p:nvPr>
            <p:ph type="ctrTitle"/>
          </p:nvPr>
        </p:nvSpPr>
        <p:spPr/>
        <p:txBody>
          <a:bodyPr/>
          <a:lstStyle/>
          <a:p>
            <a:r>
              <a:rPr lang="en-IN" dirty="0"/>
              <a:t>AD 571- PRESENTATION</a:t>
            </a:r>
            <a:endParaRPr lang="en-SG" dirty="0"/>
          </a:p>
        </p:txBody>
      </p:sp>
      <p:sp>
        <p:nvSpPr>
          <p:cNvPr id="3" name="Subtitle 2">
            <a:extLst>
              <a:ext uri="{FF2B5EF4-FFF2-40B4-BE49-F238E27FC236}">
                <a16:creationId xmlns:a16="http://schemas.microsoft.com/office/drawing/2014/main" id="{8FDB2AB6-A216-C59C-463B-50C9CF007820}"/>
              </a:ext>
            </a:extLst>
          </p:cNvPr>
          <p:cNvSpPr>
            <a:spLocks noGrp="1"/>
          </p:cNvSpPr>
          <p:nvPr>
            <p:ph type="subTitle" idx="1"/>
          </p:nvPr>
        </p:nvSpPr>
        <p:spPr/>
        <p:txBody>
          <a:bodyPr/>
          <a:lstStyle/>
          <a:p>
            <a:r>
              <a:rPr lang="en-IN" dirty="0"/>
              <a:t>By – Aravind Hanumantha rao</a:t>
            </a:r>
            <a:endParaRPr lang="en-SG" dirty="0"/>
          </a:p>
        </p:txBody>
      </p:sp>
    </p:spTree>
    <p:extLst>
      <p:ext uri="{BB962C8B-B14F-4D97-AF65-F5344CB8AC3E}">
        <p14:creationId xmlns:p14="http://schemas.microsoft.com/office/powerpoint/2010/main" val="405131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905B4AB-8E02-46D2-22CE-DA393DA75B3F}"/>
              </a:ext>
            </a:extLst>
          </p:cNvPr>
          <p:cNvPicPr>
            <a:picLocks noGrp="1" noChangeAspect="1"/>
          </p:cNvPicPr>
          <p:nvPr>
            <p:ph idx="1"/>
          </p:nvPr>
        </p:nvPicPr>
        <p:blipFill>
          <a:blip r:embed="rId2"/>
          <a:stretch>
            <a:fillRect/>
          </a:stretch>
        </p:blipFill>
        <p:spPr>
          <a:xfrm>
            <a:off x="847236" y="770965"/>
            <a:ext cx="5445988" cy="5070070"/>
          </a:xfrm>
        </p:spPr>
      </p:pic>
    </p:spTree>
    <p:extLst>
      <p:ext uri="{BB962C8B-B14F-4D97-AF65-F5344CB8AC3E}">
        <p14:creationId xmlns:p14="http://schemas.microsoft.com/office/powerpoint/2010/main" val="286172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F20490-0FB2-0D2A-9231-A22B5EB5BA51}"/>
              </a:ext>
            </a:extLst>
          </p:cNvPr>
          <p:cNvPicPr>
            <a:picLocks noGrp="1" noChangeAspect="1"/>
          </p:cNvPicPr>
          <p:nvPr>
            <p:ph idx="1"/>
          </p:nvPr>
        </p:nvPicPr>
        <p:blipFill>
          <a:blip r:embed="rId2"/>
          <a:stretch>
            <a:fillRect/>
          </a:stretch>
        </p:blipFill>
        <p:spPr>
          <a:xfrm>
            <a:off x="999352" y="1443317"/>
            <a:ext cx="9647756" cy="4294095"/>
          </a:xfrm>
          <a:prstGeom prst="rect">
            <a:avLst/>
          </a:prstGeom>
        </p:spPr>
      </p:pic>
    </p:spTree>
    <p:extLst>
      <p:ext uri="{BB962C8B-B14F-4D97-AF65-F5344CB8AC3E}">
        <p14:creationId xmlns:p14="http://schemas.microsoft.com/office/powerpoint/2010/main" val="3421952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6817-1B91-BA4D-4989-D9A863A79049}"/>
              </a:ext>
            </a:extLst>
          </p:cNvPr>
          <p:cNvSpPr>
            <a:spLocks noGrp="1"/>
          </p:cNvSpPr>
          <p:nvPr>
            <p:ph type="title"/>
          </p:nvPr>
        </p:nvSpPr>
        <p:spPr/>
        <p:txBody>
          <a:bodyPr/>
          <a:lstStyle/>
          <a:p>
            <a:r>
              <a:rPr lang="en-IN" dirty="0"/>
              <a:t>VALUE FOR OUR ANALYSIS </a:t>
            </a:r>
            <a:endParaRPr lang="en-SG" dirty="0"/>
          </a:p>
        </p:txBody>
      </p:sp>
      <p:sp>
        <p:nvSpPr>
          <p:cNvPr id="5" name="TextBox 4">
            <a:extLst>
              <a:ext uri="{FF2B5EF4-FFF2-40B4-BE49-F238E27FC236}">
                <a16:creationId xmlns:a16="http://schemas.microsoft.com/office/drawing/2014/main" id="{1D0ABBE4-D5B4-F69D-71E0-D7E5BAC43643}"/>
              </a:ext>
            </a:extLst>
          </p:cNvPr>
          <p:cNvSpPr txBox="1"/>
          <p:nvPr/>
        </p:nvSpPr>
        <p:spPr>
          <a:xfrm>
            <a:off x="887506" y="1900518"/>
            <a:ext cx="9395012" cy="3416320"/>
          </a:xfrm>
          <a:prstGeom prst="rect">
            <a:avLst/>
          </a:prstGeom>
          <a:noFill/>
        </p:spPr>
        <p:txBody>
          <a:bodyPr wrap="square" rtlCol="0">
            <a:spAutoFit/>
          </a:bodyPr>
          <a:lstStyle/>
          <a:p>
            <a:r>
              <a:rPr lang="en-IN" dirty="0"/>
              <a:t>Descriptive analysis – How past data helps in understanding the model and gives a detailed  description on how the neighbourhood is working . From sales , growth of the market and how the trend lines have been looking for the previous years </a:t>
            </a:r>
          </a:p>
          <a:p>
            <a:endParaRPr lang="en-IN" dirty="0"/>
          </a:p>
          <a:p>
            <a:r>
              <a:rPr lang="en-IN" dirty="0"/>
              <a:t>Predictive analysis – How data enables in predicting  future sales , helps in building corelation and relationship between different variables . Moreover ,  how data helps in building meaningful projections</a:t>
            </a:r>
          </a:p>
          <a:p>
            <a:endParaRPr lang="en-IN" dirty="0"/>
          </a:p>
          <a:p>
            <a:r>
              <a:rPr lang="en-IN" dirty="0"/>
              <a:t>Prescriptive model – how the meaningful projection helps in building optimization models with the given variables . Optimization model gives a near to perfect result on the output  of the variables </a:t>
            </a:r>
          </a:p>
          <a:p>
            <a:endParaRPr lang="en-IN" dirty="0"/>
          </a:p>
          <a:p>
            <a:endParaRPr lang="en-SG" dirty="0"/>
          </a:p>
        </p:txBody>
      </p:sp>
    </p:spTree>
    <p:extLst>
      <p:ext uri="{BB962C8B-B14F-4D97-AF65-F5344CB8AC3E}">
        <p14:creationId xmlns:p14="http://schemas.microsoft.com/office/powerpoint/2010/main" val="173198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7F35-3313-C4BF-1D71-A7AEDB82CBCD}"/>
              </a:ext>
            </a:extLst>
          </p:cNvPr>
          <p:cNvSpPr>
            <a:spLocks noGrp="1"/>
          </p:cNvSpPr>
          <p:nvPr>
            <p:ph type="title"/>
          </p:nvPr>
        </p:nvSpPr>
        <p:spPr/>
        <p:txBody>
          <a:bodyPr/>
          <a:lstStyle/>
          <a:p>
            <a:r>
              <a:rPr lang="en-IN" dirty="0"/>
              <a:t>WEAKNESS OF THE ANALYSIS </a:t>
            </a:r>
            <a:endParaRPr lang="en-SG" dirty="0"/>
          </a:p>
        </p:txBody>
      </p:sp>
      <p:sp>
        <p:nvSpPr>
          <p:cNvPr id="4" name="TextBox 3">
            <a:extLst>
              <a:ext uri="{FF2B5EF4-FFF2-40B4-BE49-F238E27FC236}">
                <a16:creationId xmlns:a16="http://schemas.microsoft.com/office/drawing/2014/main" id="{4686BBBF-FA30-D314-7317-7FE97B08D57B}"/>
              </a:ext>
            </a:extLst>
          </p:cNvPr>
          <p:cNvSpPr txBox="1"/>
          <p:nvPr/>
        </p:nvSpPr>
        <p:spPr>
          <a:xfrm>
            <a:off x="905435" y="2065867"/>
            <a:ext cx="8265459" cy="2585323"/>
          </a:xfrm>
          <a:prstGeom prst="rect">
            <a:avLst/>
          </a:prstGeom>
          <a:noFill/>
        </p:spPr>
        <p:txBody>
          <a:bodyPr wrap="square" rtlCol="0">
            <a:spAutoFit/>
          </a:bodyPr>
          <a:lstStyle/>
          <a:p>
            <a:pPr marL="285750" indent="-285750">
              <a:buFont typeface="Arial" panose="020B0604020202020204" pitchFamily="34" charset="0"/>
              <a:buChar char="•"/>
            </a:pPr>
            <a:r>
              <a:rPr lang="en-IN" dirty="0"/>
              <a:t>Built on historical data ( doesn’t take into account of uncertainties)</a:t>
            </a:r>
          </a:p>
          <a:p>
            <a:endParaRPr lang="en-IN" dirty="0"/>
          </a:p>
          <a:p>
            <a:pPr marL="285750" indent="-285750">
              <a:buFont typeface="Arial" panose="020B0604020202020204" pitchFamily="34" charset="0"/>
              <a:buChar char="•"/>
            </a:pPr>
            <a:r>
              <a:rPr lang="en-US" dirty="0"/>
              <a:t>Time series analysis includes problems with generalization from a single study, difficulty in obtaining appropriate measures, and problems with accurately identifying the correct model to represent the data. </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Optimization model may be inaccurate if there isn’t many variables to determine the output </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343251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F322-9DEA-8BEC-67F3-C463880EFEAE}"/>
              </a:ext>
            </a:extLst>
          </p:cNvPr>
          <p:cNvSpPr>
            <a:spLocks noGrp="1"/>
          </p:cNvSpPr>
          <p:nvPr>
            <p:ph type="title"/>
          </p:nvPr>
        </p:nvSpPr>
        <p:spPr/>
        <p:txBody>
          <a:bodyPr/>
          <a:lstStyle/>
          <a:p>
            <a:r>
              <a:rPr lang="en-IN" dirty="0"/>
              <a:t>Recommendations for the company</a:t>
            </a:r>
            <a:endParaRPr lang="en-SG" dirty="0"/>
          </a:p>
        </p:txBody>
      </p:sp>
      <p:sp>
        <p:nvSpPr>
          <p:cNvPr id="6" name="TextBox 5">
            <a:extLst>
              <a:ext uri="{FF2B5EF4-FFF2-40B4-BE49-F238E27FC236}">
                <a16:creationId xmlns:a16="http://schemas.microsoft.com/office/drawing/2014/main" id="{F9FAAA70-A2A1-B1A4-F09A-F7E0ABBB5FBE}"/>
              </a:ext>
            </a:extLst>
          </p:cNvPr>
          <p:cNvSpPr txBox="1"/>
          <p:nvPr/>
        </p:nvSpPr>
        <p:spPr>
          <a:xfrm>
            <a:off x="685801" y="1900518"/>
            <a:ext cx="8503023" cy="2862322"/>
          </a:xfrm>
          <a:prstGeom prst="rect">
            <a:avLst/>
          </a:prstGeom>
          <a:noFill/>
        </p:spPr>
        <p:txBody>
          <a:bodyPr wrap="square" rtlCol="0">
            <a:spAutoFit/>
          </a:bodyPr>
          <a:lstStyle/>
          <a:p>
            <a:r>
              <a:rPr lang="en-IN" dirty="0"/>
              <a:t>1)What other variables the company can take into account to know the market penetration rate and commission rate . The market for real estate is really volatile and the figures estimated in the model may not be exactly the same. Other analytics can be used in the model </a:t>
            </a:r>
          </a:p>
          <a:p>
            <a:endParaRPr lang="en-IN" dirty="0"/>
          </a:p>
          <a:p>
            <a:r>
              <a:rPr lang="en-IN" dirty="0"/>
              <a:t>2) My company is estimated to make huge profits , therefore they may think to open more than one office in future because they aren’t inheriting huge costs and have 1873469 in profits . The costs estimated for budget is low but even if I keep a budget of 40-50 thousand dollars , I will still return a profit . So there is leverage for the company to increase their market penetration rate due to the returns .</a:t>
            </a:r>
            <a:endParaRPr lang="en-SG" dirty="0"/>
          </a:p>
        </p:txBody>
      </p:sp>
    </p:spTree>
    <p:extLst>
      <p:ext uri="{BB962C8B-B14F-4D97-AF65-F5344CB8AC3E}">
        <p14:creationId xmlns:p14="http://schemas.microsoft.com/office/powerpoint/2010/main" val="328830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900FE2E3-FBDC-3F96-FE4C-765D7EAEB7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0822" y="1827773"/>
            <a:ext cx="3649662"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86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9CD9-B1DA-6887-1172-9049BA1C7A60}"/>
              </a:ext>
            </a:extLst>
          </p:cNvPr>
          <p:cNvSpPr>
            <a:spLocks noGrp="1"/>
          </p:cNvSpPr>
          <p:nvPr>
            <p:ph type="title"/>
          </p:nvPr>
        </p:nvSpPr>
        <p:spPr/>
        <p:txBody>
          <a:bodyPr/>
          <a:lstStyle/>
          <a:p>
            <a:r>
              <a:rPr lang="en-IN" dirty="0"/>
              <a:t>NEIGHBOURHOOD – SUNSET PARK </a:t>
            </a:r>
            <a:endParaRPr lang="en-SG" dirty="0"/>
          </a:p>
        </p:txBody>
      </p:sp>
      <p:sp>
        <p:nvSpPr>
          <p:cNvPr id="4" name="TextBox 3">
            <a:extLst>
              <a:ext uri="{FF2B5EF4-FFF2-40B4-BE49-F238E27FC236}">
                <a16:creationId xmlns:a16="http://schemas.microsoft.com/office/drawing/2014/main" id="{5B2EC224-10FA-7676-6F50-D5DA28672535}"/>
              </a:ext>
            </a:extLst>
          </p:cNvPr>
          <p:cNvSpPr txBox="1"/>
          <p:nvPr/>
        </p:nvSpPr>
        <p:spPr>
          <a:xfrm>
            <a:off x="806824" y="1981200"/>
            <a:ext cx="8543364" cy="2031325"/>
          </a:xfrm>
          <a:prstGeom prst="rect">
            <a:avLst/>
          </a:prstGeom>
          <a:noFill/>
        </p:spPr>
        <p:txBody>
          <a:bodyPr wrap="square" rtlCol="0">
            <a:spAutoFit/>
          </a:bodyPr>
          <a:lstStyle/>
          <a:p>
            <a:pPr marL="342900" indent="-342900">
              <a:buAutoNum type="arabicParenR"/>
            </a:pPr>
            <a:r>
              <a:rPr lang="en-IN" dirty="0"/>
              <a:t>Sunset park is located in Brooklyn New York </a:t>
            </a:r>
          </a:p>
          <a:p>
            <a:pPr marL="342900" indent="-342900">
              <a:buAutoNum type="arabicParenR"/>
            </a:pPr>
            <a:endParaRPr lang="en-IN" dirty="0"/>
          </a:p>
          <a:p>
            <a:pPr marL="342900" indent="-342900">
              <a:buAutoNum type="arabicParenR"/>
            </a:pPr>
            <a:r>
              <a:rPr lang="en-SG" dirty="0"/>
              <a:t>Residential units sold in 2021 -1500 units</a:t>
            </a:r>
          </a:p>
          <a:p>
            <a:endParaRPr lang="en-SG" dirty="0"/>
          </a:p>
          <a:p>
            <a:r>
              <a:rPr lang="en-SG" dirty="0"/>
              <a:t>3) Growth of the residential market </a:t>
            </a:r>
          </a:p>
          <a:p>
            <a:endParaRPr lang="en-SG" dirty="0"/>
          </a:p>
          <a:p>
            <a:r>
              <a:rPr lang="en-SG" dirty="0"/>
              <a:t>4) Total units sold in the last 5 years </a:t>
            </a:r>
          </a:p>
        </p:txBody>
      </p:sp>
      <p:pic>
        <p:nvPicPr>
          <p:cNvPr id="6" name="Picture 5">
            <a:extLst>
              <a:ext uri="{FF2B5EF4-FFF2-40B4-BE49-F238E27FC236}">
                <a16:creationId xmlns:a16="http://schemas.microsoft.com/office/drawing/2014/main" id="{9E06C6EC-458C-A918-94E5-BA1A0C967202}"/>
              </a:ext>
            </a:extLst>
          </p:cNvPr>
          <p:cNvPicPr>
            <a:picLocks noChangeAspect="1"/>
          </p:cNvPicPr>
          <p:nvPr/>
        </p:nvPicPr>
        <p:blipFill rotWithShape="1">
          <a:blip r:embed="rId2"/>
          <a:srcRect t="2512" r="3314" b="5058"/>
          <a:stretch/>
        </p:blipFill>
        <p:spPr>
          <a:xfrm>
            <a:off x="9101065" y="93118"/>
            <a:ext cx="2821992" cy="3254189"/>
          </a:xfrm>
          <a:prstGeom prst="rect">
            <a:avLst/>
          </a:prstGeom>
        </p:spPr>
      </p:pic>
      <p:pic>
        <p:nvPicPr>
          <p:cNvPr id="8" name="Picture 7">
            <a:extLst>
              <a:ext uri="{FF2B5EF4-FFF2-40B4-BE49-F238E27FC236}">
                <a16:creationId xmlns:a16="http://schemas.microsoft.com/office/drawing/2014/main" id="{BCFC4A4F-DC0F-25C8-B797-DD6D5792D7A6}"/>
              </a:ext>
            </a:extLst>
          </p:cNvPr>
          <p:cNvPicPr>
            <a:picLocks noChangeAspect="1"/>
          </p:cNvPicPr>
          <p:nvPr/>
        </p:nvPicPr>
        <p:blipFill>
          <a:blip r:embed="rId3"/>
          <a:stretch>
            <a:fillRect/>
          </a:stretch>
        </p:blipFill>
        <p:spPr>
          <a:xfrm>
            <a:off x="7991454" y="3620903"/>
            <a:ext cx="3931603" cy="2891674"/>
          </a:xfrm>
          <a:prstGeom prst="rect">
            <a:avLst/>
          </a:prstGeom>
        </p:spPr>
      </p:pic>
      <p:pic>
        <p:nvPicPr>
          <p:cNvPr id="10" name="Picture 9">
            <a:extLst>
              <a:ext uri="{FF2B5EF4-FFF2-40B4-BE49-F238E27FC236}">
                <a16:creationId xmlns:a16="http://schemas.microsoft.com/office/drawing/2014/main" id="{A3483661-5906-E804-E956-592836BE093C}"/>
              </a:ext>
            </a:extLst>
          </p:cNvPr>
          <p:cNvPicPr>
            <a:picLocks noChangeAspect="1"/>
          </p:cNvPicPr>
          <p:nvPr/>
        </p:nvPicPr>
        <p:blipFill>
          <a:blip r:embed="rId4"/>
          <a:stretch>
            <a:fillRect/>
          </a:stretch>
        </p:blipFill>
        <p:spPr>
          <a:xfrm>
            <a:off x="4666420" y="3726549"/>
            <a:ext cx="2859159" cy="2848988"/>
          </a:xfrm>
          <a:prstGeom prst="rect">
            <a:avLst/>
          </a:prstGeom>
        </p:spPr>
      </p:pic>
    </p:spTree>
    <p:extLst>
      <p:ext uri="{BB962C8B-B14F-4D97-AF65-F5344CB8AC3E}">
        <p14:creationId xmlns:p14="http://schemas.microsoft.com/office/powerpoint/2010/main" val="8148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CC39-45D0-7D5C-A8D1-0F64F36010B5}"/>
              </a:ext>
            </a:extLst>
          </p:cNvPr>
          <p:cNvSpPr>
            <a:spLocks noGrp="1"/>
          </p:cNvSpPr>
          <p:nvPr>
            <p:ph type="title"/>
          </p:nvPr>
        </p:nvSpPr>
        <p:spPr/>
        <p:txBody>
          <a:bodyPr/>
          <a:lstStyle/>
          <a:p>
            <a:r>
              <a:rPr lang="en-IN" dirty="0"/>
              <a:t>Understanding sunset park </a:t>
            </a:r>
            <a:endParaRPr lang="en-SG" dirty="0"/>
          </a:p>
        </p:txBody>
      </p:sp>
      <p:sp>
        <p:nvSpPr>
          <p:cNvPr id="4" name="TextBox 3">
            <a:extLst>
              <a:ext uri="{FF2B5EF4-FFF2-40B4-BE49-F238E27FC236}">
                <a16:creationId xmlns:a16="http://schemas.microsoft.com/office/drawing/2014/main" id="{80A2CA2D-BA60-2657-0AA1-7B86FECE864F}"/>
              </a:ext>
            </a:extLst>
          </p:cNvPr>
          <p:cNvSpPr txBox="1"/>
          <p:nvPr/>
        </p:nvSpPr>
        <p:spPr>
          <a:xfrm>
            <a:off x="878541" y="1990165"/>
            <a:ext cx="8265459" cy="3416320"/>
          </a:xfrm>
          <a:prstGeom prst="rect">
            <a:avLst/>
          </a:prstGeom>
          <a:noFill/>
        </p:spPr>
        <p:txBody>
          <a:bodyPr wrap="square" rtlCol="0">
            <a:spAutoFit/>
          </a:bodyPr>
          <a:lstStyle/>
          <a:p>
            <a:pPr marL="342900" indent="-342900">
              <a:buAutoNum type="arabicParenR"/>
            </a:pPr>
            <a:r>
              <a:rPr lang="en-IN" dirty="0"/>
              <a:t>Descriptive – Understand the historical data of sunset park and look into the past trends and patterns of the neighbourhood </a:t>
            </a:r>
          </a:p>
          <a:p>
            <a:endParaRPr lang="en-IN" dirty="0"/>
          </a:p>
          <a:p>
            <a:r>
              <a:rPr lang="en-IN" dirty="0"/>
              <a:t>2) Predictive – Using a model to analyse the forecast for sunset park . Forecasting tools to predict the sales of the model ,seasonality . Tools that were used are time series, Regression forecast and regression prediction </a:t>
            </a:r>
          </a:p>
          <a:p>
            <a:endParaRPr lang="en-IN" dirty="0"/>
          </a:p>
          <a:p>
            <a:r>
              <a:rPr lang="en-IN" dirty="0"/>
              <a:t>3) Prescriptive  - Develop a optimization model to maximize profits and minimize costs associated to my neighbourhood .( Based o n opening a new office )  </a:t>
            </a:r>
          </a:p>
          <a:p>
            <a:pPr marL="342900" indent="-342900">
              <a:buAutoNum type="arabicParenR"/>
            </a:pPr>
            <a:endParaRPr lang="en-IN" dirty="0"/>
          </a:p>
          <a:p>
            <a:pPr marL="342900" indent="-342900">
              <a:buAutoNum type="arabicParenR"/>
            </a:pPr>
            <a:endParaRPr lang="en-IN" dirty="0"/>
          </a:p>
          <a:p>
            <a:pPr marL="342900" indent="-342900">
              <a:buAutoNum type="arabicParenR"/>
            </a:pPr>
            <a:endParaRPr lang="en-SG" dirty="0"/>
          </a:p>
        </p:txBody>
      </p:sp>
    </p:spTree>
    <p:extLst>
      <p:ext uri="{BB962C8B-B14F-4D97-AF65-F5344CB8AC3E}">
        <p14:creationId xmlns:p14="http://schemas.microsoft.com/office/powerpoint/2010/main" val="173173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3F86-A53F-7C59-2B55-92A281AD086D}"/>
              </a:ext>
            </a:extLst>
          </p:cNvPr>
          <p:cNvSpPr>
            <a:spLocks noGrp="1"/>
          </p:cNvSpPr>
          <p:nvPr>
            <p:ph type="title"/>
          </p:nvPr>
        </p:nvSpPr>
        <p:spPr/>
        <p:txBody>
          <a:bodyPr/>
          <a:lstStyle/>
          <a:p>
            <a:r>
              <a:rPr lang="en-IN" dirty="0"/>
              <a:t>Descriptive ANALYSIS – PROPORTION OF UNITS SOLD</a:t>
            </a:r>
            <a:endParaRPr lang="en-SG" dirty="0"/>
          </a:p>
        </p:txBody>
      </p:sp>
      <p:pic>
        <p:nvPicPr>
          <p:cNvPr id="5" name="Content Placeholder 4">
            <a:extLst>
              <a:ext uri="{FF2B5EF4-FFF2-40B4-BE49-F238E27FC236}">
                <a16:creationId xmlns:a16="http://schemas.microsoft.com/office/drawing/2014/main" id="{392D810B-DFAC-9859-728A-CD003065CF19}"/>
              </a:ext>
            </a:extLst>
          </p:cNvPr>
          <p:cNvPicPr>
            <a:picLocks noGrp="1" noChangeAspect="1"/>
          </p:cNvPicPr>
          <p:nvPr>
            <p:ph idx="1"/>
          </p:nvPr>
        </p:nvPicPr>
        <p:blipFill>
          <a:blip r:embed="rId2"/>
          <a:stretch>
            <a:fillRect/>
          </a:stretch>
        </p:blipFill>
        <p:spPr>
          <a:xfrm>
            <a:off x="7395882" y="1896367"/>
            <a:ext cx="4401671" cy="3258337"/>
          </a:xfrm>
        </p:spPr>
      </p:pic>
      <p:sp>
        <p:nvSpPr>
          <p:cNvPr id="6" name="TextBox 5">
            <a:extLst>
              <a:ext uri="{FF2B5EF4-FFF2-40B4-BE49-F238E27FC236}">
                <a16:creationId xmlns:a16="http://schemas.microsoft.com/office/drawing/2014/main" id="{A196FEAE-47C9-8C51-6AC9-93A9CDCF1273}"/>
              </a:ext>
            </a:extLst>
          </p:cNvPr>
          <p:cNvSpPr txBox="1"/>
          <p:nvPr/>
        </p:nvSpPr>
        <p:spPr>
          <a:xfrm>
            <a:off x="806824" y="2187388"/>
            <a:ext cx="5611905" cy="1477328"/>
          </a:xfrm>
          <a:prstGeom prst="rect">
            <a:avLst/>
          </a:prstGeom>
          <a:noFill/>
        </p:spPr>
        <p:txBody>
          <a:bodyPr wrap="square" rtlCol="0">
            <a:spAutoFit/>
          </a:bodyPr>
          <a:lstStyle/>
          <a:p>
            <a:r>
              <a:rPr lang="en-IN" dirty="0"/>
              <a:t>The residential units proportion are higher compared to other building types . </a:t>
            </a:r>
          </a:p>
          <a:p>
            <a:endParaRPr lang="en-IN" dirty="0"/>
          </a:p>
          <a:p>
            <a:r>
              <a:rPr lang="en-IN" dirty="0"/>
              <a:t>Seen from the data -Residential units in sunset park is 82 percent  </a:t>
            </a:r>
            <a:endParaRPr lang="en-SG" dirty="0"/>
          </a:p>
        </p:txBody>
      </p:sp>
    </p:spTree>
    <p:extLst>
      <p:ext uri="{BB962C8B-B14F-4D97-AF65-F5344CB8AC3E}">
        <p14:creationId xmlns:p14="http://schemas.microsoft.com/office/powerpoint/2010/main" val="264924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71F6-BEFF-1C0C-7A06-88CEBDEC7329}"/>
              </a:ext>
            </a:extLst>
          </p:cNvPr>
          <p:cNvSpPr>
            <a:spLocks noGrp="1"/>
          </p:cNvSpPr>
          <p:nvPr>
            <p:ph type="title"/>
          </p:nvPr>
        </p:nvSpPr>
        <p:spPr/>
        <p:txBody>
          <a:bodyPr/>
          <a:lstStyle/>
          <a:p>
            <a:r>
              <a:rPr lang="en-IN" dirty="0"/>
              <a:t>Descriptive analytics -K – MEANS CLUSTERING </a:t>
            </a:r>
            <a:endParaRPr lang="en-SG" dirty="0"/>
          </a:p>
        </p:txBody>
      </p:sp>
      <p:pic>
        <p:nvPicPr>
          <p:cNvPr id="11" name="Content Placeholder 10">
            <a:extLst>
              <a:ext uri="{FF2B5EF4-FFF2-40B4-BE49-F238E27FC236}">
                <a16:creationId xmlns:a16="http://schemas.microsoft.com/office/drawing/2014/main" id="{2E1DF05E-09EA-BE21-9167-494C425BF454}"/>
              </a:ext>
            </a:extLst>
          </p:cNvPr>
          <p:cNvPicPr>
            <a:picLocks noGrp="1" noChangeAspect="1"/>
          </p:cNvPicPr>
          <p:nvPr>
            <p:ph idx="1"/>
          </p:nvPr>
        </p:nvPicPr>
        <p:blipFill>
          <a:blip r:embed="rId2"/>
          <a:stretch>
            <a:fillRect/>
          </a:stretch>
        </p:blipFill>
        <p:spPr>
          <a:xfrm>
            <a:off x="7360042" y="2065867"/>
            <a:ext cx="4313294" cy="3124471"/>
          </a:xfrm>
        </p:spPr>
      </p:pic>
      <p:sp>
        <p:nvSpPr>
          <p:cNvPr id="12" name="TextBox 11">
            <a:extLst>
              <a:ext uri="{FF2B5EF4-FFF2-40B4-BE49-F238E27FC236}">
                <a16:creationId xmlns:a16="http://schemas.microsoft.com/office/drawing/2014/main" id="{35F34409-8229-C760-4A96-D358AC8E8E04}"/>
              </a:ext>
            </a:extLst>
          </p:cNvPr>
          <p:cNvSpPr txBox="1"/>
          <p:nvPr/>
        </p:nvSpPr>
        <p:spPr>
          <a:xfrm>
            <a:off x="430306" y="1954306"/>
            <a:ext cx="6615953" cy="4524315"/>
          </a:xfrm>
          <a:prstGeom prst="rect">
            <a:avLst/>
          </a:prstGeom>
          <a:noFill/>
        </p:spPr>
        <p:txBody>
          <a:bodyPr wrap="square" rtlCol="0">
            <a:spAutoFit/>
          </a:bodyPr>
          <a:lstStyle/>
          <a:p>
            <a:r>
              <a:rPr lang="en-IN" dirty="0"/>
              <a:t>The three KPI’S That I have used is Sale price –</a:t>
            </a:r>
          </a:p>
          <a:p>
            <a:r>
              <a:rPr lang="en-IN" dirty="0"/>
              <a:t>1)Median sale price</a:t>
            </a:r>
          </a:p>
          <a:p>
            <a:r>
              <a:rPr lang="en-IN" dirty="0"/>
              <a:t>2)Number of sales </a:t>
            </a:r>
          </a:p>
          <a:p>
            <a:r>
              <a:rPr lang="en-IN" dirty="0"/>
              <a:t>3)Standard deviation of sales</a:t>
            </a:r>
          </a:p>
          <a:p>
            <a:endParaRPr lang="en-IN" dirty="0"/>
          </a:p>
          <a:p>
            <a:r>
              <a:rPr lang="en-IN" dirty="0"/>
              <a:t>My neighbourhood is sunset park and as seen from my data , the cluster is - 2 </a:t>
            </a:r>
          </a:p>
          <a:p>
            <a:r>
              <a:rPr lang="en-IN" dirty="0"/>
              <a:t>Conclusion</a:t>
            </a:r>
          </a:p>
          <a:p>
            <a:r>
              <a:rPr lang="en-IN" dirty="0"/>
              <a:t>The cluster of my neighbourhood includes - higher sales and lower median price . </a:t>
            </a:r>
          </a:p>
          <a:p>
            <a:endParaRPr lang="en-IN" dirty="0"/>
          </a:p>
          <a:p>
            <a:r>
              <a:rPr lang="en-IN" dirty="0"/>
              <a:t>Closer to the mean than further apart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85858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F76B-2F9F-B420-280F-A86132E2F645}"/>
              </a:ext>
            </a:extLst>
          </p:cNvPr>
          <p:cNvSpPr>
            <a:spLocks noGrp="1"/>
          </p:cNvSpPr>
          <p:nvPr>
            <p:ph type="title"/>
          </p:nvPr>
        </p:nvSpPr>
        <p:spPr/>
        <p:txBody>
          <a:bodyPr/>
          <a:lstStyle/>
          <a:p>
            <a:r>
              <a:rPr lang="en-IN" dirty="0"/>
              <a:t>Predictive analytics – SEASONALITY  </a:t>
            </a:r>
            <a:endParaRPr lang="en-SG" dirty="0"/>
          </a:p>
        </p:txBody>
      </p:sp>
      <p:pic>
        <p:nvPicPr>
          <p:cNvPr id="4" name="Content Placeholder 3">
            <a:extLst>
              <a:ext uri="{FF2B5EF4-FFF2-40B4-BE49-F238E27FC236}">
                <a16:creationId xmlns:a16="http://schemas.microsoft.com/office/drawing/2014/main" id="{F6FC482B-474A-EFB6-2C0C-FA9D24ECE39A}"/>
              </a:ext>
            </a:extLst>
          </p:cNvPr>
          <p:cNvPicPr>
            <a:picLocks noGrp="1" noChangeAspect="1"/>
          </p:cNvPicPr>
          <p:nvPr>
            <p:ph idx="1"/>
          </p:nvPr>
        </p:nvPicPr>
        <p:blipFill>
          <a:blip r:embed="rId2"/>
          <a:stretch>
            <a:fillRect/>
          </a:stretch>
        </p:blipFill>
        <p:spPr>
          <a:xfrm>
            <a:off x="6863845" y="2278380"/>
            <a:ext cx="4313294" cy="3101609"/>
          </a:xfrm>
          <a:prstGeom prst="rect">
            <a:avLst/>
          </a:prstGeom>
        </p:spPr>
      </p:pic>
      <p:sp>
        <p:nvSpPr>
          <p:cNvPr id="6" name="TextBox 5">
            <a:extLst>
              <a:ext uri="{FF2B5EF4-FFF2-40B4-BE49-F238E27FC236}">
                <a16:creationId xmlns:a16="http://schemas.microsoft.com/office/drawing/2014/main" id="{A851273F-37FA-7671-CAA7-83484F2CB1DF}"/>
              </a:ext>
            </a:extLst>
          </p:cNvPr>
          <p:cNvSpPr txBox="1"/>
          <p:nvPr/>
        </p:nvSpPr>
        <p:spPr>
          <a:xfrm>
            <a:off x="685801" y="2278380"/>
            <a:ext cx="5730239" cy="2945422"/>
          </a:xfrm>
          <a:prstGeom prst="rect">
            <a:avLst/>
          </a:prstGeom>
          <a:noFill/>
        </p:spPr>
        <p:txBody>
          <a:bodyPr wrap="square" rtlCol="0">
            <a:spAutoFit/>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it doesn’t show any seasonality. Each quarter the value changes accordingly and isn’t the same and there is also a trend line in the data of my neighbourhood sunset park. As seen from the data, my model is additive and my seasonal trend for each quarter won’t be the same and will vary over time.  As the time for the years keep increasing, the total sales also increase.</a:t>
            </a:r>
          </a:p>
          <a:p>
            <a:pPr algn="ct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 </a:t>
            </a:r>
          </a:p>
          <a:p>
            <a:endParaRPr lang="en-SG" dirty="0"/>
          </a:p>
        </p:txBody>
      </p:sp>
    </p:spTree>
    <p:extLst>
      <p:ext uri="{BB962C8B-B14F-4D97-AF65-F5344CB8AC3E}">
        <p14:creationId xmlns:p14="http://schemas.microsoft.com/office/powerpoint/2010/main" val="243993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2FBE-D07C-2FF9-90F8-BA6CA2AA9183}"/>
              </a:ext>
            </a:extLst>
          </p:cNvPr>
          <p:cNvSpPr>
            <a:spLocks noGrp="1"/>
          </p:cNvSpPr>
          <p:nvPr>
            <p:ph type="title"/>
          </p:nvPr>
        </p:nvSpPr>
        <p:spPr/>
        <p:txBody>
          <a:bodyPr/>
          <a:lstStyle/>
          <a:p>
            <a:r>
              <a:rPr lang="en-IN" dirty="0"/>
              <a:t>WHY IS MY Data additive  ?</a:t>
            </a:r>
            <a:endParaRPr lang="en-SG" dirty="0"/>
          </a:p>
        </p:txBody>
      </p:sp>
      <p:sp>
        <p:nvSpPr>
          <p:cNvPr id="4" name="TextBox 3">
            <a:extLst>
              <a:ext uri="{FF2B5EF4-FFF2-40B4-BE49-F238E27FC236}">
                <a16:creationId xmlns:a16="http://schemas.microsoft.com/office/drawing/2014/main" id="{4A6BA2D0-6F20-144D-8185-09705EF85433}"/>
              </a:ext>
            </a:extLst>
          </p:cNvPr>
          <p:cNvSpPr txBox="1"/>
          <p:nvPr/>
        </p:nvSpPr>
        <p:spPr>
          <a:xfrm>
            <a:off x="762000" y="1981200"/>
            <a:ext cx="7627620" cy="1200329"/>
          </a:xfrm>
          <a:prstGeom prst="rect">
            <a:avLst/>
          </a:prstGeom>
          <a:noFill/>
        </p:spPr>
        <p:txBody>
          <a:bodyPr wrap="square" rtlCol="0">
            <a:spAutoFit/>
          </a:bodyPr>
          <a:lstStyle/>
          <a:p>
            <a:r>
              <a:rPr lang="en-US"/>
              <a:t>Choose the additive model when the magnitude of the seasonal pattern in the data does not depend on the magnitude of the data. In other words, the magnitude of the seasonal pattern does not change as the series goes up or down.</a:t>
            </a:r>
            <a:endParaRPr lang="en-SG" dirty="0"/>
          </a:p>
        </p:txBody>
      </p:sp>
    </p:spTree>
    <p:extLst>
      <p:ext uri="{BB962C8B-B14F-4D97-AF65-F5344CB8AC3E}">
        <p14:creationId xmlns:p14="http://schemas.microsoft.com/office/powerpoint/2010/main" val="396903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C8C7-F21B-82E5-5DFF-0D16FC51170F}"/>
              </a:ext>
            </a:extLst>
          </p:cNvPr>
          <p:cNvSpPr>
            <a:spLocks noGrp="1"/>
          </p:cNvSpPr>
          <p:nvPr>
            <p:ph type="title"/>
          </p:nvPr>
        </p:nvSpPr>
        <p:spPr/>
        <p:txBody>
          <a:bodyPr/>
          <a:lstStyle/>
          <a:p>
            <a:r>
              <a:rPr lang="en-IN" dirty="0"/>
              <a:t>PREDICTIVE ANALYTICS –TREND LINE</a:t>
            </a:r>
            <a:endParaRPr lang="en-SG" dirty="0"/>
          </a:p>
        </p:txBody>
      </p:sp>
      <p:pic>
        <p:nvPicPr>
          <p:cNvPr id="5" name="Picture 4">
            <a:extLst>
              <a:ext uri="{FF2B5EF4-FFF2-40B4-BE49-F238E27FC236}">
                <a16:creationId xmlns:a16="http://schemas.microsoft.com/office/drawing/2014/main" id="{88F4D25F-B4EE-877F-D814-BFC64402E165}"/>
              </a:ext>
            </a:extLst>
          </p:cNvPr>
          <p:cNvPicPr>
            <a:picLocks noChangeAspect="1"/>
          </p:cNvPicPr>
          <p:nvPr/>
        </p:nvPicPr>
        <p:blipFill>
          <a:blip r:embed="rId2"/>
          <a:stretch>
            <a:fillRect/>
          </a:stretch>
        </p:blipFill>
        <p:spPr>
          <a:xfrm>
            <a:off x="6580139" y="2065867"/>
            <a:ext cx="4237087" cy="2994920"/>
          </a:xfrm>
          <a:prstGeom prst="rect">
            <a:avLst/>
          </a:prstGeom>
        </p:spPr>
      </p:pic>
      <p:sp>
        <p:nvSpPr>
          <p:cNvPr id="6" name="TextBox 5">
            <a:extLst>
              <a:ext uri="{FF2B5EF4-FFF2-40B4-BE49-F238E27FC236}">
                <a16:creationId xmlns:a16="http://schemas.microsoft.com/office/drawing/2014/main" id="{FB8821DD-FBEB-2747-306D-DD201C333D1A}"/>
              </a:ext>
            </a:extLst>
          </p:cNvPr>
          <p:cNvSpPr txBox="1"/>
          <p:nvPr/>
        </p:nvSpPr>
        <p:spPr>
          <a:xfrm>
            <a:off x="685801" y="1981200"/>
            <a:ext cx="4541519" cy="2031325"/>
          </a:xfrm>
          <a:prstGeom prst="rect">
            <a:avLst/>
          </a:prstGeom>
          <a:noFill/>
        </p:spPr>
        <p:txBody>
          <a:bodyPr wrap="square" rtlCol="0">
            <a:spAutoFit/>
          </a:bodyPr>
          <a:lstStyle/>
          <a:p>
            <a:r>
              <a:rPr lang="en-IN" dirty="0"/>
              <a:t>Seen from my forecast , there is multiplicative errors and there is a additive trend in my forecast .</a:t>
            </a:r>
          </a:p>
          <a:p>
            <a:endParaRPr lang="en-IN" dirty="0"/>
          </a:p>
          <a:p>
            <a:r>
              <a:rPr lang="en-IN" dirty="0"/>
              <a:t>My forecast doesn’t have any seasonality and there is a slight increase in sales price for the next 8 quarters.</a:t>
            </a:r>
            <a:endParaRPr lang="en-SG" dirty="0"/>
          </a:p>
        </p:txBody>
      </p:sp>
    </p:spTree>
    <p:extLst>
      <p:ext uri="{BB962C8B-B14F-4D97-AF65-F5344CB8AC3E}">
        <p14:creationId xmlns:p14="http://schemas.microsoft.com/office/powerpoint/2010/main" val="127129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1D4-4CCE-F9C8-4D6A-C9AC2B20B42E}"/>
              </a:ext>
            </a:extLst>
          </p:cNvPr>
          <p:cNvSpPr>
            <a:spLocks noGrp="1"/>
          </p:cNvSpPr>
          <p:nvPr>
            <p:ph type="title"/>
          </p:nvPr>
        </p:nvSpPr>
        <p:spPr/>
        <p:txBody>
          <a:bodyPr/>
          <a:lstStyle/>
          <a:p>
            <a:r>
              <a:rPr lang="en-IN" dirty="0"/>
              <a:t>Prescriptive ANALYTICS– OPTIMIZATION MODEL</a:t>
            </a:r>
            <a:endParaRPr lang="en-SG" dirty="0"/>
          </a:p>
        </p:txBody>
      </p:sp>
      <p:sp>
        <p:nvSpPr>
          <p:cNvPr id="6" name="TextBox 5">
            <a:extLst>
              <a:ext uri="{FF2B5EF4-FFF2-40B4-BE49-F238E27FC236}">
                <a16:creationId xmlns:a16="http://schemas.microsoft.com/office/drawing/2014/main" id="{AAC1E770-A9B7-9038-B5D2-DC51A22A96B2}"/>
              </a:ext>
            </a:extLst>
          </p:cNvPr>
          <p:cNvSpPr txBox="1"/>
          <p:nvPr/>
        </p:nvSpPr>
        <p:spPr>
          <a:xfrm>
            <a:off x="944880" y="1973580"/>
            <a:ext cx="5074920" cy="5078313"/>
          </a:xfrm>
          <a:prstGeom prst="rect">
            <a:avLst/>
          </a:prstGeom>
          <a:noFill/>
        </p:spPr>
        <p:txBody>
          <a:bodyPr wrap="square" rtlCol="0">
            <a:spAutoFit/>
          </a:bodyPr>
          <a:lstStyle/>
          <a:p>
            <a:r>
              <a:rPr lang="en-IN" dirty="0"/>
              <a:t>The prediction of the sales forecast for the next 8 quarters for sunset park is projected using the model .</a:t>
            </a:r>
          </a:p>
          <a:p>
            <a:endParaRPr lang="en-IN" dirty="0"/>
          </a:p>
          <a:p>
            <a:r>
              <a:rPr lang="en-IN" dirty="0"/>
              <a:t>Sales projection gives the determinant on whether the new office setup would be profitable or not with the given variables .</a:t>
            </a:r>
          </a:p>
          <a:p>
            <a:endParaRPr lang="en-IN" dirty="0"/>
          </a:p>
          <a:p>
            <a:r>
              <a:rPr lang="en-IN" dirty="0"/>
              <a:t>Based on the sales projection , sunset park needs 2 employees for the given budget and 4.76 percent </a:t>
            </a:r>
          </a:p>
          <a:p>
            <a:endParaRPr lang="en-IN" dirty="0"/>
          </a:p>
          <a:p>
            <a:r>
              <a:rPr lang="en-IN" dirty="0"/>
              <a:t>We are already profitable and making a lot of cash and profits , if everything goes by the projection .(NPV profit -1873469.07)</a:t>
            </a:r>
          </a:p>
          <a:p>
            <a:endParaRPr lang="en-IN" dirty="0"/>
          </a:p>
          <a:p>
            <a:r>
              <a:rPr lang="en-IN" dirty="0"/>
              <a:t>That’s the reason why haven’t kept a lot on advertising and budgeting cost.</a:t>
            </a:r>
          </a:p>
          <a:p>
            <a:endParaRPr lang="en-SG" dirty="0"/>
          </a:p>
        </p:txBody>
      </p:sp>
    </p:spTree>
    <p:extLst>
      <p:ext uri="{BB962C8B-B14F-4D97-AF65-F5344CB8AC3E}">
        <p14:creationId xmlns:p14="http://schemas.microsoft.com/office/powerpoint/2010/main" val="9764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267</TotalTime>
  <Words>820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AD 571- PRESENTATION</vt:lpstr>
      <vt:lpstr>NEIGHBOURHOOD – SUNSET PARK </vt:lpstr>
      <vt:lpstr>Understanding sunset park </vt:lpstr>
      <vt:lpstr>Descriptive ANALYSIS – PROPORTION OF UNITS SOLD</vt:lpstr>
      <vt:lpstr>Descriptive analytics -K – MEANS CLUSTERING </vt:lpstr>
      <vt:lpstr>Predictive analytics – SEASONALITY  </vt:lpstr>
      <vt:lpstr>WHY IS MY Data additive  ?</vt:lpstr>
      <vt:lpstr>PREDICTIVE ANALYTICS –TREND LINE</vt:lpstr>
      <vt:lpstr>Prescriptive ANALYTICS– OPTIMIZATION MODEL</vt:lpstr>
      <vt:lpstr>PowerPoint Presentation</vt:lpstr>
      <vt:lpstr>PowerPoint Presentation</vt:lpstr>
      <vt:lpstr>VALUE FOR OUR ANALYSIS </vt:lpstr>
      <vt:lpstr>WEAKNESS OF THE ANALYSIS </vt:lpstr>
      <vt:lpstr>Recommendations for the company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571- PRESENTATION</dc:title>
  <dc:creator>aravind rao</dc:creator>
  <cp:lastModifiedBy>aravind rao</cp:lastModifiedBy>
  <cp:revision>2</cp:revision>
  <dcterms:created xsi:type="dcterms:W3CDTF">2022-12-11T23:50:52Z</dcterms:created>
  <dcterms:modified xsi:type="dcterms:W3CDTF">2022-12-12T04:17:52Z</dcterms:modified>
</cp:coreProperties>
</file>