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0" r:id="rId5"/>
    <p:sldId id="259" r:id="rId6"/>
    <p:sldId id="261" r:id="rId7"/>
    <p:sldId id="262" r:id="rId8"/>
    <p:sldId id="263" r:id="rId9"/>
    <p:sldId id="264" r:id="rId10"/>
    <p:sldId id="266" r:id="rId11"/>
    <p:sldId id="267" r:id="rId12"/>
    <p:sldId id="268" r:id="rId13"/>
    <p:sldId id="26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47" autoAdjust="0"/>
    <p:restoredTop sz="94660"/>
  </p:normalViewPr>
  <p:slideViewPr>
    <p:cSldViewPr>
      <p:cViewPr varScale="1">
        <p:scale>
          <a:sx n="81" d="100"/>
          <a:sy n="81" d="100"/>
        </p:scale>
        <p:origin x="-106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2BB803A-8FB7-4615-8750-52E05502531C}" type="datetimeFigureOut">
              <a:rPr lang="en-US" smtClean="0"/>
              <a:pPr/>
              <a:t>6/2/2020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74FD4D3-6E8C-444D-B916-838F4756A9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BB803A-8FB7-4615-8750-52E05502531C}" type="datetimeFigureOut">
              <a:rPr lang="en-US" smtClean="0"/>
              <a:pPr/>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BB803A-8FB7-4615-8750-52E05502531C}" type="datetimeFigureOut">
              <a:rPr lang="en-US" smtClean="0"/>
              <a:pPr/>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BB803A-8FB7-4615-8750-52E05502531C}" type="datetimeFigureOut">
              <a:rPr lang="en-US" smtClean="0"/>
              <a:pPr/>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2BB803A-8FB7-4615-8750-52E05502531C}" type="datetimeFigureOut">
              <a:rPr lang="en-US" smtClean="0"/>
              <a:pPr/>
              <a:t>6/2/2020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FD4D3-6E8C-444D-B916-838F4756A9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BB803A-8FB7-4615-8750-52E05502531C}" type="datetimeFigureOut">
              <a:rPr lang="en-US" smtClean="0"/>
              <a:pPr/>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2BB803A-8FB7-4615-8750-52E05502531C}" type="datetimeFigureOut">
              <a:rPr lang="en-US" smtClean="0"/>
              <a:pPr/>
              <a:t>6/2/2020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2BB803A-8FB7-4615-8750-52E05502531C}" type="datetimeFigureOut">
              <a:rPr lang="en-US" smtClean="0"/>
              <a:pPr/>
              <a:t>6/2/2020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B803A-8FB7-4615-8750-52E05502531C}" type="datetimeFigureOut">
              <a:rPr lang="en-US" smtClean="0"/>
              <a:pPr/>
              <a:t>6/2/2020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2BB803A-8FB7-4615-8750-52E05502531C}" type="datetimeFigureOut">
              <a:rPr lang="en-US" smtClean="0"/>
              <a:pPr/>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FD4D3-6E8C-444D-B916-838F4756A9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2BB803A-8FB7-4615-8750-52E05502531C}" type="datetimeFigureOut">
              <a:rPr lang="en-US" smtClean="0"/>
              <a:pPr/>
              <a:t>6/2/2020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974FD4D3-6E8C-444D-B916-838F4756A95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BB803A-8FB7-4615-8750-52E05502531C}" type="datetimeFigureOut">
              <a:rPr lang="en-US" smtClean="0"/>
              <a:pPr/>
              <a:t>6/2/2020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4FD4D3-6E8C-444D-B916-838F4756A95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844" y="857232"/>
            <a:ext cx="8786842" cy="2046714"/>
          </a:xfrm>
          <a:prstGeom prst="rect">
            <a:avLst/>
          </a:prstGeom>
          <a:noFill/>
        </p:spPr>
        <p:txBody>
          <a:bodyPr wrap="square" lIns="91440" tIns="45720" rIns="91440" bIns="45720">
            <a:spAutoFit/>
          </a:bodyPr>
          <a:lstStyle/>
          <a:p>
            <a:pPr algn="ctr"/>
            <a:r>
              <a:rPr lang="x-none" sz="4000">
                <a:ln w="18415" cmpd="sng">
                  <a:solidFill>
                    <a:srgbClr val="FFFFFF"/>
                  </a:solidFill>
                  <a:prstDash val="solid"/>
                </a:ln>
                <a:solidFill>
                  <a:srgbClr val="FFFFFF"/>
                </a:solidFill>
                <a:effectLst>
                  <a:outerShdw blurRad="63500" dir="3600000" algn="tl" rotWithShape="0">
                    <a:srgbClr val="000000">
                      <a:alpha val="70000"/>
                    </a:srgbClr>
                  </a:outerShdw>
                </a:effectLst>
              </a:rPr>
              <a:t>Detection and replacement of obscene literature in a video by implementing a profanity filter</a:t>
            </a:r>
            <a:endParaRPr lang="en-IN"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sz="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TextBox 6"/>
          <p:cNvSpPr txBox="1"/>
          <p:nvPr/>
        </p:nvSpPr>
        <p:spPr>
          <a:xfrm>
            <a:off x="285720" y="3714752"/>
            <a:ext cx="4143404" cy="2308324"/>
          </a:xfrm>
          <a:prstGeom prst="rect">
            <a:avLst/>
          </a:prstGeom>
          <a:noFill/>
        </p:spPr>
        <p:txBody>
          <a:bodyPr wrap="square" rtlCol="0">
            <a:spAutoFit/>
          </a:bodyPr>
          <a:lstStyle/>
          <a:p>
            <a:r>
              <a:rPr lang="en-IN" dirty="0">
                <a:solidFill>
                  <a:schemeClr val="bg1"/>
                </a:solidFill>
              </a:rPr>
              <a:t>Guide :</a:t>
            </a:r>
          </a:p>
          <a:p>
            <a:endParaRPr lang="en-IN" dirty="0"/>
          </a:p>
          <a:p>
            <a:r>
              <a:rPr lang="en-IN" b="1" dirty="0">
                <a:solidFill>
                  <a:schemeClr val="bg1"/>
                </a:solidFill>
              </a:rPr>
              <a:t>Dr. Monica R </a:t>
            </a:r>
            <a:r>
              <a:rPr lang="en-IN" b="1" dirty="0" err="1">
                <a:solidFill>
                  <a:schemeClr val="bg1"/>
                </a:solidFill>
              </a:rPr>
              <a:t>Mundada</a:t>
            </a:r>
            <a:endParaRPr lang="en-IN" b="1" dirty="0">
              <a:solidFill>
                <a:schemeClr val="bg1"/>
              </a:solidFill>
            </a:endParaRPr>
          </a:p>
          <a:p>
            <a:r>
              <a:rPr lang="en-IN" dirty="0">
                <a:solidFill>
                  <a:schemeClr val="bg1"/>
                </a:solidFill>
              </a:rPr>
              <a:t>Professor</a:t>
            </a:r>
          </a:p>
          <a:p>
            <a:r>
              <a:rPr lang="en-IN" dirty="0">
                <a:solidFill>
                  <a:schemeClr val="bg1"/>
                </a:solidFill>
              </a:rPr>
              <a:t>Department of Computer Science and </a:t>
            </a:r>
            <a:r>
              <a:rPr lang="en-IN" dirty="0" err="1">
                <a:solidFill>
                  <a:schemeClr val="bg1"/>
                </a:solidFill>
              </a:rPr>
              <a:t>Engineeering</a:t>
            </a:r>
            <a:endParaRPr lang="en-IN" dirty="0">
              <a:solidFill>
                <a:schemeClr val="bg1"/>
              </a:solidFill>
            </a:endParaRPr>
          </a:p>
          <a:p>
            <a:r>
              <a:rPr lang="en-IN" dirty="0" err="1">
                <a:solidFill>
                  <a:schemeClr val="bg1"/>
                </a:solidFill>
              </a:rPr>
              <a:t>Ramaiah</a:t>
            </a:r>
            <a:r>
              <a:rPr lang="en-IN" dirty="0">
                <a:solidFill>
                  <a:schemeClr val="bg1"/>
                </a:solidFill>
              </a:rPr>
              <a:t> Institute of Technology</a:t>
            </a:r>
          </a:p>
          <a:p>
            <a:endParaRPr lang="en-IN" dirty="0"/>
          </a:p>
        </p:txBody>
      </p:sp>
      <p:sp>
        <p:nvSpPr>
          <p:cNvPr id="8" name="TextBox 7"/>
          <p:cNvSpPr txBox="1"/>
          <p:nvPr/>
        </p:nvSpPr>
        <p:spPr>
          <a:xfrm>
            <a:off x="4429124" y="3714752"/>
            <a:ext cx="4714876" cy="2308324"/>
          </a:xfrm>
          <a:prstGeom prst="rect">
            <a:avLst/>
          </a:prstGeom>
          <a:noFill/>
        </p:spPr>
        <p:txBody>
          <a:bodyPr wrap="square" rtlCol="0">
            <a:spAutoFit/>
          </a:bodyPr>
          <a:lstStyle/>
          <a:p>
            <a:r>
              <a:rPr lang="en-IN" dirty="0">
                <a:solidFill>
                  <a:schemeClr val="bg1"/>
                </a:solidFill>
              </a:rPr>
              <a:t>Submitted by :</a:t>
            </a:r>
          </a:p>
          <a:p>
            <a:endParaRPr lang="en-IN" dirty="0"/>
          </a:p>
          <a:p>
            <a:endParaRPr lang="en-IN" dirty="0">
              <a:solidFill>
                <a:schemeClr val="bg1"/>
              </a:solidFill>
            </a:endParaRPr>
          </a:p>
          <a:p>
            <a:r>
              <a:rPr lang="en-IN" dirty="0" err="1">
                <a:solidFill>
                  <a:schemeClr val="bg1"/>
                </a:solidFill>
              </a:rPr>
              <a:t>Punith</a:t>
            </a:r>
            <a:r>
              <a:rPr lang="en-IN" dirty="0">
                <a:solidFill>
                  <a:schemeClr val="bg1"/>
                </a:solidFill>
              </a:rPr>
              <a:t> S </a:t>
            </a:r>
            <a:r>
              <a:rPr lang="en-IN" dirty="0">
                <a:solidFill>
                  <a:schemeClr val="bg1"/>
                </a:solidFill>
                <a:latin typeface="+mj-lt"/>
              </a:rPr>
              <a:t>– 1MS17CS085</a:t>
            </a:r>
          </a:p>
          <a:p>
            <a:r>
              <a:rPr lang="en-IN" dirty="0" err="1">
                <a:solidFill>
                  <a:schemeClr val="bg1"/>
                </a:solidFill>
              </a:rPr>
              <a:t>Rashad</a:t>
            </a:r>
            <a:r>
              <a:rPr lang="en-IN" dirty="0">
                <a:solidFill>
                  <a:schemeClr val="bg1"/>
                </a:solidFill>
              </a:rPr>
              <a:t> Mohamed Khan-</a:t>
            </a:r>
            <a:r>
              <a:rPr lang="en-IN" dirty="0">
                <a:solidFill>
                  <a:schemeClr val="bg1"/>
                </a:solidFill>
                <a:latin typeface="+mj-lt"/>
              </a:rPr>
              <a:t>1MS17CS093</a:t>
            </a:r>
          </a:p>
          <a:p>
            <a:r>
              <a:rPr lang="en-IN" dirty="0" err="1">
                <a:solidFill>
                  <a:schemeClr val="bg1"/>
                </a:solidFill>
              </a:rPr>
              <a:t>Ravva</a:t>
            </a:r>
            <a:r>
              <a:rPr lang="en-IN" dirty="0">
                <a:solidFill>
                  <a:schemeClr val="bg1"/>
                </a:solidFill>
              </a:rPr>
              <a:t> </a:t>
            </a:r>
            <a:r>
              <a:rPr lang="en-IN" dirty="0" err="1">
                <a:solidFill>
                  <a:schemeClr val="bg1"/>
                </a:solidFill>
              </a:rPr>
              <a:t>Venkata</a:t>
            </a:r>
            <a:r>
              <a:rPr lang="en-IN" dirty="0">
                <a:solidFill>
                  <a:schemeClr val="bg1"/>
                </a:solidFill>
              </a:rPr>
              <a:t> </a:t>
            </a:r>
            <a:r>
              <a:rPr lang="en-IN" dirty="0" err="1">
                <a:solidFill>
                  <a:schemeClr val="bg1"/>
                </a:solidFill>
              </a:rPr>
              <a:t>Subba</a:t>
            </a:r>
            <a:r>
              <a:rPr lang="en-IN" dirty="0">
                <a:solidFill>
                  <a:schemeClr val="bg1"/>
                </a:solidFill>
              </a:rPr>
              <a:t> Aravind</a:t>
            </a:r>
            <a:r>
              <a:rPr lang="en-IN" dirty="0">
                <a:solidFill>
                  <a:schemeClr val="bg1"/>
                </a:solidFill>
                <a:latin typeface="+mj-lt"/>
              </a:rPr>
              <a:t>-1MS17CS095</a:t>
            </a:r>
          </a:p>
          <a:p>
            <a:r>
              <a:rPr lang="en-IN" dirty="0" err="1">
                <a:solidFill>
                  <a:schemeClr val="bg1"/>
                </a:solidFill>
              </a:rPr>
              <a:t>Shashank</a:t>
            </a:r>
            <a:r>
              <a:rPr lang="en-IN" dirty="0">
                <a:solidFill>
                  <a:schemeClr val="bg1"/>
                </a:solidFill>
              </a:rPr>
              <a:t> </a:t>
            </a:r>
            <a:r>
              <a:rPr lang="en-IN" dirty="0" err="1">
                <a:solidFill>
                  <a:schemeClr val="bg1"/>
                </a:solidFill>
              </a:rPr>
              <a:t>Prakash</a:t>
            </a:r>
            <a:r>
              <a:rPr lang="en-IN" dirty="0">
                <a:solidFill>
                  <a:schemeClr val="bg1"/>
                </a:solidFill>
              </a:rPr>
              <a:t> Patil</a:t>
            </a:r>
            <a:r>
              <a:rPr lang="en-IN" dirty="0">
                <a:solidFill>
                  <a:schemeClr val="bg1"/>
                </a:solidFill>
                <a:latin typeface="+mj-lt"/>
              </a:rPr>
              <a:t>-1MS17CS111</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04AF8D8-0389-4456-9788-CE82DD471BA0}"/>
              </a:ext>
            </a:extLst>
          </p:cNvPr>
          <p:cNvSpPr>
            <a:spLocks noGrp="1"/>
          </p:cNvSpPr>
          <p:nvPr>
            <p:ph type="subTitle" idx="1"/>
          </p:nvPr>
        </p:nvSpPr>
        <p:spPr/>
        <p:txBody>
          <a:bodyPr/>
          <a:lstStyle/>
          <a:p>
            <a:endParaRPr lang="en-IN"/>
          </a:p>
        </p:txBody>
      </p:sp>
      <p:sp>
        <p:nvSpPr>
          <p:cNvPr id="4" name="Subtitle 2">
            <a:extLst>
              <a:ext uri="{FF2B5EF4-FFF2-40B4-BE49-F238E27FC236}">
                <a16:creationId xmlns:a16="http://schemas.microsoft.com/office/drawing/2014/main" xmlns="" id="{21C46005-103A-4D5D-9890-A4EEDD13BA11}"/>
              </a:ext>
            </a:extLst>
          </p:cNvPr>
          <p:cNvSpPr txBox="1">
            <a:spLocks/>
          </p:cNvSpPr>
          <p:nvPr/>
        </p:nvSpPr>
        <p:spPr>
          <a:xfrm>
            <a:off x="714348" y="857232"/>
            <a:ext cx="7673748" cy="84340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User interface – About page </a:t>
            </a:r>
            <a:endParaRPr lang="en-IN" sz="4400" dirty="0"/>
          </a:p>
        </p:txBody>
      </p:sp>
      <p:pic>
        <p:nvPicPr>
          <p:cNvPr id="6" name="Picture 5">
            <a:extLst>
              <a:ext uri="{FF2B5EF4-FFF2-40B4-BE49-F238E27FC236}">
                <a16:creationId xmlns:a16="http://schemas.microsoft.com/office/drawing/2014/main" xmlns="" id="{FDCE9AA9-237A-43A5-9850-9760588BDA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4655" y="1916832"/>
            <a:ext cx="8334690" cy="4300130"/>
          </a:xfrm>
          <a:prstGeom prst="rect">
            <a:avLst/>
          </a:prstGeom>
        </p:spPr>
      </p:pic>
    </p:spTree>
    <p:extLst>
      <p:ext uri="{BB962C8B-B14F-4D97-AF65-F5344CB8AC3E}">
        <p14:creationId xmlns:p14="http://schemas.microsoft.com/office/powerpoint/2010/main" xmlns="" val="225073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04143FF-167C-48BD-BAA9-33B2AAA906CF}"/>
              </a:ext>
            </a:extLst>
          </p:cNvPr>
          <p:cNvSpPr>
            <a:spLocks noGrp="1"/>
          </p:cNvSpPr>
          <p:nvPr>
            <p:ph type="subTitle" idx="1"/>
          </p:nvPr>
        </p:nvSpPr>
        <p:spPr/>
        <p:txBody>
          <a:bodyPr/>
          <a:lstStyle/>
          <a:p>
            <a:endParaRPr lang="en-IN"/>
          </a:p>
        </p:txBody>
      </p:sp>
      <p:sp>
        <p:nvSpPr>
          <p:cNvPr id="4" name="Subtitle 2">
            <a:extLst>
              <a:ext uri="{FF2B5EF4-FFF2-40B4-BE49-F238E27FC236}">
                <a16:creationId xmlns:a16="http://schemas.microsoft.com/office/drawing/2014/main" xmlns="" id="{F1703A05-4C90-4D59-A654-DBA593A78BCE}"/>
              </a:ext>
            </a:extLst>
          </p:cNvPr>
          <p:cNvSpPr txBox="1">
            <a:spLocks/>
          </p:cNvSpPr>
          <p:nvPr/>
        </p:nvSpPr>
        <p:spPr>
          <a:xfrm>
            <a:off x="714348" y="857232"/>
            <a:ext cx="7673748" cy="84340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User interface – Contact page </a:t>
            </a:r>
            <a:endParaRPr lang="en-IN" sz="4400" dirty="0"/>
          </a:p>
        </p:txBody>
      </p:sp>
      <p:pic>
        <p:nvPicPr>
          <p:cNvPr id="6" name="Picture 5">
            <a:extLst>
              <a:ext uri="{FF2B5EF4-FFF2-40B4-BE49-F238E27FC236}">
                <a16:creationId xmlns:a16="http://schemas.microsoft.com/office/drawing/2014/main" xmlns="" id="{0794E163-9C1F-413F-A403-E0329447A1E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2179" y="1916832"/>
            <a:ext cx="8218085" cy="4211783"/>
          </a:xfrm>
          <a:prstGeom prst="rect">
            <a:avLst/>
          </a:prstGeom>
        </p:spPr>
      </p:pic>
    </p:spTree>
    <p:extLst>
      <p:ext uri="{BB962C8B-B14F-4D97-AF65-F5344CB8AC3E}">
        <p14:creationId xmlns:p14="http://schemas.microsoft.com/office/powerpoint/2010/main" xmlns="" val="163956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CC8CDC4D-A21F-4FBC-B3CA-1971BA8EB5AA}"/>
              </a:ext>
            </a:extLst>
          </p:cNvPr>
          <p:cNvSpPr txBox="1">
            <a:spLocks/>
          </p:cNvSpPr>
          <p:nvPr/>
        </p:nvSpPr>
        <p:spPr>
          <a:xfrm>
            <a:off x="714348" y="857232"/>
            <a:ext cx="7673748" cy="84340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Algorithm for audio conversion</a:t>
            </a:r>
            <a:endParaRPr lang="en-IN" sz="4400" dirty="0"/>
          </a:p>
        </p:txBody>
      </p:sp>
      <p:sp>
        <p:nvSpPr>
          <p:cNvPr id="6" name="Content Placeholder 2">
            <a:extLst>
              <a:ext uri="{FF2B5EF4-FFF2-40B4-BE49-F238E27FC236}">
                <a16:creationId xmlns:a16="http://schemas.microsoft.com/office/drawing/2014/main" xmlns="" id="{A2F8FD04-1882-42FA-9230-DC24512B2F26}"/>
              </a:ext>
            </a:extLst>
          </p:cNvPr>
          <p:cNvSpPr txBox="1">
            <a:spLocks/>
          </p:cNvSpPr>
          <p:nvPr/>
        </p:nvSpPr>
        <p:spPr>
          <a:xfrm>
            <a:off x="457200" y="1935480"/>
            <a:ext cx="8229600" cy="4389120"/>
          </a:xfrm>
          <a:prstGeom prst="rect">
            <a:avLst/>
          </a:prstGeom>
        </p:spPr>
        <p:txBody>
          <a:bodyPr vert="horz" lIns="0" rIns="18288">
            <a:normAutofit fontScale="92500" lnSpcReduction="1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dirty="0">
                <a:solidFill>
                  <a:schemeClr val="bg1"/>
                </a:solidFill>
              </a:rPr>
              <a:t>For Converting audio file into wav format</a:t>
            </a:r>
          </a:p>
          <a:p>
            <a:pPr algn="l"/>
            <a:r>
              <a:rPr lang="en-US" b="1" dirty="0">
                <a:solidFill>
                  <a:schemeClr val="bg1"/>
                </a:solidFill>
              </a:rPr>
              <a:t>Step1: </a:t>
            </a:r>
            <a:r>
              <a:rPr lang="en-US" dirty="0">
                <a:solidFill>
                  <a:schemeClr val="bg1"/>
                </a:solidFill>
              </a:rPr>
              <a:t>start</a:t>
            </a:r>
          </a:p>
          <a:p>
            <a:pPr algn="l"/>
            <a:r>
              <a:rPr lang="en-US" b="1" dirty="0">
                <a:solidFill>
                  <a:schemeClr val="bg1"/>
                </a:solidFill>
              </a:rPr>
              <a:t>Step2</a:t>
            </a:r>
            <a:r>
              <a:rPr lang="en-US" dirty="0">
                <a:solidFill>
                  <a:schemeClr val="bg1"/>
                </a:solidFill>
              </a:rPr>
              <a:t>:extract audio(wav)  from video(mp4) using </a:t>
            </a:r>
            <a:r>
              <a:rPr lang="en-US" dirty="0" err="1">
                <a:solidFill>
                  <a:schemeClr val="bg1"/>
                </a:solidFill>
              </a:rPr>
              <a:t>ffmpeg</a:t>
            </a:r>
            <a:endParaRPr lang="en-US" dirty="0">
              <a:solidFill>
                <a:schemeClr val="bg1"/>
              </a:solidFill>
            </a:endParaRPr>
          </a:p>
          <a:p>
            <a:pPr algn="l"/>
            <a:r>
              <a:rPr lang="en-US" b="1" dirty="0">
                <a:solidFill>
                  <a:schemeClr val="bg1"/>
                </a:solidFill>
              </a:rPr>
              <a:t>Step3:</a:t>
            </a:r>
            <a:r>
              <a:rPr lang="en-US" dirty="0">
                <a:solidFill>
                  <a:schemeClr val="bg1"/>
                </a:solidFill>
              </a:rPr>
              <a:t>  check the number of  channels that wav file has using </a:t>
            </a:r>
            <a:r>
              <a:rPr lang="en-US" dirty="0" err="1">
                <a:solidFill>
                  <a:schemeClr val="bg1"/>
                </a:solidFill>
              </a:rPr>
              <a:t>ffprobe</a:t>
            </a:r>
            <a:r>
              <a:rPr lang="en-US" dirty="0">
                <a:solidFill>
                  <a:schemeClr val="bg1"/>
                </a:solidFill>
              </a:rPr>
              <a:t> and extract number by regular expression</a:t>
            </a:r>
          </a:p>
          <a:p>
            <a:pPr algn="l"/>
            <a:r>
              <a:rPr lang="en-US" b="1" dirty="0">
                <a:solidFill>
                  <a:schemeClr val="bg1"/>
                </a:solidFill>
              </a:rPr>
              <a:t>Step4:  </a:t>
            </a:r>
            <a:r>
              <a:rPr lang="en-US" dirty="0">
                <a:solidFill>
                  <a:schemeClr val="bg1"/>
                </a:solidFill>
              </a:rPr>
              <a:t>if(no of channels ==’2’)</a:t>
            </a:r>
          </a:p>
          <a:p>
            <a:pPr algn="l"/>
            <a:r>
              <a:rPr lang="en-US" dirty="0">
                <a:solidFill>
                  <a:schemeClr val="bg1"/>
                </a:solidFill>
              </a:rPr>
              <a:t>		Split the wav file into right and left segments</a:t>
            </a:r>
          </a:p>
          <a:p>
            <a:pPr algn="l"/>
            <a:r>
              <a:rPr lang="en-US" dirty="0">
                <a:solidFill>
                  <a:schemeClr val="bg1"/>
                </a:solidFill>
              </a:rPr>
              <a:t>		Call </a:t>
            </a:r>
            <a:r>
              <a:rPr lang="en-US" b="1" dirty="0">
                <a:solidFill>
                  <a:schemeClr val="bg1"/>
                </a:solidFill>
              </a:rPr>
              <a:t>convert</a:t>
            </a:r>
            <a:r>
              <a:rPr lang="en-US" dirty="0">
                <a:solidFill>
                  <a:schemeClr val="bg1"/>
                </a:solidFill>
              </a:rPr>
              <a:t> function with either or right       segments</a:t>
            </a:r>
          </a:p>
          <a:p>
            <a:pPr algn="l"/>
            <a:r>
              <a:rPr lang="en-US" dirty="0">
                <a:solidFill>
                  <a:schemeClr val="bg1"/>
                </a:solidFill>
              </a:rPr>
              <a:t>	else</a:t>
            </a:r>
          </a:p>
          <a:p>
            <a:pPr algn="l"/>
            <a:r>
              <a:rPr lang="en-US" dirty="0">
                <a:solidFill>
                  <a:schemeClr val="bg1"/>
                </a:solidFill>
              </a:rPr>
              <a:t>		call the c</a:t>
            </a:r>
            <a:r>
              <a:rPr lang="en-US" b="1" dirty="0">
                <a:solidFill>
                  <a:schemeClr val="bg1"/>
                </a:solidFill>
              </a:rPr>
              <a:t>onvert</a:t>
            </a:r>
            <a:r>
              <a:rPr lang="en-US" dirty="0">
                <a:solidFill>
                  <a:schemeClr val="bg1"/>
                </a:solidFill>
              </a:rPr>
              <a:t> function with the wav itself</a:t>
            </a:r>
          </a:p>
          <a:p>
            <a:pPr algn="l"/>
            <a:endParaRPr lang="en-US" dirty="0">
              <a:solidFill>
                <a:schemeClr val="bg1"/>
              </a:solidFill>
            </a:endParaRPr>
          </a:p>
          <a:p>
            <a:pPr algn="l"/>
            <a:endParaRPr lang="en-US" dirty="0">
              <a:solidFill>
                <a:schemeClr val="bg1"/>
              </a:solidFill>
            </a:endParaRPr>
          </a:p>
        </p:txBody>
      </p:sp>
    </p:spTree>
    <p:extLst>
      <p:ext uri="{BB962C8B-B14F-4D97-AF65-F5344CB8AC3E}">
        <p14:creationId xmlns:p14="http://schemas.microsoft.com/office/powerpoint/2010/main" xmlns="" val="367536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xmlns="" id="{5D1A7109-0D4C-4C9E-91D0-EBF3E55A6B17}"/>
              </a:ext>
            </a:extLst>
          </p:cNvPr>
          <p:cNvSpPr txBox="1">
            <a:spLocks/>
          </p:cNvSpPr>
          <p:nvPr/>
        </p:nvSpPr>
        <p:spPr>
          <a:xfrm>
            <a:off x="714348" y="857232"/>
            <a:ext cx="8034116" cy="84340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Algorithm for speech recognition</a:t>
            </a:r>
            <a:endParaRPr lang="en-IN" sz="4400" dirty="0"/>
          </a:p>
        </p:txBody>
      </p:sp>
      <p:sp>
        <p:nvSpPr>
          <p:cNvPr id="5" name="Content Placeholder 2">
            <a:extLst>
              <a:ext uri="{FF2B5EF4-FFF2-40B4-BE49-F238E27FC236}">
                <a16:creationId xmlns:a16="http://schemas.microsoft.com/office/drawing/2014/main" xmlns="" id="{664D1B72-7405-4035-AD88-BA7389B16C5E}"/>
              </a:ext>
            </a:extLst>
          </p:cNvPr>
          <p:cNvSpPr txBox="1">
            <a:spLocks/>
          </p:cNvSpPr>
          <p:nvPr/>
        </p:nvSpPr>
        <p:spPr>
          <a:xfrm>
            <a:off x="457200" y="1935480"/>
            <a:ext cx="8229600" cy="4389120"/>
          </a:xfrm>
          <a:prstGeom prst="rect">
            <a:avLst/>
          </a:prstGeom>
        </p:spPr>
        <p:txBody>
          <a:bodyPr vert="horz" lIns="0" rIns="18288">
            <a:normAutofit fontScale="250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US" sz="7200" b="1" dirty="0">
                <a:solidFill>
                  <a:schemeClr val="bg1"/>
                </a:solidFill>
              </a:rPr>
              <a:t>Convert function </a:t>
            </a:r>
            <a:endParaRPr lang="en-US" sz="7200" dirty="0">
              <a:solidFill>
                <a:schemeClr val="bg1"/>
              </a:solidFill>
            </a:endParaRPr>
          </a:p>
          <a:p>
            <a:pPr algn="l"/>
            <a:r>
              <a:rPr lang="en-US" sz="7200" b="1" dirty="0">
                <a:solidFill>
                  <a:schemeClr val="bg1"/>
                </a:solidFill>
              </a:rPr>
              <a:t>step1 : </a:t>
            </a:r>
            <a:r>
              <a:rPr lang="en-US" sz="7200" dirty="0">
                <a:solidFill>
                  <a:schemeClr val="bg1"/>
                </a:solidFill>
              </a:rPr>
              <a:t>start</a:t>
            </a:r>
          </a:p>
          <a:p>
            <a:pPr algn="l"/>
            <a:r>
              <a:rPr lang="en-US" sz="7200" b="1" dirty="0">
                <a:solidFill>
                  <a:schemeClr val="bg1"/>
                </a:solidFill>
              </a:rPr>
              <a:t>step2: </a:t>
            </a:r>
            <a:r>
              <a:rPr lang="en-US" sz="7200" dirty="0">
                <a:solidFill>
                  <a:schemeClr val="bg1"/>
                </a:solidFill>
              </a:rPr>
              <a:t>declare  </a:t>
            </a:r>
            <a:r>
              <a:rPr lang="en-US" sz="7200" dirty="0" err="1">
                <a:solidFill>
                  <a:schemeClr val="bg1"/>
                </a:solidFill>
              </a:rPr>
              <a:t>ts</a:t>
            </a:r>
            <a:r>
              <a:rPr lang="en-US" sz="7200" dirty="0">
                <a:solidFill>
                  <a:schemeClr val="bg1"/>
                </a:solidFill>
              </a:rPr>
              <a:t> array to empty</a:t>
            </a:r>
          </a:p>
          <a:p>
            <a:pPr algn="l"/>
            <a:r>
              <a:rPr lang="en-US" sz="7200" b="1" dirty="0">
                <a:solidFill>
                  <a:schemeClr val="bg1"/>
                </a:solidFill>
              </a:rPr>
              <a:t>step3: </a:t>
            </a:r>
            <a:r>
              <a:rPr lang="en-US" sz="7200" dirty="0">
                <a:solidFill>
                  <a:schemeClr val="bg1"/>
                </a:solidFill>
              </a:rPr>
              <a:t>response</a:t>
            </a:r>
            <a:r>
              <a:rPr lang="en-US" sz="7200" b="1" dirty="0">
                <a:solidFill>
                  <a:schemeClr val="bg1"/>
                </a:solidFill>
              </a:rPr>
              <a:t>=</a:t>
            </a:r>
            <a:r>
              <a:rPr lang="en-US" sz="7200" dirty="0">
                <a:solidFill>
                  <a:schemeClr val="bg1"/>
                </a:solidFill>
              </a:rPr>
              <a:t>set option parameter configuration and call the google API</a:t>
            </a:r>
          </a:p>
          <a:p>
            <a:pPr algn="l"/>
            <a:r>
              <a:rPr lang="en-US" sz="7200" b="1" dirty="0">
                <a:solidFill>
                  <a:schemeClr val="bg1"/>
                </a:solidFill>
              </a:rPr>
              <a:t>step4: </a:t>
            </a:r>
            <a:r>
              <a:rPr lang="en-US" sz="7200" dirty="0">
                <a:solidFill>
                  <a:schemeClr val="bg1"/>
                </a:solidFill>
              </a:rPr>
              <a:t>declare cuss words in an array</a:t>
            </a:r>
          </a:p>
          <a:p>
            <a:pPr algn="l"/>
            <a:r>
              <a:rPr lang="en-US" sz="7200" b="1" dirty="0">
                <a:solidFill>
                  <a:schemeClr val="bg1"/>
                </a:solidFill>
              </a:rPr>
              <a:t>step5:</a:t>
            </a:r>
            <a:r>
              <a:rPr lang="en-US" sz="7200" dirty="0">
                <a:solidFill>
                  <a:schemeClr val="bg1"/>
                </a:solidFill>
              </a:rPr>
              <a:t>split the response and check </a:t>
            </a:r>
          </a:p>
          <a:p>
            <a:pPr algn="l"/>
            <a:r>
              <a:rPr lang="en-US" sz="7200" dirty="0">
                <a:solidFill>
                  <a:schemeClr val="bg1"/>
                </a:solidFill>
              </a:rPr>
              <a:t>		if(</a:t>
            </a:r>
            <a:r>
              <a:rPr lang="en-US" sz="7200" dirty="0" err="1">
                <a:solidFill>
                  <a:schemeClr val="bg1"/>
                </a:solidFill>
              </a:rPr>
              <a:t>splittedword</a:t>
            </a:r>
            <a:r>
              <a:rPr lang="en-US" sz="7200" dirty="0">
                <a:solidFill>
                  <a:schemeClr val="bg1"/>
                </a:solidFill>
              </a:rPr>
              <a:t> in cuss words array)</a:t>
            </a:r>
          </a:p>
          <a:p>
            <a:pPr algn="l"/>
            <a:r>
              <a:rPr lang="en-US" sz="7200" dirty="0">
                <a:solidFill>
                  <a:schemeClr val="bg1"/>
                </a:solidFill>
              </a:rPr>
              <a:t>			get the timestamp </a:t>
            </a:r>
          </a:p>
          <a:p>
            <a:pPr algn="l"/>
            <a:r>
              <a:rPr lang="en-US" sz="7200" dirty="0">
                <a:solidFill>
                  <a:schemeClr val="bg1"/>
                </a:solidFill>
              </a:rPr>
              <a:t>			add to </a:t>
            </a:r>
            <a:r>
              <a:rPr lang="en-US" sz="7200" dirty="0" err="1">
                <a:solidFill>
                  <a:schemeClr val="bg1"/>
                </a:solidFill>
              </a:rPr>
              <a:t>ts</a:t>
            </a:r>
            <a:endParaRPr lang="en-US" sz="7200" dirty="0">
              <a:solidFill>
                <a:schemeClr val="bg1"/>
              </a:solidFill>
            </a:endParaRPr>
          </a:p>
          <a:p>
            <a:pPr algn="l"/>
            <a:r>
              <a:rPr lang="en-US" sz="7200" dirty="0">
                <a:solidFill>
                  <a:schemeClr val="bg1"/>
                </a:solidFill>
              </a:rPr>
              <a:t> </a:t>
            </a:r>
          </a:p>
          <a:p>
            <a:pPr algn="l"/>
            <a:r>
              <a:rPr lang="en-US" sz="7200" b="1" dirty="0">
                <a:solidFill>
                  <a:schemeClr val="bg1"/>
                </a:solidFill>
              </a:rPr>
              <a:t>step6: </a:t>
            </a:r>
            <a:r>
              <a:rPr lang="en-US" sz="7200" dirty="0">
                <a:solidFill>
                  <a:schemeClr val="bg1"/>
                </a:solidFill>
              </a:rPr>
              <a:t>convert the time stamp into suitable format can be used with </a:t>
            </a:r>
            <a:r>
              <a:rPr lang="en-US" sz="7200" dirty="0" err="1">
                <a:solidFill>
                  <a:schemeClr val="bg1"/>
                </a:solidFill>
              </a:rPr>
              <a:t>ffmpeg</a:t>
            </a:r>
            <a:endParaRPr lang="en-US" sz="7200" dirty="0">
              <a:solidFill>
                <a:schemeClr val="bg1"/>
              </a:solidFill>
            </a:endParaRPr>
          </a:p>
          <a:p>
            <a:pPr algn="l"/>
            <a:r>
              <a:rPr lang="en-US" sz="7200" b="1" dirty="0">
                <a:solidFill>
                  <a:schemeClr val="bg1"/>
                </a:solidFill>
              </a:rPr>
              <a:t>step7:</a:t>
            </a:r>
            <a:r>
              <a:rPr lang="en-US" sz="7200" dirty="0">
                <a:solidFill>
                  <a:schemeClr val="bg1"/>
                </a:solidFill>
              </a:rPr>
              <a:t>if(</a:t>
            </a:r>
            <a:r>
              <a:rPr lang="en-US" sz="7200" dirty="0" err="1">
                <a:solidFill>
                  <a:schemeClr val="bg1"/>
                </a:solidFill>
              </a:rPr>
              <a:t>ts</a:t>
            </a:r>
            <a:r>
              <a:rPr lang="en-US" sz="7200" dirty="0">
                <a:solidFill>
                  <a:schemeClr val="bg1"/>
                </a:solidFill>
              </a:rPr>
              <a:t> is not empty)</a:t>
            </a:r>
          </a:p>
          <a:p>
            <a:pPr algn="l"/>
            <a:r>
              <a:rPr lang="en-US" sz="7200" dirty="0">
                <a:solidFill>
                  <a:schemeClr val="bg1"/>
                </a:solidFill>
              </a:rPr>
              <a:t>		convert the video (mp4) into filtered (mp4) muting between </a:t>
            </a:r>
            <a:r>
              <a:rPr lang="en-US" sz="7200" dirty="0" err="1">
                <a:solidFill>
                  <a:schemeClr val="bg1"/>
                </a:solidFill>
              </a:rPr>
              <a:t>ts</a:t>
            </a:r>
            <a:endParaRPr lang="en-US" sz="7200" dirty="0">
              <a:solidFill>
                <a:schemeClr val="bg1"/>
              </a:solidFill>
            </a:endParaRPr>
          </a:p>
          <a:p>
            <a:pPr algn="l"/>
            <a:r>
              <a:rPr lang="en-US" sz="7200" dirty="0">
                <a:solidFill>
                  <a:schemeClr val="bg1"/>
                </a:solidFill>
              </a:rPr>
              <a:t>	else:</a:t>
            </a:r>
          </a:p>
          <a:p>
            <a:pPr algn="l"/>
            <a:r>
              <a:rPr lang="en-US" sz="7200" dirty="0">
                <a:solidFill>
                  <a:schemeClr val="bg1"/>
                </a:solidFill>
              </a:rPr>
              <a:t>			return the actual video itself</a:t>
            </a:r>
          </a:p>
          <a:p>
            <a:pPr algn="l"/>
            <a:r>
              <a:rPr lang="en-US" sz="7200" dirty="0">
                <a:solidFill>
                  <a:schemeClr val="bg1"/>
                </a:solidFill>
              </a:rPr>
              <a:t>			</a:t>
            </a:r>
          </a:p>
          <a:p>
            <a:pPr algn="l"/>
            <a:endParaRPr lang="en-US" dirty="0">
              <a:solidFill>
                <a:schemeClr val="bg1"/>
              </a:solidFill>
            </a:endParaRPr>
          </a:p>
        </p:txBody>
      </p:sp>
    </p:spTree>
    <p:extLst>
      <p:ext uri="{BB962C8B-B14F-4D97-AF65-F5344CB8AC3E}">
        <p14:creationId xmlns:p14="http://schemas.microsoft.com/office/powerpoint/2010/main" xmlns="" val="98445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643602" cy="843406"/>
          </a:xfrm>
        </p:spPr>
        <p:txBody>
          <a:bodyPr>
            <a:noAutofit/>
          </a:bodyPr>
          <a:lstStyle/>
          <a:p>
            <a:pPr algn="l"/>
            <a:r>
              <a:rPr lang="en-IN" sz="4400" dirty="0"/>
              <a:t>Conclusion</a:t>
            </a:r>
          </a:p>
        </p:txBody>
      </p:sp>
      <p:sp>
        <p:nvSpPr>
          <p:cNvPr id="4" name="TextBox 3"/>
          <p:cNvSpPr txBox="1"/>
          <p:nvPr/>
        </p:nvSpPr>
        <p:spPr>
          <a:xfrm>
            <a:off x="642910" y="1785926"/>
            <a:ext cx="8215370" cy="4093428"/>
          </a:xfrm>
          <a:prstGeom prst="rect">
            <a:avLst/>
          </a:prstGeom>
          <a:noFill/>
        </p:spPr>
        <p:txBody>
          <a:bodyPr wrap="square" rtlCol="0">
            <a:spAutoFit/>
          </a:bodyPr>
          <a:lstStyle/>
          <a:p>
            <a:endParaRPr lang="en-IN" sz="2400" dirty="0">
              <a:solidFill>
                <a:schemeClr val="bg1"/>
              </a:solidFill>
            </a:endParaRPr>
          </a:p>
          <a:p>
            <a:endParaRPr lang="en-IN" sz="2400" dirty="0">
              <a:solidFill>
                <a:schemeClr val="bg1"/>
              </a:solidFill>
            </a:endParaRPr>
          </a:p>
          <a:p>
            <a:endParaRPr lang="en-IN" sz="2400" dirty="0"/>
          </a:p>
          <a:p>
            <a:endParaRPr lang="en-IN" sz="2400" dirty="0"/>
          </a:p>
          <a:p>
            <a:endParaRPr lang="en-US" sz="2400" dirty="0"/>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sp>
        <p:nvSpPr>
          <p:cNvPr id="19" name="TextBox 18"/>
          <p:cNvSpPr txBox="1"/>
          <p:nvPr/>
        </p:nvSpPr>
        <p:spPr>
          <a:xfrm>
            <a:off x="714348" y="1714488"/>
            <a:ext cx="8215370" cy="5570756"/>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rPr>
              <a:t>The new video will have the word filtered added to the original video name</a:t>
            </a:r>
          </a:p>
          <a:p>
            <a:pPr marL="342900" indent="-342900">
              <a:buFont typeface="Arial" panose="020B0604020202020204" pitchFamily="34" charset="0"/>
              <a:buChar char="•"/>
            </a:pPr>
            <a:endParaRPr lang="en-IN" sz="2400" dirty="0">
              <a:solidFill>
                <a:schemeClr val="bg1"/>
              </a:solidFill>
            </a:endParaRPr>
          </a:p>
          <a:p>
            <a:pPr marL="342900" indent="-342900">
              <a:buFont typeface="Arial" panose="020B0604020202020204" pitchFamily="34" charset="0"/>
              <a:buChar char="•"/>
            </a:pPr>
            <a:r>
              <a:rPr lang="en-IN" sz="2400" dirty="0">
                <a:solidFill>
                  <a:schemeClr val="bg1"/>
                </a:solidFill>
              </a:rPr>
              <a:t>A prompt will be displayed to the user from which the new video can be downloaded</a:t>
            </a:r>
          </a:p>
          <a:p>
            <a:pPr marL="342900" indent="-342900">
              <a:buFont typeface="Arial" panose="020B0604020202020204" pitchFamily="34" charset="0"/>
              <a:buChar char="•"/>
            </a:pPr>
            <a:endParaRPr lang="en-IN" sz="2400" dirty="0">
              <a:solidFill>
                <a:schemeClr val="bg1"/>
              </a:solidFill>
            </a:endParaRPr>
          </a:p>
          <a:p>
            <a:pPr marL="342900" indent="-342900">
              <a:buFont typeface="Arial" panose="020B0604020202020204" pitchFamily="34" charset="0"/>
              <a:buChar char="•"/>
            </a:pPr>
            <a:r>
              <a:rPr lang="en-IN" sz="2400" dirty="0">
                <a:solidFill>
                  <a:schemeClr val="bg1"/>
                </a:solidFill>
              </a:rPr>
              <a:t>The downloaded video will be free from abusive words as all cuss words appearing in the video will be silenced</a:t>
            </a:r>
          </a:p>
          <a:p>
            <a:endParaRPr lang="en-US" sz="2400" dirty="0">
              <a:solidFill>
                <a:schemeClr val="bg1"/>
              </a:solidFill>
            </a:endParaRPr>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2673088" cy="843406"/>
          </a:xfrm>
        </p:spPr>
        <p:txBody>
          <a:bodyPr>
            <a:norm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Agenda</a:t>
            </a:r>
            <a:endParaRPr lang="en-IN" sz="4000" dirty="0"/>
          </a:p>
        </p:txBody>
      </p:sp>
      <p:sp>
        <p:nvSpPr>
          <p:cNvPr id="4" name="TextBox 3"/>
          <p:cNvSpPr txBox="1"/>
          <p:nvPr/>
        </p:nvSpPr>
        <p:spPr>
          <a:xfrm>
            <a:off x="642910" y="1928802"/>
            <a:ext cx="8001056" cy="1569660"/>
          </a:xfrm>
          <a:prstGeom prst="rect">
            <a:avLst/>
          </a:prstGeom>
          <a:noFill/>
        </p:spPr>
        <p:txBody>
          <a:bodyPr wrap="square" rtlCol="0">
            <a:spAutoFit/>
          </a:bodyPr>
          <a:lstStyle/>
          <a:p>
            <a:r>
              <a:rPr lang="en-IN" sz="2400" dirty="0">
                <a:solidFill>
                  <a:schemeClr val="bg1"/>
                </a:solidFill>
              </a:rPr>
              <a:t>Detection, removal and replacement of  obscene, foul and cuss words in a video to facilitate  complete obliteration of profanity and modelling of a new video free from abusiveness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3857652"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Introduction</a:t>
            </a:r>
            <a:endParaRPr lang="en-IN" sz="4400" dirty="0"/>
          </a:p>
        </p:txBody>
      </p:sp>
      <p:sp>
        <p:nvSpPr>
          <p:cNvPr id="4" name="TextBox 3"/>
          <p:cNvSpPr txBox="1"/>
          <p:nvPr/>
        </p:nvSpPr>
        <p:spPr>
          <a:xfrm>
            <a:off x="642910" y="1714488"/>
            <a:ext cx="8001056" cy="4893647"/>
          </a:xfrm>
          <a:prstGeom prst="rect">
            <a:avLst/>
          </a:prstGeom>
          <a:noFill/>
        </p:spPr>
        <p:txBody>
          <a:bodyPr wrap="square" rtlCol="0">
            <a:spAutoFit/>
          </a:bodyPr>
          <a:lstStyle/>
          <a:p>
            <a:r>
              <a:rPr lang="en-US" sz="2400" dirty="0">
                <a:solidFill>
                  <a:schemeClr val="bg1"/>
                </a:solidFill>
              </a:rPr>
              <a:t>The 21</a:t>
            </a:r>
            <a:r>
              <a:rPr lang="en-US" sz="2400" baseline="30000" dirty="0">
                <a:solidFill>
                  <a:schemeClr val="bg1"/>
                </a:solidFill>
              </a:rPr>
              <a:t>st</a:t>
            </a:r>
            <a:r>
              <a:rPr lang="en-US" sz="2400" dirty="0">
                <a:solidFill>
                  <a:schemeClr val="bg1"/>
                </a:solidFill>
              </a:rPr>
              <a:t> century is an era of rapid technological progress and development. Technology influences the way children socialize and their  way of interaction with others. Social media content easily available on the Internet is full of obscene literature. This has led to a negative impact on the society especially the youth. </a:t>
            </a:r>
          </a:p>
          <a:p>
            <a:endParaRPr lang="en-US" sz="2400" dirty="0">
              <a:solidFill>
                <a:schemeClr val="bg1"/>
              </a:solidFill>
            </a:endParaRPr>
          </a:p>
          <a:p>
            <a:r>
              <a:rPr lang="en-US" sz="2400" dirty="0">
                <a:solidFill>
                  <a:schemeClr val="bg1"/>
                </a:solidFill>
              </a:rPr>
              <a:t>Web series on various streaming platforms are immensely popular among the youth of today. These web series and many other videos house cuss words which are deplorable in a civilized society. This increased usage of vulgarity has to be curbed to prevent further harm.</a:t>
            </a:r>
            <a:endParaRPr lang="en-IN" sz="2400" dirty="0">
              <a:solidFill>
                <a:schemeClr val="bg1"/>
              </a:solidFill>
            </a:endParaRPr>
          </a:p>
          <a:p>
            <a:endParaRPr lang="en-IN" sz="24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357850"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Problem definition</a:t>
            </a:r>
            <a:endParaRPr lang="en-IN" sz="4400" dirty="0"/>
          </a:p>
        </p:txBody>
      </p:sp>
      <p:sp>
        <p:nvSpPr>
          <p:cNvPr id="4" name="TextBox 3"/>
          <p:cNvSpPr txBox="1"/>
          <p:nvPr/>
        </p:nvSpPr>
        <p:spPr>
          <a:xfrm>
            <a:off x="642910" y="1714488"/>
            <a:ext cx="8286808" cy="4893647"/>
          </a:xfrm>
          <a:prstGeom prst="rect">
            <a:avLst/>
          </a:prstGeom>
          <a:noFill/>
        </p:spPr>
        <p:txBody>
          <a:bodyPr wrap="square" rtlCol="0">
            <a:spAutoFit/>
          </a:bodyPr>
          <a:lstStyle/>
          <a:p>
            <a:r>
              <a:rPr lang="en-US" sz="2400" dirty="0">
                <a:solidFill>
                  <a:schemeClr val="bg1"/>
                </a:solidFill>
              </a:rPr>
              <a:t>Identification of abusive language in a video and subsequent removal of the noted obscene literature by replacing it with a beep sound. </a:t>
            </a:r>
          </a:p>
          <a:p>
            <a:endParaRPr lang="en-US" sz="2400" dirty="0">
              <a:solidFill>
                <a:schemeClr val="bg1"/>
              </a:solidFill>
            </a:endParaRPr>
          </a:p>
          <a:p>
            <a:r>
              <a:rPr lang="en-US" sz="2400" dirty="0"/>
              <a:t>Current methodology: </a:t>
            </a:r>
            <a:r>
              <a:rPr lang="en-US" sz="2400" dirty="0">
                <a:solidFill>
                  <a:schemeClr val="bg1"/>
                </a:solidFill>
              </a:rPr>
              <a:t>The existing system to cater this problem involves manual filtering by looking at each and every cuss word that appears in the video and then replacing it with an appropriate sound (usually the beep sound)</a:t>
            </a:r>
          </a:p>
          <a:p>
            <a:endParaRPr lang="en-US" sz="2400" dirty="0">
              <a:solidFill>
                <a:schemeClr val="bg1"/>
              </a:solidFill>
            </a:endParaRPr>
          </a:p>
          <a:p>
            <a:r>
              <a:rPr lang="en-US" sz="2400" dirty="0"/>
              <a:t>Proposed methodology:</a:t>
            </a:r>
            <a:r>
              <a:rPr lang="en-US" sz="2400" dirty="0">
                <a:solidFill>
                  <a:schemeClr val="bg1"/>
                </a:solidFill>
              </a:rPr>
              <a:t> The proposed system is an automatic  profanity filter  which identifies the hate word and automatically replaces it with an appropriate sound.</a:t>
            </a:r>
            <a:endParaRPr lang="en-IN" sz="2400" dirty="0">
              <a:solidFill>
                <a:schemeClr val="bg1"/>
              </a:solidFill>
            </a:endParaRPr>
          </a:p>
          <a:p>
            <a:endParaRPr lang="en-IN" sz="2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643602"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System requirements </a:t>
            </a:r>
            <a:endParaRPr lang="en-IN" sz="4400" dirty="0"/>
          </a:p>
        </p:txBody>
      </p:sp>
      <p:sp>
        <p:nvSpPr>
          <p:cNvPr id="4" name="TextBox 3"/>
          <p:cNvSpPr txBox="1"/>
          <p:nvPr/>
        </p:nvSpPr>
        <p:spPr>
          <a:xfrm>
            <a:off x="642910" y="1714488"/>
            <a:ext cx="8001056" cy="6309420"/>
          </a:xfrm>
          <a:prstGeom prst="rect">
            <a:avLst/>
          </a:prstGeom>
          <a:noFill/>
        </p:spPr>
        <p:txBody>
          <a:bodyPr wrap="square" rtlCol="0">
            <a:spAutoFit/>
          </a:bodyPr>
          <a:lstStyle/>
          <a:p>
            <a:r>
              <a:rPr lang="en-US" sz="2400" dirty="0">
                <a:solidFill>
                  <a:schemeClr val="bg1"/>
                </a:solidFill>
              </a:rPr>
              <a:t>Operating environment for the profanity filter system is as listed below :</a:t>
            </a:r>
          </a:p>
          <a:p>
            <a:endParaRPr lang="en-IN" sz="2400" dirty="0">
              <a:solidFill>
                <a:schemeClr val="bg1"/>
              </a:solidFill>
            </a:endParaRPr>
          </a:p>
          <a:p>
            <a:r>
              <a:rPr lang="en-US" sz="2400" dirty="0">
                <a:solidFill>
                  <a:schemeClr val="bg1"/>
                </a:solidFill>
              </a:rPr>
              <a:t>1. Operating system – Windows</a:t>
            </a:r>
            <a:endParaRPr lang="en-IN" sz="2400" dirty="0">
              <a:solidFill>
                <a:schemeClr val="bg1"/>
              </a:solidFill>
            </a:endParaRPr>
          </a:p>
          <a:p>
            <a:r>
              <a:rPr lang="en-US" sz="2400" dirty="0">
                <a:solidFill>
                  <a:schemeClr val="bg1"/>
                </a:solidFill>
              </a:rPr>
              <a:t>2. Client/server system</a:t>
            </a:r>
          </a:p>
          <a:p>
            <a:r>
              <a:rPr lang="en-US" sz="2400" dirty="0">
                <a:solidFill>
                  <a:schemeClr val="bg1"/>
                </a:solidFill>
              </a:rPr>
              <a:t>3. Python programming in </a:t>
            </a:r>
            <a:r>
              <a:rPr lang="en-US" sz="2400" dirty="0" err="1" smtClean="0">
                <a:solidFill>
                  <a:schemeClr val="bg1"/>
                </a:solidFill>
              </a:rPr>
              <a:t>Vscode</a:t>
            </a:r>
            <a:r>
              <a:rPr lang="en-US" sz="2400" dirty="0" smtClean="0">
                <a:solidFill>
                  <a:schemeClr val="bg1"/>
                </a:solidFill>
              </a:rPr>
              <a:t>, </a:t>
            </a:r>
            <a:r>
              <a:rPr lang="en-US" sz="2400" dirty="0">
                <a:solidFill>
                  <a:schemeClr val="bg1"/>
                </a:solidFill>
              </a:rPr>
              <a:t>Flask</a:t>
            </a:r>
          </a:p>
          <a:p>
            <a:r>
              <a:rPr lang="en-US" sz="2400" dirty="0">
                <a:solidFill>
                  <a:schemeClr val="bg1"/>
                </a:solidFill>
              </a:rPr>
              <a:t>4. A browser which supports HTML5 and JavaScript</a:t>
            </a:r>
          </a:p>
          <a:p>
            <a:r>
              <a:rPr lang="en-US" sz="2400" dirty="0">
                <a:solidFill>
                  <a:schemeClr val="bg1"/>
                </a:solidFill>
              </a:rPr>
              <a:t>5. Google cloud</a:t>
            </a:r>
          </a:p>
          <a:p>
            <a:r>
              <a:rPr lang="en-US" sz="2400" dirty="0">
                <a:solidFill>
                  <a:schemeClr val="bg1"/>
                </a:solidFill>
              </a:rPr>
              <a:t>6. Materialize </a:t>
            </a:r>
            <a:r>
              <a:rPr lang="en-US" sz="2400" dirty="0" smtClean="0">
                <a:solidFill>
                  <a:schemeClr val="bg1"/>
                </a:solidFill>
              </a:rPr>
              <a:t>CSS</a:t>
            </a:r>
          </a:p>
          <a:p>
            <a:r>
              <a:rPr lang="en-US" sz="2400" dirty="0" smtClean="0">
                <a:solidFill>
                  <a:schemeClr val="bg1"/>
                </a:solidFill>
              </a:rPr>
              <a:t>7.Ffmpeg</a:t>
            </a:r>
          </a:p>
          <a:p>
            <a:endParaRPr lang="en-US" sz="2400" dirty="0">
              <a:solidFill>
                <a:schemeClr val="bg1"/>
              </a:solidFill>
            </a:endParaRPr>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643602"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Planning </a:t>
            </a:r>
            <a:endParaRPr lang="en-IN" sz="4400" dirty="0"/>
          </a:p>
        </p:txBody>
      </p:sp>
      <p:sp>
        <p:nvSpPr>
          <p:cNvPr id="4" name="TextBox 3"/>
          <p:cNvSpPr txBox="1"/>
          <p:nvPr/>
        </p:nvSpPr>
        <p:spPr>
          <a:xfrm>
            <a:off x="714348" y="1714488"/>
            <a:ext cx="8001056" cy="3354765"/>
          </a:xfrm>
          <a:prstGeom prst="rect">
            <a:avLst/>
          </a:prstGeom>
          <a:noFill/>
        </p:spPr>
        <p:txBody>
          <a:bodyPr wrap="square" rtlCol="0">
            <a:spAutoFit/>
          </a:bodyPr>
          <a:lstStyle/>
          <a:p>
            <a:r>
              <a:rPr lang="en-IN" sz="2400" dirty="0">
                <a:solidFill>
                  <a:schemeClr val="bg1"/>
                </a:solidFill>
              </a:rPr>
              <a:t>The following Gantt chart outlines the schedule plan for the implementation of the project :</a:t>
            </a:r>
          </a:p>
          <a:p>
            <a:endParaRPr lang="en-US" sz="2400" dirty="0">
              <a:solidFill>
                <a:schemeClr val="bg1"/>
              </a:solidFill>
            </a:endParaRPr>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pic>
        <p:nvPicPr>
          <p:cNvPr id="1026" name="Picture 2" descr="gantt_chart"/>
          <p:cNvPicPr>
            <a:picLocks noChangeAspect="1" noChangeArrowheads="1"/>
          </p:cNvPicPr>
          <p:nvPr/>
        </p:nvPicPr>
        <p:blipFill>
          <a:blip r:embed="rId2"/>
          <a:srcRect/>
          <a:stretch>
            <a:fillRect/>
          </a:stretch>
        </p:blipFill>
        <p:spPr bwMode="auto">
          <a:xfrm>
            <a:off x="785786" y="2786058"/>
            <a:ext cx="8000682" cy="342902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643602"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Literature survey  </a:t>
            </a:r>
            <a:endParaRPr lang="en-IN" sz="4400" dirty="0"/>
          </a:p>
        </p:txBody>
      </p:sp>
      <p:sp>
        <p:nvSpPr>
          <p:cNvPr id="4" name="TextBox 3"/>
          <p:cNvSpPr txBox="1"/>
          <p:nvPr/>
        </p:nvSpPr>
        <p:spPr>
          <a:xfrm>
            <a:off x="714348" y="1714488"/>
            <a:ext cx="8429652" cy="6924973"/>
          </a:xfrm>
          <a:prstGeom prst="rect">
            <a:avLst/>
          </a:prstGeom>
          <a:noFill/>
        </p:spPr>
        <p:txBody>
          <a:bodyPr wrap="square" rtlCol="0">
            <a:spAutoFit/>
          </a:bodyPr>
          <a:lstStyle/>
          <a:p>
            <a:r>
              <a:rPr lang="en-US" sz="2400" dirty="0">
                <a:solidFill>
                  <a:schemeClr val="bg1"/>
                </a:solidFill>
              </a:rPr>
              <a:t> A number of research papers from IEEE and other publications where studied and analyzed. The central concept in every paper was the different methods of rightly identifying a word as a hate word.</a:t>
            </a:r>
          </a:p>
          <a:p>
            <a:endParaRPr lang="en-US" sz="2400" dirty="0">
              <a:solidFill>
                <a:schemeClr val="bg1"/>
              </a:solidFill>
            </a:endParaRPr>
          </a:p>
          <a:p>
            <a:r>
              <a:rPr lang="en-US" sz="2400" dirty="0"/>
              <a:t>The titles of some of the papers are :</a:t>
            </a:r>
          </a:p>
          <a:p>
            <a:pPr>
              <a:buFont typeface="Arial" pitchFamily="34" charset="0"/>
              <a:buChar char="•"/>
            </a:pPr>
            <a:r>
              <a:rPr lang="en-US" sz="2000" dirty="0">
                <a:solidFill>
                  <a:schemeClr val="bg1"/>
                </a:solidFill>
              </a:rPr>
              <a:t>Text Censoring System for Filtering Malicious Content Using Approximate String Matching and Bayesian Filtering </a:t>
            </a:r>
          </a:p>
          <a:p>
            <a:pPr>
              <a:buFont typeface="Arial" pitchFamily="34" charset="0"/>
              <a:buChar char="•"/>
            </a:pPr>
            <a:endParaRPr lang="en-US" sz="2000" dirty="0">
              <a:solidFill>
                <a:schemeClr val="bg1"/>
              </a:solidFill>
            </a:endParaRPr>
          </a:p>
          <a:p>
            <a:pPr>
              <a:buFont typeface="Arial" pitchFamily="34" charset="0"/>
              <a:buChar char="•"/>
            </a:pPr>
            <a:r>
              <a:rPr lang="en-US" sz="2000" dirty="0">
                <a:solidFill>
                  <a:schemeClr val="bg1"/>
                </a:solidFill>
              </a:rPr>
              <a:t>Expressively vulgar: The socio-dynamics of vulgarity and its effects on sentiment analysis in social media</a:t>
            </a:r>
          </a:p>
          <a:p>
            <a:endParaRPr lang="en-US" sz="2000" dirty="0">
              <a:solidFill>
                <a:schemeClr val="bg1"/>
              </a:solidFill>
            </a:endParaRPr>
          </a:p>
          <a:p>
            <a:pPr>
              <a:buFont typeface="Arial" pitchFamily="34" charset="0"/>
              <a:buChar char="•"/>
            </a:pPr>
            <a:r>
              <a:rPr lang="en-US" sz="2000" dirty="0">
                <a:solidFill>
                  <a:schemeClr val="bg1"/>
                </a:solidFill>
              </a:rPr>
              <a:t>Detecting Offensive Language in Social Media to Protect Adolescent Online Safety </a:t>
            </a:r>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857232"/>
            <a:ext cx="5643602" cy="843406"/>
          </a:xfrm>
        </p:spPr>
        <p:txBody>
          <a:bodyPr>
            <a:noAutofit/>
          </a:body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Design  </a:t>
            </a:r>
            <a:endParaRPr lang="en-IN" sz="4400" dirty="0"/>
          </a:p>
        </p:txBody>
      </p:sp>
      <p:sp>
        <p:nvSpPr>
          <p:cNvPr id="4" name="TextBox 3"/>
          <p:cNvSpPr txBox="1"/>
          <p:nvPr/>
        </p:nvSpPr>
        <p:spPr>
          <a:xfrm>
            <a:off x="714348" y="1714488"/>
            <a:ext cx="8215370" cy="4462760"/>
          </a:xfrm>
          <a:prstGeom prst="rect">
            <a:avLst/>
          </a:prstGeom>
          <a:noFill/>
        </p:spPr>
        <p:txBody>
          <a:bodyPr wrap="square" rtlCol="0">
            <a:spAutoFit/>
          </a:bodyPr>
          <a:lstStyle/>
          <a:p>
            <a:r>
              <a:rPr lang="en-IN" sz="2400" dirty="0">
                <a:solidFill>
                  <a:schemeClr val="bg1"/>
                </a:solidFill>
              </a:rPr>
              <a:t>A structural approach has been employed for the design of the project as the implementation of profanity filter involves different stages with each stage performing its activity.</a:t>
            </a:r>
          </a:p>
          <a:p>
            <a:endParaRPr lang="en-IN" sz="2400" dirty="0">
              <a:solidFill>
                <a:schemeClr val="bg1"/>
              </a:solidFill>
            </a:endParaRPr>
          </a:p>
          <a:p>
            <a:r>
              <a:rPr lang="en-IN" sz="2400" dirty="0"/>
              <a:t>Structural diagram : </a:t>
            </a:r>
          </a:p>
          <a:p>
            <a:endParaRPr lang="en-US" sz="2400" dirty="0">
              <a:solidFill>
                <a:schemeClr val="bg1"/>
              </a:solidFill>
            </a:endParaRPr>
          </a:p>
          <a:p>
            <a:endParaRPr lang="en-IN" sz="2400" dirty="0">
              <a:solidFill>
                <a:schemeClr val="bg1"/>
              </a:solidFill>
            </a:endParaRPr>
          </a:p>
          <a:p>
            <a:endParaRPr lang="en-IN" sz="2400" b="1" dirty="0">
              <a:solidFill>
                <a:schemeClr val="bg1"/>
              </a:solidFill>
            </a:endParaRPr>
          </a:p>
          <a:p>
            <a:endParaRPr lang="en-US" sz="2000" dirty="0">
              <a:solidFill>
                <a:schemeClr val="bg1"/>
              </a:solidFill>
            </a:endParaRPr>
          </a:p>
          <a:p>
            <a:endParaRPr lang="en-US" sz="2000" dirty="0">
              <a:solidFill>
                <a:schemeClr val="bg1"/>
              </a:solidFill>
            </a:endParaRPr>
          </a:p>
          <a:p>
            <a:endParaRPr lang="en-IN" sz="2800" dirty="0">
              <a:solidFill>
                <a:schemeClr val="bg1"/>
              </a:solidFill>
            </a:endParaRPr>
          </a:p>
          <a:p>
            <a:endParaRPr lang="en-IN" sz="2400" dirty="0">
              <a:solidFill>
                <a:schemeClr val="bg1"/>
              </a:solidFill>
            </a:endParaRPr>
          </a:p>
        </p:txBody>
      </p:sp>
      <p:grpSp>
        <p:nvGrpSpPr>
          <p:cNvPr id="2050" name="Group 2"/>
          <p:cNvGrpSpPr>
            <a:grpSpLocks/>
          </p:cNvGrpSpPr>
          <p:nvPr/>
        </p:nvGrpSpPr>
        <p:grpSpPr bwMode="auto">
          <a:xfrm>
            <a:off x="3857621" y="3071811"/>
            <a:ext cx="3223162" cy="3500462"/>
            <a:chOff x="4504" y="5409"/>
            <a:chExt cx="5339" cy="5697"/>
          </a:xfrm>
        </p:grpSpPr>
        <p:grpSp>
          <p:nvGrpSpPr>
            <p:cNvPr id="2051" name="Group 3"/>
            <p:cNvGrpSpPr>
              <a:grpSpLocks/>
            </p:cNvGrpSpPr>
            <p:nvPr/>
          </p:nvGrpSpPr>
          <p:grpSpPr bwMode="auto">
            <a:xfrm>
              <a:off x="6091" y="6735"/>
              <a:ext cx="153" cy="674"/>
              <a:chOff x="8043" y="6373"/>
              <a:chExt cx="260" cy="907"/>
            </a:xfrm>
          </p:grpSpPr>
          <p:cxnSp>
            <p:nvCxnSpPr>
              <p:cNvPr id="2052" name="AutoShape 4"/>
              <p:cNvCxnSpPr>
                <a:cxnSpLocks noChangeShapeType="1"/>
              </p:cNvCxnSpPr>
              <p:nvPr/>
            </p:nvCxnSpPr>
            <p:spPr bwMode="auto">
              <a:xfrm>
                <a:off x="8181" y="6525"/>
                <a:ext cx="15" cy="755"/>
              </a:xfrm>
              <a:prstGeom prst="straightConnector1">
                <a:avLst/>
              </a:prstGeom>
              <a:noFill/>
              <a:ln w="9525">
                <a:solidFill>
                  <a:srgbClr val="000000"/>
                </a:solidFill>
                <a:round/>
                <a:headEnd/>
                <a:tailEnd type="triangle" w="med" len="med"/>
              </a:ln>
            </p:spPr>
          </p:cxnSp>
          <p:sp>
            <p:nvSpPr>
              <p:cNvPr id="2053" name="Oval 5"/>
              <p:cNvSpPr>
                <a:spLocks noChangeArrowheads="1"/>
              </p:cNvSpPr>
              <p:nvPr/>
            </p:nvSpPr>
            <p:spPr bwMode="auto">
              <a:xfrm>
                <a:off x="8043" y="6373"/>
                <a:ext cx="260" cy="1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54" name="Group 6"/>
            <p:cNvGrpSpPr>
              <a:grpSpLocks/>
            </p:cNvGrpSpPr>
            <p:nvPr/>
          </p:nvGrpSpPr>
          <p:grpSpPr bwMode="auto">
            <a:xfrm>
              <a:off x="6091" y="8956"/>
              <a:ext cx="153" cy="674"/>
              <a:chOff x="8043" y="6373"/>
              <a:chExt cx="260" cy="907"/>
            </a:xfrm>
          </p:grpSpPr>
          <p:cxnSp>
            <p:nvCxnSpPr>
              <p:cNvPr id="2055" name="AutoShape 7"/>
              <p:cNvCxnSpPr>
                <a:cxnSpLocks noChangeShapeType="1"/>
              </p:cNvCxnSpPr>
              <p:nvPr/>
            </p:nvCxnSpPr>
            <p:spPr bwMode="auto">
              <a:xfrm>
                <a:off x="8181" y="6525"/>
                <a:ext cx="15" cy="755"/>
              </a:xfrm>
              <a:prstGeom prst="straightConnector1">
                <a:avLst/>
              </a:prstGeom>
              <a:noFill/>
              <a:ln w="9525">
                <a:solidFill>
                  <a:srgbClr val="000000"/>
                </a:solidFill>
                <a:round/>
                <a:headEnd/>
                <a:tailEnd type="triangle" w="med" len="med"/>
              </a:ln>
            </p:spPr>
          </p:cxnSp>
          <p:sp>
            <p:nvSpPr>
              <p:cNvPr id="2056" name="Oval 8"/>
              <p:cNvSpPr>
                <a:spLocks noChangeArrowheads="1"/>
              </p:cNvSpPr>
              <p:nvPr/>
            </p:nvSpPr>
            <p:spPr bwMode="auto">
              <a:xfrm>
                <a:off x="8043" y="6373"/>
                <a:ext cx="260" cy="15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2057" name="Text Box 9"/>
            <p:cNvSpPr txBox="1">
              <a:spLocks noChangeArrowheads="1"/>
            </p:cNvSpPr>
            <p:nvPr/>
          </p:nvSpPr>
          <p:spPr bwMode="auto">
            <a:xfrm>
              <a:off x="6516" y="6804"/>
              <a:ext cx="3327" cy="5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bg1"/>
                  </a:solidFill>
                  <a:effectLst/>
                  <a:latin typeface="Calibri" pitchFamily="34" charset="0"/>
                  <a:ea typeface="Arial" pitchFamily="34" charset="0"/>
                  <a:cs typeface="Arial" pitchFamily="34" charset="0"/>
                </a:rPr>
                <a:t>Video processes to next stage</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2058" name="Text Box 10"/>
            <p:cNvSpPr txBox="1">
              <a:spLocks noChangeArrowheads="1"/>
            </p:cNvSpPr>
            <p:nvPr/>
          </p:nvSpPr>
          <p:spPr bwMode="auto">
            <a:xfrm>
              <a:off x="6502" y="9069"/>
              <a:ext cx="3327" cy="5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a:ln>
                    <a:noFill/>
                  </a:ln>
                  <a:solidFill>
                    <a:schemeClr val="bg1"/>
                  </a:solidFill>
                  <a:effectLst/>
                  <a:latin typeface="Calibri" pitchFamily="34" charset="0"/>
                  <a:ea typeface="Arial" pitchFamily="34" charset="0"/>
                  <a:cs typeface="Arial" pitchFamily="34" charset="0"/>
                </a:rPr>
                <a:t>Video processes to next stage</a:t>
              </a:r>
              <a:endParaRPr kumimoji="0" lang="en-US" sz="1800" b="0" i="0" u="none" strike="noStrike" cap="none" normalizeH="0" baseline="0" dirty="0">
                <a:ln>
                  <a:noFill/>
                </a:ln>
                <a:solidFill>
                  <a:schemeClr val="bg1"/>
                </a:solidFill>
                <a:effectLst/>
                <a:latin typeface="Arial" pitchFamily="34" charset="0"/>
                <a:cs typeface="Arial" pitchFamily="34" charset="0"/>
              </a:endParaRPr>
            </a:p>
          </p:txBody>
        </p:sp>
        <p:sp>
          <p:nvSpPr>
            <p:cNvPr id="2059" name="Text Box 11"/>
            <p:cNvSpPr txBox="1">
              <a:spLocks noChangeArrowheads="1"/>
            </p:cNvSpPr>
            <p:nvPr/>
          </p:nvSpPr>
          <p:spPr bwMode="auto">
            <a:xfrm>
              <a:off x="4504" y="5409"/>
              <a:ext cx="2621" cy="1194"/>
            </a:xfrm>
            <a:prstGeom prst="rect">
              <a:avLst/>
            </a:prstGeom>
            <a:solidFill>
              <a:srgbClr val="00B0F0"/>
            </a:solid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Calibri" pitchFamily="34" charset="0"/>
                  <a:ea typeface="Arial" pitchFamily="34" charset="0"/>
                  <a:cs typeface="Arial" pitchFamily="34" charset="0"/>
                </a:rPr>
                <a:t>INPUT TAB</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Video is given input here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4504" y="7620"/>
              <a:ext cx="2621" cy="1241"/>
            </a:xfrm>
            <a:prstGeom prst="rect">
              <a:avLst/>
            </a:prstGeom>
            <a:solidFill>
              <a:srgbClr val="00B0F0"/>
            </a:solid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Calibri" pitchFamily="34" charset="0"/>
                  <a:ea typeface="Arial" pitchFamily="34" charset="0"/>
                  <a:cs typeface="Arial" pitchFamily="34" charset="0"/>
                </a:rPr>
                <a:t>FILTER TAB</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Video is processed and filtered here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1" name="Text Box 13"/>
            <p:cNvSpPr txBox="1">
              <a:spLocks noChangeArrowheads="1"/>
            </p:cNvSpPr>
            <p:nvPr/>
          </p:nvSpPr>
          <p:spPr bwMode="auto">
            <a:xfrm>
              <a:off x="4504" y="9831"/>
              <a:ext cx="2621" cy="1275"/>
            </a:xfrm>
            <a:prstGeom prst="rect">
              <a:avLst/>
            </a:prstGeom>
            <a:solidFill>
              <a:srgbClr val="00B0F0"/>
            </a:solidFill>
            <a:ln w="12700">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Calibri" pitchFamily="34" charset="0"/>
                  <a:ea typeface="Arial" pitchFamily="34" charset="0"/>
                  <a:cs typeface="Arial" pitchFamily="34" charset="0"/>
                </a:rPr>
                <a:t>OUTPUT TAB</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a:ln>
                    <a:noFill/>
                  </a:ln>
                  <a:solidFill>
                    <a:schemeClr val="tx1"/>
                  </a:solidFill>
                  <a:effectLst/>
                  <a:latin typeface="Calibri" pitchFamily="34" charset="0"/>
                  <a:ea typeface="Arial" pitchFamily="34" charset="0"/>
                  <a:cs typeface="Arial" pitchFamily="34" charset="0"/>
                </a:rPr>
                <a:t>The new modelled video can be downloaded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2062" name="AutoShape 14"/>
            <p:cNvCxnSpPr>
              <a:cxnSpLocks noChangeShapeType="1"/>
            </p:cNvCxnSpPr>
            <p:nvPr/>
          </p:nvCxnSpPr>
          <p:spPr bwMode="auto">
            <a:xfrm>
              <a:off x="5775" y="6603"/>
              <a:ext cx="15" cy="1017"/>
            </a:xfrm>
            <a:prstGeom prst="straightConnector1">
              <a:avLst/>
            </a:prstGeom>
            <a:noFill/>
            <a:ln w="9525">
              <a:solidFill>
                <a:srgbClr val="000000"/>
              </a:solidFill>
              <a:round/>
              <a:headEnd/>
              <a:tailEnd/>
            </a:ln>
          </p:spPr>
        </p:cxnSp>
        <p:cxnSp>
          <p:nvCxnSpPr>
            <p:cNvPr id="2063" name="AutoShape 15"/>
            <p:cNvCxnSpPr>
              <a:cxnSpLocks noChangeShapeType="1"/>
            </p:cNvCxnSpPr>
            <p:nvPr/>
          </p:nvCxnSpPr>
          <p:spPr bwMode="auto">
            <a:xfrm>
              <a:off x="5760" y="8814"/>
              <a:ext cx="15" cy="1017"/>
            </a:xfrm>
            <a:prstGeom prst="straightConnector1">
              <a:avLst/>
            </a:prstGeom>
            <a:noFill/>
            <a:ln w="9525">
              <a:solidFill>
                <a:srgbClr val="000000"/>
              </a:solidFill>
              <a:round/>
              <a:headEnd/>
              <a:tailE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xmlns="" id="{73DE1223-4666-4E7B-9425-785C1A2C123B}"/>
              </a:ext>
            </a:extLst>
          </p:cNvPr>
          <p:cNvSpPr>
            <a:spLocks noGrp="1"/>
          </p:cNvSpPr>
          <p:nvPr>
            <p:ph type="subTitle" idx="1"/>
          </p:nvPr>
        </p:nvSpPr>
        <p:spPr/>
        <p:txBody>
          <a:bodyPr/>
          <a:lstStyle/>
          <a:p>
            <a:endParaRPr lang="en-IN"/>
          </a:p>
        </p:txBody>
      </p:sp>
      <p:sp>
        <p:nvSpPr>
          <p:cNvPr id="21" name="Subtitle 2">
            <a:extLst>
              <a:ext uri="{FF2B5EF4-FFF2-40B4-BE49-F238E27FC236}">
                <a16:creationId xmlns:a16="http://schemas.microsoft.com/office/drawing/2014/main" xmlns="" id="{94034328-E75B-459D-83DC-1077B59AB642}"/>
              </a:ext>
            </a:extLst>
          </p:cNvPr>
          <p:cNvSpPr txBox="1">
            <a:spLocks/>
          </p:cNvSpPr>
          <p:nvPr/>
        </p:nvSpPr>
        <p:spPr>
          <a:xfrm>
            <a:off x="714348" y="857232"/>
            <a:ext cx="7673748" cy="843406"/>
          </a:xfrm>
          <a:prstGeom prst="rect">
            <a:avLst/>
          </a:prstGeom>
        </p:spPr>
        <p:txBody>
          <a:bodyPr vert="horz" lIns="0" rIns="18288">
            <a:no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en-IN" sz="4400" dirty="0">
                <a:ln w="18415" cmpd="sng">
                  <a:solidFill>
                    <a:srgbClr val="FFFFFF"/>
                  </a:solidFill>
                  <a:prstDash val="solid"/>
                </a:ln>
                <a:solidFill>
                  <a:srgbClr val="FFFFFF"/>
                </a:solidFill>
                <a:effectLst>
                  <a:outerShdw blurRad="63500" dir="3600000" algn="tl" rotWithShape="0">
                    <a:srgbClr val="000000">
                      <a:alpha val="70000"/>
                    </a:srgbClr>
                  </a:outerShdw>
                </a:effectLst>
              </a:rPr>
              <a:t>User interface – Home page </a:t>
            </a:r>
            <a:endParaRPr lang="en-IN" sz="4400" dirty="0"/>
          </a:p>
        </p:txBody>
      </p:sp>
      <p:pic>
        <p:nvPicPr>
          <p:cNvPr id="22" name="Picture 2">
            <a:extLst>
              <a:ext uri="{FF2B5EF4-FFF2-40B4-BE49-F238E27FC236}">
                <a16:creationId xmlns:a16="http://schemas.microsoft.com/office/drawing/2014/main" xmlns="" id="{C42D8861-8E6A-41CF-A35D-0E956524E7B6}"/>
              </a:ext>
            </a:extLst>
          </p:cNvPr>
          <p:cNvPicPr>
            <a:picLocks noChangeAspect="1" noChangeArrowheads="1"/>
          </p:cNvPicPr>
          <p:nvPr/>
        </p:nvPicPr>
        <p:blipFill>
          <a:blip r:embed="rId2"/>
          <a:srcRect/>
          <a:stretch>
            <a:fillRect/>
          </a:stretch>
        </p:blipFill>
        <p:spPr bwMode="auto">
          <a:xfrm>
            <a:off x="457200" y="2130335"/>
            <a:ext cx="8229600" cy="394900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TotalTime>
  <Words>594</Words>
  <Application>Microsoft Office PowerPoint</Application>
  <PresentationFormat>On-screen Show (4:3)</PresentationFormat>
  <Paragraphs>128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VAISHNAVI</cp:lastModifiedBy>
  <cp:revision>13</cp:revision>
  <dcterms:created xsi:type="dcterms:W3CDTF">2020-04-12T10:07:15Z</dcterms:created>
  <dcterms:modified xsi:type="dcterms:W3CDTF">2020-06-02T11:42:29Z</dcterms:modified>
</cp:coreProperties>
</file>