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CD9DB-9311-4B5F-92A9-57FB2884654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Visit: ecelliiti.blogspot.com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95B9-0B71-4901-8BF2-32CC50B8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304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96666-350B-4F86-8555-8494640DFC1F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Visit: ecelliiti.blogspot.com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32F2-5EA9-4323-86AB-8A642C84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225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039-163A-4CF3-911B-8D825FBC683D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A728-D624-4973-94C7-AF1E93D10BED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2702-4DDE-47D8-942A-CDB2391A2124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E49D-1523-4281-A255-9B1DC8AFC27F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EDE2-EA32-4FB8-A0D6-594EBDE4FF54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8DE8-CDF4-4E4F-9735-B9B7F0965AAD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A1FC-F76C-423F-B9EE-D297F3E64219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C5A7-EBA1-4DC0-8462-1187E298250C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EE23-3CDF-4F86-9850-48341BF66D76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7D9E-A1BF-48C2-83E4-108DB736410C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1E6-843C-4FFA-AC97-AA8F81021B50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AD53-83C3-4D47-B747-DE7CB6CFE17E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0DC4-B87F-459C-AADF-3574AFDBA69A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53D8-5745-488C-B86F-A9ECEA016989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F65E-304D-4ECA-9875-8246DC34C2F7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01C-92D8-4F02-AAC1-33E6D239EA07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7D6B-D56B-4615-AAC1-A2AE69166C08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963AB3-0C68-4A51-A950-35E8D45FD52B}" type="datetime1">
              <a:rPr lang="en-US" smtClean="0"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Visit: ecelliiti.blogspot.com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Earth Mover’s Distance with Application in Finding Similar Images.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10976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Optimization Project</a:t>
            </a:r>
          </a:p>
          <a:p>
            <a:pPr algn="r"/>
            <a:r>
              <a:rPr lang="en-US" dirty="0" err="1" smtClean="0"/>
              <a:t>Priyan</a:t>
            </a:r>
            <a:r>
              <a:rPr lang="en-US" dirty="0" smtClean="0"/>
              <a:t> </a:t>
            </a:r>
            <a:r>
              <a:rPr lang="en-US" dirty="0" err="1" smtClean="0"/>
              <a:t>Vaithilingam</a:t>
            </a:r>
            <a:r>
              <a:rPr lang="en-US" dirty="0" smtClean="0"/>
              <a:t> (1100136)</a:t>
            </a:r>
          </a:p>
          <a:p>
            <a:pPr algn="r"/>
            <a:r>
              <a:rPr lang="en-US" dirty="0" smtClean="0"/>
              <a:t>Aravind Sagar (1100104)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9"/>
            <a:ext cx="6709906" cy="3513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the Simplex function more efficient</a:t>
            </a:r>
          </a:p>
          <a:p>
            <a:r>
              <a:rPr lang="en-US" sz="2400" dirty="0" smtClean="0"/>
              <a:t>Better ground distance formulation</a:t>
            </a:r>
          </a:p>
          <a:p>
            <a:r>
              <a:rPr lang="en-US" sz="2400" dirty="0" smtClean="0"/>
              <a:t>Extending EMD for color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111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Yossi </a:t>
            </a:r>
            <a:r>
              <a:rPr lang="en-US" dirty="0" err="1"/>
              <a:t>Rubner</a:t>
            </a:r>
            <a:r>
              <a:rPr lang="en-US" dirty="0"/>
              <a:t>, Carlo </a:t>
            </a:r>
            <a:r>
              <a:rPr lang="en-US" dirty="0" err="1"/>
              <a:t>Tomasi</a:t>
            </a:r>
            <a:r>
              <a:rPr lang="en-US" dirty="0"/>
              <a:t>, and Leonidas J. </a:t>
            </a:r>
            <a:r>
              <a:rPr lang="en-US" dirty="0" err="1"/>
              <a:t>Guibas</a:t>
            </a:r>
            <a:r>
              <a:rPr lang="en-US" dirty="0"/>
              <a:t>, </a:t>
            </a:r>
            <a:r>
              <a:rPr lang="en-US" i="1" dirty="0"/>
              <a:t>A Metric for Distributions with </a:t>
            </a:r>
            <a:r>
              <a:rPr lang="en-US" i="1" dirty="0" smtClean="0"/>
              <a:t>Applications to </a:t>
            </a:r>
            <a:r>
              <a:rPr lang="en-US" i="1" dirty="0"/>
              <a:t>Image </a:t>
            </a:r>
            <a:r>
              <a:rPr lang="en-US" i="1" dirty="0" smtClean="0"/>
              <a:t>Databases, </a:t>
            </a:r>
            <a:r>
              <a:rPr lang="en-US" dirty="0"/>
              <a:t>1998 IEEE </a:t>
            </a:r>
            <a:r>
              <a:rPr lang="en-US" dirty="0" smtClean="0"/>
              <a:t>International  Conference on </a:t>
            </a:r>
            <a:r>
              <a:rPr lang="en-US" dirty="0"/>
              <a:t>Computer </a:t>
            </a:r>
            <a:r>
              <a:rPr lang="en-US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83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0470" y="2971800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0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594360"/>
            <a:ext cx="7053542" cy="1258888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inding out the similarity (or difference) between 2 images.</a:t>
            </a:r>
          </a:p>
          <a:p>
            <a:r>
              <a:rPr lang="en-US" dirty="0" smtClean="0"/>
              <a:t>Finding out the quantity ‘Earth Mover’s Distance’</a:t>
            </a:r>
          </a:p>
          <a:p>
            <a:pPr lvl="1"/>
            <a:r>
              <a:rPr lang="en-US" dirty="0" smtClean="0"/>
              <a:t>Reflects the minimal amount of work required to transform one distribution to another</a:t>
            </a:r>
          </a:p>
          <a:p>
            <a:pPr lvl="1"/>
            <a:r>
              <a:rPr lang="en-US" dirty="0" smtClean="0"/>
              <a:t>Work done in the sense moving “distribution mass” around.</a:t>
            </a:r>
          </a:p>
        </p:txBody>
      </p:sp>
    </p:spTree>
    <p:extLst>
      <p:ext uri="{BB962C8B-B14F-4D97-AF65-F5344CB8AC3E}">
        <p14:creationId xmlns:p14="http://schemas.microsoft.com/office/powerpoint/2010/main" val="49026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6074" y="2937510"/>
            <a:ext cx="7053542" cy="1270318"/>
          </a:xfrm>
        </p:spPr>
        <p:txBody>
          <a:bodyPr/>
          <a:lstStyle/>
          <a:p>
            <a:r>
              <a:rPr lang="en-US" sz="4000" dirty="0" smtClean="0"/>
              <a:t>Formulation of the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31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Representation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827484" y="2052919"/>
            <a:ext cx="4807506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Image representation using Histogram</a:t>
            </a:r>
            <a:endParaRPr lang="en-US" sz="2400" dirty="0"/>
          </a:p>
          <a:p>
            <a:pPr lvl="1">
              <a:buFontTx/>
              <a:buChar char="•"/>
            </a:pPr>
            <a:r>
              <a:rPr lang="en-US" dirty="0" smtClean="0"/>
              <a:t>The pictures are converted to </a:t>
            </a:r>
            <a:r>
              <a:rPr lang="en-US" dirty="0" err="1" smtClean="0"/>
              <a:t>grayscale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Each pixel has a value which can range from 0 to 255</a:t>
            </a:r>
          </a:p>
          <a:p>
            <a:pPr lvl="2">
              <a:buFontTx/>
              <a:buChar char="•"/>
            </a:pPr>
            <a:r>
              <a:rPr lang="en-US" dirty="0" smtClean="0"/>
              <a:t>Shows the ‘Gray- ness of each pixel</a:t>
            </a:r>
          </a:p>
          <a:p>
            <a:pPr lvl="1">
              <a:buFontTx/>
              <a:buChar char="•"/>
            </a:pPr>
            <a:r>
              <a:rPr lang="en-US" dirty="0" smtClean="0"/>
              <a:t>Histogram represents the number of pixels corresponding to a particular bin.</a:t>
            </a:r>
            <a:endParaRPr lang="en-US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08" y="2811780"/>
            <a:ext cx="3002666" cy="191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9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Earth Mover’s Distance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484" y="1451611"/>
            <a:ext cx="6709906" cy="4796790"/>
          </a:xfrm>
        </p:spPr>
        <p:txBody>
          <a:bodyPr>
            <a:normAutofit/>
          </a:bodyPr>
          <a:lstStyle/>
          <a:p>
            <a:r>
              <a:rPr lang="en-US" dirty="0"/>
              <a:t>Intuitively, given two </a:t>
            </a:r>
            <a:r>
              <a:rPr lang="en-US" dirty="0" smtClean="0"/>
              <a:t>distributions, one </a:t>
            </a:r>
            <a:r>
              <a:rPr lang="en-US" dirty="0"/>
              <a:t>can be seen as a mass of earth properly spread in </a:t>
            </a:r>
            <a:r>
              <a:rPr lang="en-US" dirty="0" smtClean="0"/>
              <a:t>space, the </a:t>
            </a:r>
            <a:r>
              <a:rPr lang="en-US" dirty="0"/>
              <a:t>other as a collection of holes in that same space. </a:t>
            </a:r>
            <a:r>
              <a:rPr lang="en-US" dirty="0" smtClean="0"/>
              <a:t>Then, the </a:t>
            </a:r>
            <a:r>
              <a:rPr lang="en-US" dirty="0"/>
              <a:t>EMD measures the least amount of work needed to </a:t>
            </a:r>
            <a:r>
              <a:rPr lang="en-US" dirty="0" smtClean="0"/>
              <a:t>fill the </a:t>
            </a:r>
            <a:r>
              <a:rPr lang="en-US" dirty="0"/>
              <a:t>holes with </a:t>
            </a:r>
            <a:r>
              <a:rPr lang="en-US" dirty="0" smtClean="0"/>
              <a:t>earth[1].</a:t>
            </a:r>
          </a:p>
          <a:p>
            <a:r>
              <a:rPr lang="en-US" dirty="0" smtClean="0"/>
              <a:t>Let I and J be two signature distributions. Let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i,j</a:t>
            </a:r>
            <a:r>
              <a:rPr lang="en-US" baseline="-25000" dirty="0" smtClean="0"/>
              <a:t> </a:t>
            </a:r>
            <a:r>
              <a:rPr lang="en-US" dirty="0" smtClean="0"/>
              <a:t> be the “ground distance” between element i in first signature and j in the second. We want set of flows f</a:t>
            </a:r>
            <a:r>
              <a:rPr lang="en-US" baseline="-25000" dirty="0" smtClean="0"/>
              <a:t>i,j </a:t>
            </a:r>
            <a:r>
              <a:rPr lang="en-US" dirty="0"/>
              <a:t> </a:t>
            </a:r>
            <a:r>
              <a:rPr lang="en-US" dirty="0" smtClean="0"/>
              <a:t>that minimizes the overall work</a:t>
            </a:r>
          </a:p>
          <a:p>
            <a:pPr marL="457200" lvl="1" indent="0">
              <a:buNone/>
            </a:pPr>
            <a:r>
              <a:rPr lang="en-US" sz="4800" baseline="-25000" dirty="0" smtClean="0"/>
              <a:t>∑ ∑</a:t>
            </a:r>
            <a:endParaRPr lang="en-US" sz="3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1285399" y="507640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az-Cyrl-AZ" sz="16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2957" y="507640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az-Cyrl-AZ" sz="16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3120" y="4707077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i,j </a:t>
            </a:r>
            <a:r>
              <a:rPr lang="en-US" sz="2800" dirty="0" err="1"/>
              <a:t>c</a:t>
            </a:r>
            <a:r>
              <a:rPr lang="en-US" sz="2800" baseline="-25000" dirty="0" err="1"/>
              <a:t>i,j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9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i,j  </a:t>
            </a:r>
            <a:r>
              <a:rPr lang="en-US" sz="2800" dirty="0" smtClean="0"/>
              <a:t>&gt;= 0</a:t>
            </a:r>
          </a:p>
          <a:p>
            <a:r>
              <a:rPr lang="en-US" sz="2800" dirty="0" smtClean="0"/>
              <a:t>∑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i,j</a:t>
            </a:r>
            <a:r>
              <a:rPr lang="en-US" sz="2800" dirty="0" smtClean="0"/>
              <a:t> &lt;= y</a:t>
            </a:r>
            <a:r>
              <a:rPr lang="en-US" sz="2800" baseline="-25000" dirty="0"/>
              <a:t>j</a:t>
            </a:r>
            <a:r>
              <a:rPr lang="en-US" sz="2800" dirty="0" smtClean="0"/>
              <a:t> , </a:t>
            </a:r>
            <a:r>
              <a:rPr lang="en-US" sz="2400" dirty="0" smtClean="0"/>
              <a:t>where </a:t>
            </a:r>
            <a:r>
              <a:rPr lang="en-US" sz="2400" dirty="0"/>
              <a:t>y</a:t>
            </a:r>
            <a:r>
              <a:rPr lang="en-US" sz="2400" baseline="-25000" dirty="0"/>
              <a:t>j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the 				</a:t>
            </a:r>
            <a:r>
              <a:rPr lang="en-US" sz="2400" dirty="0" smtClean="0"/>
              <a:t>		</a:t>
            </a:r>
            <a:r>
              <a:rPr lang="en-US" sz="2400" dirty="0" smtClean="0"/>
              <a:t>	capacity of the </a:t>
            </a:r>
            <a:r>
              <a:rPr lang="en-US" sz="2400" dirty="0" smtClean="0"/>
              <a:t>holes in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image.</a:t>
            </a:r>
            <a:endParaRPr lang="en-US" sz="2400" dirty="0" smtClean="0"/>
          </a:p>
          <a:p>
            <a:r>
              <a:rPr lang="en-US" sz="2800" dirty="0"/>
              <a:t>∑</a:t>
            </a:r>
            <a:r>
              <a:rPr lang="en-US" sz="2800" baseline="-25000" dirty="0"/>
              <a:t> </a:t>
            </a:r>
            <a:r>
              <a:rPr lang="en-US" sz="2800" dirty="0"/>
              <a:t>f</a:t>
            </a:r>
            <a:r>
              <a:rPr lang="en-US" sz="2800" baseline="-25000" dirty="0"/>
              <a:t>i,j</a:t>
            </a:r>
            <a:r>
              <a:rPr lang="en-US" sz="2800" dirty="0"/>
              <a:t> </a:t>
            </a:r>
            <a:r>
              <a:rPr lang="en-US" sz="2800" dirty="0" smtClean="0"/>
              <a:t>&lt;= </a:t>
            </a:r>
            <a:r>
              <a:rPr lang="en-US" sz="2800" dirty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, </a:t>
            </a:r>
            <a:r>
              <a:rPr lang="en-US" sz="2400" dirty="0" smtClean="0"/>
              <a:t>where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smtClean="0"/>
              <a:t>is </a:t>
            </a:r>
            <a:r>
              <a:rPr lang="en-US" sz="2400" smtClean="0"/>
              <a:t>the </a:t>
            </a:r>
            <a:r>
              <a:rPr lang="en-US" sz="2400" dirty="0" smtClean="0"/>
              <a:t>					</a:t>
            </a:r>
            <a:r>
              <a:rPr lang="en-US" sz="2400" smtClean="0"/>
              <a:t>	</a:t>
            </a:r>
            <a:r>
              <a:rPr lang="en-US" sz="2400" smtClean="0"/>
              <a:t>	amount </a:t>
            </a:r>
            <a:r>
              <a:rPr lang="en-US" sz="2400" dirty="0" smtClean="0"/>
              <a:t>of ‘Earth’ to be moved.</a:t>
            </a:r>
          </a:p>
          <a:p>
            <a:r>
              <a:rPr lang="en-US" sz="2800" dirty="0" smtClean="0"/>
              <a:t>Feasibility condition : 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∑</a:t>
            </a:r>
            <a:r>
              <a:rPr lang="en-US" sz="2800" dirty="0"/>
              <a:t> y</a:t>
            </a:r>
            <a:r>
              <a:rPr lang="en-US" sz="2800" baseline="-25000" dirty="0"/>
              <a:t>j</a:t>
            </a:r>
            <a:r>
              <a:rPr lang="en-US" sz="2800" dirty="0"/>
              <a:t> </a:t>
            </a:r>
            <a:r>
              <a:rPr lang="en-US" sz="2800" dirty="0" smtClean="0"/>
              <a:t>= ∑</a:t>
            </a:r>
            <a:r>
              <a:rPr lang="en-US" sz="2800" dirty="0"/>
              <a:t> x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71099" y="303043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az-Cyrl-AZ" sz="16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877" y="401341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az-Cyrl-AZ" sz="16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4878" y="53962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az-Cyrl-AZ" sz="16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2229" y="540159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az-Cyrl-AZ" sz="16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Linear programming</a:t>
            </a:r>
          </a:p>
          <a:p>
            <a:r>
              <a:rPr lang="en-US" sz="2400" dirty="0" smtClean="0"/>
              <a:t>Both equality and inequality constraints</a:t>
            </a:r>
          </a:p>
          <a:p>
            <a:r>
              <a:rPr lang="en-US" sz="2400" dirty="0" smtClean="0"/>
              <a:t>Objective function and Constraints are linear</a:t>
            </a:r>
          </a:p>
          <a:p>
            <a:r>
              <a:rPr lang="en-US" sz="2400" dirty="0" smtClean="0"/>
              <a:t>A variation of producer-consumer transportation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0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91490"/>
            <a:ext cx="7053542" cy="1361758"/>
          </a:xfrm>
        </p:spPr>
        <p:txBody>
          <a:bodyPr/>
          <a:lstStyle/>
          <a:p>
            <a:r>
              <a:rPr lang="en-US" dirty="0" smtClean="0"/>
              <a:t>How we solved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9"/>
            <a:ext cx="6709906" cy="440503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Formulated the given problem to Non-Std. Linear Programming Problem.</a:t>
            </a:r>
          </a:p>
          <a:p>
            <a:r>
              <a:rPr lang="en-US" sz="2400" dirty="0" smtClean="0"/>
              <a:t>Converted it to standard linear programming problem by introducing slack variables.</a:t>
            </a:r>
          </a:p>
          <a:p>
            <a:r>
              <a:rPr lang="en-US" sz="2400" dirty="0" smtClean="0"/>
              <a:t>Used Two-Phase Simplex method to find initial Basic feasible point, and solved the Std. LPP</a:t>
            </a:r>
          </a:p>
          <a:p>
            <a:r>
              <a:rPr lang="en-US" sz="2400" dirty="0" smtClean="0"/>
              <a:t>Found out “ground distances” to be used in the objective function using arbitrary image database.</a:t>
            </a:r>
          </a:p>
        </p:txBody>
      </p:sp>
    </p:spTree>
    <p:extLst>
      <p:ext uri="{BB962C8B-B14F-4D97-AF65-F5344CB8AC3E}">
        <p14:creationId xmlns:p14="http://schemas.microsoft.com/office/powerpoint/2010/main" val="39977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group of images, similar and dissimilar to a sample image</a:t>
            </a:r>
          </a:p>
          <a:p>
            <a:r>
              <a:rPr lang="en-US" sz="2400" dirty="0" smtClean="0"/>
              <a:t>Program should find the best matches.</a:t>
            </a:r>
          </a:p>
          <a:p>
            <a:r>
              <a:rPr lang="en-US" sz="2400" dirty="0" smtClean="0"/>
              <a:t>The images are arranged in decreasing similarity with the sample image.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2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</TotalTime>
  <Words>411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Earth Mover’s Distance with Application in Finding Similar Images.</vt:lpstr>
      <vt:lpstr>Problem</vt:lpstr>
      <vt:lpstr>Formulation of the Problem</vt:lpstr>
      <vt:lpstr>Image Representation</vt:lpstr>
      <vt:lpstr>Earth Mover’s Distance</vt:lpstr>
      <vt:lpstr>Constraints</vt:lpstr>
      <vt:lpstr>Problem Type</vt:lpstr>
      <vt:lpstr>How we solved the problem</vt:lpstr>
      <vt:lpstr>Test Data</vt:lpstr>
      <vt:lpstr>Future Enhancements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</dc:title>
  <dc:creator>Vino</dc:creator>
  <cp:lastModifiedBy>hp</cp:lastModifiedBy>
  <cp:revision>55</cp:revision>
  <dcterms:created xsi:type="dcterms:W3CDTF">2013-08-27T16:07:42Z</dcterms:created>
  <dcterms:modified xsi:type="dcterms:W3CDTF">2013-11-18T05:17:00Z</dcterms:modified>
</cp:coreProperties>
</file>