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68" r:id="rId4"/>
    <p:sldId id="265" r:id="rId5"/>
    <p:sldId id="269" r:id="rId6"/>
    <p:sldId id="267" r:id="rId7"/>
    <p:sldId id="257" r:id="rId8"/>
    <p:sldId id="263" r:id="rId9"/>
    <p:sldId id="262" r:id="rId10"/>
    <p:sldId id="261" r:id="rId11"/>
    <p:sldId id="266" r:id="rId12"/>
    <p:sldId id="270" r:id="rId13"/>
    <p:sldId id="260" r:id="rId14"/>
    <p:sldId id="272" r:id="rId15"/>
    <p:sldId id="273" r:id="rId16"/>
    <p:sldId id="264"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5FF455-12D0-AD18-C59E-11E52482F522}" v="1180" dt="2020-09-20T12:41:58.8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C1E3F4-3C27-47F9-B110-595B0BCAF5EB}"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B0C75ED-BA6A-4936-9C6F-145ABB026AA5}">
      <dgm:prSet/>
      <dgm:spPr/>
      <dgm:t>
        <a:bodyPr/>
        <a:lstStyle/>
        <a:p>
          <a:r>
            <a:rPr lang="en-US"/>
            <a:t>The downside of the functioning of the existing system is as follows:</a:t>
          </a:r>
        </a:p>
      </dgm:t>
    </dgm:pt>
    <dgm:pt modelId="{7AD47B0F-2DF5-4743-9BA8-A9BE4AD335C9}" type="parTrans" cxnId="{2FC8E0A1-3912-4716-B3DF-6AAE136E4909}">
      <dgm:prSet/>
      <dgm:spPr/>
      <dgm:t>
        <a:bodyPr/>
        <a:lstStyle/>
        <a:p>
          <a:endParaRPr lang="en-US"/>
        </a:p>
      </dgm:t>
    </dgm:pt>
    <dgm:pt modelId="{D13C1057-ADCB-4CDC-A793-8F516C091E46}" type="sibTrans" cxnId="{2FC8E0A1-3912-4716-B3DF-6AAE136E4909}">
      <dgm:prSet/>
      <dgm:spPr/>
      <dgm:t>
        <a:bodyPr/>
        <a:lstStyle/>
        <a:p>
          <a:endParaRPr lang="en-US"/>
        </a:p>
      </dgm:t>
    </dgm:pt>
    <dgm:pt modelId="{AE45F709-4388-400B-9EB7-271321DCA426}">
      <dgm:prSet/>
      <dgm:spPr/>
      <dgm:t>
        <a:bodyPr/>
        <a:lstStyle/>
        <a:p>
          <a:r>
            <a:rPr lang="en-US"/>
            <a:t>The indication given on the dashboard is often ignored by the drivers which leads to the negligence in replacing the worn brake pad</a:t>
          </a:r>
        </a:p>
      </dgm:t>
    </dgm:pt>
    <dgm:pt modelId="{6292F6EE-7076-4945-86DE-0CEFE31BC916}" type="parTrans" cxnId="{F1414776-0F3E-4009-B191-6853BC36845A}">
      <dgm:prSet/>
      <dgm:spPr/>
      <dgm:t>
        <a:bodyPr/>
        <a:lstStyle/>
        <a:p>
          <a:endParaRPr lang="en-US"/>
        </a:p>
      </dgm:t>
    </dgm:pt>
    <dgm:pt modelId="{B93E6D67-5AE6-42FC-89A6-B6B38FA55463}" type="sibTrans" cxnId="{F1414776-0F3E-4009-B191-6853BC36845A}">
      <dgm:prSet/>
      <dgm:spPr/>
      <dgm:t>
        <a:bodyPr/>
        <a:lstStyle/>
        <a:p>
          <a:endParaRPr lang="en-US"/>
        </a:p>
      </dgm:t>
    </dgm:pt>
    <dgm:pt modelId="{CF74C06A-C820-49E1-8328-67BAD960E44B}">
      <dgm:prSet/>
      <dgm:spPr/>
      <dgm:t>
        <a:bodyPr/>
        <a:lstStyle/>
        <a:p>
          <a:r>
            <a:rPr lang="en-US"/>
            <a:t>The respective owner of the vehicle is deprived of the information about the brake pad.</a:t>
          </a:r>
        </a:p>
      </dgm:t>
    </dgm:pt>
    <dgm:pt modelId="{7A6D3945-FE6D-4A94-B924-FB9381D8355C}" type="parTrans" cxnId="{8AA250F4-B716-4263-9E4E-56372E3CDD17}">
      <dgm:prSet/>
      <dgm:spPr/>
      <dgm:t>
        <a:bodyPr/>
        <a:lstStyle/>
        <a:p>
          <a:endParaRPr lang="en-US"/>
        </a:p>
      </dgm:t>
    </dgm:pt>
    <dgm:pt modelId="{7700805C-818C-42F5-80DC-799A8B2E568E}" type="sibTrans" cxnId="{8AA250F4-B716-4263-9E4E-56372E3CDD17}">
      <dgm:prSet/>
      <dgm:spPr/>
      <dgm:t>
        <a:bodyPr/>
        <a:lstStyle/>
        <a:p>
          <a:endParaRPr lang="en-US"/>
        </a:p>
      </dgm:t>
    </dgm:pt>
    <dgm:pt modelId="{143E2DD3-8049-411F-9CEB-2948CDB01432}" type="pres">
      <dgm:prSet presAssocID="{DCC1E3F4-3C27-47F9-B110-595B0BCAF5EB}" presName="hierChild1" presStyleCnt="0">
        <dgm:presLayoutVars>
          <dgm:chPref val="1"/>
          <dgm:dir/>
          <dgm:animOne val="branch"/>
          <dgm:animLvl val="lvl"/>
          <dgm:resizeHandles/>
        </dgm:presLayoutVars>
      </dgm:prSet>
      <dgm:spPr/>
      <dgm:t>
        <a:bodyPr/>
        <a:lstStyle/>
        <a:p>
          <a:endParaRPr lang="en-US"/>
        </a:p>
      </dgm:t>
    </dgm:pt>
    <dgm:pt modelId="{A322109E-3C20-4645-BF84-8191BA52B797}" type="pres">
      <dgm:prSet presAssocID="{AB0C75ED-BA6A-4936-9C6F-145ABB026AA5}" presName="hierRoot1" presStyleCnt="0"/>
      <dgm:spPr/>
    </dgm:pt>
    <dgm:pt modelId="{09CFA4D6-34FE-4FD9-96F1-2C9D2683FB55}" type="pres">
      <dgm:prSet presAssocID="{AB0C75ED-BA6A-4936-9C6F-145ABB026AA5}" presName="composite" presStyleCnt="0"/>
      <dgm:spPr/>
    </dgm:pt>
    <dgm:pt modelId="{A7AB64CC-B2C7-4033-91F1-F9F9EFB3C4E0}" type="pres">
      <dgm:prSet presAssocID="{AB0C75ED-BA6A-4936-9C6F-145ABB026AA5}" presName="background" presStyleLbl="node0" presStyleIdx="0" presStyleCnt="1"/>
      <dgm:spPr/>
    </dgm:pt>
    <dgm:pt modelId="{917697AF-A093-4F59-AD2C-B1DB749996D2}" type="pres">
      <dgm:prSet presAssocID="{AB0C75ED-BA6A-4936-9C6F-145ABB026AA5}" presName="text" presStyleLbl="fgAcc0" presStyleIdx="0" presStyleCnt="1">
        <dgm:presLayoutVars>
          <dgm:chPref val="3"/>
        </dgm:presLayoutVars>
      </dgm:prSet>
      <dgm:spPr/>
      <dgm:t>
        <a:bodyPr/>
        <a:lstStyle/>
        <a:p>
          <a:endParaRPr lang="en-US"/>
        </a:p>
      </dgm:t>
    </dgm:pt>
    <dgm:pt modelId="{2481CCE8-3A06-4C0B-A436-606D98ECF37F}" type="pres">
      <dgm:prSet presAssocID="{AB0C75ED-BA6A-4936-9C6F-145ABB026AA5}" presName="hierChild2" presStyleCnt="0"/>
      <dgm:spPr/>
    </dgm:pt>
    <dgm:pt modelId="{ADCCB610-20C6-47D9-A25D-36A6BAFD9F89}" type="pres">
      <dgm:prSet presAssocID="{6292F6EE-7076-4945-86DE-0CEFE31BC916}" presName="Name10" presStyleLbl="parChTrans1D2" presStyleIdx="0" presStyleCnt="2"/>
      <dgm:spPr/>
      <dgm:t>
        <a:bodyPr/>
        <a:lstStyle/>
        <a:p>
          <a:endParaRPr lang="en-US"/>
        </a:p>
      </dgm:t>
    </dgm:pt>
    <dgm:pt modelId="{07676732-29A4-4241-82A0-CA5DA99B50D1}" type="pres">
      <dgm:prSet presAssocID="{AE45F709-4388-400B-9EB7-271321DCA426}" presName="hierRoot2" presStyleCnt="0"/>
      <dgm:spPr/>
    </dgm:pt>
    <dgm:pt modelId="{63DA80C7-2738-49B3-8116-9D7BBA0BDBFE}" type="pres">
      <dgm:prSet presAssocID="{AE45F709-4388-400B-9EB7-271321DCA426}" presName="composite2" presStyleCnt="0"/>
      <dgm:spPr/>
    </dgm:pt>
    <dgm:pt modelId="{9DFE4049-8856-4936-A190-1F45139556F8}" type="pres">
      <dgm:prSet presAssocID="{AE45F709-4388-400B-9EB7-271321DCA426}" presName="background2" presStyleLbl="node2" presStyleIdx="0" presStyleCnt="2"/>
      <dgm:spPr/>
    </dgm:pt>
    <dgm:pt modelId="{4E43BCF6-930A-4945-9E7E-8E24B404559C}" type="pres">
      <dgm:prSet presAssocID="{AE45F709-4388-400B-9EB7-271321DCA426}" presName="text2" presStyleLbl="fgAcc2" presStyleIdx="0" presStyleCnt="2">
        <dgm:presLayoutVars>
          <dgm:chPref val="3"/>
        </dgm:presLayoutVars>
      </dgm:prSet>
      <dgm:spPr/>
      <dgm:t>
        <a:bodyPr/>
        <a:lstStyle/>
        <a:p>
          <a:endParaRPr lang="en-US"/>
        </a:p>
      </dgm:t>
    </dgm:pt>
    <dgm:pt modelId="{965132D0-3502-4161-99DD-2ADB9CC1F6B6}" type="pres">
      <dgm:prSet presAssocID="{AE45F709-4388-400B-9EB7-271321DCA426}" presName="hierChild3" presStyleCnt="0"/>
      <dgm:spPr/>
    </dgm:pt>
    <dgm:pt modelId="{DBEDBAFC-FB03-4C57-99D2-2308A4B88007}" type="pres">
      <dgm:prSet presAssocID="{7A6D3945-FE6D-4A94-B924-FB9381D8355C}" presName="Name10" presStyleLbl="parChTrans1D2" presStyleIdx="1" presStyleCnt="2"/>
      <dgm:spPr/>
      <dgm:t>
        <a:bodyPr/>
        <a:lstStyle/>
        <a:p>
          <a:endParaRPr lang="en-US"/>
        </a:p>
      </dgm:t>
    </dgm:pt>
    <dgm:pt modelId="{AA8B0FE7-B357-4C61-8E3E-6EFC9D192DA8}" type="pres">
      <dgm:prSet presAssocID="{CF74C06A-C820-49E1-8328-67BAD960E44B}" presName="hierRoot2" presStyleCnt="0"/>
      <dgm:spPr/>
    </dgm:pt>
    <dgm:pt modelId="{F05C67EF-AB3D-4D68-A92C-8ACCD7A7A774}" type="pres">
      <dgm:prSet presAssocID="{CF74C06A-C820-49E1-8328-67BAD960E44B}" presName="composite2" presStyleCnt="0"/>
      <dgm:spPr/>
    </dgm:pt>
    <dgm:pt modelId="{3117B92D-F5B9-4BD3-B627-7845A6B54B46}" type="pres">
      <dgm:prSet presAssocID="{CF74C06A-C820-49E1-8328-67BAD960E44B}" presName="background2" presStyleLbl="node2" presStyleIdx="1" presStyleCnt="2"/>
      <dgm:spPr/>
    </dgm:pt>
    <dgm:pt modelId="{A76654E4-91D1-4AE2-9441-2656185FF7E2}" type="pres">
      <dgm:prSet presAssocID="{CF74C06A-C820-49E1-8328-67BAD960E44B}" presName="text2" presStyleLbl="fgAcc2" presStyleIdx="1" presStyleCnt="2">
        <dgm:presLayoutVars>
          <dgm:chPref val="3"/>
        </dgm:presLayoutVars>
      </dgm:prSet>
      <dgm:spPr/>
      <dgm:t>
        <a:bodyPr/>
        <a:lstStyle/>
        <a:p>
          <a:endParaRPr lang="en-US"/>
        </a:p>
      </dgm:t>
    </dgm:pt>
    <dgm:pt modelId="{F0A8AF45-A89A-4FA1-A9B8-01A91BB872A6}" type="pres">
      <dgm:prSet presAssocID="{CF74C06A-C820-49E1-8328-67BAD960E44B}" presName="hierChild3" presStyleCnt="0"/>
      <dgm:spPr/>
    </dgm:pt>
  </dgm:ptLst>
  <dgm:cxnLst>
    <dgm:cxn modelId="{2FC8E0A1-3912-4716-B3DF-6AAE136E4909}" srcId="{DCC1E3F4-3C27-47F9-B110-595B0BCAF5EB}" destId="{AB0C75ED-BA6A-4936-9C6F-145ABB026AA5}" srcOrd="0" destOrd="0" parTransId="{7AD47B0F-2DF5-4743-9BA8-A9BE4AD335C9}" sibTransId="{D13C1057-ADCB-4CDC-A793-8F516C091E46}"/>
    <dgm:cxn modelId="{AEC7D9E5-F9E6-4D57-8BA6-0EC1A4F05ECE}" type="presOf" srcId="{DCC1E3F4-3C27-47F9-B110-595B0BCAF5EB}" destId="{143E2DD3-8049-411F-9CEB-2948CDB01432}" srcOrd="0" destOrd="0" presId="urn:microsoft.com/office/officeart/2005/8/layout/hierarchy1"/>
    <dgm:cxn modelId="{98FB3B80-296D-491B-9BD3-841E8A445FAD}" type="presOf" srcId="{7A6D3945-FE6D-4A94-B924-FB9381D8355C}" destId="{DBEDBAFC-FB03-4C57-99D2-2308A4B88007}" srcOrd="0" destOrd="0" presId="urn:microsoft.com/office/officeart/2005/8/layout/hierarchy1"/>
    <dgm:cxn modelId="{C5B22A3A-3505-4EF3-ACE8-82433D6B16E1}" type="presOf" srcId="{CF74C06A-C820-49E1-8328-67BAD960E44B}" destId="{A76654E4-91D1-4AE2-9441-2656185FF7E2}" srcOrd="0" destOrd="0" presId="urn:microsoft.com/office/officeart/2005/8/layout/hierarchy1"/>
    <dgm:cxn modelId="{8AA250F4-B716-4263-9E4E-56372E3CDD17}" srcId="{AB0C75ED-BA6A-4936-9C6F-145ABB026AA5}" destId="{CF74C06A-C820-49E1-8328-67BAD960E44B}" srcOrd="1" destOrd="0" parTransId="{7A6D3945-FE6D-4A94-B924-FB9381D8355C}" sibTransId="{7700805C-818C-42F5-80DC-799A8B2E568E}"/>
    <dgm:cxn modelId="{B88949B7-C41F-4324-8C51-84F07629800D}" type="presOf" srcId="{6292F6EE-7076-4945-86DE-0CEFE31BC916}" destId="{ADCCB610-20C6-47D9-A25D-36A6BAFD9F89}" srcOrd="0" destOrd="0" presId="urn:microsoft.com/office/officeart/2005/8/layout/hierarchy1"/>
    <dgm:cxn modelId="{F1414776-0F3E-4009-B191-6853BC36845A}" srcId="{AB0C75ED-BA6A-4936-9C6F-145ABB026AA5}" destId="{AE45F709-4388-400B-9EB7-271321DCA426}" srcOrd="0" destOrd="0" parTransId="{6292F6EE-7076-4945-86DE-0CEFE31BC916}" sibTransId="{B93E6D67-5AE6-42FC-89A6-B6B38FA55463}"/>
    <dgm:cxn modelId="{09B801F3-A04A-4AF3-9383-A9286A4373E5}" type="presOf" srcId="{AB0C75ED-BA6A-4936-9C6F-145ABB026AA5}" destId="{917697AF-A093-4F59-AD2C-B1DB749996D2}" srcOrd="0" destOrd="0" presId="urn:microsoft.com/office/officeart/2005/8/layout/hierarchy1"/>
    <dgm:cxn modelId="{E6CB3C4A-8B9F-4557-964F-3DFE68243E6D}" type="presOf" srcId="{AE45F709-4388-400B-9EB7-271321DCA426}" destId="{4E43BCF6-930A-4945-9E7E-8E24B404559C}" srcOrd="0" destOrd="0" presId="urn:microsoft.com/office/officeart/2005/8/layout/hierarchy1"/>
    <dgm:cxn modelId="{DDD7B9DA-9348-4407-A02E-40CE151D0858}" type="presParOf" srcId="{143E2DD3-8049-411F-9CEB-2948CDB01432}" destId="{A322109E-3C20-4645-BF84-8191BA52B797}" srcOrd="0" destOrd="0" presId="urn:microsoft.com/office/officeart/2005/8/layout/hierarchy1"/>
    <dgm:cxn modelId="{B58C45D9-C774-49FC-8AA9-04068465E9A6}" type="presParOf" srcId="{A322109E-3C20-4645-BF84-8191BA52B797}" destId="{09CFA4D6-34FE-4FD9-96F1-2C9D2683FB55}" srcOrd="0" destOrd="0" presId="urn:microsoft.com/office/officeart/2005/8/layout/hierarchy1"/>
    <dgm:cxn modelId="{EF9A6DC0-7DB0-4F17-92C0-F07896EFDCEA}" type="presParOf" srcId="{09CFA4D6-34FE-4FD9-96F1-2C9D2683FB55}" destId="{A7AB64CC-B2C7-4033-91F1-F9F9EFB3C4E0}" srcOrd="0" destOrd="0" presId="urn:microsoft.com/office/officeart/2005/8/layout/hierarchy1"/>
    <dgm:cxn modelId="{6117B6A2-DD1A-4850-9537-0975C514B13D}" type="presParOf" srcId="{09CFA4D6-34FE-4FD9-96F1-2C9D2683FB55}" destId="{917697AF-A093-4F59-AD2C-B1DB749996D2}" srcOrd="1" destOrd="0" presId="urn:microsoft.com/office/officeart/2005/8/layout/hierarchy1"/>
    <dgm:cxn modelId="{3F69DBBC-AE86-43A3-9B1D-A8A0DA428316}" type="presParOf" srcId="{A322109E-3C20-4645-BF84-8191BA52B797}" destId="{2481CCE8-3A06-4C0B-A436-606D98ECF37F}" srcOrd="1" destOrd="0" presId="urn:microsoft.com/office/officeart/2005/8/layout/hierarchy1"/>
    <dgm:cxn modelId="{C2074777-3D82-4992-9807-7AE233B67DD7}" type="presParOf" srcId="{2481CCE8-3A06-4C0B-A436-606D98ECF37F}" destId="{ADCCB610-20C6-47D9-A25D-36A6BAFD9F89}" srcOrd="0" destOrd="0" presId="urn:microsoft.com/office/officeart/2005/8/layout/hierarchy1"/>
    <dgm:cxn modelId="{33CDA58B-D2E0-462B-AA27-0289073158C8}" type="presParOf" srcId="{2481CCE8-3A06-4C0B-A436-606D98ECF37F}" destId="{07676732-29A4-4241-82A0-CA5DA99B50D1}" srcOrd="1" destOrd="0" presId="urn:microsoft.com/office/officeart/2005/8/layout/hierarchy1"/>
    <dgm:cxn modelId="{60F64856-0340-41F2-ADA9-EE1D55CFE3DF}" type="presParOf" srcId="{07676732-29A4-4241-82A0-CA5DA99B50D1}" destId="{63DA80C7-2738-49B3-8116-9D7BBA0BDBFE}" srcOrd="0" destOrd="0" presId="urn:microsoft.com/office/officeart/2005/8/layout/hierarchy1"/>
    <dgm:cxn modelId="{76F66255-77E4-4AD6-8BB3-9803B6F5B649}" type="presParOf" srcId="{63DA80C7-2738-49B3-8116-9D7BBA0BDBFE}" destId="{9DFE4049-8856-4936-A190-1F45139556F8}" srcOrd="0" destOrd="0" presId="urn:microsoft.com/office/officeart/2005/8/layout/hierarchy1"/>
    <dgm:cxn modelId="{00E39F4A-DD77-42E9-B1BD-F86453CC944B}" type="presParOf" srcId="{63DA80C7-2738-49B3-8116-9D7BBA0BDBFE}" destId="{4E43BCF6-930A-4945-9E7E-8E24B404559C}" srcOrd="1" destOrd="0" presId="urn:microsoft.com/office/officeart/2005/8/layout/hierarchy1"/>
    <dgm:cxn modelId="{489F683A-B90C-4BB2-B9F7-7D6FB24FD4D3}" type="presParOf" srcId="{07676732-29A4-4241-82A0-CA5DA99B50D1}" destId="{965132D0-3502-4161-99DD-2ADB9CC1F6B6}" srcOrd="1" destOrd="0" presId="urn:microsoft.com/office/officeart/2005/8/layout/hierarchy1"/>
    <dgm:cxn modelId="{E1823C07-47B6-4495-B547-18CF5C8E7E89}" type="presParOf" srcId="{2481CCE8-3A06-4C0B-A436-606D98ECF37F}" destId="{DBEDBAFC-FB03-4C57-99D2-2308A4B88007}" srcOrd="2" destOrd="0" presId="urn:microsoft.com/office/officeart/2005/8/layout/hierarchy1"/>
    <dgm:cxn modelId="{8122284E-72C2-41CA-A5D2-DF7890D375B3}" type="presParOf" srcId="{2481CCE8-3A06-4C0B-A436-606D98ECF37F}" destId="{AA8B0FE7-B357-4C61-8E3E-6EFC9D192DA8}" srcOrd="3" destOrd="0" presId="urn:microsoft.com/office/officeart/2005/8/layout/hierarchy1"/>
    <dgm:cxn modelId="{9D723A4C-C20A-4C20-858D-231F1B8A02AB}" type="presParOf" srcId="{AA8B0FE7-B357-4C61-8E3E-6EFC9D192DA8}" destId="{F05C67EF-AB3D-4D68-A92C-8ACCD7A7A774}" srcOrd="0" destOrd="0" presId="urn:microsoft.com/office/officeart/2005/8/layout/hierarchy1"/>
    <dgm:cxn modelId="{5B1E94D3-92FC-4172-B8A9-5C52B6A08AAC}" type="presParOf" srcId="{F05C67EF-AB3D-4D68-A92C-8ACCD7A7A774}" destId="{3117B92D-F5B9-4BD3-B627-7845A6B54B46}" srcOrd="0" destOrd="0" presId="urn:microsoft.com/office/officeart/2005/8/layout/hierarchy1"/>
    <dgm:cxn modelId="{2A60D5EA-497A-4843-BA61-CA3CA8948ADC}" type="presParOf" srcId="{F05C67EF-AB3D-4D68-A92C-8ACCD7A7A774}" destId="{A76654E4-91D1-4AE2-9441-2656185FF7E2}" srcOrd="1" destOrd="0" presId="urn:microsoft.com/office/officeart/2005/8/layout/hierarchy1"/>
    <dgm:cxn modelId="{71ED7FE3-949B-47C2-BF00-DF1CF9ACB18E}" type="presParOf" srcId="{AA8B0FE7-B357-4C61-8E3E-6EFC9D192DA8}" destId="{F0A8AF45-A89A-4FA1-A9B8-01A91BB872A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EDBAFC-FB03-4C57-99D2-2308A4B88007}">
      <dsp:nvSpPr>
        <dsp:cNvPr id="0" name=""/>
        <dsp:cNvSpPr/>
      </dsp:nvSpPr>
      <dsp:spPr>
        <a:xfrm>
          <a:off x="5337732" y="1620217"/>
          <a:ext cx="1556827" cy="740908"/>
        </a:xfrm>
        <a:custGeom>
          <a:avLst/>
          <a:gdLst/>
          <a:ahLst/>
          <a:cxnLst/>
          <a:rect l="0" t="0" r="0" b="0"/>
          <a:pathLst>
            <a:path>
              <a:moveTo>
                <a:pt x="0" y="0"/>
              </a:moveTo>
              <a:lnTo>
                <a:pt x="0" y="504907"/>
              </a:lnTo>
              <a:lnTo>
                <a:pt x="1556827" y="504907"/>
              </a:lnTo>
              <a:lnTo>
                <a:pt x="1556827" y="7409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CCB610-20C6-47D9-A25D-36A6BAFD9F89}">
      <dsp:nvSpPr>
        <dsp:cNvPr id="0" name=""/>
        <dsp:cNvSpPr/>
      </dsp:nvSpPr>
      <dsp:spPr>
        <a:xfrm>
          <a:off x="3780904" y="1620217"/>
          <a:ext cx="1556827" cy="740908"/>
        </a:xfrm>
        <a:custGeom>
          <a:avLst/>
          <a:gdLst/>
          <a:ahLst/>
          <a:cxnLst/>
          <a:rect l="0" t="0" r="0" b="0"/>
          <a:pathLst>
            <a:path>
              <a:moveTo>
                <a:pt x="1556827" y="0"/>
              </a:moveTo>
              <a:lnTo>
                <a:pt x="1556827" y="504907"/>
              </a:lnTo>
              <a:lnTo>
                <a:pt x="0" y="504907"/>
              </a:lnTo>
              <a:lnTo>
                <a:pt x="0" y="74090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AB64CC-B2C7-4033-91F1-F9F9EFB3C4E0}">
      <dsp:nvSpPr>
        <dsp:cNvPr id="0" name=""/>
        <dsp:cNvSpPr/>
      </dsp:nvSpPr>
      <dsp:spPr>
        <a:xfrm>
          <a:off x="4063964" y="2532"/>
          <a:ext cx="2547535" cy="16176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7697AF-A093-4F59-AD2C-B1DB749996D2}">
      <dsp:nvSpPr>
        <dsp:cNvPr id="0" name=""/>
        <dsp:cNvSpPr/>
      </dsp:nvSpPr>
      <dsp:spPr>
        <a:xfrm>
          <a:off x="4347023" y="271438"/>
          <a:ext cx="2547535" cy="16176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The downside of the functioning of the existing system is as follows:</a:t>
          </a:r>
        </a:p>
      </dsp:txBody>
      <dsp:txXfrm>
        <a:off x="4394403" y="318818"/>
        <a:ext cx="2452775" cy="1522925"/>
      </dsp:txXfrm>
    </dsp:sp>
    <dsp:sp modelId="{9DFE4049-8856-4936-A190-1F45139556F8}">
      <dsp:nvSpPr>
        <dsp:cNvPr id="0" name=""/>
        <dsp:cNvSpPr/>
      </dsp:nvSpPr>
      <dsp:spPr>
        <a:xfrm>
          <a:off x="2507136" y="2361125"/>
          <a:ext cx="2547535" cy="16176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43BCF6-930A-4945-9E7E-8E24B404559C}">
      <dsp:nvSpPr>
        <dsp:cNvPr id="0" name=""/>
        <dsp:cNvSpPr/>
      </dsp:nvSpPr>
      <dsp:spPr>
        <a:xfrm>
          <a:off x="2790196" y="2630032"/>
          <a:ext cx="2547535" cy="16176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The indication given on the dashboard is often ignored by the drivers which leads to the negligence in replacing the worn brake pad</a:t>
          </a:r>
        </a:p>
      </dsp:txBody>
      <dsp:txXfrm>
        <a:off x="2837576" y="2677412"/>
        <a:ext cx="2452775" cy="1522925"/>
      </dsp:txXfrm>
    </dsp:sp>
    <dsp:sp modelId="{3117B92D-F5B9-4BD3-B627-7845A6B54B46}">
      <dsp:nvSpPr>
        <dsp:cNvPr id="0" name=""/>
        <dsp:cNvSpPr/>
      </dsp:nvSpPr>
      <dsp:spPr>
        <a:xfrm>
          <a:off x="5620791" y="2361125"/>
          <a:ext cx="2547535" cy="16176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6654E4-91D1-4AE2-9441-2656185FF7E2}">
      <dsp:nvSpPr>
        <dsp:cNvPr id="0" name=""/>
        <dsp:cNvSpPr/>
      </dsp:nvSpPr>
      <dsp:spPr>
        <a:xfrm>
          <a:off x="5903851" y="2630032"/>
          <a:ext cx="2547535" cy="161768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a:t>The respective owner of the vehicle is deprived of the information about the brake pad.</a:t>
          </a:r>
        </a:p>
      </dsp:txBody>
      <dsp:txXfrm>
        <a:off x="5951231" y="2677412"/>
        <a:ext cx="2452775" cy="15229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9134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86835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9976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698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845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6787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9862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955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397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7815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909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93359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1520"/>
            <a:ext cx="9144000" cy="1330036"/>
          </a:xfrm>
        </p:spPr>
        <p:txBody>
          <a:bodyPr anchor="ctr">
            <a:normAutofit/>
          </a:bodyPr>
          <a:lstStyle/>
          <a:p>
            <a:r>
              <a:rPr lang="en-US" sz="2400" dirty="0">
                <a:latin typeface="Times New Roman" panose="02020603050405020304" pitchFamily="18" charset="0"/>
                <a:cs typeface="Times New Roman" panose="02020603050405020304" pitchFamily="18" charset="0"/>
              </a:rPr>
              <a:t>CALIPER BRAKE - PAD WEAR WARNING USING INTERNET OF THINGS</a:t>
            </a:r>
          </a:p>
        </p:txBody>
      </p:sp>
      <p:sp>
        <p:nvSpPr>
          <p:cNvPr id="3" name="Subtitle 2"/>
          <p:cNvSpPr>
            <a:spLocks noGrp="1"/>
          </p:cNvSpPr>
          <p:nvPr>
            <p:ph type="subTitle" idx="1"/>
          </p:nvPr>
        </p:nvSpPr>
        <p:spPr>
          <a:xfrm>
            <a:off x="6749934" y="2061556"/>
            <a:ext cx="4954387" cy="4039985"/>
          </a:xfrm>
        </p:spPr>
        <p:txBody>
          <a:bodyPr anchor="ctr">
            <a:noAutofit/>
          </a:bodyPr>
          <a:lstStyle/>
          <a:p>
            <a:pPr algn="just"/>
            <a:r>
              <a:rPr lang="en-US" dirty="0" smtClean="0"/>
              <a:t>Team Members:</a:t>
            </a:r>
            <a:endParaRPr lang="en-US" dirty="0"/>
          </a:p>
          <a:p>
            <a:pPr algn="just"/>
            <a:r>
              <a:rPr lang="en-US" dirty="0"/>
              <a:t>S. Aravind Sairam(211616115004)	</a:t>
            </a:r>
          </a:p>
          <a:p>
            <a:pPr algn="just"/>
            <a:r>
              <a:rPr lang="en-US" dirty="0"/>
              <a:t>R. </a:t>
            </a:r>
            <a:r>
              <a:rPr lang="en-US" dirty="0" smtClean="0"/>
              <a:t>Shadhan(221616115044)</a:t>
            </a:r>
          </a:p>
          <a:p>
            <a:pPr algn="just"/>
            <a:endParaRPr lang="en-US" dirty="0" smtClean="0"/>
          </a:p>
          <a:p>
            <a:pPr algn="just"/>
            <a:r>
              <a:rPr lang="en-IN" dirty="0" smtClean="0">
                <a:latin typeface="Times New Roman" panose="02020603050405020304" pitchFamily="18" charset="0"/>
                <a:cs typeface="Times New Roman" panose="02020603050405020304" pitchFamily="18" charset="0"/>
              </a:rPr>
              <a:t>Supervisor:</a:t>
            </a:r>
          </a:p>
          <a:p>
            <a:pPr algn="just"/>
            <a:r>
              <a:rPr lang="en-IN" dirty="0" err="1" smtClean="0">
                <a:latin typeface="Times New Roman" panose="02020603050405020304" pitchFamily="18" charset="0"/>
                <a:cs typeface="Times New Roman" panose="02020603050405020304" pitchFamily="18" charset="0"/>
              </a:rPr>
              <a:t>Dr.</a:t>
            </a:r>
            <a:r>
              <a:rPr lang="en-IN" dirty="0" smtClean="0">
                <a:latin typeface="Times New Roman" panose="02020603050405020304" pitchFamily="18" charset="0"/>
                <a:cs typeface="Times New Roman" panose="02020603050405020304" pitchFamily="18" charset="0"/>
              </a:rPr>
              <a:t> M </a:t>
            </a:r>
            <a:r>
              <a:rPr lang="en-IN" dirty="0" err="1" smtClean="0">
                <a:latin typeface="Times New Roman" panose="02020603050405020304" pitchFamily="18" charset="0"/>
                <a:cs typeface="Times New Roman" panose="02020603050405020304" pitchFamily="18" charset="0"/>
              </a:rPr>
              <a:t>Balakarthikeyan</a:t>
            </a:r>
            <a:endParaRPr lang="en-IN" dirty="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Associative </a:t>
            </a:r>
            <a:r>
              <a:rPr lang="en-IN" dirty="0">
                <a:latin typeface="Times New Roman" panose="02020603050405020304" pitchFamily="18" charset="0"/>
                <a:cs typeface="Times New Roman" panose="02020603050405020304" pitchFamily="18" charset="0"/>
              </a:rPr>
              <a:t>Professor</a:t>
            </a:r>
          </a:p>
          <a:p>
            <a:pPr algn="just"/>
            <a:endParaRPr lang="en-US" dirty="0"/>
          </a:p>
        </p:txBody>
      </p:sp>
      <p:pic>
        <p:nvPicPr>
          <p:cNvPr id="4" name="Picture 3">
            <a:extLst>
              <a:ext uri="{FF2B5EF4-FFF2-40B4-BE49-F238E27FC236}">
                <a16:creationId xmlns:a16="http://schemas.microsoft.com/office/drawing/2014/main" id="{CDB58EE5-2EBB-4774-917D-9CC199EEF3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809460"/>
            <a:ext cx="2000166" cy="1915353"/>
          </a:xfrm>
          <a:prstGeom prst="rect">
            <a:avLst/>
          </a:prstGeom>
        </p:spPr>
      </p:pic>
      <p:pic>
        <p:nvPicPr>
          <p:cNvPr id="5" name="Picture 4">
            <a:extLst>
              <a:ext uri="{FF2B5EF4-FFF2-40B4-BE49-F238E27FC236}">
                <a16:creationId xmlns:a16="http://schemas.microsoft.com/office/drawing/2014/main" id="{DDF30593-3416-4CF6-948E-497590628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250" y="2809460"/>
            <a:ext cx="2190750" cy="1872283"/>
          </a:xfrm>
          <a:prstGeom prst="rect">
            <a:avLst/>
          </a:prstGeom>
        </p:spPr>
      </p:pic>
    </p:spTree>
    <p:extLst>
      <p:ext uri="{BB962C8B-B14F-4D97-AF65-F5344CB8AC3E}">
        <p14:creationId xmlns:p14="http://schemas.microsoft.com/office/powerpoint/2010/main" val="239446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0443"/>
          </a:xfrm>
        </p:spPr>
        <p:txBody>
          <a:bodyPr/>
          <a:lstStyle/>
          <a:p>
            <a:r>
              <a:rPr lang="en-US" dirty="0"/>
              <a:t>Why GSM Module?</a:t>
            </a:r>
          </a:p>
        </p:txBody>
      </p:sp>
      <p:sp>
        <p:nvSpPr>
          <p:cNvPr id="3" name="Content Placeholder 2"/>
          <p:cNvSpPr>
            <a:spLocks noGrp="1"/>
          </p:cNvSpPr>
          <p:nvPr>
            <p:ph idx="1"/>
          </p:nvPr>
        </p:nvSpPr>
        <p:spPr>
          <a:xfrm>
            <a:off x="838200" y="1417320"/>
            <a:ext cx="10515600" cy="4759643"/>
          </a:xfrm>
        </p:spPr>
        <p:txBody>
          <a:bodyPr/>
          <a:lstStyle/>
          <a:p>
            <a:r>
              <a:rPr lang="en-US" dirty="0"/>
              <a:t>In order to obtain the warning through a long distance, it is reliable to use established networks rather than using Bluetooth with shorter range.</a:t>
            </a:r>
          </a:p>
          <a:p>
            <a:r>
              <a:rPr lang="en-US" dirty="0"/>
              <a:t>A GSM module has a sim slot through which the sim operator’s network can be used for our purpose.</a:t>
            </a:r>
          </a:p>
          <a:p>
            <a:r>
              <a:rPr lang="en-US" dirty="0"/>
              <a:t>By using this sim card, we will be able to access internet as well as send SMS to warn the customer.</a:t>
            </a:r>
          </a:p>
          <a:p>
            <a:r>
              <a:rPr lang="en-US" dirty="0"/>
              <a:t>Internet can be used in order to upload the pad wear in a graphical format to determine the number of stops remaining.</a:t>
            </a:r>
          </a:p>
        </p:txBody>
      </p:sp>
    </p:spTree>
    <p:extLst>
      <p:ext uri="{BB962C8B-B14F-4D97-AF65-F5344CB8AC3E}">
        <p14:creationId xmlns:p14="http://schemas.microsoft.com/office/powerpoint/2010/main" val="170844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pPr algn="ctr"/>
            <a:r>
              <a:rPr lang="en-US" dirty="0"/>
              <a:t>GRAPH using IoT</a:t>
            </a:r>
            <a:endParaRPr lang="en-US"/>
          </a:p>
        </p:txBody>
      </p:sp>
      <p:pic>
        <p:nvPicPr>
          <p:cNvPr id="6" name="Picture 6" descr="A screenshot of a cell phone&#10;&#10;Description automatically generated">
            <a:extLst>
              <a:ext uri="{FF2B5EF4-FFF2-40B4-BE49-F238E27FC236}">
                <a16:creationId xmlns:a16="http://schemas.microsoft.com/office/drawing/2014/main" id="{FF012D1E-F32B-439B-84E6-D2937ADCB74F}"/>
              </a:ext>
            </a:extLst>
          </p:cNvPr>
          <p:cNvPicPr>
            <a:picLocks noGrp="1" noChangeAspect="1"/>
          </p:cNvPicPr>
          <p:nvPr>
            <p:ph idx="1"/>
          </p:nvPr>
        </p:nvPicPr>
        <p:blipFill>
          <a:blip r:embed="rId2"/>
          <a:stretch>
            <a:fillRect/>
          </a:stretch>
        </p:blipFill>
        <p:spPr>
          <a:xfrm>
            <a:off x="1255491" y="1128000"/>
            <a:ext cx="4356663" cy="2910792"/>
          </a:xfrm>
        </p:spPr>
      </p:pic>
      <p:pic>
        <p:nvPicPr>
          <p:cNvPr id="7" name="Picture 7" descr="A screenshot of a cell phone&#10;&#10;Description automatically generated">
            <a:extLst>
              <a:ext uri="{FF2B5EF4-FFF2-40B4-BE49-F238E27FC236}">
                <a16:creationId xmlns:a16="http://schemas.microsoft.com/office/drawing/2014/main" id="{BDF137B9-0847-403B-8BB3-A403224BE716}"/>
              </a:ext>
            </a:extLst>
          </p:cNvPr>
          <p:cNvPicPr>
            <a:picLocks noChangeAspect="1"/>
          </p:cNvPicPr>
          <p:nvPr/>
        </p:nvPicPr>
        <p:blipFill>
          <a:blip r:embed="rId3"/>
          <a:stretch>
            <a:fillRect/>
          </a:stretch>
        </p:blipFill>
        <p:spPr>
          <a:xfrm>
            <a:off x="6151944" y="1154739"/>
            <a:ext cx="4363655" cy="2764092"/>
          </a:xfrm>
          <a:prstGeom prst="rect">
            <a:avLst/>
          </a:prstGeom>
        </p:spPr>
      </p:pic>
      <p:pic>
        <p:nvPicPr>
          <p:cNvPr id="8" name="Picture 8" descr="A screenshot of a cell phone&#10;&#10;Description automatically generated">
            <a:extLst>
              <a:ext uri="{FF2B5EF4-FFF2-40B4-BE49-F238E27FC236}">
                <a16:creationId xmlns:a16="http://schemas.microsoft.com/office/drawing/2014/main" id="{451E3AB8-E02A-4DA4-8B5D-0ACD84AE5D1E}"/>
              </a:ext>
            </a:extLst>
          </p:cNvPr>
          <p:cNvPicPr>
            <a:picLocks noChangeAspect="1"/>
          </p:cNvPicPr>
          <p:nvPr/>
        </p:nvPicPr>
        <p:blipFill>
          <a:blip r:embed="rId4"/>
          <a:stretch>
            <a:fillRect/>
          </a:stretch>
        </p:blipFill>
        <p:spPr>
          <a:xfrm>
            <a:off x="1107311" y="4000704"/>
            <a:ext cx="4826643" cy="2859503"/>
          </a:xfrm>
          <a:prstGeom prst="rect">
            <a:avLst/>
          </a:prstGeom>
        </p:spPr>
      </p:pic>
      <p:pic>
        <p:nvPicPr>
          <p:cNvPr id="9" name="Picture 9" descr="A screenshot of a cell phone&#10;&#10;Description automatically generated">
            <a:extLst>
              <a:ext uri="{FF2B5EF4-FFF2-40B4-BE49-F238E27FC236}">
                <a16:creationId xmlns:a16="http://schemas.microsoft.com/office/drawing/2014/main" id="{FF076A54-4B9D-4B84-BADF-D34721AB64E8}"/>
              </a:ext>
            </a:extLst>
          </p:cNvPr>
          <p:cNvPicPr>
            <a:picLocks noChangeAspect="1"/>
          </p:cNvPicPr>
          <p:nvPr/>
        </p:nvPicPr>
        <p:blipFill>
          <a:blip r:embed="rId5"/>
          <a:stretch>
            <a:fillRect/>
          </a:stretch>
        </p:blipFill>
        <p:spPr>
          <a:xfrm>
            <a:off x="6330660" y="3997258"/>
            <a:ext cx="3987478" cy="2660196"/>
          </a:xfrm>
          <a:prstGeom prst="rect">
            <a:avLst/>
          </a:prstGeom>
        </p:spPr>
      </p:pic>
    </p:spTree>
    <p:extLst>
      <p:ext uri="{BB962C8B-B14F-4D97-AF65-F5344CB8AC3E}">
        <p14:creationId xmlns:p14="http://schemas.microsoft.com/office/powerpoint/2010/main" val="343814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58FC9-4F9C-474F-8BAF-0936986FAE6F}"/>
              </a:ext>
            </a:extLst>
          </p:cNvPr>
          <p:cNvSpPr>
            <a:spLocks noGrp="1"/>
          </p:cNvSpPr>
          <p:nvPr>
            <p:ph type="title"/>
          </p:nvPr>
        </p:nvSpPr>
        <p:spPr/>
        <p:txBody>
          <a:bodyPr/>
          <a:lstStyle/>
          <a:p>
            <a:pPr algn="ctr"/>
            <a:r>
              <a:rPr lang="en-US">
                <a:cs typeface="Calibri Light"/>
              </a:rPr>
              <a:t>Text Message Warning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839891" y="1825625"/>
            <a:ext cx="2512217" cy="4351338"/>
          </a:xfrm>
        </p:spPr>
      </p:pic>
    </p:spTree>
    <p:extLst>
      <p:ext uri="{BB962C8B-B14F-4D97-AF65-F5344CB8AC3E}">
        <p14:creationId xmlns:p14="http://schemas.microsoft.com/office/powerpoint/2010/main" val="1835014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 AND CONCLUSION </a:t>
            </a:r>
            <a:r>
              <a:rPr lang="en-US" dirty="0"/>
              <a:t>	</a:t>
            </a:r>
          </a:p>
        </p:txBody>
      </p:sp>
      <p:sp>
        <p:nvSpPr>
          <p:cNvPr id="3" name="Content Placeholder 2"/>
          <p:cNvSpPr>
            <a:spLocks noGrp="1"/>
          </p:cNvSpPr>
          <p:nvPr>
            <p:ph idx="1"/>
          </p:nvPr>
        </p:nvSpPr>
        <p:spPr/>
        <p:txBody>
          <a:bodyPr>
            <a:normAutofit/>
          </a:bodyPr>
          <a:lstStyle/>
          <a:p>
            <a:pPr marL="0" indent="0">
              <a:buNone/>
            </a:pPr>
            <a:r>
              <a:rPr lang="en-US" dirty="0" smtClean="0"/>
              <a:t>RESULT:</a:t>
            </a:r>
            <a:endParaRPr lang="en-US" dirty="0"/>
          </a:p>
          <a:p>
            <a:r>
              <a:rPr lang="en-US" dirty="0" smtClean="0"/>
              <a:t>Whenever </a:t>
            </a:r>
            <a:r>
              <a:rPr lang="en-US" dirty="0"/>
              <a:t>there is a sign of brake pad wear, the sensor present on the caliper would detect it and sends the signal to the Arduino.</a:t>
            </a:r>
          </a:p>
          <a:p>
            <a:r>
              <a:rPr lang="en-US" dirty="0"/>
              <a:t>Using the GSM module, Arduino delivers an SMS to the responsible person warning them to change the brake pad as soon as possible.</a:t>
            </a:r>
          </a:p>
          <a:p>
            <a:r>
              <a:rPr lang="en-US" dirty="0"/>
              <a:t>The graph is updated using an IoT server (ThingSpeak) which is an open source IoT server.</a:t>
            </a:r>
          </a:p>
          <a:p>
            <a:r>
              <a:rPr lang="en-US" dirty="0"/>
              <a:t>This server is utilized in order to update the condition of the brake along with the remaining number of stops.</a:t>
            </a:r>
          </a:p>
        </p:txBody>
      </p:sp>
    </p:spTree>
    <p:extLst>
      <p:ext uri="{BB962C8B-B14F-4D97-AF65-F5344CB8AC3E}">
        <p14:creationId xmlns:p14="http://schemas.microsoft.com/office/powerpoint/2010/main" val="1514353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CONCLUSION</a:t>
            </a:r>
            <a:endParaRPr lang="en-US" sz="3200" dirty="0"/>
          </a:p>
        </p:txBody>
      </p:sp>
      <p:sp>
        <p:nvSpPr>
          <p:cNvPr id="3" name="Content Placeholder 2"/>
          <p:cNvSpPr>
            <a:spLocks noGrp="1"/>
          </p:cNvSpPr>
          <p:nvPr>
            <p:ph idx="1"/>
          </p:nvPr>
        </p:nvSpPr>
        <p:spPr/>
        <p:txBody>
          <a:bodyPr/>
          <a:lstStyle/>
          <a:p>
            <a:pPr marL="0" indent="0">
              <a:buNone/>
            </a:pPr>
            <a:r>
              <a:rPr lang="en-IN" dirty="0" smtClean="0"/>
              <a:t>	</a:t>
            </a:r>
            <a:r>
              <a:rPr lang="en-IN" dirty="0" smtClean="0">
                <a:latin typeface="Times New Roman" panose="02020603050405020304" pitchFamily="18" charset="0"/>
                <a:cs typeface="Times New Roman" panose="02020603050405020304" pitchFamily="18" charset="0"/>
              </a:rPr>
              <a:t>Thus</a:t>
            </a:r>
            <a:r>
              <a:rPr lang="en-IN" dirty="0">
                <a:latin typeface="Times New Roman" panose="02020603050405020304" pitchFamily="18" charset="0"/>
                <a:cs typeface="Times New Roman" panose="02020603050405020304" pitchFamily="18" charset="0"/>
              </a:rPr>
              <a:t>, the incorporation of digital and new age techniques such as IoT (Internet of Things) in the brake pad wear warning of reaction beam caliper will assure to deliver the user the facility of real time data monitoring, track the data, analysis of the data provided, and also to have an enhanced control over the monitoring of the vehicle’s performance.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8404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FUTURE SCOPE</a:t>
            </a:r>
            <a:endParaRPr lang="en-US" sz="3200" dirty="0"/>
          </a:p>
        </p:txBody>
      </p:sp>
      <p:sp>
        <p:nvSpPr>
          <p:cNvPr id="3" name="Content Placeholder 2"/>
          <p:cNvSpPr>
            <a:spLocks noGrp="1"/>
          </p:cNvSpPr>
          <p:nvPr>
            <p:ph idx="1"/>
          </p:nvPr>
        </p:nvSpPr>
        <p:spPr/>
        <p:txBody>
          <a:bodyPr/>
          <a:lstStyle/>
          <a:p>
            <a:pPr marL="0" indent="0">
              <a:buNone/>
            </a:pPr>
            <a:r>
              <a:rPr lang="en-IN" dirty="0" smtClean="0"/>
              <a:t>	</a:t>
            </a: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incorporation of the above said digital techniques will be carried out to most of the other braking components required to monitor the braking characteristics and a common control unit will be designed to centralize the working of the components used for monitoring and data transfer.</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56685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 Forward :</a:t>
            </a:r>
          </a:p>
        </p:txBody>
      </p:sp>
      <p:sp>
        <p:nvSpPr>
          <p:cNvPr id="3" name="Content Placeholder 2"/>
          <p:cNvSpPr>
            <a:spLocks noGrp="1"/>
          </p:cNvSpPr>
          <p:nvPr>
            <p:ph idx="1"/>
          </p:nvPr>
        </p:nvSpPr>
        <p:spPr/>
        <p:txBody>
          <a:bodyPr/>
          <a:lstStyle/>
          <a:p>
            <a:r>
              <a:rPr lang="en-US" dirty="0"/>
              <a:t>We will be able to incorporate most of the vehicle sensors such as temperature sensor, etc., in a single board and the outputs can be viewed for any adjustments.</a:t>
            </a:r>
          </a:p>
          <a:p>
            <a:r>
              <a:rPr lang="en-US" dirty="0"/>
              <a:t>All the parameters of the vehicle can be obtained and monitored from anywhere using Internet of Things.</a:t>
            </a:r>
          </a:p>
          <a:p>
            <a:r>
              <a:rPr lang="en-US" dirty="0"/>
              <a:t>An application can be developed to graphically represent the vehicle’s safety parameters that can be understood by anyone.</a:t>
            </a:r>
          </a:p>
        </p:txBody>
      </p:sp>
    </p:spTree>
    <p:extLst>
      <p:ext uri="{BB962C8B-B14F-4D97-AF65-F5344CB8AC3E}">
        <p14:creationId xmlns:p14="http://schemas.microsoft.com/office/powerpoint/2010/main" val="1597533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REFERENCES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IN" dirty="0" smtClean="0"/>
              <a:t>David </a:t>
            </a:r>
            <a:r>
              <a:rPr lang="en-IN" dirty="0"/>
              <a:t>Willey and David G. Williams (1978) ‘Brake pad wear detection system (Patent No: 4204190) </a:t>
            </a:r>
            <a:endParaRPr lang="en-US" dirty="0"/>
          </a:p>
          <a:p>
            <a:pPr lvl="0"/>
            <a:r>
              <a:rPr lang="en-IN" dirty="0" err="1"/>
              <a:t>Katsuya</a:t>
            </a:r>
            <a:r>
              <a:rPr lang="en-IN" dirty="0"/>
              <a:t> Ito and Hitoshi </a:t>
            </a:r>
            <a:r>
              <a:rPr lang="en-IN" dirty="0" err="1"/>
              <a:t>Takanashi</a:t>
            </a:r>
            <a:r>
              <a:rPr lang="en-IN" dirty="0"/>
              <a:t> (1993) ‘Pad wear and pad wear indicator probe (Patent No: US5608376A)’.</a:t>
            </a:r>
            <a:endParaRPr lang="en-US" dirty="0"/>
          </a:p>
          <a:p>
            <a:pPr lvl="0"/>
            <a:r>
              <a:rPr lang="en-IN" dirty="0"/>
              <a:t>William </a:t>
            </a:r>
            <a:r>
              <a:rPr lang="en-IN" dirty="0" err="1"/>
              <a:t>Gronowicz</a:t>
            </a:r>
            <a:r>
              <a:rPr lang="en-IN" dirty="0"/>
              <a:t> Jr. (2001) ‘Brake pad wear sensor (Patent No: 6302241)</a:t>
            </a:r>
            <a:endParaRPr lang="en-US" dirty="0"/>
          </a:p>
          <a:p>
            <a:pPr lvl="0"/>
            <a:r>
              <a:rPr lang="en-IN" dirty="0"/>
              <a:t>Daniel Philpott (2014) ‘Brake Pad Wear Monitoring System (Patent No: 20160146279)’. </a:t>
            </a:r>
            <a:endParaRPr lang="en-US" dirty="0"/>
          </a:p>
          <a:p>
            <a:endParaRPr lang="en-US" dirty="0"/>
          </a:p>
        </p:txBody>
      </p:sp>
    </p:spTree>
    <p:extLst>
      <p:ext uri="{BB962C8B-B14F-4D97-AF65-F5344CB8AC3E}">
        <p14:creationId xmlns:p14="http://schemas.microsoft.com/office/powerpoint/2010/main" val="2547600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AIM</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dirty="0" smtClean="0">
                <a:latin typeface="Times New Roman" panose="02020603050405020304" pitchFamily="18" charset="0"/>
                <a:cs typeface="Times New Roman" panose="02020603050405020304" pitchFamily="18" charset="0"/>
              </a:rPr>
              <a:t>To provide a solution for the pad wear failure of all mechanical brake system using an electronic system which is semi-automatic in nature.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760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53E6-D13C-4CA0-A316-40140E0F7BE5}"/>
              </a:ext>
            </a:extLst>
          </p:cNvPr>
          <p:cNvSpPr>
            <a:spLocks noGrp="1"/>
          </p:cNvSpPr>
          <p:nvPr>
            <p:ph type="title"/>
          </p:nvPr>
        </p:nvSpPr>
        <p:spPr>
          <a:xfrm>
            <a:off x="1179226" y="320231"/>
            <a:ext cx="9833548" cy="1325563"/>
          </a:xfrm>
        </p:spPr>
        <p:txBody>
          <a:bodyPr>
            <a:normAutofit/>
          </a:bodyPr>
          <a:lstStyle/>
          <a:p>
            <a:pPr algn="ctr"/>
            <a:r>
              <a:rPr lang="en-US" sz="4000" b="1" dirty="0">
                <a:solidFill>
                  <a:schemeClr val="tx2"/>
                </a:solidFill>
                <a:cs typeface="Calibri Light"/>
              </a:rPr>
              <a:t>Problem Statement</a:t>
            </a:r>
            <a:endParaRPr lang="en-US" sz="4000" b="1" dirty="0">
              <a:solidFill>
                <a:schemeClr val="tx2"/>
              </a:solidFill>
            </a:endParaRPr>
          </a:p>
        </p:txBody>
      </p:sp>
      <p:graphicFrame>
        <p:nvGraphicFramePr>
          <p:cNvPr id="5" name="Content Placeholder 2">
            <a:extLst>
              <a:ext uri="{FF2B5EF4-FFF2-40B4-BE49-F238E27FC236}">
                <a16:creationId xmlns:a16="http://schemas.microsoft.com/office/drawing/2014/main" id="{A65682FA-C18E-4DEA-8E6B-A4C68730D65A}"/>
              </a:ext>
            </a:extLst>
          </p:cNvPr>
          <p:cNvGraphicFramePr>
            <a:graphicFrameLocks noGrp="1"/>
          </p:cNvGraphicFramePr>
          <p:nvPr>
            <p:ph idx="1"/>
            <p:extLst>
              <p:ext uri="{D42A27DB-BD31-4B8C-83A1-F6EECF244321}">
                <p14:modId xmlns:p14="http://schemas.microsoft.com/office/powerpoint/2010/main" val="3837606068"/>
              </p:ext>
            </p:extLst>
          </p:nvPr>
        </p:nvGraphicFramePr>
        <p:xfrm>
          <a:off x="1036320" y="1781070"/>
          <a:ext cx="10958524" cy="4250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919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BC99CB9-DDAD-44A2-8A1C-E3AF4E72DF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33466" y="991261"/>
            <a:ext cx="5754696" cy="1837349"/>
          </a:xfrm>
        </p:spPr>
        <p:txBody>
          <a:bodyPr anchor="b">
            <a:normAutofit/>
          </a:bodyPr>
          <a:lstStyle/>
          <a:p>
            <a:pPr algn="ctr"/>
            <a:r>
              <a:rPr lang="en-US" sz="3600" b="1" dirty="0">
                <a:solidFill>
                  <a:schemeClr val="tx2"/>
                </a:solidFill>
              </a:rPr>
              <a:t>Objective:</a:t>
            </a:r>
          </a:p>
        </p:txBody>
      </p:sp>
      <p:grpSp>
        <p:nvGrpSpPr>
          <p:cNvPr id="29" name="Group 28">
            <a:extLst>
              <a:ext uri="{FF2B5EF4-FFF2-40B4-BE49-F238E27FC236}">
                <a16:creationId xmlns:a16="http://schemas.microsoft.com/office/drawing/2014/main" id="{5C3921CD-DDE5-4B57-8FDF-B37ADE4EDAC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30" name="Freeform: Shape 29">
              <a:extLst>
                <a:ext uri="{FF2B5EF4-FFF2-40B4-BE49-F238E27FC236}">
                  <a16:creationId xmlns:a16="http://schemas.microsoft.com/office/drawing/2014/main" id="{A4CBEDF6-7B5F-471F-AF99-301A237481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1D43DB10-4F84-47C2-8170-CB9EED8667A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9F35C7A0-1526-4D97-BCD8-91B3576E3C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1009574A-38B7-43A8-A925-1FB54C6B1A0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EA3AAA50-DE22-4E5D-9064-A37786C590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p:cNvSpPr>
            <a:spLocks noGrp="1"/>
          </p:cNvSpPr>
          <p:nvPr>
            <p:ph idx="1"/>
          </p:nvPr>
        </p:nvSpPr>
        <p:spPr>
          <a:xfrm>
            <a:off x="3055954" y="2979335"/>
            <a:ext cx="5709721" cy="3271835"/>
          </a:xfrm>
        </p:spPr>
        <p:txBody>
          <a:bodyPr vert="horz" lIns="91440" tIns="45720" rIns="91440" bIns="45720" rtlCol="0" anchor="t">
            <a:noAutofit/>
          </a:bodyPr>
          <a:lstStyle/>
          <a:p>
            <a:pPr marL="457200" lvl="1" indent="0">
              <a:buNone/>
            </a:pPr>
            <a:r>
              <a:rPr lang="en-US" sz="2800" dirty="0">
                <a:solidFill>
                  <a:schemeClr val="tx2"/>
                </a:solidFill>
                <a:latin typeface="Times New Roman" panose="02020603050405020304" pitchFamily="18" charset="0"/>
                <a:cs typeface="Times New Roman" panose="02020603050405020304" pitchFamily="18" charset="0"/>
              </a:rPr>
              <a:t>To improve the consciousness of the user of the vehicle about the condition of the brake pad and to enable the respective owner of the vehicle to be in line with the condition by creating a log for the wear data of the pad for future reference and interpretations</a:t>
            </a:r>
            <a:r>
              <a:rPr lang="en-US" dirty="0">
                <a:solidFill>
                  <a:schemeClr val="tx2"/>
                </a:solidFill>
              </a:rPr>
              <a:t>.</a:t>
            </a:r>
          </a:p>
        </p:txBody>
      </p:sp>
    </p:spTree>
    <p:extLst>
      <p:ext uri="{BB962C8B-B14F-4D97-AF65-F5344CB8AC3E}">
        <p14:creationId xmlns:p14="http://schemas.microsoft.com/office/powerpoint/2010/main" val="389589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095ADF8-295B-4BFB-B9D8-06503F6D9BF0}"/>
              </a:ext>
            </a:extLst>
          </p:cNvPr>
          <p:cNvSpPr>
            <a:spLocks noGrp="1"/>
          </p:cNvSpPr>
          <p:nvPr>
            <p:ph type="title"/>
          </p:nvPr>
        </p:nvSpPr>
        <p:spPr>
          <a:xfrm>
            <a:off x="1179226" y="1280679"/>
            <a:ext cx="9833548" cy="1325563"/>
          </a:xfrm>
        </p:spPr>
        <p:txBody>
          <a:bodyPr anchor="b">
            <a:normAutofit/>
          </a:bodyPr>
          <a:lstStyle/>
          <a:p>
            <a:pPr algn="ctr"/>
            <a:r>
              <a:rPr lang="en-US" sz="3600" b="1" dirty="0">
                <a:solidFill>
                  <a:schemeClr val="tx2"/>
                </a:solidFill>
                <a:cs typeface="Calibri Light"/>
              </a:rPr>
              <a:t>Methodology Proposed</a:t>
            </a:r>
            <a:endParaRPr lang="en-US" sz="3600" b="1" dirty="0">
              <a:solidFill>
                <a:schemeClr val="tx2"/>
              </a:solidFill>
            </a:endParaRPr>
          </a:p>
        </p:txBody>
      </p:sp>
      <p:grpSp>
        <p:nvGrpSpPr>
          <p:cNvPr id="7"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887888B-2885-4B53-AD0B-D36829A32516}"/>
              </a:ext>
            </a:extLst>
          </p:cNvPr>
          <p:cNvSpPr>
            <a:spLocks noGrp="1"/>
          </p:cNvSpPr>
          <p:nvPr>
            <p:ph idx="1"/>
          </p:nvPr>
        </p:nvSpPr>
        <p:spPr>
          <a:xfrm>
            <a:off x="1179226" y="2890979"/>
            <a:ext cx="9833548" cy="2693976"/>
          </a:xfrm>
        </p:spPr>
        <p:txBody>
          <a:bodyPr vert="horz" lIns="91440" tIns="45720" rIns="91440" bIns="45720" rtlCol="0">
            <a:normAutofit/>
          </a:bodyPr>
          <a:lstStyle/>
          <a:p>
            <a:r>
              <a:rPr lang="en-US" dirty="0">
                <a:solidFill>
                  <a:schemeClr val="tx2"/>
                </a:solidFill>
                <a:latin typeface="Times New Roman" panose="02020603050405020304" pitchFamily="18" charset="0"/>
                <a:cs typeface="Times New Roman" panose="02020603050405020304" pitchFamily="18" charset="0"/>
              </a:rPr>
              <a:t>The objective mentioned can be achieved by incorporating a digital technique in the existing system called IoT (Internet of Things).</a:t>
            </a:r>
          </a:p>
          <a:p>
            <a:r>
              <a:rPr lang="en-US" dirty="0">
                <a:solidFill>
                  <a:schemeClr val="tx2"/>
                </a:solidFill>
                <a:latin typeface="Times New Roman" panose="02020603050405020304" pitchFamily="18" charset="0"/>
                <a:cs typeface="Times New Roman" panose="02020603050405020304" pitchFamily="18" charset="0"/>
              </a:rPr>
              <a:t>The data from the sensor can be uploaded to the server and the warning from the brake pad wear sensor can reach both the driver and the respective owner by a text message</a:t>
            </a:r>
            <a:r>
              <a:rPr lang="en-US" sz="2000" dirty="0">
                <a:solidFill>
                  <a:schemeClr val="tx2"/>
                </a:solidFill>
                <a:cs typeface="Calibri"/>
              </a:rPr>
              <a:t>.</a:t>
            </a:r>
          </a:p>
        </p:txBody>
      </p:sp>
      <p:grpSp>
        <p:nvGrpSpPr>
          <p:cNvPr id="9"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5841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76A53-8E90-4AAB-B5EA-B1EEA879189D}"/>
              </a:ext>
            </a:extLst>
          </p:cNvPr>
          <p:cNvSpPr>
            <a:spLocks noGrp="1"/>
          </p:cNvSpPr>
          <p:nvPr>
            <p:ph type="title"/>
          </p:nvPr>
        </p:nvSpPr>
        <p:spPr>
          <a:xfrm>
            <a:off x="438913" y="859536"/>
            <a:ext cx="4832802" cy="1170432"/>
          </a:xfrm>
        </p:spPr>
        <p:txBody>
          <a:bodyPr anchor="b">
            <a:normAutofit/>
          </a:bodyPr>
          <a:lstStyle/>
          <a:p>
            <a:r>
              <a:rPr lang="en-US" sz="3400" b="1" dirty="0">
                <a:cs typeface="Calibri Light"/>
              </a:rPr>
              <a:t>Working of Pad wear Sensor and Caliper Brake</a:t>
            </a:r>
          </a:p>
        </p:txBody>
      </p:sp>
      <p:sp>
        <p:nvSpPr>
          <p:cNvPr id="3" name="Content Placeholder 2">
            <a:extLst>
              <a:ext uri="{FF2B5EF4-FFF2-40B4-BE49-F238E27FC236}">
                <a16:creationId xmlns:a16="http://schemas.microsoft.com/office/drawing/2014/main" id="{F686C5B6-0B48-46B6-8725-92CDA23368F5}"/>
              </a:ext>
            </a:extLst>
          </p:cNvPr>
          <p:cNvSpPr>
            <a:spLocks noGrp="1"/>
          </p:cNvSpPr>
          <p:nvPr>
            <p:ph idx="1"/>
          </p:nvPr>
        </p:nvSpPr>
        <p:spPr>
          <a:xfrm>
            <a:off x="438912" y="2512611"/>
            <a:ext cx="4832803" cy="3664351"/>
          </a:xfrm>
        </p:spPr>
        <p:txBody>
          <a:bodyPr vert="horz" lIns="91440" tIns="45720" rIns="91440" bIns="45720" rtlCol="0">
            <a:normAutofit/>
          </a:bodyPr>
          <a:lstStyle/>
          <a:p>
            <a:pPr marL="0" indent="0">
              <a:buNone/>
            </a:pPr>
            <a:r>
              <a:rPr lang="en-US" dirty="0">
                <a:latin typeface="Times New Roman" panose="02020603050405020304" pitchFamily="18" charset="0"/>
                <a:cs typeface="Times New Roman" panose="02020603050405020304" pitchFamily="18" charset="0"/>
              </a:rPr>
              <a:t>The brake pad wear sensor is used to sense the thickness of the brake pad and is used to indicate the driver when the brake pad wears out above a permissible limit, by glowing a light on the dashboard of the vehicle.</a:t>
            </a:r>
          </a:p>
        </p:txBody>
      </p:sp>
      <p:pic>
        <p:nvPicPr>
          <p:cNvPr id="4" name="Picture 4" descr="A picture containing mirror&#10;&#10;Description automatically generated">
            <a:extLst>
              <a:ext uri="{FF2B5EF4-FFF2-40B4-BE49-F238E27FC236}">
                <a16:creationId xmlns:a16="http://schemas.microsoft.com/office/drawing/2014/main" id="{1D97365E-8EC1-4882-9EB0-4ACCB169658F}"/>
              </a:ext>
            </a:extLst>
          </p:cNvPr>
          <p:cNvPicPr>
            <a:picLocks noChangeAspect="1"/>
          </p:cNvPicPr>
          <p:nvPr/>
        </p:nvPicPr>
        <p:blipFill rotWithShape="1">
          <a:blip r:embed="rId2"/>
          <a:srcRect t="17027" r="-2" b="28326"/>
          <a:stretch/>
        </p:blipFill>
        <p:spPr>
          <a:xfrm>
            <a:off x="6620256" y="706240"/>
            <a:ext cx="5138928" cy="2365920"/>
          </a:xfrm>
          <a:prstGeom prst="rect">
            <a:avLst/>
          </a:prstGeom>
        </p:spPr>
      </p:pic>
      <p:pic>
        <p:nvPicPr>
          <p:cNvPr id="5" name="Picture 5" descr="A picture containing engine, hydrant&#10;&#10;Description automatically generated">
            <a:extLst>
              <a:ext uri="{FF2B5EF4-FFF2-40B4-BE49-F238E27FC236}">
                <a16:creationId xmlns:a16="http://schemas.microsoft.com/office/drawing/2014/main" id="{3A391384-904C-42C7-9AA7-C87449F20A3B}"/>
              </a:ext>
            </a:extLst>
          </p:cNvPr>
          <p:cNvPicPr>
            <a:picLocks noChangeAspect="1"/>
          </p:cNvPicPr>
          <p:nvPr/>
        </p:nvPicPr>
        <p:blipFill rotWithShape="1">
          <a:blip r:embed="rId3"/>
          <a:srcRect t="16879" r="-2" b="19836"/>
          <a:stretch/>
        </p:blipFill>
        <p:spPr>
          <a:xfrm>
            <a:off x="6620256" y="3617647"/>
            <a:ext cx="5138928" cy="2365905"/>
          </a:xfrm>
          <a:prstGeom prst="rect">
            <a:avLst/>
          </a:prstGeom>
        </p:spPr>
      </p:pic>
    </p:spTree>
    <p:extLst>
      <p:ext uri="{BB962C8B-B14F-4D97-AF65-F5344CB8AC3E}">
        <p14:creationId xmlns:p14="http://schemas.microsoft.com/office/powerpoint/2010/main" val="83011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27924" y="991261"/>
            <a:ext cx="5754696" cy="1837349"/>
          </a:xfrm>
        </p:spPr>
        <p:txBody>
          <a:bodyPr>
            <a:normAutofit/>
          </a:bodyPr>
          <a:lstStyle/>
          <a:p>
            <a:pPr algn="ctr"/>
            <a:r>
              <a:rPr lang="en-US" sz="3600" b="1" dirty="0">
                <a:solidFill>
                  <a:schemeClr val="tx2"/>
                </a:solidFill>
              </a:rPr>
              <a:t>COMPONENTS REQUIRED:	</a:t>
            </a:r>
          </a:p>
        </p:txBody>
      </p:sp>
      <p:grpSp>
        <p:nvGrpSpPr>
          <p:cNvPr id="6"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3050412" y="2979336"/>
            <a:ext cx="5709721" cy="2430864"/>
          </a:xfrm>
        </p:spPr>
        <p:txBody>
          <a:bodyPr vert="horz" lIns="91440" tIns="45720" rIns="91440" bIns="45720" rtlCol="0" anchor="t">
            <a:normAutofit lnSpcReduction="10000"/>
          </a:bodyPr>
          <a:lstStyle/>
          <a:p>
            <a:r>
              <a:rPr lang="en-US" sz="2400" dirty="0">
                <a:solidFill>
                  <a:schemeClr val="tx2"/>
                </a:solidFill>
                <a:latin typeface="Times New Roman" panose="02020603050405020304" pitchFamily="18" charset="0"/>
                <a:cs typeface="Times New Roman" panose="02020603050405020304" pitchFamily="18" charset="0"/>
              </a:rPr>
              <a:t>Arduino Uno</a:t>
            </a:r>
          </a:p>
          <a:p>
            <a:r>
              <a:rPr lang="en-US" sz="2400" dirty="0">
                <a:solidFill>
                  <a:schemeClr val="tx2"/>
                </a:solidFill>
                <a:latin typeface="Times New Roman" panose="02020603050405020304" pitchFamily="18" charset="0"/>
                <a:cs typeface="Times New Roman" panose="02020603050405020304" pitchFamily="18" charset="0"/>
              </a:rPr>
              <a:t>Quad Band GPRS GSM Sim 900A</a:t>
            </a:r>
          </a:p>
          <a:p>
            <a:r>
              <a:rPr lang="en-US" sz="2400" dirty="0">
                <a:solidFill>
                  <a:schemeClr val="tx2"/>
                </a:solidFill>
                <a:latin typeface="Times New Roman" panose="02020603050405020304" pitchFamily="18" charset="0"/>
                <a:cs typeface="Times New Roman" panose="02020603050405020304" pitchFamily="18" charset="0"/>
              </a:rPr>
              <a:t>Sim card with Internet (Internet required for data upload to server)</a:t>
            </a:r>
          </a:p>
          <a:p>
            <a:r>
              <a:rPr lang="en-US" sz="2400" dirty="0">
                <a:solidFill>
                  <a:schemeClr val="tx2"/>
                </a:solidFill>
                <a:latin typeface="Times New Roman" panose="02020603050405020304" pitchFamily="18" charset="0"/>
                <a:cs typeface="Times New Roman" panose="02020603050405020304" pitchFamily="18" charset="0"/>
              </a:rPr>
              <a:t>Pad Wear Sensor</a:t>
            </a:r>
          </a:p>
          <a:p>
            <a:r>
              <a:rPr lang="en-US" sz="2400" dirty="0">
                <a:solidFill>
                  <a:schemeClr val="tx2"/>
                </a:solidFill>
                <a:latin typeface="Times New Roman" panose="02020603050405020304" pitchFamily="18" charset="0"/>
                <a:cs typeface="Times New Roman" panose="02020603050405020304" pitchFamily="18" charset="0"/>
              </a:rPr>
              <a:t>9V Battery </a:t>
            </a:r>
          </a:p>
          <a:p>
            <a:endParaRPr lang="en-US" sz="2000" dirty="0">
              <a:solidFill>
                <a:schemeClr val="tx2"/>
              </a:solidFill>
            </a:endParaRP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039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Conceptual Block Diagram</a:t>
            </a:r>
            <a:endParaRPr lang="en-US"/>
          </a:p>
        </p:txBody>
      </p:sp>
      <p:sp>
        <p:nvSpPr>
          <p:cNvPr id="5" name="Rectangle 4"/>
          <p:cNvSpPr/>
          <p:nvPr/>
        </p:nvSpPr>
        <p:spPr>
          <a:xfrm>
            <a:off x="5257800" y="3505200"/>
            <a:ext cx="182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p>
          <a:p>
            <a:pPr algn="ctr"/>
            <a:r>
              <a:rPr lang="en-US" dirty="0"/>
              <a:t>Microcontroller</a:t>
            </a:r>
          </a:p>
        </p:txBody>
      </p:sp>
      <p:sp>
        <p:nvSpPr>
          <p:cNvPr id="6" name="Rectangle 5"/>
          <p:cNvSpPr/>
          <p:nvPr/>
        </p:nvSpPr>
        <p:spPr>
          <a:xfrm>
            <a:off x="4267200" y="22860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GSM </a:t>
            </a:r>
          </a:p>
          <a:p>
            <a:pPr algn="ctr"/>
            <a:r>
              <a:rPr lang="en-US" dirty="0"/>
              <a:t>Module</a:t>
            </a:r>
          </a:p>
        </p:txBody>
      </p:sp>
      <p:sp>
        <p:nvSpPr>
          <p:cNvPr id="7" name="Rectangle 6"/>
          <p:cNvSpPr/>
          <p:nvPr/>
        </p:nvSpPr>
        <p:spPr>
          <a:xfrm>
            <a:off x="5371032" y="2286000"/>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 </a:t>
            </a:r>
          </a:p>
          <a:p>
            <a:pPr algn="ctr"/>
            <a:r>
              <a:rPr lang="en-US" dirty="0"/>
              <a:t>Card</a:t>
            </a:r>
          </a:p>
        </p:txBody>
      </p:sp>
      <p:cxnSp>
        <p:nvCxnSpPr>
          <p:cNvPr id="9" name="Straight Connector 8"/>
          <p:cNvCxnSpPr/>
          <p:nvPr/>
        </p:nvCxnSpPr>
        <p:spPr>
          <a:xfrm>
            <a:off x="4114800" y="2133600"/>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21336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14800" y="3048000"/>
            <a:ext cx="2362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477000" y="21336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019800" y="30480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267200" y="4648200"/>
            <a:ext cx="2018232"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Pad Wear Sensor</a:t>
            </a:r>
          </a:p>
        </p:txBody>
      </p:sp>
      <p:cxnSp>
        <p:nvCxnSpPr>
          <p:cNvPr id="29" name="Straight Arrow Connector 28"/>
          <p:cNvCxnSpPr/>
          <p:nvPr/>
        </p:nvCxnSpPr>
        <p:spPr>
          <a:xfrm flipV="1">
            <a:off x="6019800" y="4267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581400" y="1981200"/>
            <a:ext cx="0" cy="358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581400" y="556260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581400" y="198120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1981200"/>
            <a:ext cx="0" cy="35814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2209800" y="3448228"/>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Battery 9v</a:t>
            </a:r>
          </a:p>
        </p:txBody>
      </p:sp>
      <p:cxnSp>
        <p:nvCxnSpPr>
          <p:cNvPr id="42" name="Straight Arrow Connector 41"/>
          <p:cNvCxnSpPr>
            <a:stCxn id="40" idx="3"/>
          </p:cNvCxnSpPr>
          <p:nvPr/>
        </p:nvCxnSpPr>
        <p:spPr>
          <a:xfrm>
            <a:off x="3124200" y="3753028"/>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8229600" y="2743200"/>
            <a:ext cx="1143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Message</a:t>
            </a:r>
          </a:p>
        </p:txBody>
      </p:sp>
      <p:sp>
        <p:nvSpPr>
          <p:cNvPr id="44" name="Rectangle 43"/>
          <p:cNvSpPr/>
          <p:nvPr/>
        </p:nvSpPr>
        <p:spPr>
          <a:xfrm>
            <a:off x="8229600" y="4191001"/>
            <a:ext cx="1143000" cy="755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ThingSpeak</a:t>
            </a:r>
          </a:p>
          <a:p>
            <a:pPr algn="ctr"/>
            <a:r>
              <a:rPr lang="en-US" sz="1600" dirty="0"/>
              <a:t>Server</a:t>
            </a:r>
          </a:p>
        </p:txBody>
      </p:sp>
      <p:cxnSp>
        <p:nvCxnSpPr>
          <p:cNvPr id="47" name="Straight Connector 46"/>
          <p:cNvCxnSpPr/>
          <p:nvPr/>
        </p:nvCxnSpPr>
        <p:spPr>
          <a:xfrm>
            <a:off x="8077200" y="2362200"/>
            <a:ext cx="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8077200" y="52578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8077200" y="2362200"/>
            <a:ext cx="144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525000" y="2362200"/>
            <a:ext cx="0" cy="289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7543800" y="3753028"/>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58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17766" y="0"/>
            <a:ext cx="9682495" cy="6858000"/>
          </a:xfrm>
          <a:prstGeom prst="rect">
            <a:avLst/>
          </a:prstGeom>
        </p:spPr>
      </p:pic>
    </p:spTree>
    <p:extLst>
      <p:ext uri="{BB962C8B-B14F-4D97-AF65-F5344CB8AC3E}">
        <p14:creationId xmlns:p14="http://schemas.microsoft.com/office/powerpoint/2010/main" val="4256015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1265</TotalTime>
  <Words>636</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CALIPER BRAKE - PAD WEAR WARNING USING INTERNET OF THINGS</vt:lpstr>
      <vt:lpstr>AIM</vt:lpstr>
      <vt:lpstr>Problem Statement</vt:lpstr>
      <vt:lpstr>Objective:</vt:lpstr>
      <vt:lpstr>Methodology Proposed</vt:lpstr>
      <vt:lpstr>Working of Pad wear Sensor and Caliper Brake</vt:lpstr>
      <vt:lpstr>COMPONENTS REQUIRED: </vt:lpstr>
      <vt:lpstr>Conceptual Block Diagram</vt:lpstr>
      <vt:lpstr>PowerPoint Presentation</vt:lpstr>
      <vt:lpstr>Why GSM Module?</vt:lpstr>
      <vt:lpstr>GRAPH using IoT</vt:lpstr>
      <vt:lpstr>Text Message Warning </vt:lpstr>
      <vt:lpstr>RESULT AND CONCLUSION  </vt:lpstr>
      <vt:lpstr>CONCLUSION</vt:lpstr>
      <vt:lpstr>FUTURE SCOPE</vt:lpstr>
      <vt:lpstr>Way Forward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REACTION BEAM BRAKE PAD WEAR WARNING USING INTERNET OF THINGS</dc:title>
  <dc:creator>Aravind Sairam</dc:creator>
  <cp:lastModifiedBy>Aravind Sairam</cp:lastModifiedBy>
  <cp:revision>249</cp:revision>
  <dcterms:created xsi:type="dcterms:W3CDTF">2020-02-20T03:40:44Z</dcterms:created>
  <dcterms:modified xsi:type="dcterms:W3CDTF">2020-09-21T06:46:27Z</dcterms:modified>
</cp:coreProperties>
</file>