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22"/>
  </p:notesMasterIdLst>
  <p:handoutMasterIdLst>
    <p:handoutMasterId r:id="rId23"/>
  </p:handoutMasterIdLst>
  <p:sldIdLst>
    <p:sldId id="1593" r:id="rId4"/>
    <p:sldId id="1578" r:id="rId5"/>
    <p:sldId id="1603" r:id="rId6"/>
    <p:sldId id="1594" r:id="rId7"/>
    <p:sldId id="1604" r:id="rId8"/>
    <p:sldId id="1605" r:id="rId9"/>
    <p:sldId id="1617" r:id="rId10"/>
    <p:sldId id="1595" r:id="rId11"/>
    <p:sldId id="1597" r:id="rId12"/>
    <p:sldId id="1607" r:id="rId13"/>
    <p:sldId id="1608" r:id="rId14"/>
    <p:sldId id="1611" r:id="rId15"/>
    <p:sldId id="1610" r:id="rId16"/>
    <p:sldId id="1616" r:id="rId17"/>
    <p:sldId id="1615" r:id="rId18"/>
    <p:sldId id="1612" r:id="rId19"/>
    <p:sldId id="1598" r:id="rId20"/>
    <p:sldId id="161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0F3"/>
    <a:srgbClr val="91B5A9"/>
    <a:srgbClr val="EDCA7F"/>
    <a:srgbClr val="8CB9C0"/>
    <a:srgbClr val="FBE0AF"/>
    <a:srgbClr val="FFCCCC"/>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7A4B0-6408-AC5F-3404-505BFD67648C}" v="1058" dt="2024-12-04T19:27:24.583"/>
    <p1510:client id="{23B19205-21F2-5A3E-341D-676F93EF8BB4}" v="516" dt="2024-12-04T19:07:51.649"/>
    <p1510:client id="{8E92E1D5-949D-667A-1A6C-0CB2ABFE2A72}" v="6" dt="2024-12-04T19:34:37.830"/>
    <p1510:client id="{BCEA88D6-45C5-1123-4562-C11EF8BDF9D3}" v="764" dt="2024-12-05T13:49:05.604"/>
    <p1510:client id="{F5018B0A-D220-3A8D-B819-F1B436B33081}" v="93" dt="2024-12-05T11:33:11.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ib Roy" userId="S::rajibroy@iisc.ac.in::8daeebea-34f9-41a3-9646-fe0eb78c172c" providerId="AD" clId="Web-{BCEA88D6-45C5-1123-4562-C11EF8BDF9D3}"/>
    <pc:docChg chg="addSld modSld">
      <pc:chgData name="Rajib Roy" userId="S::rajibroy@iisc.ac.in::8daeebea-34f9-41a3-9646-fe0eb78c172c" providerId="AD" clId="Web-{BCEA88D6-45C5-1123-4562-C11EF8BDF9D3}" dt="2024-12-05T13:49:05.604" v="614" actId="1076"/>
      <pc:docMkLst>
        <pc:docMk/>
      </pc:docMkLst>
      <pc:sldChg chg="addSp delSp modSp">
        <pc:chgData name="Rajib Roy" userId="S::rajibroy@iisc.ac.in::8daeebea-34f9-41a3-9646-fe0eb78c172c" providerId="AD" clId="Web-{BCEA88D6-45C5-1123-4562-C11EF8BDF9D3}" dt="2024-12-05T13:40:36.662" v="526" actId="20577"/>
        <pc:sldMkLst>
          <pc:docMk/>
          <pc:sldMk cId="846942663" sldId="1607"/>
        </pc:sldMkLst>
        <pc:spChg chg="add del mod">
          <ac:chgData name="Rajib Roy" userId="S::rajibroy@iisc.ac.in::8daeebea-34f9-41a3-9646-fe0eb78c172c" providerId="AD" clId="Web-{BCEA88D6-45C5-1123-4562-C11EF8BDF9D3}" dt="2024-12-05T13:38:51.395" v="511"/>
          <ac:spMkLst>
            <pc:docMk/>
            <pc:sldMk cId="846942663" sldId="1607"/>
            <ac:spMk id="3" creationId="{B38166C6-B4A9-7D9F-4518-83A1943FCC16}"/>
          </ac:spMkLst>
        </pc:spChg>
        <pc:spChg chg="mod">
          <ac:chgData name="Rajib Roy" userId="S::rajibroy@iisc.ac.in::8daeebea-34f9-41a3-9646-fe0eb78c172c" providerId="AD" clId="Web-{BCEA88D6-45C5-1123-4562-C11EF8BDF9D3}" dt="2024-12-05T13:40:36.662" v="526" actId="20577"/>
          <ac:spMkLst>
            <pc:docMk/>
            <pc:sldMk cId="846942663" sldId="1607"/>
            <ac:spMk id="42" creationId="{BD4747D7-86D8-D8D7-6F5E-5694E508D206}"/>
          </ac:spMkLst>
        </pc:spChg>
        <pc:graphicFrameChg chg="add mod modGraphic">
          <ac:chgData name="Rajib Roy" userId="S::rajibroy@iisc.ac.in::8daeebea-34f9-41a3-9646-fe0eb78c172c" providerId="AD" clId="Web-{BCEA88D6-45C5-1123-4562-C11EF8BDF9D3}" dt="2024-12-05T13:40:02.505" v="523" actId="1076"/>
          <ac:graphicFrameMkLst>
            <pc:docMk/>
            <pc:sldMk cId="846942663" sldId="1607"/>
            <ac:graphicFrameMk id="7" creationId="{3FFB33B8-6522-858A-C37F-8108A8960BAA}"/>
          </ac:graphicFrameMkLst>
        </pc:graphicFrameChg>
      </pc:sldChg>
      <pc:sldChg chg="addSp delSp modSp">
        <pc:chgData name="Rajib Roy" userId="S::rajibroy@iisc.ac.in::8daeebea-34f9-41a3-9646-fe0eb78c172c" providerId="AD" clId="Web-{BCEA88D6-45C5-1123-4562-C11EF8BDF9D3}" dt="2024-12-05T13:49:05.604" v="614" actId="1076"/>
        <pc:sldMkLst>
          <pc:docMk/>
          <pc:sldMk cId="2552759177" sldId="1612"/>
        </pc:sldMkLst>
        <pc:spChg chg="mod">
          <ac:chgData name="Rajib Roy" userId="S::rajibroy@iisc.ac.in::8daeebea-34f9-41a3-9646-fe0eb78c172c" providerId="AD" clId="Web-{BCEA88D6-45C5-1123-4562-C11EF8BDF9D3}" dt="2024-12-05T13:47:37.666" v="546" actId="1076"/>
          <ac:spMkLst>
            <pc:docMk/>
            <pc:sldMk cId="2552759177" sldId="1612"/>
            <ac:spMk id="7" creationId="{C7EB1624-21DD-B5B6-7F93-D84CE7D19FF9}"/>
          </ac:spMkLst>
        </pc:spChg>
        <pc:spChg chg="add mod">
          <ac:chgData name="Rajib Roy" userId="S::rajibroy@iisc.ac.in::8daeebea-34f9-41a3-9646-fe0eb78c172c" providerId="AD" clId="Web-{BCEA88D6-45C5-1123-4562-C11EF8BDF9D3}" dt="2024-12-05T13:49:05.604" v="614" actId="1076"/>
          <ac:spMkLst>
            <pc:docMk/>
            <pc:sldMk cId="2552759177" sldId="1612"/>
            <ac:spMk id="10" creationId="{93BE03F7-F908-EC6F-D365-ABCAF7002B0D}"/>
          </ac:spMkLst>
        </pc:spChg>
        <pc:picChg chg="add del mod">
          <ac:chgData name="Rajib Roy" userId="S::rajibroy@iisc.ac.in::8daeebea-34f9-41a3-9646-fe0eb78c172c" providerId="AD" clId="Web-{BCEA88D6-45C5-1123-4562-C11EF8BDF9D3}" dt="2024-12-05T13:46:54.681" v="540"/>
          <ac:picMkLst>
            <pc:docMk/>
            <pc:sldMk cId="2552759177" sldId="1612"/>
            <ac:picMk id="2" creationId="{8A97EDAD-CD76-B5F3-0AAE-5DEE34514208}"/>
          </ac:picMkLst>
        </pc:picChg>
        <pc:picChg chg="add del mod">
          <ac:chgData name="Rajib Roy" userId="S::rajibroy@iisc.ac.in::8daeebea-34f9-41a3-9646-fe0eb78c172c" providerId="AD" clId="Web-{BCEA88D6-45C5-1123-4562-C11EF8BDF9D3}" dt="2024-12-05T13:47:19.666" v="542"/>
          <ac:picMkLst>
            <pc:docMk/>
            <pc:sldMk cId="2552759177" sldId="1612"/>
            <ac:picMk id="4" creationId="{4BD34B23-4C3F-B284-4E33-F27F0DB84FED}"/>
          </ac:picMkLst>
        </pc:picChg>
        <pc:picChg chg="add mod">
          <ac:chgData name="Rajib Roy" userId="S::rajibroy@iisc.ac.in::8daeebea-34f9-41a3-9646-fe0eb78c172c" providerId="AD" clId="Web-{BCEA88D6-45C5-1123-4562-C11EF8BDF9D3}" dt="2024-12-05T13:49:01.620" v="613" actId="1076"/>
          <ac:picMkLst>
            <pc:docMk/>
            <pc:sldMk cId="2552759177" sldId="1612"/>
            <ac:picMk id="9" creationId="{F58E6D1B-38C5-91B1-7CB8-083D08D0DEC1}"/>
          </ac:picMkLst>
        </pc:picChg>
      </pc:sldChg>
      <pc:sldChg chg="addSp delSp modSp new mod modClrScheme chgLayout">
        <pc:chgData name="Rajib Roy" userId="S::rajibroy@iisc.ac.in::8daeebea-34f9-41a3-9646-fe0eb78c172c" providerId="AD" clId="Web-{BCEA88D6-45C5-1123-4562-C11EF8BDF9D3}" dt="2024-12-05T13:43:04.913" v="538"/>
        <pc:sldMkLst>
          <pc:docMk/>
          <pc:sldMk cId="3218706866" sldId="1618"/>
        </pc:sldMkLst>
        <pc:spChg chg="mod ord">
          <ac:chgData name="Rajib Roy" userId="S::rajibroy@iisc.ac.in::8daeebea-34f9-41a3-9646-fe0eb78c172c" providerId="AD" clId="Web-{BCEA88D6-45C5-1123-4562-C11EF8BDF9D3}" dt="2024-12-05T13:43:00.710" v="537" actId="20577"/>
          <ac:spMkLst>
            <pc:docMk/>
            <pc:sldMk cId="3218706866" sldId="1618"/>
            <ac:spMk id="2" creationId="{6EF3EF57-09BF-AAFD-83C3-A8F3151221FA}"/>
          </ac:spMkLst>
        </pc:spChg>
        <pc:spChg chg="del mod">
          <ac:chgData name="Rajib Roy" userId="S::rajibroy@iisc.ac.in::8daeebea-34f9-41a3-9646-fe0eb78c172c" providerId="AD" clId="Web-{BCEA88D6-45C5-1123-4562-C11EF8BDF9D3}" dt="2024-12-05T13:26:37.904" v="24"/>
          <ac:spMkLst>
            <pc:docMk/>
            <pc:sldMk cId="3218706866" sldId="1618"/>
            <ac:spMk id="3" creationId="{A60346CF-87EE-BA8A-9085-275A2FA3420C}"/>
          </ac:spMkLst>
        </pc:spChg>
        <pc:spChg chg="del mod ord">
          <ac:chgData name="Rajib Roy" userId="S::rajibroy@iisc.ac.in::8daeebea-34f9-41a3-9646-fe0eb78c172c" providerId="AD" clId="Web-{BCEA88D6-45C5-1123-4562-C11EF8BDF9D3}" dt="2024-12-05T13:43:04.913" v="538"/>
          <ac:spMkLst>
            <pc:docMk/>
            <pc:sldMk cId="3218706866" sldId="1618"/>
            <ac:spMk id="4" creationId="{D481A380-F71C-8A73-BED3-4CCB90A03151}"/>
          </ac:spMkLst>
        </pc:spChg>
        <pc:spChg chg="mod ord">
          <ac:chgData name="Rajib Roy" userId="S::rajibroy@iisc.ac.in::8daeebea-34f9-41a3-9646-fe0eb78c172c" providerId="AD" clId="Web-{BCEA88D6-45C5-1123-4562-C11EF8BDF9D3}" dt="2024-12-05T13:42:44.163" v="527"/>
          <ac:spMkLst>
            <pc:docMk/>
            <pc:sldMk cId="3218706866" sldId="1618"/>
            <ac:spMk id="5" creationId="{6A34DBE0-68C7-A178-5C22-BF8A4356BC64}"/>
          </ac:spMkLst>
        </pc:spChg>
        <pc:spChg chg="mod ord">
          <ac:chgData name="Rajib Roy" userId="S::rajibroy@iisc.ac.in::8daeebea-34f9-41a3-9646-fe0eb78c172c" providerId="AD" clId="Web-{BCEA88D6-45C5-1123-4562-C11EF8BDF9D3}" dt="2024-12-05T13:42:44.163" v="527"/>
          <ac:spMkLst>
            <pc:docMk/>
            <pc:sldMk cId="3218706866" sldId="1618"/>
            <ac:spMk id="6" creationId="{91019F33-308D-E4F1-50FC-8BA75FCAAB61}"/>
          </ac:spMkLst>
        </pc:spChg>
        <pc:graphicFrameChg chg="add del mod modGraphic">
          <ac:chgData name="Rajib Roy" userId="S::rajibroy@iisc.ac.in::8daeebea-34f9-41a3-9646-fe0eb78c172c" providerId="AD" clId="Web-{BCEA88D6-45C5-1123-4562-C11EF8BDF9D3}" dt="2024-12-05T13:39:06.755" v="512"/>
          <ac:graphicFrameMkLst>
            <pc:docMk/>
            <pc:sldMk cId="3218706866" sldId="1618"/>
            <ac:graphicFrameMk id="8" creationId="{909A516D-3F86-7AC5-3A2A-F1C8C08FF5F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5/12/2024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5/12/2024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2"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axifare-forecast-qhqiuxgvqoydnbwwczuf5g.streamlit.app/"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hub.com/aravindsreekumar28/TaxiFare-Forecast/blob/main/Datasets/Raw.csv"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fontScale="90000"/>
          </a:bodyPr>
          <a:lstStyle/>
          <a:p>
            <a:pPr>
              <a:lnSpc>
                <a:spcPct val="125000"/>
              </a:lnSpc>
              <a:spcBef>
                <a:spcPts val="1200"/>
              </a:spcBef>
              <a:spcAft>
                <a:spcPts val="1800"/>
              </a:spcAft>
            </a:pPr>
            <a:r>
              <a:rPr lang="en-SG" sz="2800" i="1">
                <a:latin typeface="Graphik Bold"/>
              </a:rPr>
              <a:t>DA 204o: </a:t>
            </a:r>
            <a:r>
              <a:rPr lang="en-SG" sz="2800" b="1">
                <a:latin typeface="Graphik Bold"/>
              </a:rPr>
              <a:t>Data Science in Practice </a:t>
            </a:r>
            <a:br>
              <a:rPr lang="en-SG" sz="2800" b="1">
                <a:latin typeface="Graphik Bold" panose="020B0803030202060203" pitchFamily="34" charset="0"/>
              </a:rPr>
            </a:br>
            <a:r>
              <a:rPr lang="en-US" sz="2800" i="1">
                <a:latin typeface="Graphik Regular"/>
              </a:rPr>
              <a:t>Course Project Proposal</a:t>
            </a:r>
            <a:br>
              <a:rPr lang="en-US" sz="2800" i="1">
                <a:latin typeface="Graphik Regular" panose="020B0503030202060203" pitchFamily="34" charset="0"/>
              </a:rPr>
            </a:br>
            <a:br>
              <a:rPr lang="en-US" sz="2400" i="1">
                <a:latin typeface="Graphik Regular" panose="020B0503030202060203" pitchFamily="34" charset="0"/>
              </a:rPr>
            </a:br>
            <a:r>
              <a:rPr lang="en-US" sz="2800" i="1" err="1">
                <a:latin typeface="Graphik Regular"/>
              </a:rPr>
              <a:t>TaxiFare</a:t>
            </a:r>
            <a:r>
              <a:rPr lang="en-US" sz="2800" i="1">
                <a:latin typeface="Graphik Regular"/>
              </a:rPr>
              <a:t> Forecast – Enhancing Fare Accuracy with Machine Learning</a:t>
            </a: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8"/>
            <a:ext cx="8184836" cy="2056879"/>
          </a:xfrm>
        </p:spPr>
        <p:txBody>
          <a:bodyPr vert="horz" lIns="91440" tIns="45720" rIns="91440" bIns="45720" rtlCol="0" anchor="t">
            <a:normAutofit/>
          </a:bodyPr>
          <a:lstStyle/>
          <a:p>
            <a:pPr>
              <a:spcBef>
                <a:spcPts val="0"/>
              </a:spcBef>
            </a:pPr>
            <a:r>
              <a:rPr lang="en-SG" b="1" spc="10">
                <a:latin typeface="Graphik Semibold"/>
              </a:rPr>
              <a:t>Srividya L, IISc</a:t>
            </a:r>
            <a:r>
              <a:rPr lang="en-SG" spc="10">
                <a:latin typeface="Graphik Regular"/>
              </a:rPr>
              <a:t>, </a:t>
            </a:r>
            <a:r>
              <a:rPr lang="en-SG" i="0" spc="10">
                <a:latin typeface="Graphik Light"/>
              </a:rPr>
              <a:t>srividhyal@iisc.ac.in</a:t>
            </a:r>
            <a:endParaRPr lang="en-SG" spc="10">
              <a:latin typeface="Graphik Regular"/>
            </a:endParaRPr>
          </a:p>
          <a:p>
            <a:pPr>
              <a:spcBef>
                <a:spcPts val="0"/>
              </a:spcBef>
            </a:pPr>
            <a:r>
              <a:rPr lang="en-SG" b="1" spc="10">
                <a:latin typeface="Graphik Semibold"/>
              </a:rPr>
              <a:t>Kavipriya Ramasamy, IISc</a:t>
            </a:r>
            <a:r>
              <a:rPr lang="en-SG" spc="10">
                <a:latin typeface="Graphik Regular"/>
              </a:rPr>
              <a:t>, </a:t>
            </a:r>
            <a:r>
              <a:rPr lang="en-SG" i="0" spc="10">
                <a:latin typeface="Graphik Light"/>
              </a:rPr>
              <a:t>kavipriyar@iisc.ac.in</a:t>
            </a:r>
            <a:endParaRPr lang="en-SG" b="1" spc="10">
              <a:latin typeface="Graphik Regular"/>
            </a:endParaRPr>
          </a:p>
          <a:p>
            <a:pPr>
              <a:spcBef>
                <a:spcPts val="0"/>
              </a:spcBef>
            </a:pPr>
            <a:r>
              <a:rPr lang="en-SG" b="1" spc="10">
                <a:latin typeface="Graphik Semibold"/>
              </a:rPr>
              <a:t>Aravind S </a:t>
            </a:r>
            <a:r>
              <a:rPr lang="en-SG" b="1" spc="10" err="1">
                <a:latin typeface="Graphik Semibold"/>
              </a:rPr>
              <a:t>S</a:t>
            </a:r>
            <a:r>
              <a:rPr lang="en-SG" b="1" spc="10">
                <a:latin typeface="Graphik Semibold"/>
              </a:rPr>
              <a:t> , IISc</a:t>
            </a:r>
            <a:r>
              <a:rPr lang="en-SG" spc="10">
                <a:latin typeface="Graphik Regular"/>
              </a:rPr>
              <a:t>, </a:t>
            </a:r>
            <a:r>
              <a:rPr lang="en-SG" i="0" spc="10">
                <a:latin typeface="Graphik Light"/>
              </a:rPr>
              <a:t>aravindss@iisc.ac.in</a:t>
            </a:r>
          </a:p>
          <a:p>
            <a:pPr>
              <a:spcBef>
                <a:spcPts val="0"/>
              </a:spcBef>
            </a:pPr>
            <a:r>
              <a:rPr lang="en-SG" b="1" spc="10">
                <a:latin typeface="Graphik Semibold"/>
              </a:rPr>
              <a:t>Rajib Roy, IISc</a:t>
            </a:r>
            <a:r>
              <a:rPr lang="en-SG" spc="10">
                <a:latin typeface="Graphik Regular"/>
              </a:rPr>
              <a:t>, </a:t>
            </a:r>
            <a:r>
              <a:rPr lang="en-SG" i="0" spc="10">
                <a:latin typeface="Graphik Light"/>
              </a:rPr>
              <a:t>rajibroy@iisc.ac.in</a:t>
            </a:r>
          </a:p>
          <a:p>
            <a:pPr>
              <a:spcBef>
                <a:spcPts val="0"/>
              </a:spcBef>
            </a:pPr>
            <a:endParaRPr lang="en-SG" spc="10">
              <a:latin typeface="Graphik Regular" panose="020B05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8CFF-3907-5C6A-A681-087457B1FCE3}"/>
              </a:ext>
            </a:extLst>
          </p:cNvPr>
          <p:cNvSpPr>
            <a:spLocks noGrp="1"/>
          </p:cNvSpPr>
          <p:nvPr>
            <p:ph type="title"/>
          </p:nvPr>
        </p:nvSpPr>
        <p:spPr/>
        <p:txBody>
          <a:bodyPr>
            <a:normAutofit/>
          </a:bodyPr>
          <a:lstStyle/>
          <a:p>
            <a:r>
              <a:rPr lang="en-IN" sz="3200" b="1">
                <a:latin typeface="Graphik Semibold"/>
              </a:rPr>
              <a:t>Model Comparison</a:t>
            </a:r>
          </a:p>
        </p:txBody>
      </p:sp>
      <p:sp>
        <p:nvSpPr>
          <p:cNvPr id="5" name="Footer Placeholder 4">
            <a:extLst>
              <a:ext uri="{FF2B5EF4-FFF2-40B4-BE49-F238E27FC236}">
                <a16:creationId xmlns:a16="http://schemas.microsoft.com/office/drawing/2014/main" id="{022DCF69-EE2B-543B-408C-89CFF0F89E87}"/>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1A6E5646-33AD-F472-1631-5CDD168A57A7}"/>
              </a:ext>
            </a:extLst>
          </p:cNvPr>
          <p:cNvSpPr>
            <a:spLocks noGrp="1"/>
          </p:cNvSpPr>
          <p:nvPr>
            <p:ph type="sldNum" sz="quarter" idx="12"/>
          </p:nvPr>
        </p:nvSpPr>
        <p:spPr/>
        <p:txBody>
          <a:bodyPr/>
          <a:lstStyle/>
          <a:p>
            <a:fld id="{BF1758FF-0BF1-4103-A89A-38EC40E85429}" type="slidenum">
              <a:rPr lang="en-SG" smtClean="0"/>
              <a:t>10</a:t>
            </a:fld>
            <a:endParaRPr lang="en-SG"/>
          </a:p>
        </p:txBody>
      </p:sp>
      <p:sp>
        <p:nvSpPr>
          <p:cNvPr id="42" name="TextBox 41">
            <a:extLst>
              <a:ext uri="{FF2B5EF4-FFF2-40B4-BE49-F238E27FC236}">
                <a16:creationId xmlns:a16="http://schemas.microsoft.com/office/drawing/2014/main" id="{BD4747D7-86D8-D8D7-6F5E-5694E508D206}"/>
              </a:ext>
            </a:extLst>
          </p:cNvPr>
          <p:cNvSpPr txBox="1"/>
          <p:nvPr/>
        </p:nvSpPr>
        <p:spPr>
          <a:xfrm>
            <a:off x="4461183" y="4401736"/>
            <a:ext cx="7098414" cy="2062103"/>
          </a:xfrm>
          <a:prstGeom prst="rect">
            <a:avLst/>
          </a:prstGeom>
          <a:noFill/>
        </p:spPr>
        <p:txBody>
          <a:bodyPr wrap="square" lIns="91440" tIns="45720" rIns="91440" bIns="45720" anchor="t">
            <a:spAutoFit/>
          </a:bodyPr>
          <a:lstStyle/>
          <a:p>
            <a:endParaRPr lang="en-IN" sz="1600" b="1">
              <a:ea typeface="Calibri"/>
              <a:cs typeface="Calibri"/>
            </a:endParaRPr>
          </a:p>
          <a:p>
            <a:r>
              <a:rPr lang="en-IN" sz="1600" b="1"/>
              <a:t>Observations:</a:t>
            </a:r>
            <a:endParaRPr lang="en-IN" sz="1600" b="1">
              <a:ea typeface="Calibri"/>
              <a:cs typeface="Calibri"/>
            </a:endParaRPr>
          </a:p>
          <a:p>
            <a:pPr marL="285750" indent="-285750">
              <a:buFont typeface="Arial" panose="020B0604020202020204" pitchFamily="34" charset="0"/>
              <a:buChar char="•"/>
            </a:pPr>
            <a:r>
              <a:rPr lang="en-IN" sz="1600" b="1" err="1"/>
              <a:t>XGBoost</a:t>
            </a:r>
            <a:r>
              <a:rPr lang="en-IN" sz="1600" b="1"/>
              <a:t> </a:t>
            </a:r>
            <a:r>
              <a:rPr lang="en-IN" sz="1600"/>
              <a:t>delivers the best performance across all metrics, explaining 80% of the variance in taxi fare predictions.</a:t>
            </a:r>
            <a:endParaRPr lang="en-IN" sz="1600">
              <a:ea typeface="Calibri"/>
              <a:cs typeface="Calibri"/>
            </a:endParaRPr>
          </a:p>
          <a:p>
            <a:pPr marL="285750" indent="-285750">
              <a:buFont typeface="Arial" panose="020B0604020202020204" pitchFamily="34" charset="0"/>
              <a:buChar char="•"/>
            </a:pPr>
            <a:r>
              <a:rPr lang="en-IN" sz="1600" b="1"/>
              <a:t>Decision Tree</a:t>
            </a:r>
            <a:r>
              <a:rPr lang="en-IN" sz="1600"/>
              <a:t> has moderate accuracy but falls significantly short of </a:t>
            </a:r>
            <a:r>
              <a:rPr lang="en-IN" sz="1600" err="1"/>
              <a:t>XGBoost's</a:t>
            </a:r>
            <a:r>
              <a:rPr lang="en-IN" sz="1600"/>
              <a:t> performance.</a:t>
            </a:r>
            <a:endParaRPr lang="en-IN" sz="1600">
              <a:ea typeface="Calibri"/>
              <a:cs typeface="Calibri"/>
            </a:endParaRPr>
          </a:p>
          <a:p>
            <a:pPr marL="285750" indent="-285750">
              <a:buFont typeface="Arial" panose="020B0604020202020204" pitchFamily="34" charset="0"/>
              <a:buChar char="•"/>
            </a:pPr>
            <a:r>
              <a:rPr lang="en-IN" sz="1600" b="1"/>
              <a:t>Linear Regression</a:t>
            </a:r>
            <a:r>
              <a:rPr lang="en-IN" sz="1600"/>
              <a:t> performs the worst, indicating challenges in capturing complex patterns in the data.</a:t>
            </a:r>
            <a:endParaRPr lang="en-IN" sz="1600">
              <a:ea typeface="Calibri"/>
              <a:cs typeface="Calibri"/>
            </a:endParaRPr>
          </a:p>
        </p:txBody>
      </p:sp>
      <p:graphicFrame>
        <p:nvGraphicFramePr>
          <p:cNvPr id="7" name="Table 6">
            <a:extLst>
              <a:ext uri="{FF2B5EF4-FFF2-40B4-BE49-F238E27FC236}">
                <a16:creationId xmlns:a16="http://schemas.microsoft.com/office/drawing/2014/main" id="{3FFB33B8-6522-858A-C37F-8108A8960BAA}"/>
              </a:ext>
            </a:extLst>
          </p:cNvPr>
          <p:cNvGraphicFramePr>
            <a:graphicFrameLocks noGrp="1"/>
          </p:cNvGraphicFramePr>
          <p:nvPr>
            <p:extLst>
              <p:ext uri="{D42A27DB-BD31-4B8C-83A1-F6EECF244321}">
                <p14:modId xmlns:p14="http://schemas.microsoft.com/office/powerpoint/2010/main" val="3422624720"/>
              </p:ext>
            </p:extLst>
          </p:nvPr>
        </p:nvGraphicFramePr>
        <p:xfrm>
          <a:off x="4458729" y="169905"/>
          <a:ext cx="7271175" cy="4390673"/>
        </p:xfrm>
        <a:graphic>
          <a:graphicData uri="http://schemas.openxmlformats.org/drawingml/2006/table">
            <a:tbl>
              <a:tblPr bandRow="1">
                <a:tableStyleId>{5C22544A-7EE6-4342-B048-85BDC9FD1C3A}</a:tableStyleId>
              </a:tblPr>
              <a:tblGrid>
                <a:gridCol w="1997675">
                  <a:extLst>
                    <a:ext uri="{9D8B030D-6E8A-4147-A177-3AD203B41FA5}">
                      <a16:colId xmlns:a16="http://schemas.microsoft.com/office/drawing/2014/main" val="369418785"/>
                    </a:ext>
                  </a:extLst>
                </a:gridCol>
                <a:gridCol w="2377902">
                  <a:extLst>
                    <a:ext uri="{9D8B030D-6E8A-4147-A177-3AD203B41FA5}">
                      <a16:colId xmlns:a16="http://schemas.microsoft.com/office/drawing/2014/main" val="2008976940"/>
                    </a:ext>
                  </a:extLst>
                </a:gridCol>
                <a:gridCol w="1571625">
                  <a:extLst>
                    <a:ext uri="{9D8B030D-6E8A-4147-A177-3AD203B41FA5}">
                      <a16:colId xmlns:a16="http://schemas.microsoft.com/office/drawing/2014/main" val="3132566213"/>
                    </a:ext>
                  </a:extLst>
                </a:gridCol>
                <a:gridCol w="1323973">
                  <a:extLst>
                    <a:ext uri="{9D8B030D-6E8A-4147-A177-3AD203B41FA5}">
                      <a16:colId xmlns:a16="http://schemas.microsoft.com/office/drawing/2014/main" val="1913924750"/>
                    </a:ext>
                  </a:extLst>
                </a:gridCol>
              </a:tblGrid>
              <a:tr h="337899">
                <a:tc>
                  <a:txBody>
                    <a:bodyPr/>
                    <a:lstStyle/>
                    <a:p>
                      <a:pPr algn="ctr" fontAlgn="base">
                        <a:lnSpc>
                          <a:spcPts val="1650"/>
                        </a:lnSpc>
                      </a:pPr>
                      <a:r>
                        <a:rPr lang="en-US" sz="1400" b="1">
                          <a:solidFill>
                            <a:srgbClr val="FFFFFF"/>
                          </a:solidFill>
                          <a:effectLst/>
                          <a:latin typeface="Arial" panose="020B0604020202020204" pitchFamily="34" charset="0"/>
                        </a:rPr>
                        <a:t>Model</a:t>
                      </a:r>
                      <a:endParaRPr lang="en-US" b="1">
                        <a:solidFill>
                          <a:srgbClr val="FFFFFF"/>
                        </a:solidFill>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1CADE4"/>
                    </a:solidFill>
                  </a:tcPr>
                </a:tc>
                <a:tc>
                  <a:txBody>
                    <a:bodyPr/>
                    <a:lstStyle/>
                    <a:p>
                      <a:pPr algn="ctr" fontAlgn="base">
                        <a:lnSpc>
                          <a:spcPts val="1650"/>
                        </a:lnSpc>
                      </a:pPr>
                      <a:r>
                        <a:rPr lang="en-US" sz="1400" b="1">
                          <a:solidFill>
                            <a:srgbClr val="FFFFFF"/>
                          </a:solidFill>
                          <a:effectLst/>
                          <a:latin typeface="Arial" panose="020B0604020202020204" pitchFamily="34" charset="0"/>
                        </a:rPr>
                        <a:t>Parameter</a:t>
                      </a:r>
                      <a:endParaRPr lang="en-US" b="1">
                        <a:solidFill>
                          <a:srgbClr val="FFFFFF"/>
                        </a:solidFill>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1CADE4"/>
                    </a:solidFill>
                  </a:tcPr>
                </a:tc>
                <a:tc>
                  <a:txBody>
                    <a:bodyPr/>
                    <a:lstStyle/>
                    <a:p>
                      <a:pPr algn="ctr" fontAlgn="base">
                        <a:lnSpc>
                          <a:spcPts val="1650"/>
                        </a:lnSpc>
                      </a:pPr>
                      <a:r>
                        <a:rPr lang="en-US" sz="1400" b="1">
                          <a:solidFill>
                            <a:srgbClr val="FFFFFF"/>
                          </a:solidFill>
                          <a:effectLst/>
                          <a:latin typeface="Arial" panose="020B0604020202020204" pitchFamily="34" charset="0"/>
                        </a:rPr>
                        <a:t>Training Set</a:t>
                      </a:r>
                      <a:endParaRPr lang="en-US" b="1">
                        <a:solidFill>
                          <a:srgbClr val="FFFFFF"/>
                        </a:solidFill>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1CADE4"/>
                    </a:solidFill>
                  </a:tcPr>
                </a:tc>
                <a:tc>
                  <a:txBody>
                    <a:bodyPr/>
                    <a:lstStyle/>
                    <a:p>
                      <a:pPr algn="ctr" fontAlgn="base">
                        <a:lnSpc>
                          <a:spcPts val="1650"/>
                        </a:lnSpc>
                      </a:pPr>
                      <a:r>
                        <a:rPr lang="en-US" sz="1400" b="1">
                          <a:solidFill>
                            <a:srgbClr val="FFFFFF"/>
                          </a:solidFill>
                          <a:effectLst/>
                          <a:latin typeface="Arial" panose="020B0604020202020204" pitchFamily="34" charset="0"/>
                        </a:rPr>
                        <a:t>Test Set</a:t>
                      </a:r>
                      <a:endParaRPr lang="en-US" b="1">
                        <a:solidFill>
                          <a:srgbClr val="FFFFFF"/>
                        </a:solidFill>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1CADE4"/>
                    </a:solidFill>
                  </a:tcPr>
                </a:tc>
                <a:extLst>
                  <a:ext uri="{0D108BD9-81ED-4DB2-BD59-A6C34878D82A}">
                    <a16:rowId xmlns:a16="http://schemas.microsoft.com/office/drawing/2014/main" val="2114901357"/>
                  </a:ext>
                </a:extLst>
              </a:tr>
              <a:tr h="496910">
                <a:tc>
                  <a:txBody>
                    <a:bodyPr/>
                    <a:lstStyle/>
                    <a:p>
                      <a:pPr fontAlgn="base">
                        <a:lnSpc>
                          <a:spcPts val="1650"/>
                        </a:lnSpc>
                      </a:pPr>
                      <a:r>
                        <a:rPr lang="en-US" sz="1400" b="1">
                          <a:solidFill>
                            <a:srgbClr val="1F1F1F"/>
                          </a:solidFill>
                          <a:effectLst/>
                          <a:latin typeface="Arial" panose="020B0604020202020204" pitchFamily="34" charset="0"/>
                        </a:rPr>
                        <a:t>Linear Regression</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tc>
                  <a:txBody>
                    <a:bodyPr/>
                    <a:lstStyle/>
                    <a:p>
                      <a:pPr fontAlgn="base">
                        <a:lnSpc>
                          <a:spcPts val="1650"/>
                        </a:lnSpc>
                      </a:pPr>
                      <a:r>
                        <a:rPr lang="en-US" sz="1400" b="1">
                          <a:solidFill>
                            <a:srgbClr val="1F1F1F"/>
                          </a:solidFill>
                          <a:effectLst/>
                          <a:latin typeface="Arial" panose="020B0604020202020204" pitchFamily="34" charset="0"/>
                        </a:rPr>
                        <a:t>Mean Absolute Error (MAE)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1F1F1F"/>
                          </a:solidFill>
                          <a:effectLst/>
                          <a:latin typeface="Arial" panose="020B0604020202020204" pitchFamily="34" charset="0"/>
                        </a:rPr>
                        <a:t>4.8943</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1F1F1F"/>
                          </a:solidFill>
                          <a:effectLst/>
                          <a:latin typeface="Arial" panose="020B0604020202020204" pitchFamily="34" charset="0"/>
                        </a:rPr>
                        <a:t>4.9329</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extLst>
                  <a:ext uri="{0D108BD9-81ED-4DB2-BD59-A6C34878D82A}">
                    <a16:rowId xmlns:a16="http://schemas.microsoft.com/office/drawing/2014/main" val="1334195002"/>
                  </a:ext>
                </a:extLst>
              </a:tr>
              <a:tr h="496910">
                <a:tc>
                  <a:txBody>
                    <a:bodyPr/>
                    <a:lstStyle/>
                    <a:p>
                      <a:pPr fontAlgn="auto">
                        <a:lnSpc>
                          <a:spcPts val="1650"/>
                        </a:lnSpc>
                      </a:pPr>
                      <a:endParaRPr lang="en-US" sz="1400" b="1">
                        <a:solidFill>
                          <a:srgbClr val="1F1F1F"/>
                        </a:solidFill>
                        <a:effectLst/>
                        <a:latin typeface="Arial" panose="020B0604020202020204" pitchFamily="34" charset="0"/>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tc>
                  <a:txBody>
                    <a:bodyPr/>
                    <a:lstStyle/>
                    <a:p>
                      <a:pPr fontAlgn="base">
                        <a:lnSpc>
                          <a:spcPts val="1650"/>
                        </a:lnSpc>
                      </a:pPr>
                      <a:r>
                        <a:rPr lang="en-US" sz="1400" b="1">
                          <a:solidFill>
                            <a:srgbClr val="1F1F1F"/>
                          </a:solidFill>
                          <a:effectLst/>
                          <a:latin typeface="Arial" panose="020B0604020202020204" pitchFamily="34" charset="0"/>
                        </a:rPr>
                        <a:t>Mean Squared Error (MSE)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tc>
                  <a:txBody>
                    <a:bodyPr/>
                    <a:lstStyle/>
                    <a:p>
                      <a:pPr algn="ctr" fontAlgn="base">
                        <a:lnSpc>
                          <a:spcPts val="1650"/>
                        </a:lnSpc>
                      </a:pPr>
                      <a:r>
                        <a:rPr lang="en-US" sz="1400">
                          <a:solidFill>
                            <a:srgbClr val="1F1F1F"/>
                          </a:solidFill>
                          <a:effectLst/>
                          <a:latin typeface="Arial" panose="020B0604020202020204" pitchFamily="34" charset="0"/>
                        </a:rPr>
                        <a:t>64.1171</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tc>
                  <a:txBody>
                    <a:bodyPr/>
                    <a:lstStyle/>
                    <a:p>
                      <a:pPr algn="ctr" fontAlgn="base">
                        <a:lnSpc>
                          <a:spcPts val="1650"/>
                        </a:lnSpc>
                      </a:pPr>
                      <a:r>
                        <a:rPr lang="en-US" sz="1400">
                          <a:solidFill>
                            <a:srgbClr val="1F1F1F"/>
                          </a:solidFill>
                          <a:effectLst/>
                          <a:latin typeface="Arial" panose="020B0604020202020204" pitchFamily="34" charset="0"/>
                        </a:rPr>
                        <a:t>64.3020</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extLst>
                  <a:ext uri="{0D108BD9-81ED-4DB2-BD59-A6C34878D82A}">
                    <a16:rowId xmlns:a16="http://schemas.microsoft.com/office/drawing/2014/main" val="3285954598"/>
                  </a:ext>
                </a:extLst>
              </a:tr>
              <a:tr h="318022">
                <a:tc>
                  <a:txBody>
                    <a:bodyPr/>
                    <a:lstStyle/>
                    <a:p>
                      <a:pPr fontAlgn="auto">
                        <a:lnSpc>
                          <a:spcPts val="1650"/>
                        </a:lnSpc>
                      </a:pPr>
                      <a:endParaRPr lang="en-US" sz="1400" b="1">
                        <a:solidFill>
                          <a:srgbClr val="1F1F1F"/>
                        </a:solidFill>
                        <a:effectLst/>
                        <a:latin typeface="Arial" panose="020B0604020202020204" pitchFamily="34" charset="0"/>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CCE3F5"/>
                    </a:solidFill>
                  </a:tcPr>
                </a:tc>
                <a:tc>
                  <a:txBody>
                    <a:bodyPr/>
                    <a:lstStyle/>
                    <a:p>
                      <a:pPr fontAlgn="base">
                        <a:lnSpc>
                          <a:spcPts val="1650"/>
                        </a:lnSpc>
                      </a:pPr>
                      <a:r>
                        <a:rPr lang="en-US" sz="1400" b="1">
                          <a:solidFill>
                            <a:srgbClr val="1F1F1F"/>
                          </a:solidFill>
                          <a:effectLst/>
                          <a:latin typeface="Arial" panose="020B0604020202020204" pitchFamily="34" charset="0"/>
                        </a:rPr>
                        <a:t>R² Score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1F1F1F"/>
                          </a:solidFill>
                          <a:effectLst/>
                          <a:latin typeface="Arial" panose="020B0604020202020204" pitchFamily="34" charset="0"/>
                        </a:rPr>
                        <a:t>0.3466</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1F1F1F"/>
                          </a:solidFill>
                          <a:effectLst/>
                          <a:latin typeface="Arial" panose="020B0604020202020204" pitchFamily="34" charset="0"/>
                        </a:rPr>
                        <a:t>0.3512</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CCE3F5"/>
                    </a:solidFill>
                  </a:tcPr>
                </a:tc>
                <a:extLst>
                  <a:ext uri="{0D108BD9-81ED-4DB2-BD59-A6C34878D82A}">
                    <a16:rowId xmlns:a16="http://schemas.microsoft.com/office/drawing/2014/main" val="3635120511"/>
                  </a:ext>
                </a:extLst>
              </a:tr>
              <a:tr h="496910">
                <a:tc>
                  <a:txBody>
                    <a:bodyPr/>
                    <a:lstStyle/>
                    <a:p>
                      <a:pPr fontAlgn="base">
                        <a:lnSpc>
                          <a:spcPts val="1650"/>
                        </a:lnSpc>
                      </a:pPr>
                      <a:r>
                        <a:rPr lang="en-US" sz="1400" b="1">
                          <a:solidFill>
                            <a:srgbClr val="1F1F1F"/>
                          </a:solidFill>
                          <a:effectLst/>
                          <a:latin typeface="Arial" panose="020B0604020202020204" pitchFamily="34" charset="0"/>
                        </a:rPr>
                        <a:t>Decision Tree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tc>
                  <a:txBody>
                    <a:bodyPr/>
                    <a:lstStyle/>
                    <a:p>
                      <a:pPr fontAlgn="base">
                        <a:lnSpc>
                          <a:spcPts val="1650"/>
                        </a:lnSpc>
                      </a:pPr>
                      <a:r>
                        <a:rPr lang="en-US" sz="1400" b="1">
                          <a:solidFill>
                            <a:srgbClr val="1F1F1F"/>
                          </a:solidFill>
                          <a:effectLst/>
                          <a:latin typeface="Arial" panose="020B0604020202020204" pitchFamily="34" charset="0"/>
                        </a:rPr>
                        <a:t>Mean Absolute Error (MAE)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tc>
                  <a:txBody>
                    <a:bodyPr/>
                    <a:lstStyle/>
                    <a:p>
                      <a:pPr algn="ctr" fontAlgn="base">
                        <a:lnSpc>
                          <a:spcPts val="1650"/>
                        </a:lnSpc>
                      </a:pPr>
                      <a:r>
                        <a:rPr lang="en-US" sz="1400">
                          <a:solidFill>
                            <a:srgbClr val="1F1F1F"/>
                          </a:solidFill>
                          <a:effectLst/>
                          <a:latin typeface="Arial" panose="020B0604020202020204" pitchFamily="34" charset="0"/>
                        </a:rPr>
                        <a:t>0.0096</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tc>
                  <a:txBody>
                    <a:bodyPr/>
                    <a:lstStyle/>
                    <a:p>
                      <a:pPr algn="ctr" fontAlgn="base">
                        <a:lnSpc>
                          <a:spcPts val="1650"/>
                        </a:lnSpc>
                      </a:pPr>
                      <a:r>
                        <a:rPr lang="en-US" sz="1400">
                          <a:solidFill>
                            <a:srgbClr val="1F1F1F"/>
                          </a:solidFill>
                          <a:effectLst/>
                          <a:latin typeface="Arial" panose="020B0604020202020204" pitchFamily="34" charset="0"/>
                        </a:rPr>
                        <a:t>2.6084</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extLst>
                  <a:ext uri="{0D108BD9-81ED-4DB2-BD59-A6C34878D82A}">
                    <a16:rowId xmlns:a16="http://schemas.microsoft.com/office/drawing/2014/main" val="3069556896"/>
                  </a:ext>
                </a:extLst>
              </a:tr>
              <a:tr h="496910">
                <a:tc>
                  <a:txBody>
                    <a:bodyPr/>
                    <a:lstStyle/>
                    <a:p>
                      <a:pPr fontAlgn="auto">
                        <a:lnSpc>
                          <a:spcPts val="1650"/>
                        </a:lnSpc>
                      </a:pPr>
                      <a:endParaRPr lang="en-US" sz="1400" b="1">
                        <a:solidFill>
                          <a:srgbClr val="1F1F1F"/>
                        </a:solidFill>
                        <a:effectLst/>
                        <a:latin typeface="Arial" panose="020B0604020202020204" pitchFamily="34" charset="0"/>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tc>
                  <a:txBody>
                    <a:bodyPr/>
                    <a:lstStyle/>
                    <a:p>
                      <a:pPr fontAlgn="base">
                        <a:lnSpc>
                          <a:spcPts val="1650"/>
                        </a:lnSpc>
                      </a:pPr>
                      <a:r>
                        <a:rPr lang="en-US" sz="1400" b="1">
                          <a:solidFill>
                            <a:srgbClr val="1F1F1F"/>
                          </a:solidFill>
                          <a:effectLst/>
                          <a:latin typeface="Arial" panose="020B0604020202020204" pitchFamily="34" charset="0"/>
                        </a:rPr>
                        <a:t>Mean Squared Error (MSE):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1F1F1F"/>
                          </a:solidFill>
                          <a:effectLst/>
                          <a:latin typeface="Arial" panose="020B0604020202020204" pitchFamily="34" charset="0"/>
                        </a:rPr>
                        <a:t>0.0003</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1F1F1F"/>
                          </a:solidFill>
                          <a:effectLst/>
                          <a:latin typeface="Arial" panose="020B0604020202020204" pitchFamily="34" charset="0"/>
                        </a:rPr>
                        <a:t>37.1167</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extLst>
                  <a:ext uri="{0D108BD9-81ED-4DB2-BD59-A6C34878D82A}">
                    <a16:rowId xmlns:a16="http://schemas.microsoft.com/office/drawing/2014/main" val="2455391335"/>
                  </a:ext>
                </a:extLst>
              </a:tr>
              <a:tr h="318022">
                <a:tc>
                  <a:txBody>
                    <a:bodyPr/>
                    <a:lstStyle/>
                    <a:p>
                      <a:pPr fontAlgn="auto">
                        <a:lnSpc>
                          <a:spcPts val="1650"/>
                        </a:lnSpc>
                      </a:pPr>
                      <a:endParaRPr lang="en-US" sz="1400" b="1">
                        <a:solidFill>
                          <a:srgbClr val="1F1F1F"/>
                        </a:solidFill>
                        <a:effectLst/>
                        <a:latin typeface="Arial" panose="020B0604020202020204" pitchFamily="34" charset="0"/>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E7F1FA"/>
                    </a:solidFill>
                  </a:tcPr>
                </a:tc>
                <a:tc>
                  <a:txBody>
                    <a:bodyPr/>
                    <a:lstStyle/>
                    <a:p>
                      <a:pPr fontAlgn="base">
                        <a:lnSpc>
                          <a:spcPts val="1650"/>
                        </a:lnSpc>
                      </a:pPr>
                      <a:r>
                        <a:rPr lang="en-US" sz="1400" b="1">
                          <a:solidFill>
                            <a:srgbClr val="1F1F1F"/>
                          </a:solidFill>
                          <a:effectLst/>
                          <a:latin typeface="Arial" panose="020B0604020202020204" pitchFamily="34" charset="0"/>
                        </a:rPr>
                        <a:t>R² Score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E7F1FA"/>
                    </a:solidFill>
                  </a:tcPr>
                </a:tc>
                <a:tc>
                  <a:txBody>
                    <a:bodyPr/>
                    <a:lstStyle/>
                    <a:p>
                      <a:pPr algn="ctr" fontAlgn="base">
                        <a:lnSpc>
                          <a:spcPts val="1650"/>
                        </a:lnSpc>
                      </a:pPr>
                      <a:r>
                        <a:rPr lang="en-US" sz="1400">
                          <a:solidFill>
                            <a:srgbClr val="1F1F1F"/>
                          </a:solidFill>
                          <a:effectLst/>
                          <a:latin typeface="Arial" panose="020B0604020202020204" pitchFamily="34" charset="0"/>
                        </a:rPr>
                        <a:t>0.9999</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E7F1FA"/>
                    </a:solidFill>
                  </a:tcPr>
                </a:tc>
                <a:tc>
                  <a:txBody>
                    <a:bodyPr/>
                    <a:lstStyle/>
                    <a:p>
                      <a:pPr algn="ctr" fontAlgn="base">
                        <a:lnSpc>
                          <a:spcPts val="1650"/>
                        </a:lnSpc>
                      </a:pPr>
                      <a:r>
                        <a:rPr lang="en-US" sz="1400">
                          <a:solidFill>
                            <a:srgbClr val="1F1F1F"/>
                          </a:solidFill>
                          <a:effectLst/>
                          <a:latin typeface="Arial" panose="020B0604020202020204" pitchFamily="34" charset="0"/>
                        </a:rPr>
                        <a:t>0.6255</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E7F1FA"/>
                    </a:solidFill>
                  </a:tcPr>
                </a:tc>
                <a:extLst>
                  <a:ext uri="{0D108BD9-81ED-4DB2-BD59-A6C34878D82A}">
                    <a16:rowId xmlns:a16="http://schemas.microsoft.com/office/drawing/2014/main" val="424823079"/>
                  </a:ext>
                </a:extLst>
              </a:tr>
              <a:tr h="496910">
                <a:tc>
                  <a:txBody>
                    <a:bodyPr/>
                    <a:lstStyle/>
                    <a:p>
                      <a:pPr fontAlgn="base">
                        <a:lnSpc>
                          <a:spcPts val="1650"/>
                        </a:lnSpc>
                      </a:pPr>
                      <a:r>
                        <a:rPr lang="en-US" sz="1400" b="1">
                          <a:solidFill>
                            <a:srgbClr val="1F1F1F"/>
                          </a:solidFill>
                          <a:effectLst/>
                          <a:latin typeface="Arial" panose="020B0604020202020204" pitchFamily="34" charset="0"/>
                        </a:rPr>
                        <a:t>XGBoost</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tc>
                  <a:txBody>
                    <a:bodyPr/>
                    <a:lstStyle/>
                    <a:p>
                      <a:pPr fontAlgn="base">
                        <a:lnSpc>
                          <a:spcPts val="1650"/>
                        </a:lnSpc>
                      </a:pPr>
                      <a:r>
                        <a:rPr lang="en-US" sz="1400" b="1">
                          <a:solidFill>
                            <a:srgbClr val="1F1F1F"/>
                          </a:solidFill>
                          <a:effectLst/>
                          <a:latin typeface="Arial" panose="020B0604020202020204" pitchFamily="34" charset="0"/>
                        </a:rPr>
                        <a:t>Mean Absolute Error (MAE)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1F1F1F"/>
                          </a:solidFill>
                          <a:effectLst/>
                          <a:latin typeface="Arial" panose="020B0604020202020204" pitchFamily="34" charset="0"/>
                        </a:rPr>
                        <a:t>1.6706</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FFFFFF"/>
                          </a:solidFill>
                          <a:effectLst/>
                          <a:latin typeface="Arial" panose="020B0604020202020204" pitchFamily="34" charset="0"/>
                        </a:rPr>
                        <a:t>1.7997</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000000"/>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2683C6"/>
                    </a:solidFill>
                  </a:tcPr>
                </a:tc>
                <a:extLst>
                  <a:ext uri="{0D108BD9-81ED-4DB2-BD59-A6C34878D82A}">
                    <a16:rowId xmlns:a16="http://schemas.microsoft.com/office/drawing/2014/main" val="2697425183"/>
                  </a:ext>
                </a:extLst>
              </a:tr>
              <a:tr h="496910">
                <a:tc>
                  <a:txBody>
                    <a:bodyPr/>
                    <a:lstStyle/>
                    <a:p>
                      <a:pPr fontAlgn="auto">
                        <a:lnSpc>
                          <a:spcPts val="1650"/>
                        </a:lnSpc>
                      </a:pPr>
                      <a:endParaRPr lang="en-US" sz="1400" b="1">
                        <a:solidFill>
                          <a:srgbClr val="1F1F1F"/>
                        </a:solidFill>
                        <a:effectLst/>
                        <a:latin typeface="Arial" panose="020B0604020202020204" pitchFamily="34" charset="0"/>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tc>
                  <a:txBody>
                    <a:bodyPr/>
                    <a:lstStyle/>
                    <a:p>
                      <a:pPr fontAlgn="base">
                        <a:lnSpc>
                          <a:spcPts val="1650"/>
                        </a:lnSpc>
                      </a:pPr>
                      <a:r>
                        <a:rPr lang="en-US" sz="1400" b="1">
                          <a:solidFill>
                            <a:srgbClr val="1F1F1F"/>
                          </a:solidFill>
                          <a:effectLst/>
                          <a:latin typeface="Arial" panose="020B0604020202020204" pitchFamily="34" charset="0"/>
                        </a:rPr>
                        <a:t>Mean Squared Error (MSE):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tc>
                  <a:txBody>
                    <a:bodyPr/>
                    <a:lstStyle/>
                    <a:p>
                      <a:pPr algn="ctr" fontAlgn="base">
                        <a:lnSpc>
                          <a:spcPts val="1650"/>
                        </a:lnSpc>
                      </a:pPr>
                      <a:r>
                        <a:rPr lang="en-US" sz="1400">
                          <a:solidFill>
                            <a:srgbClr val="1F1F1F"/>
                          </a:solidFill>
                          <a:effectLst/>
                          <a:latin typeface="Arial" panose="020B0604020202020204" pitchFamily="34" charset="0"/>
                        </a:rPr>
                        <a:t>12.6767</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F1FA"/>
                    </a:solidFill>
                  </a:tcPr>
                </a:tc>
                <a:tc>
                  <a:txBody>
                    <a:bodyPr/>
                    <a:lstStyle/>
                    <a:p>
                      <a:pPr algn="ctr" fontAlgn="base">
                        <a:lnSpc>
                          <a:spcPts val="1650"/>
                        </a:lnSpc>
                      </a:pPr>
                      <a:r>
                        <a:rPr lang="en-US" sz="1400">
                          <a:solidFill>
                            <a:srgbClr val="FFFFFF"/>
                          </a:solidFill>
                          <a:effectLst/>
                          <a:latin typeface="Arial" panose="020B0604020202020204" pitchFamily="34" charset="0"/>
                        </a:rPr>
                        <a:t>19.2302</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2683C6"/>
                    </a:solidFill>
                  </a:tcPr>
                </a:tc>
                <a:extLst>
                  <a:ext uri="{0D108BD9-81ED-4DB2-BD59-A6C34878D82A}">
                    <a16:rowId xmlns:a16="http://schemas.microsoft.com/office/drawing/2014/main" val="2617100085"/>
                  </a:ext>
                </a:extLst>
              </a:tr>
              <a:tr h="327960">
                <a:tc>
                  <a:txBody>
                    <a:bodyPr/>
                    <a:lstStyle/>
                    <a:p>
                      <a:pPr fontAlgn="auto">
                        <a:lnSpc>
                          <a:spcPts val="1650"/>
                        </a:lnSpc>
                      </a:pPr>
                      <a:endParaRPr lang="en-US" sz="1400" b="1">
                        <a:solidFill>
                          <a:srgbClr val="1F1F1F"/>
                        </a:solidFill>
                        <a:effectLst/>
                        <a:latin typeface="Arial" panose="020B0604020202020204" pitchFamily="34" charset="0"/>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CCE3F5"/>
                    </a:solidFill>
                  </a:tcPr>
                </a:tc>
                <a:tc>
                  <a:txBody>
                    <a:bodyPr/>
                    <a:lstStyle/>
                    <a:p>
                      <a:pPr fontAlgn="base">
                        <a:lnSpc>
                          <a:spcPts val="1650"/>
                        </a:lnSpc>
                      </a:pPr>
                      <a:r>
                        <a:rPr lang="en-US" sz="1400" b="1">
                          <a:solidFill>
                            <a:srgbClr val="1F1F1F"/>
                          </a:solidFill>
                          <a:effectLst/>
                          <a:latin typeface="Arial" panose="020B0604020202020204" pitchFamily="34" charset="0"/>
                        </a:rPr>
                        <a:t>R² Score</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1F1F1F"/>
                          </a:solidFill>
                          <a:effectLst/>
                          <a:latin typeface="Arial" panose="020B0604020202020204" pitchFamily="34" charset="0"/>
                        </a:rPr>
                        <a:t>0.8708</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CCE3F5"/>
                    </a:solidFill>
                  </a:tcPr>
                </a:tc>
                <a:tc>
                  <a:txBody>
                    <a:bodyPr/>
                    <a:lstStyle/>
                    <a:p>
                      <a:pPr algn="ctr" fontAlgn="base">
                        <a:lnSpc>
                          <a:spcPts val="1650"/>
                        </a:lnSpc>
                      </a:pPr>
                      <a:r>
                        <a:rPr lang="en-US" sz="1400">
                          <a:solidFill>
                            <a:srgbClr val="FFFFFF"/>
                          </a:solidFill>
                          <a:effectLst/>
                          <a:latin typeface="Arial" panose="020B0604020202020204" pitchFamily="34" charset="0"/>
                        </a:rPr>
                        <a:t>0.8059</a:t>
                      </a:r>
                      <a:endParaRPr lang="en-US">
                        <a:effectLst/>
                      </a:endParaRPr>
                    </a:p>
                  </a:txBody>
                  <a:tcPr anchor="ctr">
                    <a:lnL w="11744" cap="flat" cmpd="sng" algn="ctr">
                      <a:solidFill>
                        <a:srgbClr val="000000"/>
                      </a:solidFill>
                      <a:prstDash val="solid"/>
                      <a:round/>
                      <a:headEnd type="none" w="med" len="med"/>
                      <a:tailEnd type="none" w="med" len="med"/>
                    </a:lnL>
                    <a:lnR w="11744" cap="flat" cmpd="sng" algn="ctr">
                      <a:solidFill>
                        <a:srgbClr val="000000"/>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000000"/>
                      </a:solidFill>
                      <a:prstDash val="solid"/>
                      <a:round/>
                      <a:headEnd type="none" w="med" len="med"/>
                      <a:tailEnd type="none" w="med" len="med"/>
                    </a:lnB>
                    <a:solidFill>
                      <a:srgbClr val="2683C6"/>
                    </a:solidFill>
                  </a:tcPr>
                </a:tc>
                <a:extLst>
                  <a:ext uri="{0D108BD9-81ED-4DB2-BD59-A6C34878D82A}">
                    <a16:rowId xmlns:a16="http://schemas.microsoft.com/office/drawing/2014/main" val="1999640190"/>
                  </a:ext>
                </a:extLst>
              </a:tr>
            </a:tbl>
          </a:graphicData>
        </a:graphic>
      </p:graphicFrame>
    </p:spTree>
    <p:extLst>
      <p:ext uri="{BB962C8B-B14F-4D97-AF65-F5344CB8AC3E}">
        <p14:creationId xmlns:p14="http://schemas.microsoft.com/office/powerpoint/2010/main" val="84694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BD8E2-CFFF-5A0D-4ED6-FA507C10D359}"/>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17359658-CF66-8E50-E8DE-40B8F66B3974}"/>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F2A9291E-8856-2974-36B4-138F840969AF}"/>
              </a:ext>
            </a:extLst>
          </p:cNvPr>
          <p:cNvSpPr>
            <a:spLocks noGrp="1"/>
          </p:cNvSpPr>
          <p:nvPr>
            <p:ph type="sldNum" sz="quarter" idx="12"/>
          </p:nvPr>
        </p:nvSpPr>
        <p:spPr/>
        <p:txBody>
          <a:bodyPr/>
          <a:lstStyle/>
          <a:p>
            <a:fld id="{BF1758FF-0BF1-4103-A89A-38EC40E85429}" type="slidenum">
              <a:rPr lang="en-SG" smtClean="0"/>
              <a:t>11</a:t>
            </a:fld>
            <a:endParaRPr lang="en-SG"/>
          </a:p>
        </p:txBody>
      </p:sp>
      <p:sp>
        <p:nvSpPr>
          <p:cNvPr id="3" name="Title 1">
            <a:extLst>
              <a:ext uri="{FF2B5EF4-FFF2-40B4-BE49-F238E27FC236}">
                <a16:creationId xmlns:a16="http://schemas.microsoft.com/office/drawing/2014/main" id="{40EC1851-BBA3-E0AD-549F-3514C75F0289}"/>
              </a:ext>
            </a:extLst>
          </p:cNvPr>
          <p:cNvSpPr>
            <a:spLocks noGrp="1"/>
          </p:cNvSpPr>
          <p:nvPr>
            <p:ph type="title"/>
          </p:nvPr>
        </p:nvSpPr>
        <p:spPr>
          <a:xfrm>
            <a:off x="457201" y="594359"/>
            <a:ext cx="3200400" cy="2286000"/>
          </a:xfrm>
        </p:spPr>
        <p:txBody>
          <a:bodyPr>
            <a:normAutofit/>
          </a:bodyPr>
          <a:lstStyle/>
          <a:p>
            <a:r>
              <a:rPr lang="en-IN" sz="3200" b="1">
                <a:latin typeface="Graphik Semibold"/>
              </a:rPr>
              <a:t>Model Finetuning</a:t>
            </a:r>
          </a:p>
        </p:txBody>
      </p:sp>
      <p:sp>
        <p:nvSpPr>
          <p:cNvPr id="8" name="TextBox 7">
            <a:extLst>
              <a:ext uri="{FF2B5EF4-FFF2-40B4-BE49-F238E27FC236}">
                <a16:creationId xmlns:a16="http://schemas.microsoft.com/office/drawing/2014/main" id="{266BC795-87F3-68AF-DF58-C2FDF0197BDC}"/>
              </a:ext>
            </a:extLst>
          </p:cNvPr>
          <p:cNvSpPr txBox="1"/>
          <p:nvPr/>
        </p:nvSpPr>
        <p:spPr>
          <a:xfrm>
            <a:off x="4603656" y="486078"/>
            <a:ext cx="6935771" cy="5601533"/>
          </a:xfrm>
          <a:prstGeom prst="rect">
            <a:avLst/>
          </a:prstGeom>
          <a:noFill/>
        </p:spPr>
        <p:txBody>
          <a:bodyPr wrap="square" lIns="91440" tIns="45720" rIns="91440" bIns="45720" anchor="t">
            <a:spAutoFit/>
          </a:bodyPr>
          <a:lstStyle/>
          <a:p>
            <a:r>
              <a:rPr lang="en-US" sz="1400" b="1">
                <a:latin typeface="Arial"/>
                <a:cs typeface="Arial"/>
              </a:rPr>
              <a:t>1. Outlier Treatment </a:t>
            </a:r>
            <a:endParaRPr lang="en-US" sz="1400" b="1">
              <a:latin typeface="Arial"/>
              <a:ea typeface="Calibri"/>
              <a:cs typeface="Arial"/>
            </a:endParaRPr>
          </a:p>
          <a:p>
            <a:endParaRPr lang="en-US" sz="1400" b="1">
              <a:latin typeface="Arial"/>
              <a:cs typeface="Arial"/>
            </a:endParaRPr>
          </a:p>
          <a:p>
            <a:r>
              <a:rPr lang="en-US" sz="1200" b="1">
                <a:latin typeface="Arial"/>
                <a:cs typeface="Arial"/>
              </a:rPr>
              <a:t>Why: </a:t>
            </a:r>
            <a:r>
              <a:rPr lang="en-US" sz="1200">
                <a:latin typeface="Arial"/>
                <a:cs typeface="Arial"/>
              </a:rPr>
              <a:t>Outliers can significantly skew model predictions, leading to reduced accuracy and reliability.</a:t>
            </a:r>
          </a:p>
          <a:p>
            <a:r>
              <a:rPr lang="en-US" sz="1200" b="1">
                <a:latin typeface="Arial"/>
                <a:cs typeface="Arial"/>
              </a:rPr>
              <a:t>Steps Taken:</a:t>
            </a:r>
          </a:p>
          <a:p>
            <a:pPr marL="285750" indent="-285750">
              <a:buFont typeface="Arial"/>
              <a:buChar char="•"/>
            </a:pPr>
            <a:r>
              <a:rPr lang="en-US" sz="1200">
                <a:latin typeface="Arial"/>
                <a:cs typeface="Arial"/>
              </a:rPr>
              <a:t>Identified outliers using the </a:t>
            </a:r>
            <a:r>
              <a:rPr lang="en-US" sz="1200" b="1">
                <a:latin typeface="Arial"/>
                <a:cs typeface="Arial"/>
              </a:rPr>
              <a:t>Interquartile Range (IQR) method</a:t>
            </a:r>
            <a:r>
              <a:rPr lang="en-US" sz="1200">
                <a:latin typeface="Arial"/>
                <a:cs typeface="Arial"/>
              </a:rPr>
              <a:t> on residuals.</a:t>
            </a:r>
          </a:p>
          <a:p>
            <a:r>
              <a:rPr lang="en-US" sz="1200" b="1">
                <a:latin typeface="Arial"/>
                <a:cs typeface="Arial"/>
              </a:rPr>
              <a:t>Actions:</a:t>
            </a:r>
          </a:p>
          <a:p>
            <a:pPr marL="285750" indent="-285750">
              <a:buFont typeface="Arial"/>
              <a:buChar char="•"/>
            </a:pPr>
            <a:r>
              <a:rPr lang="en-US" sz="1200">
                <a:latin typeface="Arial"/>
                <a:cs typeface="Arial"/>
              </a:rPr>
              <a:t>Removed extreme outliers that heavily influenced model performance.</a:t>
            </a:r>
          </a:p>
          <a:p>
            <a:pPr marL="285750" indent="-285750">
              <a:buFont typeface="Arial"/>
              <a:buChar char="•"/>
            </a:pPr>
            <a:r>
              <a:rPr lang="en-US" sz="1200">
                <a:latin typeface="Arial"/>
                <a:cs typeface="Arial"/>
              </a:rPr>
              <a:t>Retained relevant outliers to maintain dataset integrity.</a:t>
            </a:r>
          </a:p>
          <a:p>
            <a:r>
              <a:rPr lang="en-US" sz="1200" b="1">
                <a:latin typeface="Arial"/>
                <a:cs typeface="Arial"/>
              </a:rPr>
              <a:t>Impact:</a:t>
            </a:r>
          </a:p>
          <a:p>
            <a:pPr marL="285750" indent="-285750">
              <a:buFont typeface="Arial"/>
              <a:buChar char="•"/>
            </a:pPr>
            <a:r>
              <a:rPr lang="en-US" sz="1200">
                <a:latin typeface="Arial"/>
                <a:cs typeface="Arial"/>
              </a:rPr>
              <a:t>Improved the model’s ability to generalize by reducing the noise caused by extreme values.</a:t>
            </a:r>
          </a:p>
          <a:p>
            <a:pPr marL="285750" indent="-285750">
              <a:buFont typeface="Arial"/>
              <a:buChar char="•"/>
            </a:pPr>
            <a:endParaRPr lang="en-US" sz="1200">
              <a:latin typeface="Arial"/>
              <a:cs typeface="Arial"/>
            </a:endParaRPr>
          </a:p>
          <a:p>
            <a:pPr marL="285750" indent="-285750">
              <a:buFont typeface="Arial"/>
              <a:buChar char="•"/>
            </a:pPr>
            <a:endParaRPr lang="en-US" sz="1200">
              <a:latin typeface="Arial"/>
              <a:cs typeface="Arial"/>
            </a:endParaRPr>
          </a:p>
          <a:p>
            <a:r>
              <a:rPr lang="en-US" sz="1400" b="1">
                <a:latin typeface="Arial"/>
                <a:cs typeface="Arial"/>
              </a:rPr>
              <a:t>2. Hyperparameter Tuning </a:t>
            </a:r>
            <a:endParaRPr lang="en-US" sz="1400" b="1">
              <a:latin typeface="Arial"/>
              <a:ea typeface="Calibri"/>
              <a:cs typeface="Arial"/>
            </a:endParaRPr>
          </a:p>
          <a:p>
            <a:endParaRPr lang="en-US" sz="1400" b="1">
              <a:latin typeface="Arial"/>
              <a:cs typeface="Arial"/>
            </a:endParaRPr>
          </a:p>
          <a:p>
            <a:r>
              <a:rPr lang="en-US" sz="1200" b="1">
                <a:latin typeface="Arial"/>
                <a:cs typeface="Arial"/>
              </a:rPr>
              <a:t>Why: </a:t>
            </a:r>
            <a:r>
              <a:rPr lang="en-US" sz="1200">
                <a:latin typeface="Arial"/>
                <a:cs typeface="Arial"/>
              </a:rPr>
              <a:t>Optimizing hyperparameters ensures the model achieves its best possible performance for the given dataset.</a:t>
            </a:r>
          </a:p>
          <a:p>
            <a:r>
              <a:rPr lang="en-US" sz="1200" b="1">
                <a:latin typeface="Arial"/>
                <a:cs typeface="Arial"/>
              </a:rPr>
              <a:t>Steps Taken:</a:t>
            </a:r>
          </a:p>
          <a:p>
            <a:pPr marL="171450" indent="-171450">
              <a:buFont typeface="Arial"/>
              <a:buChar char="•"/>
            </a:pPr>
            <a:r>
              <a:rPr lang="en-US" sz="1200">
                <a:latin typeface="Arial"/>
                <a:cs typeface="Arial"/>
              </a:rPr>
              <a:t>Used Grid Search to systematically test combinations of key parameters such as:</a:t>
            </a:r>
          </a:p>
          <a:p>
            <a:pPr marL="742950" lvl="1" indent="-285750">
              <a:buFont typeface="Courier New"/>
              <a:buChar char="o"/>
            </a:pPr>
            <a:r>
              <a:rPr lang="en-US" sz="1200" b="1">
                <a:latin typeface="Arial"/>
                <a:cs typeface="Arial"/>
              </a:rPr>
              <a:t>Learning Rate</a:t>
            </a:r>
          </a:p>
          <a:p>
            <a:pPr marL="742950" lvl="1" indent="-285750">
              <a:buFont typeface="Courier New"/>
              <a:buChar char="o"/>
            </a:pPr>
            <a:r>
              <a:rPr lang="en-US" sz="1200" b="1">
                <a:latin typeface="Arial"/>
                <a:cs typeface="Arial"/>
              </a:rPr>
              <a:t>Maximum Depth</a:t>
            </a:r>
          </a:p>
          <a:p>
            <a:pPr marL="742950" lvl="1" indent="-285750">
              <a:buFont typeface="Courier New"/>
              <a:buChar char="o"/>
            </a:pPr>
            <a:r>
              <a:rPr lang="en-US" sz="1200" b="1">
                <a:latin typeface="Arial"/>
                <a:cs typeface="Arial"/>
              </a:rPr>
              <a:t>Number of Estimators</a:t>
            </a:r>
          </a:p>
          <a:p>
            <a:pPr marL="171450" indent="-171450">
              <a:buFont typeface="Arial"/>
              <a:buChar char="•"/>
            </a:pPr>
            <a:r>
              <a:rPr lang="en-US" sz="1200" b="1">
                <a:latin typeface="Arial"/>
                <a:cs typeface="Arial"/>
              </a:rPr>
              <a:t>Evaluated performance metrics for each combination using cross-validation</a:t>
            </a:r>
          </a:p>
          <a:p>
            <a:endParaRPr lang="en-US" sz="1200" b="1">
              <a:latin typeface="Arial"/>
              <a:cs typeface="Arial"/>
            </a:endParaRPr>
          </a:p>
          <a:p>
            <a:endParaRPr lang="en-US" sz="1200">
              <a:latin typeface="Arial"/>
              <a:cs typeface="Arial"/>
            </a:endParaRPr>
          </a:p>
          <a:p>
            <a:r>
              <a:rPr lang="en-US" sz="1400" b="1">
                <a:latin typeface="Arial"/>
                <a:cs typeface="Arial"/>
              </a:rPr>
              <a:t>Impact:</a:t>
            </a:r>
          </a:p>
          <a:p>
            <a:endParaRPr lang="en-US" sz="1400" b="1">
              <a:latin typeface="Arial"/>
              <a:cs typeface="Arial"/>
            </a:endParaRPr>
          </a:p>
          <a:p>
            <a:pPr marL="285750" indent="-285750">
              <a:buFont typeface="Arial"/>
              <a:buChar char="•"/>
            </a:pPr>
            <a:r>
              <a:rPr lang="en-US" sz="1200">
                <a:latin typeface="Arial"/>
                <a:cs typeface="Arial"/>
              </a:rPr>
              <a:t>Enhanced </a:t>
            </a:r>
            <a:r>
              <a:rPr lang="en-US" sz="1200" b="1">
                <a:latin typeface="Arial"/>
                <a:cs typeface="Arial"/>
              </a:rPr>
              <a:t>R² score</a:t>
            </a:r>
            <a:r>
              <a:rPr lang="en-US" sz="1200">
                <a:latin typeface="Arial"/>
                <a:cs typeface="Arial"/>
              </a:rPr>
              <a:t>.</a:t>
            </a:r>
          </a:p>
          <a:p>
            <a:pPr marL="285750" indent="-285750">
              <a:buFont typeface="Arial"/>
              <a:buChar char="•"/>
            </a:pPr>
            <a:r>
              <a:rPr lang="en-US" sz="1200" b="1">
                <a:latin typeface="Arial"/>
                <a:cs typeface="Arial"/>
              </a:rPr>
              <a:t>Reduced Mean Absolute Error (MAE) and Mean Squared Error (MSE)</a:t>
            </a:r>
            <a:r>
              <a:rPr lang="en-US" sz="1200">
                <a:latin typeface="Arial"/>
                <a:cs typeface="Arial"/>
              </a:rPr>
              <a:t>, indicating better predictions.</a:t>
            </a:r>
          </a:p>
        </p:txBody>
      </p:sp>
      <p:pic>
        <p:nvPicPr>
          <p:cNvPr id="10" name="Picture 9" descr="A screen shot of a diagram&#10;&#10;Description automatically generated">
            <a:extLst>
              <a:ext uri="{FF2B5EF4-FFF2-40B4-BE49-F238E27FC236}">
                <a16:creationId xmlns:a16="http://schemas.microsoft.com/office/drawing/2014/main" id="{60A5F88A-72A9-E022-C119-70F652B875C9}"/>
              </a:ext>
            </a:extLst>
          </p:cNvPr>
          <p:cNvPicPr>
            <a:picLocks noChangeAspect="1"/>
          </p:cNvPicPr>
          <p:nvPr/>
        </p:nvPicPr>
        <p:blipFill>
          <a:blip r:embed="rId2"/>
          <a:stretch>
            <a:fillRect/>
          </a:stretch>
        </p:blipFill>
        <p:spPr>
          <a:xfrm>
            <a:off x="315913" y="3130726"/>
            <a:ext cx="3333397" cy="2162880"/>
          </a:xfrm>
          <a:prstGeom prst="rect">
            <a:avLst/>
          </a:prstGeom>
        </p:spPr>
      </p:pic>
    </p:spTree>
    <p:extLst>
      <p:ext uri="{BB962C8B-B14F-4D97-AF65-F5344CB8AC3E}">
        <p14:creationId xmlns:p14="http://schemas.microsoft.com/office/powerpoint/2010/main" val="25583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C073-054D-1FCC-DA0B-DD0F3FF93C66}"/>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36CB94C3-3462-C4FE-5D85-DFAC89952204}"/>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04C79BC3-59D9-5800-81BC-292A7098AE42}"/>
              </a:ext>
            </a:extLst>
          </p:cNvPr>
          <p:cNvSpPr>
            <a:spLocks noGrp="1"/>
          </p:cNvSpPr>
          <p:nvPr>
            <p:ph type="sldNum" sz="quarter" idx="12"/>
          </p:nvPr>
        </p:nvSpPr>
        <p:spPr/>
        <p:txBody>
          <a:bodyPr/>
          <a:lstStyle/>
          <a:p>
            <a:fld id="{BF1758FF-0BF1-4103-A89A-38EC40E85429}" type="slidenum">
              <a:rPr lang="en-SG" smtClean="0"/>
              <a:t>12</a:t>
            </a:fld>
            <a:endParaRPr lang="en-SG"/>
          </a:p>
        </p:txBody>
      </p:sp>
      <p:sp>
        <p:nvSpPr>
          <p:cNvPr id="3" name="Title 1">
            <a:extLst>
              <a:ext uri="{FF2B5EF4-FFF2-40B4-BE49-F238E27FC236}">
                <a16:creationId xmlns:a16="http://schemas.microsoft.com/office/drawing/2014/main" id="{0A121897-D1B7-3489-788C-6F0F5068DBB2}"/>
              </a:ext>
            </a:extLst>
          </p:cNvPr>
          <p:cNvSpPr>
            <a:spLocks noGrp="1"/>
          </p:cNvSpPr>
          <p:nvPr>
            <p:ph type="title"/>
          </p:nvPr>
        </p:nvSpPr>
        <p:spPr>
          <a:xfrm>
            <a:off x="457201" y="594359"/>
            <a:ext cx="3200400" cy="2286000"/>
          </a:xfrm>
        </p:spPr>
        <p:txBody>
          <a:bodyPr>
            <a:normAutofit/>
          </a:bodyPr>
          <a:lstStyle/>
          <a:p>
            <a:r>
              <a:rPr lang="en-IN" sz="3200" b="1">
                <a:latin typeface="Graphik Semibold"/>
              </a:rPr>
              <a:t>Outlier Analysis</a:t>
            </a:r>
          </a:p>
        </p:txBody>
      </p:sp>
      <p:sp>
        <p:nvSpPr>
          <p:cNvPr id="8" name="TextBox 7">
            <a:extLst>
              <a:ext uri="{FF2B5EF4-FFF2-40B4-BE49-F238E27FC236}">
                <a16:creationId xmlns:a16="http://schemas.microsoft.com/office/drawing/2014/main" id="{5AFB256F-2D07-3695-08DD-916C85B46018}"/>
              </a:ext>
            </a:extLst>
          </p:cNvPr>
          <p:cNvSpPr txBox="1"/>
          <p:nvPr/>
        </p:nvSpPr>
        <p:spPr>
          <a:xfrm>
            <a:off x="4490386" y="432277"/>
            <a:ext cx="7391887" cy="5478423"/>
          </a:xfrm>
          <a:prstGeom prst="rect">
            <a:avLst/>
          </a:prstGeom>
          <a:noFill/>
        </p:spPr>
        <p:txBody>
          <a:bodyPr wrap="square" lIns="91440" tIns="45720" rIns="91440" bIns="45720" anchor="t">
            <a:spAutoFit/>
          </a:bodyPr>
          <a:lstStyle/>
          <a:p>
            <a:r>
              <a:rPr lang="en-IN" sz="1400" b="1"/>
              <a:t>1. Residual Calculation:</a:t>
            </a:r>
          </a:p>
          <a:p>
            <a:pPr marL="285750" indent="-285750">
              <a:buFont typeface="Wingdings"/>
              <a:buChar char="v"/>
            </a:pPr>
            <a:r>
              <a:rPr lang="en-IN" sz="1400" b="1"/>
              <a:t>Definition:</a:t>
            </a:r>
            <a:r>
              <a:rPr lang="en-IN" sz="1400"/>
              <a:t> Residuals are the differences between the actual fare amounts and the predicted fare amounts generated by the </a:t>
            </a:r>
            <a:r>
              <a:rPr lang="en-IN" sz="1400" err="1"/>
              <a:t>XGBoost</a:t>
            </a:r>
            <a:r>
              <a:rPr lang="en-IN" sz="1400"/>
              <a:t> model.</a:t>
            </a:r>
            <a:endParaRPr lang="en-IN" sz="1400">
              <a:ea typeface="Calibri" panose="020F0502020204030204"/>
              <a:cs typeface="Calibri" panose="020F0502020204030204"/>
            </a:endParaRPr>
          </a:p>
          <a:p>
            <a:pPr marL="285750" indent="-285750">
              <a:buFont typeface="Wingdings"/>
              <a:buChar char="v"/>
            </a:pPr>
            <a:r>
              <a:rPr lang="en-IN" sz="1400" b="1"/>
              <a:t>Purpose: </a:t>
            </a:r>
            <a:r>
              <a:rPr lang="en-IN" sz="1400"/>
              <a:t>To identify data points where the model struggles to predict accurately.</a:t>
            </a:r>
            <a:endParaRPr lang="en-IN" sz="1400">
              <a:ea typeface="Calibri" panose="020F0502020204030204"/>
              <a:cs typeface="Calibri" panose="020F0502020204030204"/>
            </a:endParaRPr>
          </a:p>
          <a:p>
            <a:endParaRPr lang="en-IN" sz="1400"/>
          </a:p>
          <a:p>
            <a:r>
              <a:rPr lang="en-IN" sz="1400" b="1"/>
              <a:t>2. Outlier Detection:</a:t>
            </a:r>
          </a:p>
          <a:p>
            <a:r>
              <a:rPr lang="en-IN" sz="1400" b="1"/>
              <a:t>Method: </a:t>
            </a:r>
            <a:r>
              <a:rPr lang="en-IN" sz="1400"/>
              <a:t>Interquartile Range (IQR) approach.</a:t>
            </a:r>
          </a:p>
          <a:p>
            <a:endParaRPr lang="en-IN" sz="1400"/>
          </a:p>
          <a:p>
            <a:r>
              <a:rPr lang="en-IN" sz="1400" b="1"/>
              <a:t>3. Visualization:</a:t>
            </a:r>
          </a:p>
          <a:p>
            <a:pPr marL="285750" indent="-285750">
              <a:buFont typeface="Wingdings"/>
              <a:buChar char="v"/>
            </a:pPr>
            <a:r>
              <a:rPr lang="en-IN" sz="1400" b="1"/>
              <a:t>Plot Type:</a:t>
            </a:r>
            <a:r>
              <a:rPr lang="en-IN" sz="1400"/>
              <a:t> Scatter plot of actual vs. predicted fares.</a:t>
            </a:r>
            <a:endParaRPr lang="en-IN" sz="1400">
              <a:ea typeface="Calibri" panose="020F0502020204030204"/>
              <a:cs typeface="Calibri" panose="020F0502020204030204"/>
            </a:endParaRPr>
          </a:p>
          <a:p>
            <a:pPr marL="285750" indent="-285750">
              <a:buFont typeface="Wingdings"/>
              <a:buChar char="v"/>
            </a:pPr>
            <a:r>
              <a:rPr lang="en-IN" sz="1400" b="1"/>
              <a:t>Highlight:</a:t>
            </a:r>
            <a:endParaRPr lang="en-IN" sz="1400" b="1">
              <a:ea typeface="Calibri"/>
              <a:cs typeface="Calibri"/>
            </a:endParaRPr>
          </a:p>
          <a:p>
            <a:pPr marL="742950" lvl="1" indent="-285750">
              <a:buFont typeface="Arial"/>
              <a:buChar char="•"/>
            </a:pPr>
            <a:r>
              <a:rPr lang="en-IN" sz="1400"/>
              <a:t>Mark outliers distinctly (e.g., red markers).</a:t>
            </a:r>
            <a:endParaRPr lang="en-IN" sz="1400">
              <a:ea typeface="Calibri" panose="020F0502020204030204"/>
              <a:cs typeface="Calibri" panose="020F0502020204030204"/>
            </a:endParaRPr>
          </a:p>
          <a:p>
            <a:pPr marL="742950" lvl="1" indent="-285750">
              <a:buFont typeface="Arial"/>
              <a:buChar char="•"/>
            </a:pPr>
            <a:r>
              <a:rPr lang="en-IN" sz="1400"/>
              <a:t>Include a diagonal line representing perfect predictions for reference.</a:t>
            </a:r>
            <a:endParaRPr lang="en-IN" sz="1400">
              <a:ea typeface="Calibri" panose="020F0502020204030204"/>
              <a:cs typeface="Calibri" panose="020F0502020204030204"/>
            </a:endParaRPr>
          </a:p>
          <a:p>
            <a:pPr marL="285750" indent="-285750">
              <a:buFont typeface="Wingdings"/>
              <a:buChar char="v"/>
            </a:pPr>
            <a:r>
              <a:rPr lang="en-IN" sz="1400" b="1"/>
              <a:t>Objective:</a:t>
            </a:r>
            <a:r>
              <a:rPr lang="en-IN" sz="1400"/>
              <a:t> To visually assess the distribution of residuals and the presence of outliers.</a:t>
            </a:r>
            <a:endParaRPr lang="en-IN" sz="1400">
              <a:ea typeface="Calibri" panose="020F0502020204030204"/>
              <a:cs typeface="Calibri" panose="020F0502020204030204"/>
            </a:endParaRPr>
          </a:p>
          <a:p>
            <a:endParaRPr lang="en-IN" sz="1400"/>
          </a:p>
          <a:p>
            <a:r>
              <a:rPr lang="en-IN" sz="1400" b="1"/>
              <a:t>4. Outlier Summary:</a:t>
            </a:r>
          </a:p>
          <a:p>
            <a:pPr marL="285750" indent="-285750">
              <a:buFont typeface="Wingdings"/>
              <a:buChar char="v"/>
            </a:pPr>
            <a:r>
              <a:rPr lang="en-IN" sz="1400" b="1"/>
              <a:t>Key Metrics:</a:t>
            </a:r>
            <a:endParaRPr lang="en-IN" sz="1400" b="1">
              <a:ea typeface="Calibri" panose="020F0502020204030204"/>
              <a:cs typeface="Calibri" panose="020F0502020204030204"/>
            </a:endParaRPr>
          </a:p>
          <a:p>
            <a:pPr marL="742950" lvl="1" indent="-285750">
              <a:buFont typeface="Arial"/>
              <a:buChar char="•"/>
            </a:pPr>
            <a:r>
              <a:rPr lang="en-IN" sz="1400"/>
              <a:t>Count of outliers.</a:t>
            </a:r>
            <a:endParaRPr lang="en-IN" sz="1400">
              <a:ea typeface="Calibri" panose="020F0502020204030204"/>
              <a:cs typeface="Calibri" panose="020F0502020204030204"/>
            </a:endParaRPr>
          </a:p>
          <a:p>
            <a:pPr marL="742950" lvl="1" indent="-285750">
              <a:buFont typeface="Arial"/>
              <a:buChar char="•"/>
            </a:pPr>
            <a:r>
              <a:rPr lang="en-IN" sz="1400"/>
              <a:t>Characteristics of outliers (e.g., actual fares, predicted fares, residual values).</a:t>
            </a:r>
            <a:endParaRPr lang="en-IN" sz="1400">
              <a:ea typeface="Calibri" panose="020F0502020204030204"/>
              <a:cs typeface="Calibri" panose="020F0502020204030204"/>
            </a:endParaRPr>
          </a:p>
          <a:p>
            <a:pPr marL="742950" lvl="1" indent="-285750">
              <a:buFont typeface="Arial"/>
              <a:buChar char="•"/>
            </a:pPr>
            <a:r>
              <a:rPr lang="en-IN" sz="1400"/>
              <a:t>Instances where the model significantly overpredicted or underpredicted.</a:t>
            </a:r>
            <a:endParaRPr lang="en-IN" sz="1400">
              <a:ea typeface="Calibri" panose="020F0502020204030204"/>
              <a:cs typeface="Calibri" panose="020F0502020204030204"/>
            </a:endParaRPr>
          </a:p>
          <a:p>
            <a:pPr marL="285750" indent="-285750">
              <a:buFont typeface="Wingdings"/>
              <a:buChar char="v"/>
            </a:pPr>
            <a:r>
              <a:rPr lang="en-IN" sz="1400" b="1"/>
              <a:t>Outcome:</a:t>
            </a:r>
            <a:endParaRPr lang="en-IN" sz="1400" b="1">
              <a:ea typeface="Calibri"/>
              <a:cs typeface="Calibri"/>
            </a:endParaRPr>
          </a:p>
          <a:p>
            <a:r>
              <a:rPr lang="en-IN" sz="1400"/>
              <a:t>By completing these steps, we:</a:t>
            </a:r>
          </a:p>
          <a:p>
            <a:pPr marL="742950" lvl="1" indent="-285750">
              <a:buFont typeface="Arial"/>
              <a:buChar char="•"/>
            </a:pPr>
            <a:r>
              <a:rPr lang="en-IN" sz="1400"/>
              <a:t>Understand the nature of the outliers affecting the model.</a:t>
            </a:r>
            <a:endParaRPr lang="en-IN" sz="1400">
              <a:ea typeface="Calibri" panose="020F0502020204030204"/>
              <a:cs typeface="Calibri" panose="020F0502020204030204"/>
            </a:endParaRPr>
          </a:p>
          <a:p>
            <a:pPr marL="742950" lvl="1" indent="-285750">
              <a:buFont typeface="Arial"/>
              <a:buChar char="•"/>
            </a:pPr>
            <a:r>
              <a:rPr lang="en-IN" sz="1400"/>
              <a:t>Enhance the model's robustness by addressing outliers through appropriate measures, such as data cleaning, feature engineering, or model tuning.</a:t>
            </a:r>
            <a:endParaRPr lang="en-IN" sz="1400">
              <a:ea typeface="Calibri" panose="020F0502020204030204"/>
              <a:cs typeface="Calibri" panose="020F0502020204030204"/>
            </a:endParaRPr>
          </a:p>
        </p:txBody>
      </p:sp>
      <p:pic>
        <p:nvPicPr>
          <p:cNvPr id="2" name="Picture 1">
            <a:extLst>
              <a:ext uri="{FF2B5EF4-FFF2-40B4-BE49-F238E27FC236}">
                <a16:creationId xmlns:a16="http://schemas.microsoft.com/office/drawing/2014/main" id="{7976C7EA-6C6A-A2B0-97A0-F064C67D2B8F}"/>
              </a:ext>
            </a:extLst>
          </p:cNvPr>
          <p:cNvPicPr>
            <a:picLocks noChangeAspect="1"/>
          </p:cNvPicPr>
          <p:nvPr/>
        </p:nvPicPr>
        <p:blipFill>
          <a:blip r:embed="rId2"/>
          <a:stretch>
            <a:fillRect/>
          </a:stretch>
        </p:blipFill>
        <p:spPr>
          <a:xfrm>
            <a:off x="455259" y="3170023"/>
            <a:ext cx="3209924" cy="2144927"/>
          </a:xfrm>
          <a:prstGeom prst="rect">
            <a:avLst/>
          </a:prstGeom>
        </p:spPr>
      </p:pic>
    </p:spTree>
    <p:extLst>
      <p:ext uri="{BB962C8B-B14F-4D97-AF65-F5344CB8AC3E}">
        <p14:creationId xmlns:p14="http://schemas.microsoft.com/office/powerpoint/2010/main" val="414457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EEDAC1-C3EE-876E-38F5-8791CABCD4FA}"/>
              </a:ext>
            </a:extLst>
          </p:cNvPr>
          <p:cNvSpPr>
            <a:spLocks noGrp="1"/>
          </p:cNvSpPr>
          <p:nvPr>
            <p:ph type="ftr" sz="quarter" idx="11"/>
          </p:nvPr>
        </p:nvSpPr>
        <p:spPr/>
        <p:txBody>
          <a:bodyPr/>
          <a:lstStyle/>
          <a:p>
            <a:r>
              <a:rPr lang="it-IT"/>
              <a:t>DA 204o: Data Science in Practice</a:t>
            </a:r>
            <a:endParaRPr lang="en-SG"/>
          </a:p>
        </p:txBody>
      </p:sp>
      <p:sp>
        <p:nvSpPr>
          <p:cNvPr id="4" name="Slide Number Placeholder 3">
            <a:extLst>
              <a:ext uri="{FF2B5EF4-FFF2-40B4-BE49-F238E27FC236}">
                <a16:creationId xmlns:a16="http://schemas.microsoft.com/office/drawing/2014/main" id="{74898C46-1E7C-5126-A86C-34969A44B248}"/>
              </a:ext>
            </a:extLst>
          </p:cNvPr>
          <p:cNvSpPr>
            <a:spLocks noGrp="1"/>
          </p:cNvSpPr>
          <p:nvPr>
            <p:ph type="sldNum" sz="quarter" idx="12"/>
          </p:nvPr>
        </p:nvSpPr>
        <p:spPr/>
        <p:txBody>
          <a:bodyPr/>
          <a:lstStyle/>
          <a:p>
            <a:fld id="{BF1758FF-0BF1-4103-A89A-38EC40E85429}" type="slidenum">
              <a:rPr lang="en-SG" smtClean="0"/>
              <a:t>13</a:t>
            </a:fld>
            <a:endParaRPr lang="en-SG"/>
          </a:p>
        </p:txBody>
      </p:sp>
      <p:pic>
        <p:nvPicPr>
          <p:cNvPr id="9" name="Picture 8">
            <a:extLst>
              <a:ext uri="{FF2B5EF4-FFF2-40B4-BE49-F238E27FC236}">
                <a16:creationId xmlns:a16="http://schemas.microsoft.com/office/drawing/2014/main" id="{3E827A2A-2323-935A-0DC3-57174F71191D}"/>
              </a:ext>
            </a:extLst>
          </p:cNvPr>
          <p:cNvPicPr>
            <a:picLocks noChangeAspect="1"/>
          </p:cNvPicPr>
          <p:nvPr/>
        </p:nvPicPr>
        <p:blipFill>
          <a:blip r:embed="rId2"/>
          <a:stretch>
            <a:fillRect/>
          </a:stretch>
        </p:blipFill>
        <p:spPr>
          <a:xfrm>
            <a:off x="6904474" y="3692346"/>
            <a:ext cx="4524727" cy="2929368"/>
          </a:xfrm>
          <a:prstGeom prst="rect">
            <a:avLst/>
          </a:prstGeom>
        </p:spPr>
      </p:pic>
      <p:sp>
        <p:nvSpPr>
          <p:cNvPr id="10" name="TextBox 9">
            <a:extLst>
              <a:ext uri="{FF2B5EF4-FFF2-40B4-BE49-F238E27FC236}">
                <a16:creationId xmlns:a16="http://schemas.microsoft.com/office/drawing/2014/main" id="{02970C0A-770E-2A9F-62B3-15AEA366BCBF}"/>
              </a:ext>
            </a:extLst>
          </p:cNvPr>
          <p:cNvSpPr txBox="1"/>
          <p:nvPr/>
        </p:nvSpPr>
        <p:spPr>
          <a:xfrm>
            <a:off x="7959806" y="222159"/>
            <a:ext cx="2433551" cy="338554"/>
          </a:xfrm>
          <a:prstGeom prst="rect">
            <a:avLst/>
          </a:prstGeom>
          <a:noFill/>
        </p:spPr>
        <p:txBody>
          <a:bodyPr wrap="none" lIns="91440" tIns="45720" rIns="91440" bIns="45720" rtlCol="0" anchor="t">
            <a:spAutoFit/>
          </a:bodyPr>
          <a:lstStyle/>
          <a:p>
            <a:r>
              <a:rPr lang="en-IN" sz="1600">
                <a:latin typeface="Arial"/>
                <a:cs typeface="Arial"/>
              </a:rPr>
              <a:t>Before Outlier Treatment</a:t>
            </a:r>
          </a:p>
        </p:txBody>
      </p:sp>
      <p:sp>
        <p:nvSpPr>
          <p:cNvPr id="11" name="TextBox 10">
            <a:extLst>
              <a:ext uri="{FF2B5EF4-FFF2-40B4-BE49-F238E27FC236}">
                <a16:creationId xmlns:a16="http://schemas.microsoft.com/office/drawing/2014/main" id="{F92ACB9F-4E93-46CF-399B-A53A1D241ED3}"/>
              </a:ext>
            </a:extLst>
          </p:cNvPr>
          <p:cNvSpPr txBox="1"/>
          <p:nvPr/>
        </p:nvSpPr>
        <p:spPr>
          <a:xfrm>
            <a:off x="8043919" y="3354729"/>
            <a:ext cx="2263633" cy="338554"/>
          </a:xfrm>
          <a:prstGeom prst="rect">
            <a:avLst/>
          </a:prstGeom>
          <a:noFill/>
        </p:spPr>
        <p:txBody>
          <a:bodyPr wrap="none" lIns="91440" tIns="45720" rIns="91440" bIns="45720" rtlCol="0" anchor="t">
            <a:spAutoFit/>
          </a:bodyPr>
          <a:lstStyle/>
          <a:p>
            <a:r>
              <a:rPr lang="en-IN" sz="1600">
                <a:latin typeface="Arial"/>
                <a:cs typeface="Arial"/>
              </a:rPr>
              <a:t>After Outlier Treatment</a:t>
            </a:r>
          </a:p>
        </p:txBody>
      </p:sp>
      <p:pic>
        <p:nvPicPr>
          <p:cNvPr id="2" name="Picture 1" descr="A blue dotted line with red line&#10;&#10;Description automatically generated">
            <a:extLst>
              <a:ext uri="{FF2B5EF4-FFF2-40B4-BE49-F238E27FC236}">
                <a16:creationId xmlns:a16="http://schemas.microsoft.com/office/drawing/2014/main" id="{9151EC4E-BEF1-2104-A995-67C7732286A2}"/>
              </a:ext>
            </a:extLst>
          </p:cNvPr>
          <p:cNvPicPr>
            <a:picLocks noChangeAspect="1"/>
          </p:cNvPicPr>
          <p:nvPr/>
        </p:nvPicPr>
        <p:blipFill>
          <a:blip r:embed="rId3"/>
          <a:stretch>
            <a:fillRect/>
          </a:stretch>
        </p:blipFill>
        <p:spPr>
          <a:xfrm>
            <a:off x="519054" y="1581180"/>
            <a:ext cx="5578515" cy="3577318"/>
          </a:xfrm>
          <a:prstGeom prst="rect">
            <a:avLst/>
          </a:prstGeom>
        </p:spPr>
      </p:pic>
      <p:sp>
        <p:nvSpPr>
          <p:cNvPr id="5" name="TextBox 4">
            <a:extLst>
              <a:ext uri="{FF2B5EF4-FFF2-40B4-BE49-F238E27FC236}">
                <a16:creationId xmlns:a16="http://schemas.microsoft.com/office/drawing/2014/main" id="{E109F71C-CD77-9CF4-176A-3BC434DF453C}"/>
              </a:ext>
            </a:extLst>
          </p:cNvPr>
          <p:cNvSpPr txBox="1"/>
          <p:nvPr/>
        </p:nvSpPr>
        <p:spPr>
          <a:xfrm>
            <a:off x="8361405" y="432486"/>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9509332D-52DA-4982-34C2-A16D32223617}"/>
              </a:ext>
            </a:extLst>
          </p:cNvPr>
          <p:cNvSpPr txBox="1"/>
          <p:nvPr/>
        </p:nvSpPr>
        <p:spPr>
          <a:xfrm>
            <a:off x="2611607" y="993624"/>
            <a:ext cx="1390124" cy="338554"/>
          </a:xfrm>
          <a:prstGeom prst="rect">
            <a:avLst/>
          </a:prstGeom>
          <a:noFill/>
        </p:spPr>
        <p:txBody>
          <a:bodyPr wrap="none" lIns="91440" tIns="45720" rIns="91440" bIns="45720" rtlCol="0" anchor="t">
            <a:spAutoFit/>
          </a:bodyPr>
          <a:lstStyle/>
          <a:p>
            <a:r>
              <a:rPr lang="en-IN" sz="1600">
                <a:latin typeface="Arial"/>
                <a:cs typeface="Arial"/>
              </a:rPr>
              <a:t>Residual Plot</a:t>
            </a:r>
            <a:endParaRPr lang="en-US"/>
          </a:p>
        </p:txBody>
      </p:sp>
      <p:pic>
        <p:nvPicPr>
          <p:cNvPr id="12" name="Picture 11" descr="A graph with red and blue dots&#10;&#10;Description automatically generated">
            <a:extLst>
              <a:ext uri="{FF2B5EF4-FFF2-40B4-BE49-F238E27FC236}">
                <a16:creationId xmlns:a16="http://schemas.microsoft.com/office/drawing/2014/main" id="{ECD45112-EB77-EFC5-58B7-02B6962D1BFA}"/>
              </a:ext>
            </a:extLst>
          </p:cNvPr>
          <p:cNvPicPr>
            <a:picLocks noChangeAspect="1"/>
          </p:cNvPicPr>
          <p:nvPr/>
        </p:nvPicPr>
        <p:blipFill>
          <a:blip r:embed="rId4"/>
          <a:stretch>
            <a:fillRect/>
          </a:stretch>
        </p:blipFill>
        <p:spPr>
          <a:xfrm>
            <a:off x="6884828" y="653527"/>
            <a:ext cx="4679262" cy="2488747"/>
          </a:xfrm>
          <a:prstGeom prst="rect">
            <a:avLst/>
          </a:prstGeom>
        </p:spPr>
      </p:pic>
    </p:spTree>
    <p:extLst>
      <p:ext uri="{BB962C8B-B14F-4D97-AF65-F5344CB8AC3E}">
        <p14:creationId xmlns:p14="http://schemas.microsoft.com/office/powerpoint/2010/main" val="190505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E8619-E50E-57F2-1C36-B1F264C3F008}"/>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2B2E4D-0ACD-58F8-5F50-278FDCECDCA6}"/>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6D32366F-1D78-135C-7028-46F97D96D187}"/>
              </a:ext>
            </a:extLst>
          </p:cNvPr>
          <p:cNvSpPr>
            <a:spLocks noGrp="1"/>
          </p:cNvSpPr>
          <p:nvPr>
            <p:ph type="sldNum" sz="quarter" idx="12"/>
          </p:nvPr>
        </p:nvSpPr>
        <p:spPr/>
        <p:txBody>
          <a:bodyPr/>
          <a:lstStyle/>
          <a:p>
            <a:fld id="{BF1758FF-0BF1-4103-A89A-38EC40E85429}" type="slidenum">
              <a:rPr lang="en-SG" smtClean="0"/>
              <a:t>14</a:t>
            </a:fld>
            <a:endParaRPr lang="en-SG"/>
          </a:p>
        </p:txBody>
      </p:sp>
      <p:sp>
        <p:nvSpPr>
          <p:cNvPr id="3" name="Title 1">
            <a:extLst>
              <a:ext uri="{FF2B5EF4-FFF2-40B4-BE49-F238E27FC236}">
                <a16:creationId xmlns:a16="http://schemas.microsoft.com/office/drawing/2014/main" id="{1BCFD637-F7B3-3066-C69D-EAFFF7E7408A}"/>
              </a:ext>
            </a:extLst>
          </p:cNvPr>
          <p:cNvSpPr>
            <a:spLocks noGrp="1"/>
          </p:cNvSpPr>
          <p:nvPr>
            <p:ph type="title"/>
          </p:nvPr>
        </p:nvSpPr>
        <p:spPr>
          <a:xfrm>
            <a:off x="457201" y="594359"/>
            <a:ext cx="3200400" cy="2286000"/>
          </a:xfrm>
        </p:spPr>
        <p:txBody>
          <a:bodyPr>
            <a:normAutofit/>
          </a:bodyPr>
          <a:lstStyle/>
          <a:p>
            <a:r>
              <a:rPr lang="en-IN" sz="3200" b="1">
                <a:latin typeface="Graphik Semibold"/>
              </a:rPr>
              <a:t>Hyperparameter Tuning</a:t>
            </a:r>
            <a:endParaRPr lang="en-US" sz="3200" b="1"/>
          </a:p>
        </p:txBody>
      </p:sp>
      <p:sp>
        <p:nvSpPr>
          <p:cNvPr id="7" name="TextBox 6">
            <a:extLst>
              <a:ext uri="{FF2B5EF4-FFF2-40B4-BE49-F238E27FC236}">
                <a16:creationId xmlns:a16="http://schemas.microsoft.com/office/drawing/2014/main" id="{C7EB1624-21DD-B5B6-7F93-D84CE7D19FF9}"/>
              </a:ext>
            </a:extLst>
          </p:cNvPr>
          <p:cNvSpPr txBox="1"/>
          <p:nvPr/>
        </p:nvSpPr>
        <p:spPr>
          <a:xfrm>
            <a:off x="4470194" y="458087"/>
            <a:ext cx="7149868" cy="5632311"/>
          </a:xfrm>
          <a:prstGeom prst="rect">
            <a:avLst/>
          </a:prstGeom>
          <a:noFill/>
        </p:spPr>
        <p:txBody>
          <a:bodyPr wrap="square" lIns="91440" tIns="45720" rIns="91440" bIns="45720" anchor="t">
            <a:spAutoFit/>
          </a:bodyPr>
          <a:lstStyle/>
          <a:p>
            <a:r>
              <a:rPr lang="en-IN" sz="1200" b="1" dirty="0">
                <a:latin typeface="Arial"/>
                <a:cs typeface="Arial"/>
              </a:rPr>
              <a:t>Grid Search Results for </a:t>
            </a:r>
            <a:r>
              <a:rPr lang="en-IN" sz="1200" b="1" dirty="0" err="1">
                <a:latin typeface="Arial"/>
                <a:cs typeface="Arial"/>
              </a:rPr>
              <a:t>XGBoost</a:t>
            </a:r>
            <a:r>
              <a:rPr lang="en-IN" sz="1200" b="1" dirty="0">
                <a:latin typeface="Arial"/>
                <a:cs typeface="Arial"/>
              </a:rPr>
              <a:t> Model</a:t>
            </a:r>
          </a:p>
          <a:p>
            <a:pPr marL="285750" indent="-285750">
              <a:buFont typeface="Wingdings"/>
              <a:buChar char="v"/>
            </a:pPr>
            <a:r>
              <a:rPr lang="en-IN" sz="1200" b="1" dirty="0">
                <a:latin typeface="Arial"/>
                <a:cs typeface="Arial"/>
              </a:rPr>
              <a:t>Parameter Grid </a:t>
            </a:r>
          </a:p>
          <a:p>
            <a:pPr marL="742950" lvl="1" indent="-285750">
              <a:buFont typeface="Arial" panose="020B0604020202020204" pitchFamily="34" charset="0"/>
              <a:buChar char="•"/>
            </a:pPr>
            <a:r>
              <a:rPr lang="en-IN" sz="1200" dirty="0">
                <a:latin typeface="Arial"/>
                <a:cs typeface="Arial"/>
              </a:rPr>
              <a:t>Search Method: </a:t>
            </a:r>
            <a:r>
              <a:rPr lang="en-IN" sz="1200" b="1" dirty="0">
                <a:latin typeface="Arial"/>
                <a:cs typeface="Arial"/>
              </a:rPr>
              <a:t>3-Fold Cross-Validation</a:t>
            </a:r>
          </a:p>
          <a:p>
            <a:pPr marL="742950" lvl="1" indent="-285750">
              <a:buFont typeface="Arial" panose="020B0604020202020204" pitchFamily="34" charset="0"/>
              <a:buChar char="•"/>
            </a:pPr>
            <a:r>
              <a:rPr lang="en-IN" sz="1200" dirty="0">
                <a:latin typeface="Arial"/>
                <a:cs typeface="Arial"/>
              </a:rPr>
              <a:t>Parameter Combinations: </a:t>
            </a:r>
            <a:r>
              <a:rPr lang="en-IN" sz="1200" b="1" dirty="0">
                <a:latin typeface="Arial"/>
                <a:cs typeface="Arial"/>
              </a:rPr>
              <a:t>18 </a:t>
            </a:r>
            <a:r>
              <a:rPr lang="en-IN" sz="1200" dirty="0">
                <a:latin typeface="Arial"/>
                <a:cs typeface="Arial"/>
              </a:rPr>
              <a:t>candidates, </a:t>
            </a:r>
            <a:r>
              <a:rPr lang="en-IN" sz="1200" b="1" dirty="0">
                <a:latin typeface="Arial"/>
                <a:cs typeface="Arial"/>
              </a:rPr>
              <a:t>54 </a:t>
            </a:r>
            <a:r>
              <a:rPr lang="en-IN" sz="1200" dirty="0">
                <a:latin typeface="Arial"/>
                <a:cs typeface="Arial"/>
              </a:rPr>
              <a:t>total fits</a:t>
            </a:r>
          </a:p>
          <a:p>
            <a:pPr marL="742950" lvl="1" indent="-285750">
              <a:buFont typeface="Arial" panose="020B0604020202020204" pitchFamily="34" charset="0"/>
              <a:buChar char="•"/>
            </a:pPr>
            <a:r>
              <a:rPr lang="en-IN" sz="1200" dirty="0">
                <a:latin typeface="Arial"/>
                <a:cs typeface="Arial"/>
              </a:rPr>
              <a:t>Grid Details:</a:t>
            </a:r>
          </a:p>
          <a:p>
            <a:pPr marL="1200150" lvl="2" indent="-285750">
              <a:buFont typeface="Wingdings" panose="020B0604020202020204" pitchFamily="34" charset="0"/>
              <a:buChar char="§"/>
            </a:pPr>
            <a:r>
              <a:rPr lang="en-IN" sz="1200" dirty="0" err="1">
                <a:latin typeface="Arial"/>
                <a:cs typeface="Arial"/>
              </a:rPr>
              <a:t>n_estimators</a:t>
            </a:r>
            <a:r>
              <a:rPr lang="en-IN" sz="1200" dirty="0">
                <a:latin typeface="Arial"/>
                <a:cs typeface="Arial"/>
              </a:rPr>
              <a:t>: </a:t>
            </a:r>
            <a:r>
              <a:rPr lang="en-IN" sz="1200" b="1" dirty="0">
                <a:latin typeface="Arial"/>
                <a:cs typeface="Arial"/>
              </a:rPr>
              <a:t>[100, 200]</a:t>
            </a:r>
          </a:p>
          <a:p>
            <a:pPr marL="1200150" lvl="2" indent="-285750">
              <a:buFont typeface="Wingdings" panose="020B0604020202020204" pitchFamily="34" charset="0"/>
              <a:buChar char="§"/>
            </a:pPr>
            <a:r>
              <a:rPr lang="en-IN" sz="1200" dirty="0" err="1">
                <a:latin typeface="Arial"/>
                <a:cs typeface="Arial"/>
              </a:rPr>
              <a:t>max_depth</a:t>
            </a:r>
            <a:r>
              <a:rPr lang="en-IN" sz="1200" dirty="0">
                <a:latin typeface="Arial"/>
                <a:cs typeface="Arial"/>
              </a:rPr>
              <a:t>: </a:t>
            </a:r>
            <a:r>
              <a:rPr lang="en-IN" sz="1200" b="1" dirty="0">
                <a:latin typeface="Arial"/>
                <a:cs typeface="Arial"/>
              </a:rPr>
              <a:t>[3, 5, 7]</a:t>
            </a:r>
          </a:p>
          <a:p>
            <a:pPr marL="1200150" lvl="2" indent="-285750">
              <a:buFont typeface="Wingdings" panose="020B0604020202020204" pitchFamily="34" charset="0"/>
              <a:buChar char="§"/>
            </a:pPr>
            <a:r>
              <a:rPr lang="en-IN" sz="1200" dirty="0" err="1">
                <a:latin typeface="Arial"/>
                <a:cs typeface="Arial"/>
              </a:rPr>
              <a:t>learning_rate</a:t>
            </a:r>
            <a:r>
              <a:rPr lang="en-IN" sz="1200" dirty="0">
                <a:latin typeface="Arial"/>
                <a:cs typeface="Arial"/>
              </a:rPr>
              <a:t>: </a:t>
            </a:r>
            <a:r>
              <a:rPr lang="en-IN" sz="1200" b="1" dirty="0">
                <a:latin typeface="Arial"/>
                <a:cs typeface="Arial"/>
              </a:rPr>
              <a:t>[0.01, 0.1, 0.2]</a:t>
            </a:r>
          </a:p>
          <a:p>
            <a:pPr marL="742950" lvl="1" indent="-285750">
              <a:buFont typeface="Arial" panose="020B0604020202020204" pitchFamily="34" charset="0"/>
              <a:buChar char="•"/>
            </a:pPr>
            <a:r>
              <a:rPr lang="en-IN" sz="1200" dirty="0">
                <a:latin typeface="Arial"/>
                <a:cs typeface="Arial"/>
              </a:rPr>
              <a:t>Best Parameters </a:t>
            </a:r>
          </a:p>
          <a:p>
            <a:pPr marL="1200150" lvl="2" indent="-285750">
              <a:buFont typeface="Wingdings" panose="020B0604020202020204" pitchFamily="34" charset="0"/>
              <a:buChar char="§"/>
            </a:pPr>
            <a:r>
              <a:rPr lang="en-IN" sz="1200" dirty="0" err="1">
                <a:latin typeface="Arial"/>
                <a:cs typeface="Arial"/>
              </a:rPr>
              <a:t>learning_rate</a:t>
            </a:r>
            <a:r>
              <a:rPr lang="en-IN" sz="1200" dirty="0">
                <a:latin typeface="Arial"/>
                <a:cs typeface="Arial"/>
              </a:rPr>
              <a:t>: </a:t>
            </a:r>
            <a:r>
              <a:rPr lang="en-IN" sz="1200" b="1" dirty="0">
                <a:latin typeface="Arial"/>
                <a:cs typeface="Arial"/>
              </a:rPr>
              <a:t>0.1</a:t>
            </a:r>
          </a:p>
          <a:p>
            <a:pPr marL="1200150" lvl="2" indent="-285750">
              <a:buFont typeface="Wingdings" panose="020B0604020202020204" pitchFamily="34" charset="0"/>
              <a:buChar char="§"/>
            </a:pPr>
            <a:r>
              <a:rPr lang="en-IN" sz="1200" dirty="0" err="1">
                <a:latin typeface="Arial"/>
                <a:cs typeface="Arial"/>
              </a:rPr>
              <a:t>max_depth</a:t>
            </a:r>
            <a:r>
              <a:rPr lang="en-IN" sz="1200" dirty="0">
                <a:latin typeface="Arial"/>
                <a:cs typeface="Arial"/>
              </a:rPr>
              <a:t>: </a:t>
            </a:r>
            <a:r>
              <a:rPr lang="en-IN" sz="1200" b="1" dirty="0">
                <a:latin typeface="Arial"/>
                <a:cs typeface="Arial"/>
              </a:rPr>
              <a:t>7</a:t>
            </a:r>
          </a:p>
          <a:p>
            <a:pPr marL="1200150" lvl="2" indent="-285750">
              <a:buFont typeface="Wingdings" panose="020B0604020202020204" pitchFamily="34" charset="0"/>
              <a:buChar char="§"/>
            </a:pPr>
            <a:r>
              <a:rPr lang="en-IN" sz="1200" dirty="0" err="1">
                <a:latin typeface="Arial"/>
                <a:cs typeface="Arial"/>
              </a:rPr>
              <a:t>n_estimators</a:t>
            </a:r>
            <a:r>
              <a:rPr lang="en-IN" sz="1200" dirty="0">
                <a:latin typeface="Arial"/>
                <a:cs typeface="Arial"/>
              </a:rPr>
              <a:t>: </a:t>
            </a:r>
            <a:r>
              <a:rPr lang="en-IN" sz="1200" b="1" dirty="0">
                <a:latin typeface="Arial"/>
                <a:cs typeface="Arial"/>
              </a:rPr>
              <a:t>200</a:t>
            </a:r>
          </a:p>
          <a:p>
            <a:pPr marL="1200150" lvl="2" indent="-285750">
              <a:buFont typeface="Wingdings" panose="020B0604020202020204" pitchFamily="34" charset="0"/>
              <a:buChar char="§"/>
            </a:pPr>
            <a:endParaRPr lang="en-IN" sz="1200" dirty="0">
              <a:latin typeface="Arial"/>
              <a:cs typeface="Arial"/>
            </a:endParaRPr>
          </a:p>
          <a:p>
            <a:r>
              <a:rPr lang="en-IN" sz="1200" b="1" dirty="0">
                <a:latin typeface="Arial"/>
                <a:cs typeface="Arial"/>
              </a:rPr>
              <a:t>Performance Metrics with Best Parameters </a:t>
            </a:r>
          </a:p>
          <a:p>
            <a:pPr marL="285750" indent="-285750">
              <a:buFont typeface="Wingdings" panose="020B0604020202020204" pitchFamily="34" charset="0"/>
              <a:buChar char="v"/>
            </a:pPr>
            <a:r>
              <a:rPr lang="en-IN" sz="1200" dirty="0">
                <a:latin typeface="Arial"/>
                <a:cs typeface="Arial"/>
              </a:rPr>
              <a:t>Cross-Validation MAE: </a:t>
            </a:r>
            <a:r>
              <a:rPr lang="en-IN" sz="1200" b="1" dirty="0">
                <a:latin typeface="Arial"/>
                <a:cs typeface="Arial"/>
              </a:rPr>
              <a:t>1.6114</a:t>
            </a:r>
          </a:p>
          <a:p>
            <a:r>
              <a:rPr lang="en-IN" sz="1200" dirty="0">
                <a:latin typeface="Arial"/>
                <a:cs typeface="Arial"/>
              </a:rPr>
              <a:t>	Average prediction error during cross-validation.</a:t>
            </a:r>
          </a:p>
          <a:p>
            <a:pPr marL="285750" indent="-285750">
              <a:buFont typeface="Wingdings" panose="020B0604020202020204" pitchFamily="34" charset="0"/>
              <a:buChar char="v"/>
            </a:pPr>
            <a:r>
              <a:rPr lang="en-IN" sz="1200" dirty="0">
                <a:latin typeface="Arial"/>
                <a:cs typeface="Arial"/>
              </a:rPr>
              <a:t>Test Set MAE: </a:t>
            </a:r>
            <a:r>
              <a:rPr lang="en-IN" sz="1200" b="1" dirty="0">
                <a:latin typeface="Arial"/>
                <a:cs typeface="Arial"/>
              </a:rPr>
              <a:t>1.5960</a:t>
            </a:r>
          </a:p>
          <a:p>
            <a:r>
              <a:rPr lang="en-IN" sz="1200" dirty="0">
                <a:latin typeface="Arial"/>
                <a:cs typeface="Arial"/>
              </a:rPr>
              <a:t>	Final prediction error on test data.</a:t>
            </a:r>
          </a:p>
          <a:p>
            <a:pPr marL="285750" indent="-285750">
              <a:buFont typeface="Wingdings" panose="020B0604020202020204" pitchFamily="34" charset="0"/>
              <a:buChar char="v"/>
            </a:pPr>
            <a:r>
              <a:rPr lang="en-IN" sz="1200" dirty="0">
                <a:latin typeface="Arial"/>
                <a:cs typeface="Arial"/>
              </a:rPr>
              <a:t>Test Set MSE: </a:t>
            </a:r>
            <a:r>
              <a:rPr lang="en-IN" sz="1200" b="1" dirty="0">
                <a:latin typeface="Arial"/>
                <a:cs typeface="Arial"/>
              </a:rPr>
              <a:t>13.95</a:t>
            </a:r>
          </a:p>
          <a:p>
            <a:r>
              <a:rPr lang="en-IN" sz="1200" dirty="0">
                <a:latin typeface="Arial"/>
                <a:cs typeface="Arial"/>
              </a:rPr>
              <a:t>	Penalizes larger prediction errors.</a:t>
            </a:r>
          </a:p>
          <a:p>
            <a:pPr marL="285750" indent="-285750">
              <a:buFont typeface="Wingdings" panose="020B0604020202020204" pitchFamily="34" charset="0"/>
              <a:buChar char="v"/>
            </a:pPr>
            <a:r>
              <a:rPr lang="en-IN" sz="1200" dirty="0">
                <a:latin typeface="Arial"/>
                <a:cs typeface="Arial"/>
              </a:rPr>
              <a:t>R² Score: </a:t>
            </a:r>
            <a:r>
              <a:rPr lang="en-IN" sz="1200" b="1" dirty="0">
                <a:latin typeface="Arial"/>
                <a:cs typeface="Arial"/>
              </a:rPr>
              <a:t>0.8393</a:t>
            </a:r>
          </a:p>
          <a:p>
            <a:r>
              <a:rPr lang="en-IN" sz="1200" dirty="0">
                <a:latin typeface="Arial"/>
                <a:cs typeface="Arial"/>
              </a:rPr>
              <a:t>	Explains </a:t>
            </a:r>
            <a:r>
              <a:rPr lang="en-IN" sz="1200" b="1" dirty="0">
                <a:latin typeface="Arial"/>
                <a:cs typeface="Arial"/>
              </a:rPr>
              <a:t>83.9%</a:t>
            </a:r>
            <a:r>
              <a:rPr lang="en-IN" sz="1200" dirty="0">
                <a:latin typeface="Arial"/>
                <a:cs typeface="Arial"/>
              </a:rPr>
              <a:t> of the variance in fare predictions.</a:t>
            </a:r>
          </a:p>
          <a:p>
            <a:endParaRPr lang="en-IN" sz="1200" dirty="0">
              <a:latin typeface="Arial"/>
              <a:cs typeface="Arial"/>
            </a:endParaRPr>
          </a:p>
          <a:p>
            <a:r>
              <a:rPr lang="en-IN" sz="1200" b="1" dirty="0">
                <a:latin typeface="Arial"/>
                <a:cs typeface="Arial"/>
              </a:rPr>
              <a:t>Interpretation</a:t>
            </a:r>
            <a:r>
              <a:rPr lang="en-IN" sz="1200" dirty="0">
                <a:latin typeface="Arial"/>
                <a:cs typeface="Arial"/>
              </a:rPr>
              <a:t> </a:t>
            </a:r>
          </a:p>
          <a:p>
            <a:pPr marL="285750" indent="-285750">
              <a:buFont typeface="Wingdings" panose="020B0604020202020204" pitchFamily="34" charset="0"/>
              <a:buChar char="v"/>
            </a:pPr>
            <a:r>
              <a:rPr lang="en-IN" sz="1200" b="1" dirty="0">
                <a:latin typeface="Arial"/>
                <a:cs typeface="Arial"/>
              </a:rPr>
              <a:t>Enhanced Performance:</a:t>
            </a:r>
          </a:p>
          <a:p>
            <a:r>
              <a:rPr lang="en-IN" sz="1200" dirty="0">
                <a:latin typeface="Arial"/>
                <a:cs typeface="Arial"/>
              </a:rPr>
              <a:t>	Grid search improved model accuracy and generalization.</a:t>
            </a:r>
          </a:p>
          <a:p>
            <a:pPr marL="285750" indent="-285750">
              <a:buFont typeface="Wingdings" panose="020B0604020202020204" pitchFamily="34" charset="0"/>
              <a:buChar char="v"/>
            </a:pPr>
            <a:r>
              <a:rPr lang="en-IN" sz="1200" b="1" dirty="0">
                <a:latin typeface="Arial"/>
                <a:cs typeface="Arial"/>
              </a:rPr>
              <a:t>Strong Fit:</a:t>
            </a:r>
          </a:p>
          <a:p>
            <a:r>
              <a:rPr lang="en-IN" sz="1200" dirty="0">
                <a:latin typeface="Arial"/>
                <a:cs typeface="Arial"/>
              </a:rPr>
              <a:t>	High R² score and low MAE indicate reliable predictions.</a:t>
            </a:r>
          </a:p>
          <a:p>
            <a:pPr marL="285750" indent="-285750">
              <a:buFont typeface="Wingdings" panose="020B0604020202020204" pitchFamily="34" charset="0"/>
              <a:buChar char="v"/>
            </a:pPr>
            <a:r>
              <a:rPr lang="en-IN" sz="1200" b="1" dirty="0">
                <a:latin typeface="Arial"/>
                <a:cs typeface="Arial"/>
              </a:rPr>
              <a:t>Robustness:</a:t>
            </a:r>
          </a:p>
          <a:p>
            <a:r>
              <a:rPr lang="en-IN" sz="1200" dirty="0">
                <a:latin typeface="Arial"/>
                <a:cs typeface="Arial"/>
              </a:rPr>
              <a:t>	Model effectively captures complex relationships in the data.</a:t>
            </a:r>
          </a:p>
        </p:txBody>
      </p:sp>
      <p:pic>
        <p:nvPicPr>
          <p:cNvPr id="8" name="Picture 7">
            <a:extLst>
              <a:ext uri="{FF2B5EF4-FFF2-40B4-BE49-F238E27FC236}">
                <a16:creationId xmlns:a16="http://schemas.microsoft.com/office/drawing/2014/main" id="{8D754B54-DD16-F5AD-3858-BD42529A58FD}"/>
              </a:ext>
            </a:extLst>
          </p:cNvPr>
          <p:cNvPicPr>
            <a:picLocks noChangeAspect="1"/>
          </p:cNvPicPr>
          <p:nvPr/>
        </p:nvPicPr>
        <p:blipFill>
          <a:blip r:embed="rId2"/>
          <a:stretch>
            <a:fillRect/>
          </a:stretch>
        </p:blipFill>
        <p:spPr>
          <a:xfrm>
            <a:off x="8539231" y="2572785"/>
            <a:ext cx="3195568" cy="1712430"/>
          </a:xfrm>
          <a:prstGeom prst="rect">
            <a:avLst/>
          </a:prstGeom>
        </p:spPr>
      </p:pic>
    </p:spTree>
    <p:extLst>
      <p:ext uri="{BB962C8B-B14F-4D97-AF65-F5344CB8AC3E}">
        <p14:creationId xmlns:p14="http://schemas.microsoft.com/office/powerpoint/2010/main" val="19719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EEDAC1-C3EE-876E-38F5-8791CABCD4FA}"/>
              </a:ext>
            </a:extLst>
          </p:cNvPr>
          <p:cNvSpPr>
            <a:spLocks noGrp="1"/>
          </p:cNvSpPr>
          <p:nvPr>
            <p:ph type="ftr" sz="quarter" idx="11"/>
          </p:nvPr>
        </p:nvSpPr>
        <p:spPr/>
        <p:txBody>
          <a:bodyPr/>
          <a:lstStyle/>
          <a:p>
            <a:r>
              <a:rPr lang="it-IT"/>
              <a:t>DA 204o: Data Science in Practice</a:t>
            </a:r>
            <a:endParaRPr lang="en-SG"/>
          </a:p>
        </p:txBody>
      </p:sp>
      <p:sp>
        <p:nvSpPr>
          <p:cNvPr id="4" name="Slide Number Placeholder 3">
            <a:extLst>
              <a:ext uri="{FF2B5EF4-FFF2-40B4-BE49-F238E27FC236}">
                <a16:creationId xmlns:a16="http://schemas.microsoft.com/office/drawing/2014/main" id="{74898C46-1E7C-5126-A86C-34969A44B248}"/>
              </a:ext>
            </a:extLst>
          </p:cNvPr>
          <p:cNvSpPr>
            <a:spLocks noGrp="1"/>
          </p:cNvSpPr>
          <p:nvPr>
            <p:ph type="sldNum" sz="quarter" idx="12"/>
          </p:nvPr>
        </p:nvSpPr>
        <p:spPr/>
        <p:txBody>
          <a:bodyPr/>
          <a:lstStyle/>
          <a:p>
            <a:fld id="{BF1758FF-0BF1-4103-A89A-38EC40E85429}" type="slidenum">
              <a:rPr lang="en-SG" smtClean="0"/>
              <a:t>15</a:t>
            </a:fld>
            <a:endParaRPr lang="en-SG"/>
          </a:p>
        </p:txBody>
      </p:sp>
      <p:sp>
        <p:nvSpPr>
          <p:cNvPr id="10" name="TextBox 9">
            <a:extLst>
              <a:ext uri="{FF2B5EF4-FFF2-40B4-BE49-F238E27FC236}">
                <a16:creationId xmlns:a16="http://schemas.microsoft.com/office/drawing/2014/main" id="{02970C0A-770E-2A9F-62B3-15AEA366BCBF}"/>
              </a:ext>
            </a:extLst>
          </p:cNvPr>
          <p:cNvSpPr txBox="1"/>
          <p:nvPr/>
        </p:nvSpPr>
        <p:spPr>
          <a:xfrm>
            <a:off x="356882" y="147679"/>
            <a:ext cx="3428311" cy="584775"/>
          </a:xfrm>
          <a:prstGeom prst="rect">
            <a:avLst/>
          </a:prstGeom>
          <a:noFill/>
        </p:spPr>
        <p:txBody>
          <a:bodyPr wrap="none" lIns="91440" tIns="45720" rIns="91440" bIns="45720" rtlCol="0" anchor="t">
            <a:spAutoFit/>
          </a:bodyPr>
          <a:lstStyle/>
          <a:p>
            <a:r>
              <a:rPr lang="en-IN" sz="3200" b="1" spc="-50">
                <a:solidFill>
                  <a:schemeClr val="accent2"/>
                </a:solidFill>
                <a:latin typeface="Graphik Semibold"/>
                <a:ea typeface="+mj-ea"/>
                <a:cs typeface="+mj-cs"/>
              </a:rPr>
              <a:t>Feature Importance</a:t>
            </a:r>
            <a:endParaRPr lang="en-US" sz="3200" b="1" spc="-50">
              <a:solidFill>
                <a:schemeClr val="accent2"/>
              </a:solidFill>
              <a:latin typeface="Graphik Semibold"/>
              <a:ea typeface="+mj-ea"/>
              <a:cs typeface="+mj-cs"/>
            </a:endParaRPr>
          </a:p>
        </p:txBody>
      </p:sp>
      <p:pic>
        <p:nvPicPr>
          <p:cNvPr id="5" name="Picture 4" descr="A graph with a blue line&#10;&#10;Description automatically generated">
            <a:extLst>
              <a:ext uri="{FF2B5EF4-FFF2-40B4-BE49-F238E27FC236}">
                <a16:creationId xmlns:a16="http://schemas.microsoft.com/office/drawing/2014/main" id="{6FD3EF55-738E-6E54-9A16-36D4B30C7B23}"/>
              </a:ext>
            </a:extLst>
          </p:cNvPr>
          <p:cNvPicPr>
            <a:picLocks noChangeAspect="1"/>
          </p:cNvPicPr>
          <p:nvPr/>
        </p:nvPicPr>
        <p:blipFill>
          <a:blip r:embed="rId2"/>
          <a:stretch>
            <a:fillRect/>
          </a:stretch>
        </p:blipFill>
        <p:spPr>
          <a:xfrm>
            <a:off x="212016" y="1351716"/>
            <a:ext cx="6481662" cy="4158640"/>
          </a:xfrm>
          <a:prstGeom prst="rect">
            <a:avLst/>
          </a:prstGeom>
        </p:spPr>
      </p:pic>
      <p:graphicFrame>
        <p:nvGraphicFramePr>
          <p:cNvPr id="14" name="Table 13">
            <a:extLst>
              <a:ext uri="{FF2B5EF4-FFF2-40B4-BE49-F238E27FC236}">
                <a16:creationId xmlns:a16="http://schemas.microsoft.com/office/drawing/2014/main" id="{8AA83D44-E847-5433-5651-630EE8B8697C}"/>
              </a:ext>
            </a:extLst>
          </p:cNvPr>
          <p:cNvGraphicFramePr>
            <a:graphicFrameLocks noGrp="1"/>
          </p:cNvGraphicFramePr>
          <p:nvPr>
            <p:extLst>
              <p:ext uri="{D42A27DB-BD31-4B8C-83A1-F6EECF244321}">
                <p14:modId xmlns:p14="http://schemas.microsoft.com/office/powerpoint/2010/main" val="713765095"/>
              </p:ext>
            </p:extLst>
          </p:nvPr>
        </p:nvGraphicFramePr>
        <p:xfrm>
          <a:off x="7069094" y="684770"/>
          <a:ext cx="4733338" cy="5425440"/>
        </p:xfrm>
        <a:graphic>
          <a:graphicData uri="http://schemas.openxmlformats.org/drawingml/2006/table">
            <a:tbl>
              <a:tblPr firstRow="1" bandRow="1">
                <a:tableStyleId>{5C22544A-7EE6-4342-B048-85BDC9FD1C3A}</a:tableStyleId>
              </a:tblPr>
              <a:tblGrid>
                <a:gridCol w="1349034">
                  <a:extLst>
                    <a:ext uri="{9D8B030D-6E8A-4147-A177-3AD203B41FA5}">
                      <a16:colId xmlns:a16="http://schemas.microsoft.com/office/drawing/2014/main" val="373363276"/>
                    </a:ext>
                  </a:extLst>
                </a:gridCol>
                <a:gridCol w="937054">
                  <a:extLst>
                    <a:ext uri="{9D8B030D-6E8A-4147-A177-3AD203B41FA5}">
                      <a16:colId xmlns:a16="http://schemas.microsoft.com/office/drawing/2014/main" val="1980444148"/>
                    </a:ext>
                  </a:extLst>
                </a:gridCol>
                <a:gridCol w="2447250">
                  <a:extLst>
                    <a:ext uri="{9D8B030D-6E8A-4147-A177-3AD203B41FA5}">
                      <a16:colId xmlns:a16="http://schemas.microsoft.com/office/drawing/2014/main" val="1871776168"/>
                    </a:ext>
                  </a:extLst>
                </a:gridCol>
              </a:tblGrid>
              <a:tr h="241082">
                <a:tc>
                  <a:txBody>
                    <a:bodyPr/>
                    <a:lstStyle/>
                    <a:p>
                      <a:pPr lvl="0" algn="ctr">
                        <a:buNone/>
                      </a:pPr>
                      <a:r>
                        <a:rPr lang="en-US" sz="1600" b="0" i="0" u="none" strike="noStrike" noProof="0">
                          <a:latin typeface="Calibri"/>
                        </a:rPr>
                        <a:t>Feature</a:t>
                      </a:r>
                      <a:endParaRPr lang="en-US" sz="1600"/>
                    </a:p>
                  </a:txBody>
                  <a:tcPr/>
                </a:tc>
                <a:tc>
                  <a:txBody>
                    <a:bodyPr/>
                    <a:lstStyle/>
                    <a:p>
                      <a:pPr lvl="0" algn="ctr">
                        <a:buNone/>
                      </a:pPr>
                      <a:r>
                        <a:rPr lang="en-US" sz="1600" b="0" i="0" u="none" strike="noStrike" noProof="0">
                          <a:latin typeface="Calibri"/>
                        </a:rPr>
                        <a:t>Impact Level</a:t>
                      </a:r>
                      <a:endParaRPr lang="en-US" sz="1600"/>
                    </a:p>
                  </a:txBody>
                  <a:tcPr/>
                </a:tc>
                <a:tc>
                  <a:txBody>
                    <a:bodyPr/>
                    <a:lstStyle/>
                    <a:p>
                      <a:pPr lvl="0" algn="ctr">
                        <a:lnSpc>
                          <a:spcPct val="100000"/>
                        </a:lnSpc>
                        <a:spcBef>
                          <a:spcPts val="0"/>
                        </a:spcBef>
                        <a:spcAft>
                          <a:spcPts val="0"/>
                        </a:spcAft>
                        <a:buNone/>
                      </a:pPr>
                      <a:r>
                        <a:rPr lang="en-US" sz="1600" b="0" i="0" u="none" strike="noStrike" noProof="0">
                          <a:solidFill>
                            <a:srgbClr val="FFFFFF"/>
                          </a:solidFill>
                          <a:latin typeface="Calibri"/>
                        </a:rPr>
                        <a:t>Reason</a:t>
                      </a:r>
                      <a:endParaRPr lang="en-US" sz="1600" b="1" i="0" u="none" strike="noStrike" noProof="0">
                        <a:solidFill>
                          <a:srgbClr val="FFFFFF"/>
                        </a:solidFill>
                        <a:latin typeface="Calibri"/>
                      </a:endParaRPr>
                    </a:p>
                  </a:txBody>
                  <a:tcPr/>
                </a:tc>
                <a:extLst>
                  <a:ext uri="{0D108BD9-81ED-4DB2-BD59-A6C34878D82A}">
                    <a16:rowId xmlns:a16="http://schemas.microsoft.com/office/drawing/2014/main" val="2742853926"/>
                  </a:ext>
                </a:extLst>
              </a:tr>
              <a:tr h="296186">
                <a:tc>
                  <a:txBody>
                    <a:bodyPr/>
                    <a:lstStyle/>
                    <a:p>
                      <a:pPr lvl="0" algn="l">
                        <a:lnSpc>
                          <a:spcPct val="100000"/>
                        </a:lnSpc>
                        <a:spcBef>
                          <a:spcPts val="0"/>
                        </a:spcBef>
                        <a:spcAft>
                          <a:spcPts val="0"/>
                        </a:spcAft>
                        <a:buNone/>
                      </a:pPr>
                      <a:r>
                        <a:rPr lang="en-US" sz="1200" b="1" i="0" u="none" strike="noStrike" noProof="0">
                          <a:latin typeface="Calibri"/>
                        </a:rPr>
                        <a:t>Distance</a:t>
                      </a:r>
                      <a:endParaRPr lang="en-US" sz="1200" b="1"/>
                    </a:p>
                  </a:txBody>
                  <a:tcPr/>
                </a:tc>
                <a:tc>
                  <a:txBody>
                    <a:bodyPr/>
                    <a:lstStyle/>
                    <a:p>
                      <a:pPr lvl="0" algn="ctr">
                        <a:lnSpc>
                          <a:spcPct val="100000"/>
                        </a:lnSpc>
                        <a:spcBef>
                          <a:spcPts val="0"/>
                        </a:spcBef>
                        <a:spcAft>
                          <a:spcPts val="0"/>
                        </a:spcAft>
                        <a:buNone/>
                      </a:pPr>
                      <a:r>
                        <a:rPr lang="en-US" sz="1200" b="0" i="0" u="none" strike="noStrike" noProof="0">
                          <a:latin typeface="Calibri"/>
                        </a:rPr>
                        <a:t>High (Dominant)</a:t>
                      </a:r>
                      <a:endParaRPr lang="en-US" sz="1200"/>
                    </a:p>
                  </a:txBody>
                  <a:tcPr/>
                </a:tc>
                <a:tc>
                  <a:txBody>
                    <a:bodyPr/>
                    <a:lstStyle/>
                    <a:p>
                      <a:pPr lvl="0" algn="l">
                        <a:lnSpc>
                          <a:spcPct val="100000"/>
                        </a:lnSpc>
                        <a:spcBef>
                          <a:spcPts val="0"/>
                        </a:spcBef>
                        <a:spcAft>
                          <a:spcPts val="0"/>
                        </a:spcAft>
                        <a:buNone/>
                      </a:pPr>
                      <a:r>
                        <a:rPr lang="en-US" sz="1200" b="0" i="0" u="none" strike="noStrike" noProof="0">
                          <a:latin typeface="Calibri"/>
                        </a:rPr>
                        <a:t>Taxi fares are primarily calculated based on the distance traveled.</a:t>
                      </a:r>
                      <a:endParaRPr lang="en-US" sz="1200"/>
                    </a:p>
                  </a:txBody>
                  <a:tcPr/>
                </a:tc>
                <a:extLst>
                  <a:ext uri="{0D108BD9-81ED-4DB2-BD59-A6C34878D82A}">
                    <a16:rowId xmlns:a16="http://schemas.microsoft.com/office/drawing/2014/main" val="827546444"/>
                  </a:ext>
                </a:extLst>
              </a:tr>
              <a:tr h="241082">
                <a:tc>
                  <a:txBody>
                    <a:bodyPr/>
                    <a:lstStyle/>
                    <a:p>
                      <a:pPr lvl="0" algn="l">
                        <a:lnSpc>
                          <a:spcPct val="100000"/>
                        </a:lnSpc>
                        <a:spcBef>
                          <a:spcPts val="0"/>
                        </a:spcBef>
                        <a:spcAft>
                          <a:spcPts val="0"/>
                        </a:spcAft>
                        <a:buNone/>
                      </a:pPr>
                      <a:r>
                        <a:rPr lang="en-US" sz="1200" b="1" i="0" u="none" strike="noStrike" noProof="0">
                          <a:solidFill>
                            <a:srgbClr val="000000"/>
                          </a:solidFill>
                          <a:latin typeface="Calibri"/>
                        </a:rPr>
                        <a:t>Year</a:t>
                      </a:r>
                    </a:p>
                  </a:txBody>
                  <a:tcPr/>
                </a:tc>
                <a:tc>
                  <a:txBody>
                    <a:bodyPr/>
                    <a:lstStyle/>
                    <a:p>
                      <a:pPr lvl="0" algn="ctr">
                        <a:buNone/>
                      </a:pPr>
                      <a:r>
                        <a:rPr lang="en-US" sz="1200" b="0" i="0" u="none" strike="noStrike" noProof="0">
                          <a:solidFill>
                            <a:srgbClr val="000000"/>
                          </a:solidFill>
                          <a:latin typeface="Calibri"/>
                        </a:rPr>
                        <a:t>High</a:t>
                      </a:r>
                      <a:endParaRPr lang="en-US" sz="1200"/>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Calibri"/>
                        </a:rPr>
                        <a:t>Reflects fare policy changes or inflation effects over time.</a:t>
                      </a:r>
                    </a:p>
                  </a:txBody>
                  <a:tcPr/>
                </a:tc>
                <a:extLst>
                  <a:ext uri="{0D108BD9-81ED-4DB2-BD59-A6C34878D82A}">
                    <a16:rowId xmlns:a16="http://schemas.microsoft.com/office/drawing/2014/main" val="1266171668"/>
                  </a:ext>
                </a:extLst>
              </a:tr>
              <a:tr h="296186">
                <a:tc>
                  <a:txBody>
                    <a:bodyPr/>
                    <a:lstStyle/>
                    <a:p>
                      <a:pPr lvl="0" algn="l">
                        <a:lnSpc>
                          <a:spcPct val="100000"/>
                        </a:lnSpc>
                        <a:spcBef>
                          <a:spcPts val="0"/>
                        </a:spcBef>
                        <a:spcAft>
                          <a:spcPts val="0"/>
                        </a:spcAft>
                        <a:buNone/>
                      </a:pPr>
                      <a:r>
                        <a:rPr lang="en-US" sz="1200" b="1" i="0" u="none" strike="noStrike" noProof="0">
                          <a:solidFill>
                            <a:srgbClr val="000000"/>
                          </a:solidFill>
                          <a:latin typeface="Calibri"/>
                        </a:rPr>
                        <a:t>JFK Distance</a:t>
                      </a:r>
                    </a:p>
                  </a:txBody>
                  <a:tcPr/>
                </a:tc>
                <a:tc>
                  <a:txBody>
                    <a:bodyPr/>
                    <a:lstStyle/>
                    <a:p>
                      <a:pPr lvl="0" algn="ctr">
                        <a:buNone/>
                      </a:pPr>
                      <a:r>
                        <a:rPr lang="en-US" sz="1200" b="0" i="0" u="none" strike="noStrike" noProof="0">
                          <a:solidFill>
                            <a:srgbClr val="000000"/>
                          </a:solidFill>
                          <a:latin typeface="Calibri"/>
                        </a:rPr>
                        <a:t>Significant</a:t>
                      </a:r>
                      <a:endParaRPr lang="en-US" sz="1200"/>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Calibri"/>
                        </a:rPr>
                        <a:t>Trips to/from major airports often involve fixed rates or surcharges.</a:t>
                      </a:r>
                    </a:p>
                  </a:txBody>
                  <a:tcPr/>
                </a:tc>
                <a:extLst>
                  <a:ext uri="{0D108BD9-81ED-4DB2-BD59-A6C34878D82A}">
                    <a16:rowId xmlns:a16="http://schemas.microsoft.com/office/drawing/2014/main" val="3206721863"/>
                  </a:ext>
                </a:extLst>
              </a:tr>
              <a:tr h="296186">
                <a:tc>
                  <a:txBody>
                    <a:bodyPr/>
                    <a:lstStyle/>
                    <a:p>
                      <a:pPr lvl="0" algn="l">
                        <a:lnSpc>
                          <a:spcPct val="100000"/>
                        </a:lnSpc>
                        <a:spcBef>
                          <a:spcPts val="0"/>
                        </a:spcBef>
                        <a:spcAft>
                          <a:spcPts val="0"/>
                        </a:spcAft>
                        <a:buNone/>
                      </a:pPr>
                      <a:r>
                        <a:rPr lang="en-US" sz="1200" b="1" i="0" u="none" strike="noStrike" noProof="0">
                          <a:solidFill>
                            <a:srgbClr val="000000"/>
                          </a:solidFill>
                          <a:latin typeface="Calibri"/>
                        </a:rPr>
                        <a:t>Other Landmark Distances (e.g., LGA, EWR, NYC </a:t>
                      </a:r>
                      <a:r>
                        <a:rPr lang="en-US" sz="1200" b="1" i="0" u="none" strike="noStrike" noProof="0" err="1">
                          <a:solidFill>
                            <a:srgbClr val="000000"/>
                          </a:solidFill>
                          <a:latin typeface="Calibri"/>
                        </a:rPr>
                        <a:t>Dist</a:t>
                      </a:r>
                      <a:r>
                        <a:rPr lang="en-US" sz="1200" b="1" i="0" u="none" strike="noStrike" noProof="0">
                          <a:solidFill>
                            <a:srgbClr val="000000"/>
                          </a:solidFill>
                          <a:latin typeface="Calibri"/>
                        </a:rPr>
                        <a:t>)</a:t>
                      </a:r>
                    </a:p>
                  </a:txBody>
                  <a:tcPr/>
                </a:tc>
                <a:tc>
                  <a:txBody>
                    <a:bodyPr/>
                    <a:lstStyle/>
                    <a:p>
                      <a:pPr lvl="0" algn="ctr">
                        <a:buNone/>
                      </a:pPr>
                      <a:r>
                        <a:rPr lang="en-US" sz="1200" b="0" i="0" u="none" strike="noStrike" noProof="0">
                          <a:solidFill>
                            <a:srgbClr val="000000"/>
                          </a:solidFill>
                          <a:latin typeface="Calibri"/>
                        </a:rPr>
                        <a:t>Moderate</a:t>
                      </a:r>
                      <a:endParaRPr lang="en-US" sz="1200"/>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Calibri"/>
                        </a:rPr>
                        <a:t>Landmark proximity contributes to variability in fares.</a:t>
                      </a:r>
                    </a:p>
                  </a:txBody>
                  <a:tcPr/>
                </a:tc>
                <a:extLst>
                  <a:ext uri="{0D108BD9-81ED-4DB2-BD59-A6C34878D82A}">
                    <a16:rowId xmlns:a16="http://schemas.microsoft.com/office/drawing/2014/main" val="2826857045"/>
                  </a:ext>
                </a:extLst>
              </a:tr>
              <a:tr h="241082">
                <a:tc>
                  <a:txBody>
                    <a:bodyPr/>
                    <a:lstStyle/>
                    <a:p>
                      <a:pPr lvl="0" algn="l">
                        <a:lnSpc>
                          <a:spcPct val="100000"/>
                        </a:lnSpc>
                        <a:spcBef>
                          <a:spcPts val="0"/>
                        </a:spcBef>
                        <a:spcAft>
                          <a:spcPts val="0"/>
                        </a:spcAft>
                        <a:buNone/>
                      </a:pPr>
                      <a:r>
                        <a:rPr lang="en-US" sz="1200" b="1" i="0" u="none" strike="noStrike" noProof="0">
                          <a:solidFill>
                            <a:srgbClr val="000000"/>
                          </a:solidFill>
                          <a:latin typeface="Calibri"/>
                        </a:rPr>
                        <a:t>Dropoff Longitude &amp; Latitude</a:t>
                      </a:r>
                    </a:p>
                  </a:txBody>
                  <a:tcPr/>
                </a:tc>
                <a:tc>
                  <a:txBody>
                    <a:bodyPr/>
                    <a:lstStyle/>
                    <a:p>
                      <a:pPr lvl="0" algn="ctr">
                        <a:buNone/>
                      </a:pPr>
                      <a:r>
                        <a:rPr lang="en-US" sz="1200" b="0" i="0" u="none" strike="noStrike" noProof="0">
                          <a:solidFill>
                            <a:srgbClr val="000000"/>
                          </a:solidFill>
                          <a:latin typeface="Calibri"/>
                        </a:rPr>
                        <a:t>Moderate</a:t>
                      </a:r>
                      <a:endParaRPr lang="en-US" sz="1200"/>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Calibri"/>
                        </a:rPr>
                        <a:t>Geographical factors influence fare calculations.</a:t>
                      </a:r>
                    </a:p>
                  </a:txBody>
                  <a:tcPr/>
                </a:tc>
                <a:extLst>
                  <a:ext uri="{0D108BD9-81ED-4DB2-BD59-A6C34878D82A}">
                    <a16:rowId xmlns:a16="http://schemas.microsoft.com/office/drawing/2014/main" val="1758259494"/>
                  </a:ext>
                </a:extLst>
              </a:tr>
              <a:tr h="296186">
                <a:tc>
                  <a:txBody>
                    <a:bodyPr/>
                    <a:lstStyle/>
                    <a:p>
                      <a:pPr lvl="0">
                        <a:buNone/>
                      </a:pPr>
                      <a:r>
                        <a:rPr lang="en-US" sz="1200" b="1" i="0" u="none" strike="noStrike" noProof="0">
                          <a:solidFill>
                            <a:srgbClr val="000000"/>
                          </a:solidFill>
                          <a:latin typeface="Calibri"/>
                        </a:rPr>
                        <a:t>Traffic &amp; Weather Conditions</a:t>
                      </a:r>
                      <a:endParaRPr lang="en-US" sz="1200" b="1"/>
                    </a:p>
                  </a:txBody>
                  <a:tcPr/>
                </a:tc>
                <a:tc>
                  <a:txBody>
                    <a:bodyPr/>
                    <a:lstStyle/>
                    <a:p>
                      <a:pPr lvl="0" algn="ctr">
                        <a:buNone/>
                      </a:pPr>
                      <a:r>
                        <a:rPr lang="en-US" sz="1200" b="0" i="0" u="none" strike="noStrike" noProof="0">
                          <a:solidFill>
                            <a:srgbClr val="000000"/>
                          </a:solidFill>
                          <a:latin typeface="Calibri"/>
                        </a:rPr>
                        <a:t>Low</a:t>
                      </a:r>
                      <a:endParaRPr lang="en-US" sz="1200"/>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Calibri"/>
                        </a:rPr>
                        <a:t>Limited data granularity or indirect influence reduces impact.</a:t>
                      </a:r>
                    </a:p>
                  </a:txBody>
                  <a:tcPr/>
                </a:tc>
                <a:extLst>
                  <a:ext uri="{0D108BD9-81ED-4DB2-BD59-A6C34878D82A}">
                    <a16:rowId xmlns:a16="http://schemas.microsoft.com/office/drawing/2014/main" val="2058467107"/>
                  </a:ext>
                </a:extLst>
              </a:tr>
              <a:tr h="296186">
                <a:tc>
                  <a:txBody>
                    <a:bodyPr/>
                    <a:lstStyle/>
                    <a:p>
                      <a:pPr lvl="0" algn="l">
                        <a:lnSpc>
                          <a:spcPct val="100000"/>
                        </a:lnSpc>
                        <a:spcBef>
                          <a:spcPts val="0"/>
                        </a:spcBef>
                        <a:spcAft>
                          <a:spcPts val="0"/>
                        </a:spcAft>
                        <a:buNone/>
                      </a:pPr>
                      <a:r>
                        <a:rPr lang="en-US" sz="1200" b="1" i="0" u="none" strike="noStrike" noProof="0">
                          <a:solidFill>
                            <a:srgbClr val="000000"/>
                          </a:solidFill>
                          <a:latin typeface="Calibri"/>
                        </a:rPr>
                        <a:t>Time-Based Features (Hour, Day)</a:t>
                      </a:r>
                    </a:p>
                  </a:txBody>
                  <a:tcPr/>
                </a:tc>
                <a:tc>
                  <a:txBody>
                    <a:bodyPr/>
                    <a:lstStyle/>
                    <a:p>
                      <a:pPr lvl="0" algn="ctr">
                        <a:buNone/>
                      </a:pPr>
                      <a:r>
                        <a:rPr lang="en-US" sz="1200" b="0" i="0" u="none" strike="noStrike" noProof="0">
                          <a:solidFill>
                            <a:srgbClr val="000000"/>
                          </a:solidFill>
                          <a:latin typeface="Calibri"/>
                        </a:rPr>
                        <a:t>Low</a:t>
                      </a:r>
                      <a:endParaRPr lang="en-US" sz="1200"/>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Calibri"/>
                        </a:rPr>
                        <a:t>Distance and location dominate fare prediction.</a:t>
                      </a:r>
                    </a:p>
                  </a:txBody>
                  <a:tcPr/>
                </a:tc>
                <a:extLst>
                  <a:ext uri="{0D108BD9-81ED-4DB2-BD59-A6C34878D82A}">
                    <a16:rowId xmlns:a16="http://schemas.microsoft.com/office/drawing/2014/main" val="3217376321"/>
                  </a:ext>
                </a:extLst>
              </a:tr>
              <a:tr h="241082">
                <a:tc>
                  <a:txBody>
                    <a:bodyPr/>
                    <a:lstStyle/>
                    <a:p>
                      <a:pPr lvl="0">
                        <a:buNone/>
                      </a:pPr>
                      <a:r>
                        <a:rPr lang="en-US" sz="1200" b="1" i="0" u="none" strike="noStrike" noProof="0">
                          <a:solidFill>
                            <a:srgbClr val="000000"/>
                          </a:solidFill>
                          <a:latin typeface="Calibri"/>
                        </a:rPr>
                        <a:t>Passenger Count</a:t>
                      </a:r>
                      <a:endParaRPr lang="en-US" sz="1200" b="1"/>
                    </a:p>
                  </a:txBody>
                  <a:tcPr/>
                </a:tc>
                <a:tc>
                  <a:txBody>
                    <a:bodyPr/>
                    <a:lstStyle/>
                    <a:p>
                      <a:pPr lvl="0" algn="ctr">
                        <a:buNone/>
                      </a:pPr>
                      <a:r>
                        <a:rPr lang="en-US" sz="1200" b="0" i="0" u="none" strike="noStrike" noProof="0">
                          <a:solidFill>
                            <a:srgbClr val="000000"/>
                          </a:solidFill>
                          <a:latin typeface="Calibri"/>
                        </a:rPr>
                        <a:t>Minimal</a:t>
                      </a:r>
                      <a:endParaRPr lang="en-US" sz="1200"/>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Calibri"/>
                        </a:rPr>
                        <a:t>Passenger count has little effect on fare structure.</a:t>
                      </a:r>
                    </a:p>
                  </a:txBody>
                  <a:tcPr/>
                </a:tc>
                <a:extLst>
                  <a:ext uri="{0D108BD9-81ED-4DB2-BD59-A6C34878D82A}">
                    <a16:rowId xmlns:a16="http://schemas.microsoft.com/office/drawing/2014/main" val="496389392"/>
                  </a:ext>
                </a:extLst>
              </a:tr>
              <a:tr h="296186">
                <a:tc>
                  <a:txBody>
                    <a:bodyPr/>
                    <a:lstStyle/>
                    <a:p>
                      <a:pPr lvl="0">
                        <a:buNone/>
                      </a:pPr>
                      <a:r>
                        <a:rPr lang="en-US" sz="1200" b="1" i="0" u="none" strike="noStrike" noProof="0">
                          <a:solidFill>
                            <a:srgbClr val="000000"/>
                          </a:solidFill>
                          <a:latin typeface="Calibri"/>
                        </a:rPr>
                        <a:t>Car Condition</a:t>
                      </a:r>
                      <a:endParaRPr lang="en-US" sz="1200" b="1"/>
                    </a:p>
                  </a:txBody>
                  <a:tcPr/>
                </a:tc>
                <a:tc>
                  <a:txBody>
                    <a:bodyPr/>
                    <a:lstStyle/>
                    <a:p>
                      <a:pPr lvl="0" algn="ctr">
                        <a:buNone/>
                      </a:pPr>
                      <a:r>
                        <a:rPr lang="en-US" sz="1200" b="0" i="0" u="none" strike="noStrike" noProof="0">
                          <a:solidFill>
                            <a:srgbClr val="000000"/>
                          </a:solidFill>
                          <a:latin typeface="Calibri"/>
                        </a:rPr>
                        <a:t>Negligible</a:t>
                      </a:r>
                      <a:endParaRPr lang="en-US" sz="1200"/>
                    </a:p>
                  </a:txBody>
                  <a:tcPr/>
                </a:tc>
                <a:tc>
                  <a:txBody>
                    <a:bodyPr/>
                    <a:lstStyle/>
                    <a:p>
                      <a:pPr lvl="0" algn="l">
                        <a:lnSpc>
                          <a:spcPct val="100000"/>
                        </a:lnSpc>
                        <a:spcBef>
                          <a:spcPts val="0"/>
                        </a:spcBef>
                        <a:spcAft>
                          <a:spcPts val="0"/>
                        </a:spcAft>
                        <a:buNone/>
                      </a:pPr>
                      <a:r>
                        <a:rPr lang="en-US" sz="1200" b="0" i="0" u="none" strike="noStrike" noProof="0">
                          <a:solidFill>
                            <a:srgbClr val="000000"/>
                          </a:solidFill>
                          <a:latin typeface="Calibri"/>
                        </a:rPr>
                        <a:t>Features like "Excellent" or "Good" ratings do not impact fare predictions.</a:t>
                      </a:r>
                    </a:p>
                  </a:txBody>
                  <a:tcPr/>
                </a:tc>
                <a:extLst>
                  <a:ext uri="{0D108BD9-81ED-4DB2-BD59-A6C34878D82A}">
                    <a16:rowId xmlns:a16="http://schemas.microsoft.com/office/drawing/2014/main" val="2476716053"/>
                  </a:ext>
                </a:extLst>
              </a:tr>
            </a:tbl>
          </a:graphicData>
        </a:graphic>
      </p:graphicFrame>
    </p:spTree>
    <p:extLst>
      <p:ext uri="{BB962C8B-B14F-4D97-AF65-F5344CB8AC3E}">
        <p14:creationId xmlns:p14="http://schemas.microsoft.com/office/powerpoint/2010/main" val="339809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E8619-E50E-57F2-1C36-B1F264C3F008}"/>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2B2E4D-0ACD-58F8-5F50-278FDCECDCA6}"/>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6D32366F-1D78-135C-7028-46F97D96D187}"/>
              </a:ext>
            </a:extLst>
          </p:cNvPr>
          <p:cNvSpPr>
            <a:spLocks noGrp="1"/>
          </p:cNvSpPr>
          <p:nvPr>
            <p:ph type="sldNum" sz="quarter" idx="12"/>
          </p:nvPr>
        </p:nvSpPr>
        <p:spPr/>
        <p:txBody>
          <a:bodyPr/>
          <a:lstStyle/>
          <a:p>
            <a:fld id="{BF1758FF-0BF1-4103-A89A-38EC40E85429}" type="slidenum">
              <a:rPr lang="en-SG" smtClean="0"/>
              <a:t>16</a:t>
            </a:fld>
            <a:endParaRPr lang="en-SG"/>
          </a:p>
        </p:txBody>
      </p:sp>
      <p:sp>
        <p:nvSpPr>
          <p:cNvPr id="3" name="Title 1">
            <a:extLst>
              <a:ext uri="{FF2B5EF4-FFF2-40B4-BE49-F238E27FC236}">
                <a16:creationId xmlns:a16="http://schemas.microsoft.com/office/drawing/2014/main" id="{1BCFD637-F7B3-3066-C69D-EAFFF7E7408A}"/>
              </a:ext>
            </a:extLst>
          </p:cNvPr>
          <p:cNvSpPr>
            <a:spLocks noGrp="1"/>
          </p:cNvSpPr>
          <p:nvPr>
            <p:ph type="title"/>
          </p:nvPr>
        </p:nvSpPr>
        <p:spPr>
          <a:xfrm>
            <a:off x="457201" y="244123"/>
            <a:ext cx="3200400" cy="2286000"/>
          </a:xfrm>
        </p:spPr>
        <p:txBody>
          <a:bodyPr>
            <a:normAutofit/>
          </a:bodyPr>
          <a:lstStyle/>
          <a:p>
            <a:r>
              <a:rPr lang="en-IN" sz="3200" b="1">
                <a:latin typeface="Graphik Semibold"/>
              </a:rPr>
              <a:t>Deployment</a:t>
            </a:r>
            <a:endParaRPr lang="en-US" sz="3200" b="1"/>
          </a:p>
        </p:txBody>
      </p:sp>
      <p:sp>
        <p:nvSpPr>
          <p:cNvPr id="7" name="TextBox 6">
            <a:extLst>
              <a:ext uri="{FF2B5EF4-FFF2-40B4-BE49-F238E27FC236}">
                <a16:creationId xmlns:a16="http://schemas.microsoft.com/office/drawing/2014/main" id="{C7EB1624-21DD-B5B6-7F93-D84CE7D19FF9}"/>
              </a:ext>
            </a:extLst>
          </p:cNvPr>
          <p:cNvSpPr txBox="1"/>
          <p:nvPr/>
        </p:nvSpPr>
        <p:spPr>
          <a:xfrm>
            <a:off x="4800600" y="1397675"/>
            <a:ext cx="6588316" cy="2031325"/>
          </a:xfrm>
          <a:prstGeom prst="rect">
            <a:avLst/>
          </a:prstGeom>
          <a:noFill/>
        </p:spPr>
        <p:txBody>
          <a:bodyPr wrap="square" lIns="91440" tIns="45720" rIns="91440" bIns="45720" anchor="t">
            <a:spAutoFit/>
          </a:bodyPr>
          <a:lstStyle/>
          <a:p>
            <a:pPr marL="285750" indent="-285750">
              <a:buFont typeface="Arial"/>
              <a:buChar char="•"/>
            </a:pPr>
            <a:r>
              <a:rPr lang="en-IN" dirty="0">
                <a:latin typeface="Arial"/>
                <a:ea typeface="+mn-lt"/>
                <a:cs typeface="+mn-lt"/>
              </a:rPr>
              <a:t>Exported the model using </a:t>
            </a:r>
            <a:r>
              <a:rPr lang="en-IN" b="1" dirty="0" err="1">
                <a:latin typeface="Arial"/>
                <a:ea typeface="+mn-lt"/>
                <a:cs typeface="+mn-lt"/>
              </a:rPr>
              <a:t>joblib</a:t>
            </a:r>
            <a:r>
              <a:rPr lang="en-IN" dirty="0">
                <a:latin typeface="Arial"/>
                <a:ea typeface="+mn-lt"/>
                <a:cs typeface="+mn-lt"/>
              </a:rPr>
              <a:t>.</a:t>
            </a:r>
          </a:p>
          <a:p>
            <a:pPr marL="285750" indent="-285750">
              <a:buFont typeface="Arial"/>
              <a:buChar char="•"/>
            </a:pPr>
            <a:r>
              <a:rPr lang="en-IN" dirty="0">
                <a:latin typeface="Arial"/>
                <a:ea typeface="+mn-lt"/>
                <a:cs typeface="+mn-lt"/>
              </a:rPr>
              <a:t>Created the app using </a:t>
            </a:r>
            <a:r>
              <a:rPr lang="en-IN" b="1" dirty="0" err="1">
                <a:latin typeface="Arial"/>
                <a:ea typeface="+mn-lt"/>
                <a:cs typeface="+mn-lt"/>
              </a:rPr>
              <a:t>Streamlit's</a:t>
            </a:r>
            <a:r>
              <a:rPr lang="en-IN" dirty="0">
                <a:latin typeface="Arial"/>
                <a:ea typeface="+mn-lt"/>
                <a:cs typeface="+mn-lt"/>
              </a:rPr>
              <a:t> intuitive API.</a:t>
            </a:r>
            <a:endParaRPr lang="en-IN" dirty="0">
              <a:latin typeface="Arial"/>
              <a:ea typeface="Calibri" panose="020F0502020204030204"/>
              <a:cs typeface="Calibri" panose="020F0502020204030204"/>
            </a:endParaRPr>
          </a:p>
          <a:p>
            <a:pPr marL="285750" indent="-285750">
              <a:buFont typeface="Arial"/>
              <a:buChar char="•"/>
            </a:pPr>
            <a:r>
              <a:rPr lang="en-IN" dirty="0">
                <a:latin typeface="Arial"/>
                <a:ea typeface="+mn-lt"/>
                <a:cs typeface="+mn-lt"/>
              </a:rPr>
              <a:t>Ensured functionality by running the app locally.</a:t>
            </a:r>
            <a:endParaRPr lang="en-IN" dirty="0">
              <a:latin typeface="Arial"/>
              <a:ea typeface="Calibri" panose="020F0502020204030204"/>
              <a:cs typeface="Calibri" panose="020F0502020204030204"/>
            </a:endParaRPr>
          </a:p>
          <a:p>
            <a:pPr marL="285750" indent="-285750">
              <a:buFont typeface="Arial"/>
              <a:buChar char="•"/>
            </a:pPr>
            <a:r>
              <a:rPr lang="en-IN" dirty="0">
                <a:latin typeface="Arial"/>
                <a:ea typeface="+mn-lt"/>
                <a:cs typeface="+mn-lt"/>
              </a:rPr>
              <a:t>Connected </a:t>
            </a:r>
            <a:r>
              <a:rPr lang="en-IN" dirty="0" err="1">
                <a:latin typeface="Arial"/>
                <a:ea typeface="+mn-lt"/>
                <a:cs typeface="+mn-lt"/>
              </a:rPr>
              <a:t>streamlit</a:t>
            </a:r>
            <a:r>
              <a:rPr lang="en-IN" dirty="0">
                <a:latin typeface="Arial"/>
                <a:ea typeface="+mn-lt"/>
                <a:cs typeface="+mn-lt"/>
              </a:rPr>
              <a:t> with </a:t>
            </a:r>
            <a:r>
              <a:rPr lang="en-IN" dirty="0" err="1">
                <a:latin typeface="Arial"/>
                <a:ea typeface="+mn-lt"/>
                <a:cs typeface="+mn-lt"/>
              </a:rPr>
              <a:t>github</a:t>
            </a:r>
            <a:r>
              <a:rPr lang="en-IN" dirty="0">
                <a:latin typeface="Arial"/>
                <a:ea typeface="+mn-lt"/>
                <a:cs typeface="+mn-lt"/>
              </a:rPr>
              <a:t> repository.</a:t>
            </a:r>
            <a:endParaRPr lang="en-IN" dirty="0">
              <a:latin typeface="Arial"/>
              <a:ea typeface="Calibri" panose="020F0502020204030204"/>
              <a:cs typeface="Calibri" panose="020F0502020204030204"/>
            </a:endParaRPr>
          </a:p>
          <a:p>
            <a:pPr marL="285750" indent="-285750">
              <a:buFont typeface="Arial"/>
              <a:buChar char="•"/>
            </a:pPr>
            <a:r>
              <a:rPr lang="en-IN" dirty="0">
                <a:latin typeface="Arial"/>
                <a:ea typeface="+mn-lt"/>
                <a:cs typeface="+mn-lt"/>
              </a:rPr>
              <a:t>Deployed the application via </a:t>
            </a:r>
            <a:r>
              <a:rPr lang="en-IN" dirty="0" err="1">
                <a:latin typeface="Arial"/>
                <a:ea typeface="+mn-lt"/>
                <a:cs typeface="+mn-lt"/>
              </a:rPr>
              <a:t>Streamlit</a:t>
            </a:r>
            <a:r>
              <a:rPr lang="en-IN" dirty="0">
                <a:latin typeface="Arial"/>
                <a:ea typeface="+mn-lt"/>
                <a:cs typeface="+mn-lt"/>
              </a:rPr>
              <a:t> Community Cloud.</a:t>
            </a:r>
            <a:endParaRPr lang="en-IN" dirty="0">
              <a:latin typeface="Arial"/>
              <a:ea typeface="Calibri" panose="020F0502020204030204"/>
              <a:cs typeface="Calibri" panose="020F0502020204030204"/>
            </a:endParaRPr>
          </a:p>
          <a:p>
            <a:pPr marL="285750" indent="-285750">
              <a:buFont typeface="Arial"/>
              <a:buChar char="•"/>
            </a:pPr>
            <a:r>
              <a:rPr lang="en-IN" dirty="0">
                <a:latin typeface="Arial"/>
                <a:ea typeface="+mn-lt"/>
                <a:cs typeface="+mn-lt"/>
              </a:rPr>
              <a:t>URL to the app : </a:t>
            </a:r>
            <a:r>
              <a:rPr lang="en-IN" dirty="0">
                <a:latin typeface="Arial"/>
                <a:ea typeface="+mn-lt"/>
                <a:cs typeface="+mn-lt"/>
                <a:hlinkClick r:id="rId2"/>
              </a:rPr>
              <a:t>Taxi Fare Prediction</a:t>
            </a:r>
            <a:endParaRPr lang="en-IN" dirty="0">
              <a:latin typeface="Arial"/>
              <a:ea typeface="Calibri" panose="020F0502020204030204"/>
              <a:cs typeface="Calibri" panose="020F0502020204030204"/>
            </a:endParaRPr>
          </a:p>
          <a:p>
            <a:pPr marL="285750" indent="-285750">
              <a:buFont typeface="Arial"/>
              <a:buChar char="•"/>
            </a:pPr>
            <a:endParaRPr lang="en-IN" b="1" dirty="0">
              <a:latin typeface="Arial"/>
              <a:ea typeface="Calibri"/>
              <a:cs typeface="Calibri"/>
            </a:endParaRPr>
          </a:p>
        </p:txBody>
      </p:sp>
      <p:pic>
        <p:nvPicPr>
          <p:cNvPr id="8" name="Picture 7" descr="A cloud and box with arrow&#10;&#10;Description automatically generated">
            <a:extLst>
              <a:ext uri="{FF2B5EF4-FFF2-40B4-BE49-F238E27FC236}">
                <a16:creationId xmlns:a16="http://schemas.microsoft.com/office/drawing/2014/main" id="{2AD6CDB6-A6BD-0552-97DE-76735220B1D9}"/>
              </a:ext>
            </a:extLst>
          </p:cNvPr>
          <p:cNvPicPr>
            <a:picLocks noChangeAspect="1"/>
          </p:cNvPicPr>
          <p:nvPr/>
        </p:nvPicPr>
        <p:blipFill>
          <a:blip r:embed="rId3"/>
          <a:stretch>
            <a:fillRect/>
          </a:stretch>
        </p:blipFill>
        <p:spPr>
          <a:xfrm>
            <a:off x="455370" y="2744827"/>
            <a:ext cx="2756242" cy="2645832"/>
          </a:xfrm>
          <a:prstGeom prst="rect">
            <a:avLst/>
          </a:prstGeom>
        </p:spPr>
      </p:pic>
    </p:spTree>
    <p:extLst>
      <p:ext uri="{BB962C8B-B14F-4D97-AF65-F5344CB8AC3E}">
        <p14:creationId xmlns:p14="http://schemas.microsoft.com/office/powerpoint/2010/main" val="255275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Challenges and Risks</a:t>
            </a:r>
            <a:endParaRPr lang="en-SG" sz="32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46322" y="551874"/>
            <a:ext cx="6492240" cy="5257800"/>
          </a:xfrm>
        </p:spPr>
        <p:txBody>
          <a:bodyPr vert="horz" lIns="0" tIns="45720" rIns="0" bIns="45720" rtlCol="0" anchor="t">
            <a:normAutofit/>
          </a:bodyPr>
          <a:lstStyle/>
          <a:p>
            <a:pPr marL="215900" indent="-215900"/>
            <a:r>
              <a:rPr lang="en-US" sz="1800" b="1" dirty="0">
                <a:solidFill>
                  <a:schemeClr val="tx1"/>
                </a:solidFill>
                <a:latin typeface="Arial"/>
                <a:cs typeface="Arial"/>
              </a:rPr>
              <a:t>Challenges</a:t>
            </a:r>
          </a:p>
          <a:p>
            <a:pPr marL="215900" indent="-215900"/>
            <a:endParaRPr lang="en-US" sz="1800" dirty="0">
              <a:solidFill>
                <a:schemeClr val="tx1"/>
              </a:solidFill>
              <a:latin typeface="Arial"/>
              <a:cs typeface="Arial"/>
            </a:endParaRPr>
          </a:p>
          <a:p>
            <a:pPr marL="215900" indent="-215900"/>
            <a:endParaRPr lang="en-US" sz="1800" dirty="0">
              <a:solidFill>
                <a:schemeClr val="tx1"/>
              </a:solidFill>
              <a:latin typeface="Arial"/>
              <a:cs typeface="Arial"/>
            </a:endParaRPr>
          </a:p>
          <a:p>
            <a:pPr marL="215900" indent="-215900"/>
            <a:endParaRPr lang="en-US" sz="1800" dirty="0">
              <a:solidFill>
                <a:schemeClr val="tx1"/>
              </a:solidFill>
              <a:latin typeface="Arial"/>
              <a:cs typeface="Arial"/>
            </a:endParaRPr>
          </a:p>
          <a:p>
            <a:pPr marL="0" indent="0">
              <a:buNone/>
            </a:pPr>
            <a:endParaRPr lang="en-US" sz="1800" dirty="0">
              <a:solidFill>
                <a:schemeClr val="tx1"/>
              </a:solidFill>
              <a:latin typeface="Arial"/>
              <a:cs typeface="Arial"/>
            </a:endParaRPr>
          </a:p>
          <a:p>
            <a:pPr marL="0" indent="0">
              <a:buNone/>
            </a:pPr>
            <a:endParaRPr lang="en-US" sz="1800" dirty="0">
              <a:solidFill>
                <a:schemeClr val="tx1"/>
              </a:solidFill>
              <a:latin typeface="Arial"/>
              <a:cs typeface="Arial"/>
            </a:endParaRPr>
          </a:p>
          <a:p>
            <a:pPr marL="215900" indent="-215900"/>
            <a:r>
              <a:rPr lang="en-US" sz="1800" b="1" dirty="0">
                <a:solidFill>
                  <a:schemeClr val="tx1"/>
                </a:solidFill>
                <a:latin typeface="Arial"/>
                <a:cs typeface="Arial"/>
              </a:rPr>
              <a:t>Mitigation</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17</a:t>
            </a:fld>
            <a:endParaRPr lang="en-SG"/>
          </a:p>
        </p:txBody>
      </p:sp>
      <p:sp>
        <p:nvSpPr>
          <p:cNvPr id="2" name="TextBox 1">
            <a:extLst>
              <a:ext uri="{FF2B5EF4-FFF2-40B4-BE49-F238E27FC236}">
                <a16:creationId xmlns:a16="http://schemas.microsoft.com/office/drawing/2014/main" id="{D58B9331-ADF7-84B3-901B-88908A094DB8}"/>
              </a:ext>
            </a:extLst>
          </p:cNvPr>
          <p:cNvSpPr txBox="1"/>
          <p:nvPr/>
        </p:nvSpPr>
        <p:spPr>
          <a:xfrm>
            <a:off x="5637229" y="2729059"/>
            <a:ext cx="914400" cy="9144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9965316A-1323-876E-D860-D51E93D18B45}"/>
              </a:ext>
            </a:extLst>
          </p:cNvPr>
          <p:cNvSpPr txBox="1"/>
          <p:nvPr/>
        </p:nvSpPr>
        <p:spPr>
          <a:xfrm>
            <a:off x="5040984" y="872450"/>
            <a:ext cx="6251858" cy="15696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latin typeface="Arial"/>
                <a:cs typeface="Arial"/>
              </a:rPr>
              <a:t>Missing Data</a:t>
            </a:r>
            <a:endParaRPr lang="en-US" sz="1600">
              <a:latin typeface="Arial"/>
              <a:ea typeface="Calibri"/>
              <a:cs typeface="Arial"/>
            </a:endParaRPr>
          </a:p>
          <a:p>
            <a:pPr marL="285750" indent="-285750">
              <a:buFont typeface="Arial" panose="020B0604020202020204" pitchFamily="34" charset="0"/>
              <a:buChar char="•"/>
            </a:pPr>
            <a:r>
              <a:rPr lang="en-US" sz="1600">
                <a:latin typeface="Arial"/>
                <a:cs typeface="Arial"/>
              </a:rPr>
              <a:t>Outliers</a:t>
            </a:r>
            <a:endParaRPr lang="en-US" sz="1600">
              <a:latin typeface="Arial"/>
              <a:ea typeface="Calibri"/>
              <a:cs typeface="Arial"/>
            </a:endParaRPr>
          </a:p>
          <a:p>
            <a:pPr marL="285750" indent="-285750">
              <a:buFont typeface="Arial" panose="020B0604020202020204" pitchFamily="34" charset="0"/>
              <a:buChar char="•"/>
            </a:pPr>
            <a:r>
              <a:rPr lang="en-US" sz="1600">
                <a:latin typeface="Arial"/>
                <a:cs typeface="Arial"/>
              </a:rPr>
              <a:t>Imbalanced Data</a:t>
            </a:r>
            <a:endParaRPr lang="en-US" sz="1600">
              <a:latin typeface="Arial"/>
              <a:ea typeface="Calibri"/>
              <a:cs typeface="Arial"/>
            </a:endParaRPr>
          </a:p>
          <a:p>
            <a:pPr marL="285750" indent="-285750">
              <a:buFont typeface="Arial" panose="020B0604020202020204" pitchFamily="34" charset="0"/>
              <a:buChar char="•"/>
            </a:pPr>
            <a:r>
              <a:rPr lang="en-US" sz="1600">
                <a:latin typeface="Arial"/>
                <a:cs typeface="Arial"/>
              </a:rPr>
              <a:t>Feature Engineering Complexity</a:t>
            </a:r>
            <a:endParaRPr lang="en-US" sz="1600">
              <a:latin typeface="Arial"/>
              <a:ea typeface="Calibri"/>
              <a:cs typeface="Arial"/>
            </a:endParaRPr>
          </a:p>
          <a:p>
            <a:pPr marL="285750" indent="-285750">
              <a:buFont typeface="Arial" panose="020B0604020202020204" pitchFamily="34" charset="0"/>
              <a:buChar char="•"/>
            </a:pPr>
            <a:r>
              <a:rPr lang="en-US" sz="1600">
                <a:latin typeface="Arial"/>
                <a:cs typeface="Arial"/>
              </a:rPr>
              <a:t>Spatial Data Challenges (Geographical Coordinates)</a:t>
            </a:r>
            <a:endParaRPr lang="en-US" sz="1600">
              <a:latin typeface="Arial"/>
              <a:ea typeface="Calibri"/>
              <a:cs typeface="Arial"/>
            </a:endParaRPr>
          </a:p>
          <a:p>
            <a:pPr marL="285750" indent="-285750">
              <a:buFont typeface="Arial" panose="020B0604020202020204" pitchFamily="34" charset="0"/>
              <a:buChar char="•"/>
            </a:pPr>
            <a:r>
              <a:rPr lang="en-US" sz="1600">
                <a:latin typeface="Arial"/>
                <a:cs typeface="Arial"/>
              </a:rPr>
              <a:t>Overfitting or Underfitting</a:t>
            </a:r>
            <a:endParaRPr lang="en-IN" sz="1600">
              <a:latin typeface="Arial"/>
              <a:cs typeface="Arial"/>
            </a:endParaRPr>
          </a:p>
        </p:txBody>
      </p:sp>
      <p:sp>
        <p:nvSpPr>
          <p:cNvPr id="4" name="TextBox 3">
            <a:extLst>
              <a:ext uri="{FF2B5EF4-FFF2-40B4-BE49-F238E27FC236}">
                <a16:creationId xmlns:a16="http://schemas.microsoft.com/office/drawing/2014/main" id="{765EA0E0-5886-27A4-82F8-EA77A2171AEB}"/>
              </a:ext>
            </a:extLst>
          </p:cNvPr>
          <p:cNvSpPr txBox="1"/>
          <p:nvPr/>
        </p:nvSpPr>
        <p:spPr>
          <a:xfrm>
            <a:off x="4920793" y="3584664"/>
            <a:ext cx="649224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latin typeface="Arial"/>
                <a:cs typeface="Arial"/>
              </a:rPr>
              <a:t>Handle missing values by imputation or discarding incomplete records.</a:t>
            </a:r>
          </a:p>
          <a:p>
            <a:pPr marL="285750" indent="-285750">
              <a:buFont typeface="Arial" panose="020B0604020202020204" pitchFamily="34" charset="0"/>
              <a:buChar char="•"/>
            </a:pPr>
            <a:r>
              <a:rPr lang="en-US" sz="1600">
                <a:latin typeface="Arial"/>
                <a:cs typeface="Arial"/>
              </a:rPr>
              <a:t>Detect and remove outliers using statistical methods like z-score or IQR.</a:t>
            </a:r>
            <a:endParaRPr lang="en-US" sz="1600">
              <a:latin typeface="Arial"/>
              <a:ea typeface="Calibri"/>
              <a:cs typeface="Arial"/>
            </a:endParaRPr>
          </a:p>
          <a:p>
            <a:pPr marL="285750" indent="-285750">
              <a:buFont typeface="Arial" panose="020B0604020202020204" pitchFamily="34" charset="0"/>
              <a:buChar char="•"/>
            </a:pPr>
            <a:r>
              <a:rPr lang="en-US" sz="1600">
                <a:latin typeface="Arial"/>
                <a:cs typeface="Arial"/>
              </a:rPr>
              <a:t>Engineer additional features like time of day, day of week, or external data (e.g., weather).</a:t>
            </a:r>
            <a:endParaRPr lang="en-US" sz="1600">
              <a:latin typeface="Arial"/>
              <a:ea typeface="Calibri"/>
              <a:cs typeface="Arial"/>
            </a:endParaRPr>
          </a:p>
          <a:p>
            <a:pPr marL="285750" indent="-285750">
              <a:buFont typeface="Arial" panose="020B0604020202020204" pitchFamily="34" charset="0"/>
              <a:buChar char="•"/>
            </a:pPr>
            <a:r>
              <a:rPr lang="en-US" sz="1600">
                <a:latin typeface="Arial"/>
                <a:cs typeface="Arial"/>
              </a:rPr>
              <a:t>Select appropriate evaluation metrics like MAE, RMSE and R2 errors aligned with the business objective.</a:t>
            </a:r>
          </a:p>
          <a:p>
            <a:pPr marL="285750" indent="-285750">
              <a:buFont typeface="Arial" panose="020B0604020202020204" pitchFamily="34" charset="0"/>
              <a:buChar char="•"/>
            </a:pPr>
            <a:r>
              <a:rPr lang="en-US" sz="1600">
                <a:latin typeface="Arial"/>
                <a:cs typeface="Arial"/>
              </a:rPr>
              <a:t>Use cross-validation to avoid overfitting.</a:t>
            </a:r>
            <a:endParaRPr lang="en-IN" sz="1600">
              <a:latin typeface="Arial"/>
              <a:cs typeface="Arial"/>
            </a:endParaRPr>
          </a:p>
        </p:txBody>
      </p:sp>
      <p:pic>
        <p:nvPicPr>
          <p:cNvPr id="12" name="Picture 11" descr="A cartoon character with a question mark next to a red cubes&#10;&#10;Description automatically generated">
            <a:extLst>
              <a:ext uri="{FF2B5EF4-FFF2-40B4-BE49-F238E27FC236}">
                <a16:creationId xmlns:a16="http://schemas.microsoft.com/office/drawing/2014/main" id="{4F06F8B2-84C9-43B5-9AEE-D92C7D8DF658}"/>
              </a:ext>
            </a:extLst>
          </p:cNvPr>
          <p:cNvPicPr>
            <a:picLocks noChangeAspect="1"/>
          </p:cNvPicPr>
          <p:nvPr/>
        </p:nvPicPr>
        <p:blipFill>
          <a:blip r:embed="rId2"/>
          <a:stretch>
            <a:fillRect/>
          </a:stretch>
        </p:blipFill>
        <p:spPr>
          <a:xfrm>
            <a:off x="441148" y="3305351"/>
            <a:ext cx="3209925" cy="2505075"/>
          </a:xfrm>
          <a:prstGeom prst="rect">
            <a:avLst/>
          </a:prstGeom>
        </p:spPr>
      </p:pic>
    </p:spTree>
    <p:extLst>
      <p:ext uri="{BB962C8B-B14F-4D97-AF65-F5344CB8AC3E}">
        <p14:creationId xmlns:p14="http://schemas.microsoft.com/office/powerpoint/2010/main" val="3097419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EF57-09BF-AAFD-83C3-A8F3151221FA}"/>
              </a:ext>
            </a:extLst>
          </p:cNvPr>
          <p:cNvSpPr>
            <a:spLocks noGrp="1"/>
          </p:cNvSpPr>
          <p:nvPr>
            <p:ph type="ctrTitle"/>
          </p:nvPr>
        </p:nvSpPr>
        <p:spPr/>
        <p:txBody>
          <a:bodyPr/>
          <a:lstStyle/>
          <a:p>
            <a:pPr algn="ctr"/>
            <a:r>
              <a:rPr lang="en-US">
                <a:latin typeface="Graphik Semibold"/>
              </a:rPr>
              <a:t>Thank You</a:t>
            </a:r>
            <a:endParaRPr lang="en-US"/>
          </a:p>
        </p:txBody>
      </p:sp>
      <p:sp>
        <p:nvSpPr>
          <p:cNvPr id="5" name="Footer Placeholder 4">
            <a:extLst>
              <a:ext uri="{FF2B5EF4-FFF2-40B4-BE49-F238E27FC236}">
                <a16:creationId xmlns:a16="http://schemas.microsoft.com/office/drawing/2014/main" id="{6A34DBE0-68C7-A178-5C22-BF8A4356BC64}"/>
              </a:ext>
            </a:extLst>
          </p:cNvPr>
          <p:cNvSpPr>
            <a:spLocks noGrp="1"/>
          </p:cNvSpPr>
          <p:nvPr>
            <p:ph type="ftr" sz="quarter" idx="11"/>
          </p:nvPr>
        </p:nvSpPr>
        <p:spPr/>
        <p:txBody>
          <a:bodyPr/>
          <a:lstStyle/>
          <a:p>
            <a:r>
              <a:rPr lang="it-IT"/>
              <a:t>DA 204o: Data Science in Practice</a:t>
            </a:r>
            <a:endParaRPr lang="en-SG"/>
          </a:p>
        </p:txBody>
      </p:sp>
      <p:sp>
        <p:nvSpPr>
          <p:cNvPr id="6" name="Slide Number Placeholder 5">
            <a:extLst>
              <a:ext uri="{FF2B5EF4-FFF2-40B4-BE49-F238E27FC236}">
                <a16:creationId xmlns:a16="http://schemas.microsoft.com/office/drawing/2014/main" id="{91019F33-308D-E4F1-50FC-8BA75FCAAB61}"/>
              </a:ext>
            </a:extLst>
          </p:cNvPr>
          <p:cNvSpPr>
            <a:spLocks noGrp="1"/>
          </p:cNvSpPr>
          <p:nvPr>
            <p:ph type="sldNum" sz="quarter" idx="12"/>
          </p:nvPr>
        </p:nvSpPr>
        <p:spPr/>
        <p:txBody>
          <a:bodyPr/>
          <a:lstStyle/>
          <a:p>
            <a:fld id="{BF1758FF-0BF1-4103-A89A-38EC40E85429}" type="slidenum">
              <a:rPr lang="en-SG" smtClean="0"/>
              <a:t>18</a:t>
            </a:fld>
            <a:endParaRPr lang="en-SG"/>
          </a:p>
        </p:txBody>
      </p:sp>
    </p:spTree>
    <p:extLst>
      <p:ext uri="{BB962C8B-B14F-4D97-AF65-F5344CB8AC3E}">
        <p14:creationId xmlns:p14="http://schemas.microsoft.com/office/powerpoint/2010/main" val="321870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Problem Definition</a:t>
            </a:r>
            <a:endParaRPr lang="en-SG" sz="32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251962" y="223520"/>
            <a:ext cx="7752080" cy="5826760"/>
          </a:xfrm>
        </p:spPr>
        <p:txBody>
          <a:bodyPr vert="horz" lIns="0" tIns="45720" rIns="0" bIns="45720" rtlCol="0" anchor="t">
            <a:noAutofit/>
          </a:bodyPr>
          <a:lstStyle/>
          <a:p>
            <a:pPr marL="215900" indent="-215900"/>
            <a:r>
              <a:rPr lang="en-US" sz="1200">
                <a:latin typeface="Arial"/>
                <a:cs typeface="Arial"/>
              </a:rPr>
              <a:t>1. </a:t>
            </a:r>
            <a:r>
              <a:rPr lang="en-US" sz="1200" b="1">
                <a:latin typeface="Arial"/>
                <a:cs typeface="Arial"/>
              </a:rPr>
              <a:t>Background of the Problem</a:t>
            </a:r>
            <a:endParaRPr lang="en-US" sz="1200">
              <a:solidFill>
                <a:srgbClr val="404040"/>
              </a:solidFill>
              <a:latin typeface="Arial"/>
              <a:cs typeface="Arial"/>
            </a:endParaRPr>
          </a:p>
          <a:p>
            <a:pPr marL="486410" lvl="1">
              <a:buFont typeface="Courier New" panose="020B0604020202020204" pitchFamily="34" charset="0"/>
              <a:buChar char="o"/>
            </a:pPr>
            <a:r>
              <a:rPr lang="en-US" sz="1200">
                <a:solidFill>
                  <a:schemeClr val="tx1"/>
                </a:solidFill>
                <a:latin typeface="Arial"/>
                <a:cs typeface="Arial"/>
              </a:rPr>
              <a:t>Ride-hailing services offer dynamic pricing based on several factors like distance, time of day, demand, and traffic.. Customers often find unpredictable fares frustrating, and from a business standpoint, accurate fare prediction helps optimize pricing strategies.</a:t>
            </a:r>
          </a:p>
          <a:p>
            <a:pPr marL="215900" indent="-215900"/>
            <a:r>
              <a:rPr lang="en-US" sz="1200">
                <a:latin typeface="Arial"/>
                <a:cs typeface="Arial"/>
              </a:rPr>
              <a:t>2. </a:t>
            </a:r>
            <a:r>
              <a:rPr lang="en-US" sz="1200" b="1">
                <a:latin typeface="Arial"/>
                <a:cs typeface="Arial"/>
              </a:rPr>
              <a:t>Why is it Important?</a:t>
            </a:r>
          </a:p>
          <a:p>
            <a:pPr marL="486410" lvl="1">
              <a:buFont typeface="Courier New" panose="020B0604020202020204" pitchFamily="34" charset="0"/>
              <a:buChar char="o"/>
            </a:pPr>
            <a:r>
              <a:rPr lang="en-US" sz="1200" b="1">
                <a:solidFill>
                  <a:schemeClr val="tx1"/>
                </a:solidFill>
                <a:latin typeface="Arial"/>
                <a:cs typeface="Arial"/>
              </a:rPr>
              <a:t>Customer Satisfaction</a:t>
            </a:r>
            <a:r>
              <a:rPr lang="en-US" sz="1200">
                <a:solidFill>
                  <a:schemeClr val="tx1"/>
                </a:solidFill>
                <a:latin typeface="Arial"/>
                <a:cs typeface="Arial"/>
              </a:rPr>
              <a:t>: By providing accurate fare estimates, ride-hailing services can improve customer trust, leading to higher user retention.</a:t>
            </a:r>
          </a:p>
          <a:p>
            <a:pPr marL="486410" lvl="1">
              <a:buFont typeface="Courier New" panose="020B0604020202020204" pitchFamily="34" charset="0"/>
              <a:buChar char="o"/>
            </a:pPr>
            <a:r>
              <a:rPr lang="en-US" sz="1200" b="1">
                <a:solidFill>
                  <a:schemeClr val="tx1"/>
                </a:solidFill>
                <a:latin typeface="Arial"/>
                <a:cs typeface="Arial"/>
              </a:rPr>
              <a:t>Operational Efficiency</a:t>
            </a:r>
            <a:r>
              <a:rPr lang="en-US" sz="1200">
                <a:solidFill>
                  <a:schemeClr val="tx1"/>
                </a:solidFill>
                <a:latin typeface="Arial"/>
                <a:cs typeface="Arial"/>
              </a:rPr>
              <a:t>: Accurate predictions can help ride-hailing services optimize its pricing models to reflect market demand more precisely and efficiently allocate resources.</a:t>
            </a:r>
          </a:p>
          <a:p>
            <a:pPr marL="486410" lvl="1">
              <a:buFont typeface="Courier New" panose="020B0604020202020204" pitchFamily="34" charset="0"/>
              <a:buChar char="o"/>
            </a:pPr>
            <a:r>
              <a:rPr lang="en-US" sz="1200" b="1">
                <a:solidFill>
                  <a:schemeClr val="tx1"/>
                </a:solidFill>
                <a:latin typeface="Arial"/>
                <a:cs typeface="Arial"/>
              </a:rPr>
              <a:t>Fairness &amp; Transparency</a:t>
            </a:r>
            <a:r>
              <a:rPr lang="en-US" sz="1200">
                <a:solidFill>
                  <a:schemeClr val="tx1"/>
                </a:solidFill>
                <a:latin typeface="Arial"/>
                <a:cs typeface="Arial"/>
              </a:rPr>
              <a:t>: Having transparent and predictable fares creates trust between users and the platform</a:t>
            </a:r>
          </a:p>
          <a:p>
            <a:pPr marL="215900" indent="-215900"/>
            <a:r>
              <a:rPr lang="en-US" sz="1200">
                <a:latin typeface="Arial"/>
                <a:cs typeface="Arial"/>
              </a:rPr>
              <a:t>3. </a:t>
            </a:r>
            <a:r>
              <a:rPr lang="en-US" sz="1200" b="1">
                <a:latin typeface="Arial"/>
                <a:cs typeface="Arial"/>
              </a:rPr>
              <a:t>Objectives of the Project</a:t>
            </a:r>
            <a:endParaRPr lang="en-US" sz="1200">
              <a:latin typeface="Arial"/>
              <a:cs typeface="Arial"/>
            </a:endParaRPr>
          </a:p>
          <a:p>
            <a:pPr marL="486410" lvl="1">
              <a:buFont typeface="Courier New" panose="020B0604020202020204" pitchFamily="34" charset="0"/>
              <a:buChar char="o"/>
            </a:pPr>
            <a:r>
              <a:rPr lang="en-US" sz="1200" b="1">
                <a:solidFill>
                  <a:schemeClr val="tx1"/>
                </a:solidFill>
                <a:latin typeface="Arial"/>
                <a:cs typeface="Arial"/>
              </a:rPr>
              <a:t>Predict Taxi Fare</a:t>
            </a:r>
            <a:r>
              <a:rPr lang="en-US" sz="1200">
                <a:solidFill>
                  <a:schemeClr val="tx1"/>
                </a:solidFill>
                <a:latin typeface="Arial"/>
                <a:cs typeface="Arial"/>
              </a:rPr>
              <a:t>: Build a machine learning model to predict taxi fares based on features like distance, location, and time.</a:t>
            </a:r>
          </a:p>
          <a:p>
            <a:pPr marL="486410" lvl="1">
              <a:buFont typeface="Courier New" panose="020B0604020202020204" pitchFamily="34" charset="0"/>
              <a:buChar char="o"/>
            </a:pPr>
            <a:r>
              <a:rPr lang="en-US" sz="1200" b="1">
                <a:solidFill>
                  <a:schemeClr val="tx1"/>
                </a:solidFill>
                <a:latin typeface="Arial"/>
                <a:cs typeface="Arial"/>
              </a:rPr>
              <a:t>Feature Importance</a:t>
            </a:r>
            <a:r>
              <a:rPr lang="en-US" sz="1200">
                <a:solidFill>
                  <a:schemeClr val="tx1"/>
                </a:solidFill>
                <a:latin typeface="Arial"/>
                <a:cs typeface="Arial"/>
              </a:rPr>
              <a:t>: Identify the most influential factors that contribute to fare pricing.</a:t>
            </a:r>
          </a:p>
          <a:p>
            <a:pPr marL="486410" lvl="1">
              <a:buFont typeface="Courier New" panose="020B0604020202020204" pitchFamily="34" charset="0"/>
              <a:buChar char="o"/>
            </a:pPr>
            <a:r>
              <a:rPr lang="en-US" sz="1200" b="1">
                <a:solidFill>
                  <a:schemeClr val="tx1"/>
                </a:solidFill>
                <a:latin typeface="Arial"/>
                <a:cs typeface="Arial"/>
              </a:rPr>
              <a:t>Real-Time Prediction</a:t>
            </a:r>
            <a:r>
              <a:rPr lang="en-US" sz="1200">
                <a:solidFill>
                  <a:schemeClr val="tx1"/>
                </a:solidFill>
                <a:latin typeface="Arial"/>
                <a:cs typeface="Arial"/>
              </a:rPr>
              <a:t>: Develop a model that can predict fares in real-time to offer estimates instantly to customers.</a:t>
            </a:r>
          </a:p>
          <a:p>
            <a:pPr marL="486410" lvl="1">
              <a:buFont typeface="Courier New" panose="020B0604020202020204" pitchFamily="34" charset="0"/>
              <a:buChar char="o"/>
            </a:pPr>
            <a:r>
              <a:rPr lang="en-US" sz="1200" b="1">
                <a:solidFill>
                  <a:schemeClr val="tx1"/>
                </a:solidFill>
                <a:latin typeface="Arial"/>
                <a:cs typeface="Arial"/>
              </a:rPr>
              <a:t>Optimization</a:t>
            </a:r>
            <a:r>
              <a:rPr lang="en-US" sz="1200">
                <a:solidFill>
                  <a:schemeClr val="tx1"/>
                </a:solidFill>
                <a:latin typeface="Arial"/>
                <a:cs typeface="Arial"/>
              </a:rPr>
              <a:t>: Improve the accuracy and speed of fare predictions to ensure seamless integration with pricing system of ride-hailing services.</a:t>
            </a:r>
          </a:p>
          <a:p>
            <a:pPr marL="215900" indent="-215900"/>
            <a:r>
              <a:rPr lang="en-US" sz="1200">
                <a:latin typeface="Arial"/>
                <a:cs typeface="Arial"/>
              </a:rPr>
              <a:t>4. </a:t>
            </a:r>
            <a:r>
              <a:rPr lang="en-US" sz="1200" b="1">
                <a:latin typeface="Arial"/>
                <a:cs typeface="Arial"/>
              </a:rPr>
              <a:t>How Can Data Science Solve the Problem?</a:t>
            </a:r>
          </a:p>
          <a:p>
            <a:pPr marL="486410" lvl="1">
              <a:buFont typeface="Courier New" panose="020B0604020202020204" pitchFamily="34" charset="0"/>
              <a:buChar char="o"/>
            </a:pPr>
            <a:r>
              <a:rPr lang="en-US" sz="1200" b="1">
                <a:solidFill>
                  <a:schemeClr val="tx1"/>
                </a:solidFill>
                <a:latin typeface="Arial"/>
                <a:cs typeface="Arial"/>
              </a:rPr>
              <a:t>Regression Models</a:t>
            </a:r>
            <a:r>
              <a:rPr lang="en-US" sz="1200">
                <a:solidFill>
                  <a:schemeClr val="tx1"/>
                </a:solidFill>
                <a:latin typeface="Arial"/>
                <a:cs typeface="Arial"/>
              </a:rPr>
              <a:t>: Since fare prediction is a continuous variable, data science can leverage machine learning regression models (e.g., linear regression, decision tress, random forests, gradient boosting) to accurately predict fares based on historical ride data.</a:t>
            </a:r>
          </a:p>
          <a:p>
            <a:pPr marL="486410" lvl="1">
              <a:buFont typeface="Courier New" panose="020B0604020202020204" pitchFamily="34" charset="0"/>
              <a:buChar char="o"/>
            </a:pPr>
            <a:r>
              <a:rPr lang="en-US" sz="1200" b="1">
                <a:solidFill>
                  <a:schemeClr val="tx1"/>
                </a:solidFill>
                <a:latin typeface="Arial"/>
                <a:cs typeface="Arial"/>
              </a:rPr>
              <a:t>Feature Engineering</a:t>
            </a:r>
            <a:r>
              <a:rPr lang="en-US" sz="1200">
                <a:solidFill>
                  <a:schemeClr val="tx1"/>
                </a:solidFill>
                <a:latin typeface="Arial"/>
                <a:cs typeface="Arial"/>
              </a:rPr>
              <a:t>: Data science techniques can be used to extract relevant features from the dataset, such as time of day, location coordinates, weather conditions, and traffic data to improve the prediction model's performance.</a:t>
            </a:r>
          </a:p>
          <a:p>
            <a:pPr marL="486410" lvl="1">
              <a:buFont typeface="Courier New" panose="020B0604020202020204" pitchFamily="34" charset="0"/>
              <a:buChar char="o"/>
            </a:pPr>
            <a:r>
              <a:rPr lang="en-US" sz="1200" b="1">
                <a:solidFill>
                  <a:schemeClr val="tx1"/>
                </a:solidFill>
                <a:latin typeface="Arial"/>
                <a:cs typeface="Arial"/>
              </a:rPr>
              <a:t>Model Optimization</a:t>
            </a:r>
            <a:r>
              <a:rPr lang="en-US" sz="1200">
                <a:solidFill>
                  <a:schemeClr val="tx1"/>
                </a:solidFill>
                <a:latin typeface="Arial"/>
                <a:cs typeface="Arial"/>
              </a:rPr>
              <a:t>: Data science allows for the tuning and evaluation of different models, helping to choose the one that balances accuracy with computational efficiency.</a:t>
            </a:r>
          </a:p>
          <a:p>
            <a:pPr marL="486410" lvl="1">
              <a:buFont typeface="Courier New" panose="020B0604020202020204" pitchFamily="34" charset="0"/>
              <a:buChar char="o"/>
            </a:pPr>
            <a:endParaRPr lang="en-US">
              <a:solidFill>
                <a:schemeClr val="tx1"/>
              </a:solidFill>
              <a:latin typeface="Graphik Regular"/>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2</a:t>
            </a:fld>
            <a:endParaRPr lang="en-SG"/>
          </a:p>
        </p:txBody>
      </p:sp>
      <p:pic>
        <p:nvPicPr>
          <p:cNvPr id="2" name="Picture 1" descr="A taxi car with dollar sign and graph&#10;&#10;Description automatically generated">
            <a:extLst>
              <a:ext uri="{FF2B5EF4-FFF2-40B4-BE49-F238E27FC236}">
                <a16:creationId xmlns:a16="http://schemas.microsoft.com/office/drawing/2014/main" id="{B16AC357-AF1F-61DD-7D21-A0D96D657405}"/>
              </a:ext>
            </a:extLst>
          </p:cNvPr>
          <p:cNvPicPr>
            <a:picLocks noChangeAspect="1"/>
          </p:cNvPicPr>
          <p:nvPr/>
        </p:nvPicPr>
        <p:blipFill>
          <a:blip r:embed="rId2"/>
          <a:stretch>
            <a:fillRect/>
          </a:stretch>
        </p:blipFill>
        <p:spPr>
          <a:xfrm>
            <a:off x="461279" y="3134264"/>
            <a:ext cx="2602302" cy="2631058"/>
          </a:xfrm>
          <a:prstGeom prst="rect">
            <a:avLst/>
          </a:prstGeom>
        </p:spPr>
      </p:pic>
    </p:spTree>
    <p:extLst>
      <p:ext uri="{BB962C8B-B14F-4D97-AF65-F5344CB8AC3E}">
        <p14:creationId xmlns:p14="http://schemas.microsoft.com/office/powerpoint/2010/main" val="290933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2475675446"/>
              </p:ext>
            </p:extLst>
          </p:nvPr>
        </p:nvGraphicFramePr>
        <p:xfrm>
          <a:off x="80682" y="71719"/>
          <a:ext cx="12003744" cy="6754363"/>
        </p:xfrm>
        <a:graphic>
          <a:graphicData uri="http://schemas.openxmlformats.org/drawingml/2006/table">
            <a:tbl>
              <a:tblPr firstRow="1" bandRow="1">
                <a:tableStyleId>{5940675A-B579-460E-94D1-54222C63F5DA}</a:tableStyleId>
              </a:tblPr>
              <a:tblGrid>
                <a:gridCol w="1500468">
                  <a:extLst>
                    <a:ext uri="{9D8B030D-6E8A-4147-A177-3AD203B41FA5}">
                      <a16:colId xmlns:a16="http://schemas.microsoft.com/office/drawing/2014/main" val="2372350435"/>
                    </a:ext>
                  </a:extLst>
                </a:gridCol>
                <a:gridCol w="1500468">
                  <a:extLst>
                    <a:ext uri="{9D8B030D-6E8A-4147-A177-3AD203B41FA5}">
                      <a16:colId xmlns:a16="http://schemas.microsoft.com/office/drawing/2014/main" val="862773583"/>
                    </a:ext>
                  </a:extLst>
                </a:gridCol>
                <a:gridCol w="1500468">
                  <a:extLst>
                    <a:ext uri="{9D8B030D-6E8A-4147-A177-3AD203B41FA5}">
                      <a16:colId xmlns:a16="http://schemas.microsoft.com/office/drawing/2014/main" val="915545707"/>
                    </a:ext>
                  </a:extLst>
                </a:gridCol>
                <a:gridCol w="1500468">
                  <a:extLst>
                    <a:ext uri="{9D8B030D-6E8A-4147-A177-3AD203B41FA5}">
                      <a16:colId xmlns:a16="http://schemas.microsoft.com/office/drawing/2014/main" val="2500554688"/>
                    </a:ext>
                  </a:extLst>
                </a:gridCol>
                <a:gridCol w="1500468">
                  <a:extLst>
                    <a:ext uri="{9D8B030D-6E8A-4147-A177-3AD203B41FA5}">
                      <a16:colId xmlns:a16="http://schemas.microsoft.com/office/drawing/2014/main" val="1075861341"/>
                    </a:ext>
                  </a:extLst>
                </a:gridCol>
                <a:gridCol w="1500468">
                  <a:extLst>
                    <a:ext uri="{9D8B030D-6E8A-4147-A177-3AD203B41FA5}">
                      <a16:colId xmlns:a16="http://schemas.microsoft.com/office/drawing/2014/main" val="3449983952"/>
                    </a:ext>
                  </a:extLst>
                </a:gridCol>
                <a:gridCol w="1500468">
                  <a:extLst>
                    <a:ext uri="{9D8B030D-6E8A-4147-A177-3AD203B41FA5}">
                      <a16:colId xmlns:a16="http://schemas.microsoft.com/office/drawing/2014/main" val="1697363996"/>
                    </a:ext>
                  </a:extLst>
                </a:gridCol>
                <a:gridCol w="1500468">
                  <a:extLst>
                    <a:ext uri="{9D8B030D-6E8A-4147-A177-3AD203B41FA5}">
                      <a16:colId xmlns:a16="http://schemas.microsoft.com/office/drawing/2014/main" val="2869113490"/>
                    </a:ext>
                  </a:extLst>
                </a:gridCol>
              </a:tblGrid>
              <a:tr h="294156">
                <a:tc rowSpan="2" gridSpan="3">
                  <a:txBody>
                    <a:bodyPr/>
                    <a:lstStyle/>
                    <a:p>
                      <a:pPr algn="l"/>
                      <a:r>
                        <a:rPr lang="en-US" sz="1800" b="1">
                          <a:solidFill>
                            <a:schemeClr val="tx1"/>
                          </a:solidFill>
                          <a:latin typeface="Arial" panose="020B0604020202020204" pitchFamily="34" charset="0"/>
                          <a:cs typeface="Arial" panose="020B0604020202020204" pitchFamily="34" charset="0"/>
                        </a:rPr>
                        <a:t>Data Science Canvas</a:t>
                      </a:r>
                      <a:endParaRPr lang="en-SG" sz="1800" b="1">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a:latin typeface="Arial" panose="020B0604020202020204" pitchFamily="34" charset="0"/>
                        <a:cs typeface="Arial" panose="020B0604020202020204" pitchFamily="34" charset="0"/>
                      </a:endParaRPr>
                    </a:p>
                  </a:txBody>
                  <a:tcPr/>
                </a:tc>
                <a:tc rowSpan="2" h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400" b="1">
                          <a:solidFill>
                            <a:schemeClr val="tx1"/>
                          </a:solidFill>
                          <a:latin typeface="Arial"/>
                          <a:cs typeface="Arial"/>
                        </a:rPr>
                        <a:t>Project:</a:t>
                      </a:r>
                      <a:endParaRPr lang="en-SG" sz="1400" b="1">
                        <a:solidFill>
                          <a:schemeClr val="tx1"/>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US" sz="1200" kern="1200" err="1">
                          <a:solidFill>
                            <a:schemeClr val="tx1"/>
                          </a:solidFill>
                          <a:latin typeface="Arial"/>
                          <a:ea typeface="+mn-ea"/>
                          <a:cs typeface="Arial"/>
                        </a:rPr>
                        <a:t>TaxiFare</a:t>
                      </a:r>
                      <a:r>
                        <a:rPr lang="en-US" sz="1200" kern="1200">
                          <a:solidFill>
                            <a:schemeClr val="tx1"/>
                          </a:solidFill>
                          <a:latin typeface="Arial"/>
                          <a:ea typeface="+mn-ea"/>
                          <a:cs typeface="Arial"/>
                        </a:rPr>
                        <a:t> Forecast – Enhancing Fare Accuracy with Machine Learning</a:t>
                      </a:r>
                      <a:endParaRPr lang="en-SG" sz="1200" kern="1200">
                        <a:solidFill>
                          <a:schemeClr val="tx1"/>
                        </a:solidFill>
                        <a:latin typeface="Arial"/>
                        <a:ea typeface="+mn-ea"/>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94156">
                <a:tc gridSpan="3"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400" b="1">
                          <a:solidFill>
                            <a:schemeClr val="tx1"/>
                          </a:solidFill>
                          <a:latin typeface="Arial"/>
                          <a:cs typeface="Arial"/>
                        </a:rPr>
                        <a:t>Team:</a:t>
                      </a:r>
                      <a:endParaRPr lang="en-SG" sz="1400" b="1">
                        <a:solidFill>
                          <a:schemeClr val="tx1"/>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200">
                          <a:solidFill>
                            <a:schemeClr val="tx1"/>
                          </a:solidFill>
                          <a:latin typeface="Arial"/>
                          <a:cs typeface="Arial"/>
                        </a:rPr>
                        <a:t>Srividhya, Kavipriya, Aravind, Rajib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359523">
                <a:tc gridSpan="4">
                  <a:txBody>
                    <a:bodyPr/>
                    <a:lstStyle/>
                    <a:p>
                      <a:pPr algn="ctr"/>
                      <a:r>
                        <a:rPr lang="en-US" sz="1600" b="1">
                          <a:latin typeface="Arial"/>
                          <a:cs typeface="Arial"/>
                        </a:rPr>
                        <a:t>Problem Statement</a:t>
                      </a:r>
                      <a:endParaRPr lang="en-SG" sz="1600" b="1">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tc gridSpan="2">
                  <a:txBody>
                    <a:bodyPr/>
                    <a:lstStyle/>
                    <a:p>
                      <a:pPr algn="ctr"/>
                      <a:r>
                        <a:rPr lang="en-SG" sz="1600" b="1">
                          <a:latin typeface="Arial" panose="020B0604020202020204" pitchFamily="34" charset="0"/>
                          <a:cs typeface="Arial" panose="020B0604020202020204" pitchFamily="34" charset="0"/>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gridSpan="2">
                  <a:txBody>
                    <a:bodyPr/>
                    <a:lstStyle/>
                    <a:p>
                      <a:pPr algn="ctr"/>
                      <a:r>
                        <a:rPr lang="en-SG" sz="1400" b="1">
                          <a:latin typeface="Arial"/>
                          <a:cs typeface="Arial"/>
                        </a:rPr>
                        <a:t>Data Collection &amp; Preparation</a:t>
                      </a:r>
                      <a:endParaRPr lang="en-SG" sz="1600" b="1">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extLst>
                  <a:ext uri="{0D108BD9-81ED-4DB2-BD59-A6C34878D82A}">
                    <a16:rowId xmlns:a16="http://schemas.microsoft.com/office/drawing/2014/main" val="1105611200"/>
                  </a:ext>
                </a:extLst>
              </a:tr>
              <a:tr h="2798200">
                <a:tc>
                  <a:txBody>
                    <a:bodyPr/>
                    <a:lstStyle/>
                    <a:p>
                      <a:r>
                        <a:rPr lang="en-US" sz="1000" b="1">
                          <a:latin typeface="Arial" panose="020B0604020202020204" pitchFamily="34" charset="0"/>
                          <a:cs typeface="Arial" panose="020B0604020202020204" pitchFamily="34" charset="0"/>
                        </a:rPr>
                        <a:t>Business Case &amp; Value Added</a:t>
                      </a:r>
                    </a:p>
                    <a:p>
                      <a:endParaRPr lang="en-US" sz="1000" b="1">
                        <a:latin typeface="Arial" panose="020B0604020202020204" pitchFamily="34" charset="0"/>
                        <a:cs typeface="Arial" panose="020B0604020202020204" pitchFamily="34" charset="0"/>
                      </a:endParaRPr>
                    </a:p>
                    <a:p>
                      <a:r>
                        <a:rPr lang="en-US" sz="1000" b="1">
                          <a:latin typeface="Arial" panose="020B0604020202020204" pitchFamily="34" charset="0"/>
                          <a:cs typeface="Arial" panose="020B0604020202020204" pitchFamily="34" charset="0"/>
                        </a:rPr>
                        <a:t>Business case</a:t>
                      </a:r>
                      <a:r>
                        <a:rPr lang="en-US" sz="1000">
                          <a:latin typeface="Arial" panose="020B0604020202020204" pitchFamily="34" charset="0"/>
                          <a:cs typeface="Arial" panose="020B0604020202020204" pitchFamily="34" charset="0"/>
                        </a:rPr>
                        <a:t>: Predicting taxi fares based on trip distance, time, and other factors can optimize pricing, customer satisfaction, and operational efficiency.</a:t>
                      </a:r>
                    </a:p>
                    <a:p>
                      <a:r>
                        <a:rPr lang="en-US" sz="1000" b="1">
                          <a:latin typeface="Arial" panose="020B0604020202020204" pitchFamily="34" charset="0"/>
                          <a:cs typeface="Arial" panose="020B0604020202020204" pitchFamily="34" charset="0"/>
                        </a:rPr>
                        <a:t>Value added</a:t>
                      </a:r>
                      <a:r>
                        <a:rPr lang="en-US" sz="1000">
                          <a:latin typeface="Arial" panose="020B0604020202020204" pitchFamily="34" charset="0"/>
                          <a:cs typeface="Arial" panose="020B0604020202020204" pitchFamily="34" charset="0"/>
                        </a:rPr>
                        <a:t>: Helps taxi companies offer dynamic pricing, improves customer transparency, and aids in forecasting operational demand for drivers and vehicles.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a:latin typeface="Arial" panose="020B0604020202020204" pitchFamily="34" charset="0"/>
                          <a:cs typeface="Arial" panose="020B0604020202020204" pitchFamily="34" charset="0"/>
                        </a:rPr>
                        <a:t>Model Selection</a:t>
                      </a:r>
                    </a:p>
                    <a:p>
                      <a:endParaRPr lang="en-US" sz="1000" b="1">
                        <a:latin typeface="Arial" panose="020B0604020202020204" pitchFamily="34" charset="0"/>
                        <a:cs typeface="Arial" panose="020B0604020202020204" pitchFamily="34" charset="0"/>
                      </a:endParaRPr>
                    </a:p>
                    <a:p>
                      <a:r>
                        <a:rPr lang="en-US" sz="1000" b="1">
                          <a:latin typeface="Arial" panose="020B0604020202020204" pitchFamily="34" charset="0"/>
                          <a:cs typeface="Arial" panose="020B0604020202020204" pitchFamily="34" charset="0"/>
                        </a:rPr>
                        <a:t>Analysis methods</a:t>
                      </a:r>
                      <a:r>
                        <a:rPr lang="en-US" sz="1000">
                          <a:latin typeface="Arial" panose="020B0604020202020204" pitchFamily="34" charset="0"/>
                          <a:cs typeface="Arial" panose="020B0604020202020204" pitchFamily="34" charset="0"/>
                        </a:rPr>
                        <a:t>: Consider regression models like Linear Regression, Decision Trees, </a:t>
                      </a:r>
                      <a:r>
                        <a:rPr lang="en-US" sz="1000" err="1">
                          <a:latin typeface="Arial" panose="020B0604020202020204" pitchFamily="34" charset="0"/>
                          <a:cs typeface="Arial" panose="020B0604020202020204" pitchFamily="34" charset="0"/>
                        </a:rPr>
                        <a:t>XGBoost</a:t>
                      </a:r>
                      <a:r>
                        <a:rPr lang="en-US" sz="1000">
                          <a:latin typeface="Arial" panose="020B0604020202020204" pitchFamily="34" charset="0"/>
                          <a:cs typeface="Arial" panose="020B0604020202020204" pitchFamily="34" charset="0"/>
                        </a:rPr>
                        <a:t>, and Random Forest for predicting fares. Ensemble methods can be useful in capturing non-linear relationships between the features and the target.</a:t>
                      </a:r>
                    </a:p>
                    <a:p>
                      <a:r>
                        <a:rPr lang="en-US" sz="1000">
                          <a:latin typeface="Arial" panose="020B0604020202020204" pitchFamily="34" charset="0"/>
                          <a:cs typeface="Arial" panose="020B0604020202020204" pitchFamily="34" charset="0"/>
                        </a:rPr>
                        <a:t>:</a:t>
                      </a:r>
                    </a:p>
                    <a:p>
                      <a:endParaRPr lang="en-US"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a:latin typeface="Arial" panose="020B0604020202020204" pitchFamily="34" charset="0"/>
                          <a:cs typeface="Arial" panose="020B0604020202020204" pitchFamily="34" charset="0"/>
                        </a:rPr>
                        <a:t>Model Requirements</a:t>
                      </a:r>
                    </a:p>
                    <a:p>
                      <a:r>
                        <a:rPr lang="en-US" sz="1000">
                          <a:latin typeface="Arial" panose="020B0604020202020204" pitchFamily="34" charset="0"/>
                          <a:cs typeface="Arial" panose="020B0604020202020204" pitchFamily="34" charset="0"/>
                        </a:rPr>
                        <a:t>The model should accurately predict fares with minimal error (e.g., use Mean Absolute Error (MAE) as a primary metric).</a:t>
                      </a:r>
                    </a:p>
                    <a:p>
                      <a:r>
                        <a:rPr lang="en-US" sz="1000">
                          <a:latin typeface="Arial" panose="020B0604020202020204" pitchFamily="34" charset="0"/>
                          <a:cs typeface="Arial" panose="020B0604020202020204" pitchFamily="34" charset="0"/>
                        </a:rPr>
                        <a:t>Must handle geospatial and time-related data and consider fare variability based on factors like trip distance, time of day, and location.</a:t>
                      </a:r>
                      <a:endParaRPr lang="en-SG" sz="1000">
                        <a:latin typeface="Arial" panose="020B0604020202020204" pitchFamily="34" charset="0"/>
                        <a:cs typeface="Arial" panose="020B0604020202020204" pitchFamily="34" charset="0"/>
                      </a:endParaRPr>
                    </a:p>
                    <a:p>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a:latin typeface="Arial" panose="020B0604020202020204" pitchFamily="34" charset="0"/>
                          <a:cs typeface="Arial" panose="020B0604020202020204" pitchFamily="34" charset="0"/>
                        </a:rPr>
                        <a:t>Skills</a:t>
                      </a:r>
                    </a:p>
                    <a:p>
                      <a:endParaRPr lang="en-US" sz="1000" b="1">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Data analysis and cleaning (using pandas, </a:t>
                      </a:r>
                      <a:r>
                        <a:rPr lang="en-US" sz="1000" err="1">
                          <a:latin typeface="Arial" panose="020B0604020202020204" pitchFamily="34" charset="0"/>
                          <a:cs typeface="Arial" panose="020B0604020202020204" pitchFamily="34" charset="0"/>
                        </a:rPr>
                        <a:t>numpy</a:t>
                      </a:r>
                      <a:r>
                        <a:rPr lang="en-US" sz="100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Model development and tuning (using scikit-learn, </a:t>
                      </a:r>
                      <a:r>
                        <a:rPr lang="en-US" sz="1000" err="1">
                          <a:latin typeface="Arial" panose="020B0604020202020204" pitchFamily="34" charset="0"/>
                          <a:cs typeface="Arial" panose="020B0604020202020204" pitchFamily="34" charset="0"/>
                        </a:rPr>
                        <a:t>XGBoost</a:t>
                      </a:r>
                      <a:r>
                        <a:rPr lang="en-US" sz="100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Data visualization (seaborn, matplotlib).</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a:latin typeface="Arial" panose="020B0604020202020204" pitchFamily="34" charset="0"/>
                          <a:cs typeface="Arial" panose="020B0604020202020204" pitchFamily="34" charset="0"/>
                        </a:rPr>
                        <a:t>Model Evaluation</a:t>
                      </a:r>
                    </a:p>
                    <a:p>
                      <a:endParaRPr lang="en-US" sz="1000" b="1">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b="1">
                          <a:latin typeface="Arial" panose="020B0604020202020204" pitchFamily="34" charset="0"/>
                          <a:cs typeface="Arial" panose="020B0604020202020204" pitchFamily="34" charset="0"/>
                        </a:rPr>
                        <a:t>Key indicators</a:t>
                      </a:r>
                      <a:r>
                        <a:rPr lang="en-US" sz="1000">
                          <a:latin typeface="Arial" panose="020B0604020202020204" pitchFamily="34" charset="0"/>
                          <a:cs typeface="Arial" panose="020B0604020202020204" pitchFamily="34" charset="0"/>
                        </a:rPr>
                        <a:t>: Model performance should be validated using MAE, MSE, and R-squared scores.</a:t>
                      </a:r>
                    </a:p>
                    <a:p>
                      <a:pPr marL="171450" indent="-171450">
                        <a:buFont typeface="Arial" panose="020B0604020202020204" pitchFamily="34" charset="0"/>
                        <a:buChar char="•"/>
                      </a:pPr>
                      <a:r>
                        <a:rPr lang="en-US" sz="1000" b="1">
                          <a:latin typeface="Arial" panose="020B0604020202020204" pitchFamily="34" charset="0"/>
                          <a:cs typeface="Arial" panose="020B0604020202020204" pitchFamily="34" charset="0"/>
                        </a:rPr>
                        <a:t>Monitoring of outliers </a:t>
                      </a:r>
                      <a:r>
                        <a:rPr lang="en-US" sz="1000">
                          <a:latin typeface="Arial" panose="020B0604020202020204" pitchFamily="34" charset="0"/>
                          <a:cs typeface="Arial" panose="020B0604020202020204" pitchFamily="34" charset="0"/>
                        </a:rPr>
                        <a:t>and the model's generalization to unseen data through cross-validation is necessary.</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a:latin typeface="Arial" panose="020B0604020202020204" pitchFamily="34" charset="0"/>
                          <a:cs typeface="Arial" panose="020B0604020202020204" pitchFamily="34" charset="0"/>
                        </a:rPr>
                        <a:t>Data Storytelling</a:t>
                      </a:r>
                    </a:p>
                    <a:p>
                      <a:endParaRPr lang="en-US" sz="1000" b="1">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Communicate results using charts, graphs, and model interpretation techniques.</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Focus on explaining how factors like time of day, distance, and location affect fare predictions. Visualize feature importance.</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a:latin typeface="Arial" panose="020B0604020202020204" pitchFamily="34" charset="0"/>
                          <a:cs typeface="Arial" panose="020B0604020202020204" pitchFamily="34" charset="0"/>
                        </a:rPr>
                        <a:t>Data Selection &amp; Cleansing</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Use relevant data such as pickup/</a:t>
                      </a:r>
                      <a:r>
                        <a:rPr lang="en-US" sz="1000" err="1">
                          <a:latin typeface="Arial" panose="020B0604020202020204" pitchFamily="34" charset="0"/>
                          <a:cs typeface="Arial" panose="020B0604020202020204" pitchFamily="34" charset="0"/>
                        </a:rPr>
                        <a:t>dropoff</a:t>
                      </a:r>
                      <a:r>
                        <a:rPr lang="en-US" sz="1000">
                          <a:latin typeface="Arial" panose="020B0604020202020204" pitchFamily="34" charset="0"/>
                          <a:cs typeface="Arial" panose="020B0604020202020204" pitchFamily="34" charset="0"/>
                        </a:rPr>
                        <a:t> coordinates, trip distance, time of day, and passenger count.</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Clean missing or inconsistent values in features like fare amount or trip data.</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a:latin typeface="Arial" panose="020B0604020202020204" pitchFamily="34" charset="0"/>
                          <a:cs typeface="Arial" panose="020B0604020202020204" pitchFamily="34" charset="0"/>
                        </a:rPr>
                        <a:t>Data Collection</a:t>
                      </a:r>
                    </a:p>
                    <a:p>
                      <a:r>
                        <a:rPr lang="en-US" sz="1000">
                          <a:latin typeface="Arial" panose="020B0604020202020204" pitchFamily="34" charset="0"/>
                          <a:cs typeface="Arial" panose="020B0604020202020204" pitchFamily="34" charset="0"/>
                        </a:rPr>
                        <a:t>Collect historical taxi trip data, possibly from open datasets like Uber Fare Prediction.</a:t>
                      </a:r>
                    </a:p>
                    <a:p>
                      <a:r>
                        <a:rPr lang="en-US" sz="1000">
                          <a:latin typeface="Arial" panose="020B0604020202020204" pitchFamily="34" charset="0"/>
                          <a:cs typeface="Arial" panose="020B0604020202020204" pitchFamily="34" charset="0"/>
                        </a:rPr>
                        <a:t>The data must include spatial (pickup/</a:t>
                      </a:r>
                      <a:r>
                        <a:rPr lang="en-US" sz="1000" err="1">
                          <a:latin typeface="Arial" panose="020B0604020202020204" pitchFamily="34" charset="0"/>
                          <a:cs typeface="Arial" panose="020B0604020202020204" pitchFamily="34" charset="0"/>
                        </a:rPr>
                        <a:t>dropoff</a:t>
                      </a:r>
                      <a:r>
                        <a:rPr lang="en-US" sz="1000">
                          <a:latin typeface="Arial" panose="020B0604020202020204" pitchFamily="34" charset="0"/>
                          <a:cs typeface="Arial" panose="020B0604020202020204" pitchFamily="34" charset="0"/>
                        </a:rPr>
                        <a:t> coordinates), temporal (timestamps), and fare-related variables.</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798200">
                <a:tc>
                  <a:txBody>
                    <a:bodyPr/>
                    <a:lstStyle/>
                    <a:p>
                      <a:r>
                        <a:rPr lang="en-US" sz="1000" b="1">
                          <a:latin typeface="Arial" panose="020B0604020202020204" pitchFamily="34" charset="0"/>
                          <a:cs typeface="Arial" panose="020B0604020202020204" pitchFamily="34" charset="0"/>
                        </a:rPr>
                        <a:t>Data Landscape</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Historical taxi trip data including fare amount, pickup/</a:t>
                      </a:r>
                      <a:r>
                        <a:rPr lang="en-US" sz="1000" err="1">
                          <a:latin typeface="Arial" panose="020B0604020202020204" pitchFamily="34" charset="0"/>
                          <a:cs typeface="Arial" panose="020B0604020202020204" pitchFamily="34" charset="0"/>
                        </a:rPr>
                        <a:t>dropoff</a:t>
                      </a:r>
                      <a:r>
                        <a:rPr lang="en-US" sz="1000">
                          <a:latin typeface="Arial" panose="020B0604020202020204" pitchFamily="34" charset="0"/>
                          <a:cs typeface="Arial" panose="020B0604020202020204" pitchFamily="34" charset="0"/>
                        </a:rPr>
                        <a:t> locations, distance, passenger count, and time.</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Additional data, such as weather conditions or special events, may be required to capture external influences on fare variability.</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a:txBody>
                    <a:bodyPr/>
                    <a:lstStyle/>
                    <a:p>
                      <a:r>
                        <a:rPr lang="en-US" sz="1000" b="1">
                          <a:latin typeface="Arial" panose="020B0604020202020204" pitchFamily="34" charset="0"/>
                          <a:cs typeface="Arial" panose="020B0604020202020204" pitchFamily="34" charset="0"/>
                        </a:rPr>
                        <a:t>Software &amp; Libraries</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pandas </a:t>
                      </a:r>
                    </a:p>
                    <a:p>
                      <a:pPr marL="171450" indent="-171450">
                        <a:buFont typeface="Arial" panose="020B0604020202020204" pitchFamily="34" charset="0"/>
                        <a:buChar char="•"/>
                      </a:pPr>
                      <a:r>
                        <a:rPr lang="en-US" sz="1000" err="1">
                          <a:latin typeface="Arial" panose="020B0604020202020204" pitchFamily="34" charset="0"/>
                          <a:cs typeface="Arial" panose="020B0604020202020204" pitchFamily="34" charset="0"/>
                        </a:rPr>
                        <a:t>numpy</a:t>
                      </a:r>
                      <a:r>
                        <a:rPr lang="en-US" sz="100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00" err="1">
                          <a:latin typeface="Arial" panose="020B0604020202020204" pitchFamily="34" charset="0"/>
                          <a:cs typeface="Arial" panose="020B0604020202020204" pitchFamily="34" charset="0"/>
                        </a:rPr>
                        <a:t>matplotlib.pyplot</a:t>
                      </a:r>
                      <a:endParaRPr lang="en-US" sz="10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seaborn </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scikit-learn</a:t>
                      </a:r>
                    </a:p>
                    <a:p>
                      <a:pPr marL="171450" indent="-171450">
                        <a:buFont typeface="Arial" panose="020B0604020202020204" pitchFamily="34" charset="0"/>
                        <a:buChar char="•"/>
                      </a:pPr>
                      <a:r>
                        <a:rPr lang="en-US" sz="1000" err="1">
                          <a:latin typeface="Arial" panose="020B0604020202020204" pitchFamily="34" charset="0"/>
                          <a:cs typeface="Arial" panose="020B0604020202020204" pitchFamily="34" charset="0"/>
                        </a:rPr>
                        <a:t>xgboost</a:t>
                      </a:r>
                      <a:r>
                        <a:rPr lang="en-US" sz="100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00" err="1">
                          <a:latin typeface="Arial" panose="020B0604020202020204" pitchFamily="34" charset="0"/>
                          <a:cs typeface="Arial" panose="020B0604020202020204" pitchFamily="34" charset="0"/>
                        </a:rPr>
                        <a:t>joblib</a:t>
                      </a:r>
                      <a:r>
                        <a:rPr lang="en-US" sz="100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00">
                          <a:latin typeface="Arial"/>
                          <a:cs typeface="Arial"/>
                        </a:rPr>
                        <a:t>Json</a:t>
                      </a:r>
                      <a:endParaRPr lang="en-SG" sz="1000">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sz="1000" err="1">
                          <a:latin typeface="Arial"/>
                          <a:cs typeface="Arial"/>
                        </a:rPr>
                        <a:t>streamlit</a:t>
                      </a:r>
                      <a:endParaRPr lang="en-US" sz="100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vMerge="1">
                  <a:txBody>
                    <a:bodyPr/>
                    <a:lstStyle/>
                    <a:p>
                      <a:endParaRPr lang="en-SG" sz="1000">
                        <a:latin typeface="Arial" panose="020B0604020202020204" pitchFamily="34" charset="0"/>
                        <a:cs typeface="Arial" panose="020B0604020202020204" pitchFamily="34" charset="0"/>
                      </a:endParaRPr>
                    </a:p>
                  </a:txBody>
                  <a:tcPr/>
                </a:tc>
                <a:tc vMerge="1">
                  <a:txBody>
                    <a:bodyPr/>
                    <a:lstStyle/>
                    <a:p>
                      <a:endParaRPr lang="en-SG" sz="1000">
                        <a:latin typeface="Arial" panose="020B0604020202020204" pitchFamily="34" charset="0"/>
                        <a:cs typeface="Arial" panose="020B0604020202020204" pitchFamily="34" charset="0"/>
                      </a:endParaRPr>
                    </a:p>
                  </a:txBody>
                  <a:tcPr/>
                </a:tc>
                <a:tc>
                  <a:txBody>
                    <a:bodyPr/>
                    <a:lstStyle/>
                    <a:p>
                      <a:r>
                        <a:rPr lang="en-US" sz="1000" b="1">
                          <a:latin typeface="Arial"/>
                          <a:cs typeface="Arial"/>
                        </a:rPr>
                        <a:t>Data Integration</a:t>
                      </a:r>
                      <a:endParaRPr lang="en-US" sz="1000">
                        <a:latin typeface="Arial"/>
                        <a:cs typeface="Arial"/>
                      </a:endParaRPr>
                    </a:p>
                    <a:p>
                      <a:pPr lvl="0">
                        <a:buNone/>
                      </a:pPr>
                      <a:r>
                        <a:rPr lang="en-US" sz="1000">
                          <a:latin typeface="Arial"/>
                          <a:cs typeface="Arial"/>
                        </a:rPr>
                        <a:t>Not applicable since we are using only data source</a:t>
                      </a:r>
                    </a:p>
                    <a:p>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a:latin typeface="Arial" panose="020B0604020202020204" pitchFamily="34" charset="0"/>
                          <a:cs typeface="Arial" panose="020B0604020202020204" pitchFamily="34" charset="0"/>
                        </a:rPr>
                        <a:t>Explorative Data Analysis</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Identify outliers, such as extreme fares, abnormal trip distances, or unreasonable passenger counts.</a:t>
                      </a:r>
                    </a:p>
                    <a:p>
                      <a:pPr marL="171450" indent="-171450">
                        <a:buFont typeface="Arial" panose="020B0604020202020204" pitchFamily="34" charset="0"/>
                        <a:buChar char="•"/>
                      </a:pPr>
                      <a:r>
                        <a:rPr lang="en-US" sz="1000">
                          <a:latin typeface="Arial" panose="020B0604020202020204" pitchFamily="34" charset="0"/>
                          <a:cs typeface="Arial" panose="020B0604020202020204" pitchFamily="34" charset="0"/>
                        </a:rPr>
                        <a:t>Descriptive statistics (e.g., mean fare by distance) and visualization (e.g., histograms, scatter plots) to assess data quality and distribution.</a:t>
                      </a:r>
                      <a:endParaRPr lang="en-SG" sz="1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3446" y="6637242"/>
            <a:ext cx="6096000" cy="246221"/>
          </a:xfrm>
          <a:prstGeom prst="rect">
            <a:avLst/>
          </a:prstGeom>
          <a:noFill/>
        </p:spPr>
        <p:txBody>
          <a:bodyPr wrap="square">
            <a:spAutoFit/>
          </a:bodyPr>
          <a:lstStyle/>
          <a:p>
            <a:r>
              <a:rPr lang="en-SG" sz="1000"/>
              <a:t>Adopted from: </a:t>
            </a:r>
            <a:r>
              <a:rPr lang="en-SG" sz="1000">
                <a:hlinkClick r:id="rId2">
                  <a:extLst>
                    <a:ext uri="{A12FA001-AC4F-418D-AE19-62706E023703}">
                      <ahyp:hlinkClr xmlns:ahyp="http://schemas.microsoft.com/office/drawing/2018/hyperlinkcolor" val="tx"/>
                    </a:ext>
                  </a:extLst>
                </a:hlinkClick>
              </a:rPr>
              <a:t>https://github.com/tomalytics/datasciencecanvas</a:t>
            </a:r>
            <a:endParaRPr lang="en-SG" sz="1000"/>
          </a:p>
        </p:txBody>
      </p:sp>
    </p:spTree>
    <p:extLst>
      <p:ext uri="{BB962C8B-B14F-4D97-AF65-F5344CB8AC3E}">
        <p14:creationId xmlns:p14="http://schemas.microsoft.com/office/powerpoint/2010/main" val="7376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Data Collection and Preparation</a:t>
            </a:r>
            <a:endParaRPr lang="en-SG" sz="32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612825" y="144193"/>
            <a:ext cx="6555458" cy="5453098"/>
          </a:xfrm>
        </p:spPr>
        <p:txBody>
          <a:bodyPr vert="horz" lIns="0" tIns="45720" rIns="0" bIns="45720" rtlCol="0" anchor="t">
            <a:noAutofit/>
          </a:bodyPr>
          <a:lstStyle/>
          <a:p>
            <a:pPr marL="215900" indent="-215900"/>
            <a:r>
              <a:rPr lang="en-US" sz="1400" b="1">
                <a:solidFill>
                  <a:schemeClr val="tx1"/>
                </a:solidFill>
                <a:latin typeface="Arial"/>
                <a:cs typeface="Arial"/>
              </a:rPr>
              <a:t>Data source(s) (where it's from, how it was collected) </a:t>
            </a:r>
          </a:p>
          <a:p>
            <a:pPr marL="486410" lvl="1">
              <a:buFont typeface="Courier New" panose="020B0604020202020204" pitchFamily="34" charset="0"/>
              <a:buChar char="o"/>
            </a:pPr>
            <a:r>
              <a:rPr lang="en-US" sz="1400">
                <a:solidFill>
                  <a:schemeClr val="tx1"/>
                </a:solidFill>
                <a:latin typeface="Arial"/>
                <a:cs typeface="Arial"/>
                <a:hlinkClick r:id="rId2">
                  <a:extLst>
                    <a:ext uri="{A12FA001-AC4F-418D-AE19-62706E023703}">
                      <ahyp:hlinkClr xmlns:ahyp="http://schemas.microsoft.com/office/drawing/2018/hyperlinkcolor" val="tx"/>
                    </a:ext>
                  </a:extLst>
                </a:hlinkClick>
              </a:rPr>
              <a:t>https://github.com/aravindsreekumar28/TaxiFare-Forecast/blob/main/Datasets/Raw.csv</a:t>
            </a:r>
            <a:r>
              <a:rPr lang="en-US" sz="1400">
                <a:solidFill>
                  <a:schemeClr val="tx1"/>
                </a:solidFill>
                <a:latin typeface="Arial"/>
                <a:cs typeface="Arial"/>
              </a:rPr>
              <a:t> </a:t>
            </a:r>
          </a:p>
          <a:p>
            <a:pPr marL="486410" lvl="1">
              <a:buFont typeface="Courier New" panose="020B0604020202020204" pitchFamily="34" charset="0"/>
              <a:buChar char="o"/>
            </a:pPr>
            <a:r>
              <a:rPr lang="en-US" sz="1400">
                <a:solidFill>
                  <a:schemeClr val="tx1"/>
                </a:solidFill>
                <a:latin typeface="Arial"/>
                <a:cs typeface="Arial"/>
              </a:rPr>
              <a:t>Went through taxi fare prediction datasets in platforms like Kaggle, hugging face and finalized this one due to its larger  sample size.</a:t>
            </a:r>
          </a:p>
          <a:p>
            <a:pPr marL="215900" indent="-215900"/>
            <a:r>
              <a:rPr lang="en-US" sz="1400" b="1">
                <a:solidFill>
                  <a:schemeClr val="tx1"/>
                </a:solidFill>
                <a:latin typeface="Arial"/>
                <a:cs typeface="Arial"/>
              </a:rPr>
              <a:t>Description of the data (features, size, format) </a:t>
            </a:r>
          </a:p>
          <a:p>
            <a:pPr marL="486410" indent="-215900"/>
            <a:r>
              <a:rPr lang="en-US" sz="1400" b="1">
                <a:solidFill>
                  <a:schemeClr val="tx1"/>
                </a:solidFill>
                <a:latin typeface="Arial"/>
                <a:cs typeface="Arial"/>
              </a:rPr>
              <a:t>Size</a:t>
            </a:r>
            <a:r>
              <a:rPr lang="en-US" sz="1400">
                <a:solidFill>
                  <a:schemeClr val="tx1"/>
                </a:solidFill>
                <a:latin typeface="Arial"/>
                <a:cs typeface="Arial"/>
              </a:rPr>
              <a:t>: The dataset includes around </a:t>
            </a:r>
            <a:r>
              <a:rPr lang="en-US" sz="1400" b="1">
                <a:solidFill>
                  <a:schemeClr val="tx1"/>
                </a:solidFill>
                <a:latin typeface="Arial"/>
                <a:cs typeface="Arial"/>
              </a:rPr>
              <a:t>5,00,000 records</a:t>
            </a:r>
            <a:r>
              <a:rPr lang="en-US" sz="1400">
                <a:solidFill>
                  <a:schemeClr val="tx1"/>
                </a:solidFill>
                <a:latin typeface="Arial"/>
                <a:cs typeface="Arial"/>
              </a:rPr>
              <a:t>.</a:t>
            </a:r>
          </a:p>
          <a:p>
            <a:pPr marL="486410" lvl="1">
              <a:buSzPct val="100000"/>
            </a:pPr>
            <a:r>
              <a:rPr lang="en-US" sz="1400" b="1">
                <a:solidFill>
                  <a:schemeClr val="tx1"/>
                </a:solidFill>
                <a:latin typeface="Arial"/>
                <a:cs typeface="Arial"/>
              </a:rPr>
              <a:t>Format</a:t>
            </a:r>
            <a:r>
              <a:rPr lang="en-US" sz="1400">
                <a:solidFill>
                  <a:schemeClr val="tx1"/>
                </a:solidFill>
                <a:latin typeface="Arial"/>
                <a:cs typeface="Arial"/>
              </a:rPr>
              <a:t>: The dataset is in </a:t>
            </a:r>
            <a:r>
              <a:rPr lang="en-US" sz="1400" b="1">
                <a:solidFill>
                  <a:schemeClr val="tx1"/>
                </a:solidFill>
                <a:latin typeface="Arial"/>
                <a:cs typeface="Arial"/>
              </a:rPr>
              <a:t>CSV format</a:t>
            </a:r>
            <a:r>
              <a:rPr lang="en-US" sz="1400">
                <a:solidFill>
                  <a:schemeClr val="tx1"/>
                </a:solidFill>
                <a:latin typeface="Arial"/>
                <a:cs typeface="Arial"/>
              </a:rPr>
              <a:t>, making it easy to read and manipulate.</a:t>
            </a:r>
          </a:p>
          <a:p>
            <a:pPr marL="486410" lvl="1">
              <a:buSzPct val="100000"/>
            </a:pPr>
            <a:r>
              <a:rPr lang="en-US" sz="1400" b="1">
                <a:solidFill>
                  <a:schemeClr val="tx1"/>
                </a:solidFill>
                <a:latin typeface="Arial"/>
                <a:cs typeface="Arial"/>
              </a:rPr>
              <a:t>Features</a:t>
            </a:r>
            <a:r>
              <a:rPr lang="en-US" sz="1400">
                <a:solidFill>
                  <a:schemeClr val="tx1"/>
                </a:solidFill>
                <a:latin typeface="Arial"/>
                <a:cs typeface="Arial"/>
              </a:rPr>
              <a:t>: 20+ features in the ingested dataset. Important features to consider: </a:t>
            </a:r>
          </a:p>
          <a:p>
            <a:pPr marL="669290" lvl="2">
              <a:buFont typeface="Wingdings" panose="020B0604020202020204" pitchFamily="34" charset="0"/>
              <a:buChar char="§"/>
            </a:pPr>
            <a:r>
              <a:rPr lang="en-US" err="1">
                <a:solidFill>
                  <a:schemeClr val="tx1"/>
                </a:solidFill>
                <a:latin typeface="Arial"/>
                <a:cs typeface="Arial"/>
              </a:rPr>
              <a:t>pickup_datetime</a:t>
            </a:r>
            <a:r>
              <a:rPr lang="en-US">
                <a:solidFill>
                  <a:schemeClr val="tx1"/>
                </a:solidFill>
                <a:latin typeface="Arial"/>
                <a:cs typeface="Arial"/>
              </a:rPr>
              <a:t>: The timestamp when the ride started.</a:t>
            </a:r>
          </a:p>
          <a:p>
            <a:pPr marL="669290" lvl="2">
              <a:buFont typeface="Wingdings" panose="020B0604020202020204" pitchFamily="34" charset="0"/>
              <a:buChar char="§"/>
            </a:pPr>
            <a:r>
              <a:rPr lang="en-US" err="1">
                <a:solidFill>
                  <a:schemeClr val="tx1"/>
                </a:solidFill>
                <a:latin typeface="Arial"/>
                <a:cs typeface="Arial"/>
              </a:rPr>
              <a:t>pickup_longitude</a:t>
            </a:r>
            <a:r>
              <a:rPr lang="en-US">
                <a:solidFill>
                  <a:schemeClr val="tx1"/>
                </a:solidFill>
                <a:latin typeface="Arial"/>
                <a:cs typeface="Arial"/>
              </a:rPr>
              <a:t>: Longitude of the pickup location.</a:t>
            </a:r>
          </a:p>
          <a:p>
            <a:pPr marL="669290" lvl="2">
              <a:buFont typeface="Wingdings" panose="020B0604020202020204" pitchFamily="34" charset="0"/>
              <a:buChar char="§"/>
            </a:pPr>
            <a:r>
              <a:rPr lang="en-US" err="1">
                <a:solidFill>
                  <a:schemeClr val="tx1"/>
                </a:solidFill>
                <a:latin typeface="Arial"/>
                <a:cs typeface="Arial"/>
              </a:rPr>
              <a:t>pickup_latitude</a:t>
            </a:r>
            <a:r>
              <a:rPr lang="en-US">
                <a:solidFill>
                  <a:schemeClr val="tx1"/>
                </a:solidFill>
                <a:latin typeface="Arial"/>
                <a:cs typeface="Arial"/>
              </a:rPr>
              <a:t>: Latitude of the pickup location.</a:t>
            </a:r>
          </a:p>
          <a:p>
            <a:pPr marL="669290" lvl="2">
              <a:buFont typeface="Wingdings" panose="020B0604020202020204" pitchFamily="34" charset="0"/>
              <a:buChar char="§"/>
            </a:pPr>
            <a:r>
              <a:rPr lang="en-US" err="1">
                <a:solidFill>
                  <a:schemeClr val="tx1"/>
                </a:solidFill>
                <a:latin typeface="Arial"/>
                <a:cs typeface="Arial"/>
              </a:rPr>
              <a:t>dropoff_longitude</a:t>
            </a:r>
            <a:r>
              <a:rPr lang="en-US">
                <a:solidFill>
                  <a:schemeClr val="tx1"/>
                </a:solidFill>
                <a:latin typeface="Arial"/>
                <a:cs typeface="Arial"/>
              </a:rPr>
              <a:t>: Longitude of the </a:t>
            </a:r>
            <a:r>
              <a:rPr lang="en-US" err="1">
                <a:solidFill>
                  <a:schemeClr val="tx1"/>
                </a:solidFill>
                <a:latin typeface="Arial"/>
                <a:cs typeface="Arial"/>
              </a:rPr>
              <a:t>dropoff</a:t>
            </a:r>
            <a:r>
              <a:rPr lang="en-US">
                <a:solidFill>
                  <a:schemeClr val="tx1"/>
                </a:solidFill>
                <a:latin typeface="Arial"/>
                <a:cs typeface="Arial"/>
              </a:rPr>
              <a:t> location.</a:t>
            </a:r>
          </a:p>
          <a:p>
            <a:pPr marL="669290" lvl="2">
              <a:buFont typeface="Wingdings" panose="020B0604020202020204" pitchFamily="34" charset="0"/>
              <a:buChar char="§"/>
            </a:pPr>
            <a:r>
              <a:rPr lang="en-US" err="1">
                <a:solidFill>
                  <a:schemeClr val="tx1"/>
                </a:solidFill>
                <a:latin typeface="Arial"/>
                <a:cs typeface="Arial"/>
              </a:rPr>
              <a:t>dropoff_latitude</a:t>
            </a:r>
            <a:r>
              <a:rPr lang="en-US">
                <a:solidFill>
                  <a:schemeClr val="tx1"/>
                </a:solidFill>
                <a:latin typeface="Arial"/>
                <a:cs typeface="Arial"/>
              </a:rPr>
              <a:t>: Latitude of the </a:t>
            </a:r>
            <a:r>
              <a:rPr lang="en-US" err="1">
                <a:solidFill>
                  <a:schemeClr val="tx1"/>
                </a:solidFill>
                <a:latin typeface="Arial"/>
                <a:cs typeface="Arial"/>
              </a:rPr>
              <a:t>dropoff</a:t>
            </a:r>
            <a:r>
              <a:rPr lang="en-US">
                <a:solidFill>
                  <a:schemeClr val="tx1"/>
                </a:solidFill>
                <a:latin typeface="Arial"/>
                <a:cs typeface="Arial"/>
              </a:rPr>
              <a:t> location.</a:t>
            </a:r>
          </a:p>
          <a:p>
            <a:pPr marL="669290" lvl="2">
              <a:buFont typeface="Wingdings" panose="020B0604020202020204" pitchFamily="34" charset="0"/>
              <a:buChar char="§"/>
            </a:pPr>
            <a:r>
              <a:rPr lang="en-US" err="1">
                <a:solidFill>
                  <a:schemeClr val="tx1"/>
                </a:solidFill>
                <a:latin typeface="Arial"/>
                <a:cs typeface="Arial"/>
              </a:rPr>
              <a:t>passenger_count</a:t>
            </a:r>
            <a:r>
              <a:rPr lang="en-US">
                <a:solidFill>
                  <a:schemeClr val="tx1"/>
                </a:solidFill>
                <a:latin typeface="Arial"/>
                <a:cs typeface="Arial"/>
              </a:rPr>
              <a:t>: Number of passengers for the ride.</a:t>
            </a:r>
          </a:p>
          <a:p>
            <a:pPr marL="669290" lvl="2">
              <a:buFont typeface="Wingdings" panose="020B0604020202020204" pitchFamily="34" charset="0"/>
              <a:buChar char="§"/>
            </a:pPr>
            <a:r>
              <a:rPr lang="en-US" err="1">
                <a:solidFill>
                  <a:schemeClr val="tx1"/>
                </a:solidFill>
                <a:latin typeface="Arial"/>
                <a:cs typeface="Arial"/>
              </a:rPr>
              <a:t>trip_distance</a:t>
            </a:r>
            <a:r>
              <a:rPr lang="en-US">
                <a:solidFill>
                  <a:schemeClr val="tx1"/>
                </a:solidFill>
                <a:latin typeface="Arial"/>
                <a:cs typeface="Arial"/>
              </a:rPr>
              <a:t>: Distance between pickup and </a:t>
            </a:r>
            <a:r>
              <a:rPr lang="en-US" err="1">
                <a:solidFill>
                  <a:schemeClr val="tx1"/>
                </a:solidFill>
                <a:latin typeface="Arial"/>
                <a:cs typeface="Arial"/>
              </a:rPr>
              <a:t>dropoff</a:t>
            </a:r>
            <a:r>
              <a:rPr lang="en-US">
                <a:solidFill>
                  <a:schemeClr val="tx1"/>
                </a:solidFill>
                <a:latin typeface="Arial"/>
                <a:cs typeface="Arial"/>
              </a:rPr>
              <a:t> points (derived feature).</a:t>
            </a:r>
          </a:p>
          <a:p>
            <a:pPr marL="383540" lvl="2" indent="0">
              <a:buNone/>
            </a:pPr>
            <a:r>
              <a:rPr lang="en-US" b="1">
                <a:solidFill>
                  <a:schemeClr val="tx1"/>
                </a:solidFill>
                <a:latin typeface="Arial"/>
                <a:cs typeface="Arial"/>
              </a:rPr>
              <a:t>Target variable  </a:t>
            </a:r>
            <a:r>
              <a:rPr lang="en-US">
                <a:solidFill>
                  <a:schemeClr val="tx1"/>
                </a:solidFill>
                <a:latin typeface="Arial"/>
                <a:cs typeface="Arial"/>
              </a:rPr>
              <a:t>: </a:t>
            </a:r>
            <a:r>
              <a:rPr lang="en-US" err="1">
                <a:solidFill>
                  <a:schemeClr val="tx1"/>
                </a:solidFill>
                <a:latin typeface="Arial"/>
                <a:cs typeface="Arial"/>
              </a:rPr>
              <a:t>fare_amount</a:t>
            </a:r>
            <a:endParaRPr lang="en-US">
              <a:solidFill>
                <a:schemeClr val="tx1"/>
              </a:solidFill>
              <a:latin typeface="Arial"/>
              <a:cs typeface="Arial"/>
            </a:endParaRPr>
          </a:p>
          <a:p>
            <a:pPr marL="215900" indent="-215900"/>
            <a:r>
              <a:rPr lang="en-US" sz="1400" b="1">
                <a:solidFill>
                  <a:schemeClr val="tx1"/>
                </a:solidFill>
                <a:latin typeface="Arial"/>
                <a:cs typeface="Arial"/>
              </a:rPr>
              <a:t>Any preprocessing steps required</a:t>
            </a:r>
          </a:p>
          <a:p>
            <a:pPr marL="486410" lvl="1"/>
            <a:r>
              <a:rPr lang="en-US" sz="1400">
                <a:solidFill>
                  <a:schemeClr val="tx1"/>
                </a:solidFill>
                <a:latin typeface="Arial"/>
                <a:cs typeface="Arial"/>
              </a:rPr>
              <a:t>Data cleaning : </a:t>
            </a:r>
            <a:r>
              <a:rPr lang="en-US" sz="1400">
                <a:solidFill>
                  <a:srgbClr val="212121"/>
                </a:solidFill>
                <a:latin typeface="Arial"/>
                <a:ea typeface="Roboto"/>
                <a:cs typeface="Roboto"/>
              </a:rPr>
              <a:t>We will clean the data by handling missing values and removing irrelevant columns</a:t>
            </a:r>
          </a:p>
          <a:p>
            <a:pPr marL="486410" lvl="1"/>
            <a:r>
              <a:rPr lang="en-US" sz="1400">
                <a:solidFill>
                  <a:schemeClr val="tx1"/>
                </a:solidFill>
                <a:latin typeface="Arial"/>
                <a:cs typeface="Arial"/>
              </a:rPr>
              <a:t>Feature Engineering: </a:t>
            </a:r>
            <a:r>
              <a:rPr lang="en-US" sz="1400">
                <a:solidFill>
                  <a:srgbClr val="212121"/>
                </a:solidFill>
                <a:latin typeface="Arial"/>
                <a:ea typeface="Roboto"/>
                <a:cs typeface="Roboto"/>
              </a:rPr>
              <a:t>We implemented </a:t>
            </a:r>
            <a:r>
              <a:rPr lang="en-US" sz="1400" err="1">
                <a:solidFill>
                  <a:srgbClr val="212121"/>
                </a:solidFill>
                <a:latin typeface="Arial"/>
                <a:ea typeface="Roboto"/>
                <a:cs typeface="Roboto"/>
              </a:rPr>
              <a:t>oneHot</a:t>
            </a:r>
            <a:r>
              <a:rPr lang="en-US" sz="1400">
                <a:solidFill>
                  <a:srgbClr val="212121"/>
                </a:solidFill>
                <a:latin typeface="Arial"/>
                <a:ea typeface="Roboto"/>
                <a:cs typeface="Roboto"/>
              </a:rPr>
              <a:t> encoding for categorical columns</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4</a:t>
            </a:fld>
            <a:endParaRPr lang="en-SG"/>
          </a:p>
        </p:txBody>
      </p:sp>
      <p:pic>
        <p:nvPicPr>
          <p:cNvPr id="2" name="Picture 1" descr="A black and white illustration of a person in a circle&#10;&#10;Description automatically generated">
            <a:extLst>
              <a:ext uri="{FF2B5EF4-FFF2-40B4-BE49-F238E27FC236}">
                <a16:creationId xmlns:a16="http://schemas.microsoft.com/office/drawing/2014/main" id="{917795C1-F711-9FCB-0F86-342EAB4F1D62}"/>
              </a:ext>
            </a:extLst>
          </p:cNvPr>
          <p:cNvPicPr>
            <a:picLocks noChangeAspect="1"/>
          </p:cNvPicPr>
          <p:nvPr/>
        </p:nvPicPr>
        <p:blipFill>
          <a:blip r:embed="rId3"/>
          <a:stretch>
            <a:fillRect/>
          </a:stretch>
        </p:blipFill>
        <p:spPr>
          <a:xfrm>
            <a:off x="635000" y="3287889"/>
            <a:ext cx="2582334" cy="2582334"/>
          </a:xfrm>
          <a:prstGeom prst="rect">
            <a:avLst/>
          </a:prstGeom>
        </p:spPr>
      </p:pic>
    </p:spTree>
    <p:extLst>
      <p:ext uri="{BB962C8B-B14F-4D97-AF65-F5344CB8AC3E}">
        <p14:creationId xmlns:p14="http://schemas.microsoft.com/office/powerpoint/2010/main" val="368701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A77CC-0C97-F181-6E81-D8B68AC60C0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8C1BBE1-CD2F-6C2C-719C-422A1E6CA04B}"/>
              </a:ext>
            </a:extLst>
          </p:cNvPr>
          <p:cNvSpPr>
            <a:spLocks noGrp="1"/>
          </p:cNvSpPr>
          <p:nvPr>
            <p:ph type="title"/>
          </p:nvPr>
        </p:nvSpPr>
        <p:spPr/>
        <p:txBody>
          <a:bodyPr>
            <a:normAutofit/>
          </a:bodyPr>
          <a:lstStyle/>
          <a:p>
            <a:r>
              <a:rPr lang="en-US" sz="3200" b="1">
                <a:solidFill>
                  <a:schemeClr val="bg1"/>
                </a:solidFill>
              </a:rPr>
              <a:t>EDA</a:t>
            </a:r>
            <a:endParaRPr lang="en-SG" sz="3200">
              <a:solidFill>
                <a:schemeClr val="bg1"/>
              </a:solidFill>
            </a:endParaRPr>
          </a:p>
        </p:txBody>
      </p:sp>
      <p:pic>
        <p:nvPicPr>
          <p:cNvPr id="3" name="Content Placeholder 2">
            <a:extLst>
              <a:ext uri="{FF2B5EF4-FFF2-40B4-BE49-F238E27FC236}">
                <a16:creationId xmlns:a16="http://schemas.microsoft.com/office/drawing/2014/main" id="{B990C719-5D20-194C-8250-C15A492FB072}"/>
              </a:ext>
            </a:extLst>
          </p:cNvPr>
          <p:cNvPicPr>
            <a:picLocks noGrp="1" noChangeAspect="1"/>
          </p:cNvPicPr>
          <p:nvPr>
            <p:ph idx="1"/>
          </p:nvPr>
        </p:nvPicPr>
        <p:blipFill>
          <a:blip r:embed="rId2"/>
          <a:stretch>
            <a:fillRect/>
          </a:stretch>
        </p:blipFill>
        <p:spPr>
          <a:xfrm>
            <a:off x="4499041" y="657990"/>
            <a:ext cx="7104059" cy="5218990"/>
          </a:xfrm>
        </p:spPr>
      </p:pic>
      <p:sp>
        <p:nvSpPr>
          <p:cNvPr id="6" name="Footer Placeholder 5">
            <a:extLst>
              <a:ext uri="{FF2B5EF4-FFF2-40B4-BE49-F238E27FC236}">
                <a16:creationId xmlns:a16="http://schemas.microsoft.com/office/drawing/2014/main" id="{0100AE42-FF56-EEE5-9EFE-9E1712E91EDF}"/>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B6DCFBEF-73F4-A7C9-E441-E7F43D25C36F}"/>
              </a:ext>
            </a:extLst>
          </p:cNvPr>
          <p:cNvSpPr>
            <a:spLocks noGrp="1"/>
          </p:cNvSpPr>
          <p:nvPr>
            <p:ph type="sldNum" sz="quarter" idx="12"/>
          </p:nvPr>
        </p:nvSpPr>
        <p:spPr/>
        <p:txBody>
          <a:bodyPr/>
          <a:lstStyle/>
          <a:p>
            <a:fld id="{BF1758FF-0BF1-4103-A89A-38EC40E85429}" type="slidenum">
              <a:rPr lang="en-SG" smtClean="0"/>
              <a:t>5</a:t>
            </a:fld>
            <a:endParaRPr lang="en-SG"/>
          </a:p>
        </p:txBody>
      </p:sp>
      <p:pic>
        <p:nvPicPr>
          <p:cNvPr id="5" name="Picture 4">
            <a:extLst>
              <a:ext uri="{FF2B5EF4-FFF2-40B4-BE49-F238E27FC236}">
                <a16:creationId xmlns:a16="http://schemas.microsoft.com/office/drawing/2014/main" id="{9D6D38CD-630F-8AA3-1242-68EC17A44927}"/>
              </a:ext>
            </a:extLst>
          </p:cNvPr>
          <p:cNvPicPr>
            <a:picLocks noChangeAspect="1"/>
          </p:cNvPicPr>
          <p:nvPr/>
        </p:nvPicPr>
        <p:blipFill>
          <a:blip r:embed="rId3"/>
          <a:stretch>
            <a:fillRect/>
          </a:stretch>
        </p:blipFill>
        <p:spPr>
          <a:xfrm>
            <a:off x="456704" y="3189111"/>
            <a:ext cx="2892588" cy="3042853"/>
          </a:xfrm>
          <a:prstGeom prst="rect">
            <a:avLst/>
          </a:prstGeom>
        </p:spPr>
      </p:pic>
    </p:spTree>
    <p:extLst>
      <p:ext uri="{BB962C8B-B14F-4D97-AF65-F5344CB8AC3E}">
        <p14:creationId xmlns:p14="http://schemas.microsoft.com/office/powerpoint/2010/main" val="328889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D3CB7-EA9D-14D7-A6D1-19D6760C872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A367B37-0B9D-2DB9-25A0-839744A95A91}"/>
              </a:ext>
            </a:extLst>
          </p:cNvPr>
          <p:cNvSpPr>
            <a:spLocks noGrp="1"/>
          </p:cNvSpPr>
          <p:nvPr>
            <p:ph type="title"/>
          </p:nvPr>
        </p:nvSpPr>
        <p:spPr/>
        <p:txBody>
          <a:bodyPr>
            <a:normAutofit/>
          </a:bodyPr>
          <a:lstStyle/>
          <a:p>
            <a:r>
              <a:rPr lang="en-US" sz="3200" b="1">
                <a:solidFill>
                  <a:schemeClr val="bg1"/>
                </a:solidFill>
                <a:latin typeface="Graphik Semibold"/>
              </a:rPr>
              <a:t>Correlation Matrix with only numerical columns</a:t>
            </a:r>
            <a:endParaRPr lang="en-US">
              <a:solidFill>
                <a:schemeClr val="bg1"/>
              </a:solidFill>
            </a:endParaRPr>
          </a:p>
        </p:txBody>
      </p:sp>
      <p:sp>
        <p:nvSpPr>
          <p:cNvPr id="6" name="Footer Placeholder 5">
            <a:extLst>
              <a:ext uri="{FF2B5EF4-FFF2-40B4-BE49-F238E27FC236}">
                <a16:creationId xmlns:a16="http://schemas.microsoft.com/office/drawing/2014/main" id="{C5F1F49B-171F-A1EC-CAA8-4002610ECAEF}"/>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690BDAC8-8CE4-8640-C8D8-526F69908100}"/>
              </a:ext>
            </a:extLst>
          </p:cNvPr>
          <p:cNvSpPr>
            <a:spLocks noGrp="1"/>
          </p:cNvSpPr>
          <p:nvPr>
            <p:ph type="sldNum" sz="quarter" idx="12"/>
          </p:nvPr>
        </p:nvSpPr>
        <p:spPr/>
        <p:txBody>
          <a:bodyPr/>
          <a:lstStyle/>
          <a:p>
            <a:fld id="{BF1758FF-0BF1-4103-A89A-38EC40E85429}" type="slidenum">
              <a:rPr lang="en-SG" smtClean="0"/>
              <a:t>6</a:t>
            </a:fld>
            <a:endParaRPr lang="en-SG"/>
          </a:p>
        </p:txBody>
      </p:sp>
      <p:pic>
        <p:nvPicPr>
          <p:cNvPr id="9" name="Content Placeholder 8">
            <a:extLst>
              <a:ext uri="{FF2B5EF4-FFF2-40B4-BE49-F238E27FC236}">
                <a16:creationId xmlns:a16="http://schemas.microsoft.com/office/drawing/2014/main" id="{9940BC39-61F3-BEF0-3C97-EF01B27BE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8775" y="134077"/>
            <a:ext cx="6247749" cy="6589845"/>
          </a:xfrm>
        </p:spPr>
      </p:pic>
    </p:spTree>
    <p:extLst>
      <p:ext uri="{BB962C8B-B14F-4D97-AF65-F5344CB8AC3E}">
        <p14:creationId xmlns:p14="http://schemas.microsoft.com/office/powerpoint/2010/main" val="379813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D3CB7-EA9D-14D7-A6D1-19D6760C872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A367B37-0B9D-2DB9-25A0-839744A95A91}"/>
              </a:ext>
            </a:extLst>
          </p:cNvPr>
          <p:cNvSpPr>
            <a:spLocks noGrp="1"/>
          </p:cNvSpPr>
          <p:nvPr>
            <p:ph type="title"/>
          </p:nvPr>
        </p:nvSpPr>
        <p:spPr>
          <a:xfrm>
            <a:off x="333633" y="2499359"/>
            <a:ext cx="3612291" cy="2286000"/>
          </a:xfrm>
        </p:spPr>
        <p:txBody>
          <a:bodyPr vert="horz" lIns="91440" tIns="45720" rIns="91440" bIns="45720" rtlCol="0" anchor="b">
            <a:noAutofit/>
          </a:bodyPr>
          <a:lstStyle/>
          <a:p>
            <a:r>
              <a:rPr lang="en-US" sz="3200" b="1">
                <a:solidFill>
                  <a:schemeClr val="bg1"/>
                </a:solidFill>
                <a:latin typeface="Graphik Semibold"/>
              </a:rPr>
              <a:t>Correlation Matrix with all features (one-hot encoded categorical features)</a:t>
            </a:r>
          </a:p>
          <a:p>
            <a:endParaRPr lang="en-US" sz="3200" b="1">
              <a:solidFill>
                <a:schemeClr val="bg1"/>
              </a:solidFill>
            </a:endParaRPr>
          </a:p>
        </p:txBody>
      </p:sp>
      <p:sp>
        <p:nvSpPr>
          <p:cNvPr id="6" name="Footer Placeholder 5">
            <a:extLst>
              <a:ext uri="{FF2B5EF4-FFF2-40B4-BE49-F238E27FC236}">
                <a16:creationId xmlns:a16="http://schemas.microsoft.com/office/drawing/2014/main" id="{C5F1F49B-171F-A1EC-CAA8-4002610ECAEF}"/>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690BDAC8-8CE4-8640-C8D8-526F69908100}"/>
              </a:ext>
            </a:extLst>
          </p:cNvPr>
          <p:cNvSpPr>
            <a:spLocks noGrp="1"/>
          </p:cNvSpPr>
          <p:nvPr>
            <p:ph type="sldNum" sz="quarter" idx="12"/>
          </p:nvPr>
        </p:nvSpPr>
        <p:spPr/>
        <p:txBody>
          <a:bodyPr/>
          <a:lstStyle/>
          <a:p>
            <a:fld id="{BF1758FF-0BF1-4103-A89A-38EC40E85429}" type="slidenum">
              <a:rPr lang="en-SG" smtClean="0"/>
              <a:t>7</a:t>
            </a:fld>
            <a:endParaRPr lang="en-SG"/>
          </a:p>
        </p:txBody>
      </p:sp>
      <p:pic>
        <p:nvPicPr>
          <p:cNvPr id="4" name="Picture 3" descr="A screenshot of a graph&#10;&#10;Description automatically generated">
            <a:extLst>
              <a:ext uri="{FF2B5EF4-FFF2-40B4-BE49-F238E27FC236}">
                <a16:creationId xmlns:a16="http://schemas.microsoft.com/office/drawing/2014/main" id="{AA123966-2D5D-501B-28DB-8F1DD205EB66}"/>
              </a:ext>
            </a:extLst>
          </p:cNvPr>
          <p:cNvPicPr>
            <a:picLocks noChangeAspect="1"/>
          </p:cNvPicPr>
          <p:nvPr/>
        </p:nvPicPr>
        <p:blipFill>
          <a:blip r:embed="rId2"/>
          <a:stretch>
            <a:fillRect/>
          </a:stretch>
        </p:blipFill>
        <p:spPr>
          <a:xfrm>
            <a:off x="4894914" y="141111"/>
            <a:ext cx="6198062" cy="6575778"/>
          </a:xfrm>
          <a:prstGeom prst="rect">
            <a:avLst/>
          </a:prstGeom>
        </p:spPr>
      </p:pic>
    </p:spTree>
    <p:extLst>
      <p:ext uri="{BB962C8B-B14F-4D97-AF65-F5344CB8AC3E}">
        <p14:creationId xmlns:p14="http://schemas.microsoft.com/office/powerpoint/2010/main" val="309872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Proposed Methodology</a:t>
            </a:r>
            <a:endParaRPr lang="en-SG" sz="320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800602" y="731519"/>
            <a:ext cx="6492240" cy="5728265"/>
          </a:xfrm>
        </p:spPr>
        <p:txBody>
          <a:bodyPr vert="horz" lIns="0" tIns="45720" rIns="0" bIns="45720" rtlCol="0" anchor="t">
            <a:normAutofit/>
          </a:bodyPr>
          <a:lstStyle/>
          <a:p>
            <a:pPr marL="215900" indent="-215900"/>
            <a:r>
              <a:rPr lang="en-US" sz="1400" b="1">
                <a:solidFill>
                  <a:schemeClr val="tx1"/>
                </a:solidFill>
                <a:latin typeface="Arial"/>
                <a:cs typeface="Arial"/>
              </a:rPr>
              <a:t>Overview of methods or models you plan to use</a:t>
            </a:r>
          </a:p>
          <a:p>
            <a:pPr marL="486410" indent="-215900"/>
            <a:r>
              <a:rPr lang="en-US" sz="1200">
                <a:solidFill>
                  <a:schemeClr val="tx1"/>
                </a:solidFill>
                <a:latin typeface="Arial"/>
                <a:ea typeface="Roboto"/>
                <a:cs typeface="Roboto"/>
              </a:rPr>
              <a:t>Multiple machine learning models such as Linear Regression, Decision Trees, and Gradient Boosting (</a:t>
            </a:r>
            <a:r>
              <a:rPr lang="en-US" sz="1200" err="1">
                <a:solidFill>
                  <a:schemeClr val="tx1"/>
                </a:solidFill>
                <a:latin typeface="Arial"/>
                <a:ea typeface="Roboto"/>
                <a:cs typeface="Roboto"/>
              </a:rPr>
              <a:t>XGBoost</a:t>
            </a:r>
            <a:r>
              <a:rPr lang="en-US" sz="1200">
                <a:solidFill>
                  <a:schemeClr val="tx1"/>
                </a:solidFill>
                <a:latin typeface="Arial"/>
                <a:ea typeface="Roboto"/>
                <a:cs typeface="Roboto"/>
              </a:rPr>
              <a:t>) to predict taxi fares.</a:t>
            </a:r>
          </a:p>
          <a:p>
            <a:pPr marL="215900" indent="-215900"/>
            <a:r>
              <a:rPr lang="en-US" sz="1400" b="1">
                <a:solidFill>
                  <a:schemeClr val="tx1"/>
                </a:solidFill>
                <a:latin typeface="Arial"/>
                <a:cs typeface="Arial"/>
              </a:rPr>
              <a:t>Justification for choosing these methods, if any</a:t>
            </a:r>
          </a:p>
          <a:p>
            <a:pPr marL="0" indent="0">
              <a:buNone/>
            </a:pPr>
            <a:endParaRPr lang="en-US" sz="1400">
              <a:solidFill>
                <a:schemeClr val="tx1"/>
              </a:solidFill>
              <a:latin typeface="Arial"/>
              <a:cs typeface="Arial"/>
            </a:endParaRPr>
          </a:p>
          <a:p>
            <a:pPr marL="215900" indent="-215900"/>
            <a:r>
              <a:rPr lang="en-US" sz="1400" b="1">
                <a:solidFill>
                  <a:schemeClr val="tx1"/>
                </a:solidFill>
                <a:latin typeface="Arial"/>
                <a:cs typeface="Arial"/>
              </a:rPr>
              <a:t>Tools/Technologies (e.g., Python, libraries)</a:t>
            </a:r>
          </a:p>
          <a:p>
            <a:pPr marL="486410" indent="-215900"/>
            <a:endParaRPr lang="en-US" sz="1400">
              <a:solidFill>
                <a:schemeClr val="tx1"/>
              </a:solidFill>
              <a:latin typeface="Arial"/>
              <a:cs typeface="Arial"/>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8</a:t>
            </a:fld>
            <a:endParaRPr lang="en-SG"/>
          </a:p>
        </p:txBody>
      </p:sp>
      <p:sp>
        <p:nvSpPr>
          <p:cNvPr id="2" name="TextBox 1">
            <a:extLst>
              <a:ext uri="{FF2B5EF4-FFF2-40B4-BE49-F238E27FC236}">
                <a16:creationId xmlns:a16="http://schemas.microsoft.com/office/drawing/2014/main" id="{C2E3C13E-8508-55AC-D485-D5CC07EE7385}"/>
              </a:ext>
            </a:extLst>
          </p:cNvPr>
          <p:cNvSpPr txBox="1"/>
          <p:nvPr/>
        </p:nvSpPr>
        <p:spPr>
          <a:xfrm>
            <a:off x="5052768" y="1904388"/>
            <a:ext cx="5827207" cy="461665"/>
          </a:xfrm>
          <a:prstGeom prst="rect">
            <a:avLst/>
          </a:prstGeom>
          <a:noFill/>
        </p:spPr>
        <p:txBody>
          <a:bodyPr wrap="square" rtlCol="0">
            <a:spAutoFit/>
          </a:bodyPr>
          <a:lstStyle/>
          <a:p>
            <a:pPr marL="285750" indent="-285750">
              <a:buFont typeface="Arial" panose="020B0604020202020204" pitchFamily="34" charset="0"/>
              <a:buChar char="•"/>
            </a:pPr>
            <a:r>
              <a:rPr lang="en-US" sz="1200">
                <a:latin typeface="Roboto"/>
                <a:ea typeface="Roboto"/>
                <a:cs typeface="Roboto"/>
              </a:rPr>
              <a:t>Since this is a regression problem, we are planning to use multiple regression algorithms, compare their performance and find the optimal one.</a:t>
            </a:r>
            <a:endParaRPr lang="en-IN" sz="1200">
              <a:latin typeface="Roboto"/>
              <a:ea typeface="Roboto"/>
              <a:cs typeface="Roboto"/>
            </a:endParaRPr>
          </a:p>
        </p:txBody>
      </p:sp>
      <p:sp>
        <p:nvSpPr>
          <p:cNvPr id="5" name="TextBox 4">
            <a:extLst>
              <a:ext uri="{FF2B5EF4-FFF2-40B4-BE49-F238E27FC236}">
                <a16:creationId xmlns:a16="http://schemas.microsoft.com/office/drawing/2014/main" id="{C707033C-9634-AAC3-B41E-50D1F99AAD81}"/>
              </a:ext>
            </a:extLst>
          </p:cNvPr>
          <p:cNvSpPr txBox="1"/>
          <p:nvPr/>
        </p:nvSpPr>
        <p:spPr>
          <a:xfrm>
            <a:off x="5052673" y="2734028"/>
            <a:ext cx="6718167" cy="2862322"/>
          </a:xfrm>
          <a:prstGeom prst="rect">
            <a:avLst/>
          </a:prstGeom>
          <a:noFill/>
        </p:spPr>
        <p:txBody>
          <a:bodyPr wrap="square" rtlCol="0">
            <a:spAutoFit/>
          </a:bodyPr>
          <a:lstStyle/>
          <a:p>
            <a:pPr marL="171450" indent="-171450">
              <a:buFont typeface="Arial" panose="020B0604020202020204" pitchFamily="34" charset="0"/>
              <a:buChar char="•"/>
            </a:pPr>
            <a:r>
              <a:rPr lang="en-IN" sz="1200">
                <a:latin typeface="Roboto"/>
                <a:ea typeface="Roboto"/>
                <a:cs typeface="Roboto"/>
              </a:rPr>
              <a:t>pandas </a:t>
            </a:r>
          </a:p>
          <a:p>
            <a:pPr marL="171450" indent="-171450">
              <a:buFont typeface="Arial" panose="020B0604020202020204" pitchFamily="34" charset="0"/>
              <a:buChar char="•"/>
            </a:pPr>
            <a:r>
              <a:rPr lang="en-IN" sz="1200" err="1">
                <a:latin typeface="Roboto"/>
                <a:ea typeface="Roboto"/>
                <a:cs typeface="Roboto"/>
              </a:rPr>
              <a:t>numpy</a:t>
            </a:r>
            <a:r>
              <a:rPr lang="en-IN" sz="1200">
                <a:latin typeface="Roboto"/>
                <a:ea typeface="Roboto"/>
                <a:cs typeface="Roboto"/>
              </a:rPr>
              <a:t> </a:t>
            </a:r>
          </a:p>
          <a:p>
            <a:pPr marL="171450" indent="-171450">
              <a:buFont typeface="Arial" panose="020B0604020202020204" pitchFamily="34" charset="0"/>
              <a:buChar char="•"/>
            </a:pPr>
            <a:r>
              <a:rPr lang="en-IN" sz="1200" err="1">
                <a:latin typeface="Roboto"/>
                <a:ea typeface="Roboto"/>
                <a:cs typeface="Roboto"/>
              </a:rPr>
              <a:t>matplotlib.pyplot</a:t>
            </a:r>
            <a:endParaRPr lang="en-IN" sz="1200">
              <a:latin typeface="Roboto"/>
              <a:ea typeface="Roboto"/>
              <a:cs typeface="Roboto"/>
            </a:endParaRPr>
          </a:p>
          <a:p>
            <a:pPr marL="171450" indent="-171450">
              <a:buFont typeface="Arial" panose="020B0604020202020204" pitchFamily="34" charset="0"/>
              <a:buChar char="•"/>
            </a:pPr>
            <a:r>
              <a:rPr lang="en-IN" sz="1200">
                <a:latin typeface="Roboto"/>
                <a:ea typeface="Roboto"/>
                <a:cs typeface="Roboto"/>
              </a:rPr>
              <a:t>seaborn </a:t>
            </a:r>
          </a:p>
          <a:p>
            <a:pPr marL="171450" indent="-171450">
              <a:buFont typeface="Arial" panose="020B0604020202020204" pitchFamily="34" charset="0"/>
              <a:buChar char="•"/>
            </a:pPr>
            <a:r>
              <a:rPr lang="en-IN" sz="1200">
                <a:latin typeface="Roboto"/>
                <a:ea typeface="Roboto"/>
                <a:cs typeface="Roboto"/>
              </a:rPr>
              <a:t>scikit-learn:</a:t>
            </a:r>
          </a:p>
          <a:p>
            <a:pPr marL="628650" lvl="1" indent="-171450">
              <a:buFont typeface="Arial" panose="020B0604020202020204" pitchFamily="34" charset="0"/>
              <a:buChar char="•"/>
            </a:pPr>
            <a:r>
              <a:rPr lang="en-IN" sz="1200" err="1">
                <a:latin typeface="Roboto"/>
                <a:ea typeface="Roboto"/>
                <a:cs typeface="Roboto"/>
              </a:rPr>
              <a:t>train_test_split</a:t>
            </a:r>
            <a:r>
              <a:rPr lang="en-IN" sz="1200">
                <a:latin typeface="Roboto"/>
                <a:ea typeface="Roboto"/>
                <a:cs typeface="Roboto"/>
              </a:rPr>
              <a:t> from </a:t>
            </a:r>
            <a:r>
              <a:rPr lang="en-IN" sz="1200" err="1">
                <a:latin typeface="Roboto"/>
                <a:ea typeface="Roboto"/>
                <a:cs typeface="Roboto"/>
              </a:rPr>
              <a:t>sklearn.model_selection</a:t>
            </a:r>
            <a:endParaRPr lang="en-IN" sz="1200">
              <a:latin typeface="Roboto"/>
              <a:ea typeface="Roboto"/>
              <a:cs typeface="Roboto"/>
            </a:endParaRPr>
          </a:p>
          <a:p>
            <a:pPr marL="628650" lvl="1" indent="-171450">
              <a:buFont typeface="Arial" panose="020B0604020202020204" pitchFamily="34" charset="0"/>
              <a:buChar char="•"/>
            </a:pPr>
            <a:r>
              <a:rPr lang="en-IN" sz="1200" err="1">
                <a:latin typeface="Roboto"/>
                <a:ea typeface="Roboto"/>
                <a:cs typeface="Roboto"/>
              </a:rPr>
              <a:t>mean_absolute_error</a:t>
            </a:r>
            <a:r>
              <a:rPr lang="en-IN" sz="1200">
                <a:latin typeface="Roboto"/>
                <a:ea typeface="Roboto"/>
                <a:cs typeface="Roboto"/>
              </a:rPr>
              <a:t>, </a:t>
            </a:r>
            <a:r>
              <a:rPr lang="en-IN" sz="1200" err="1">
                <a:latin typeface="Roboto"/>
                <a:ea typeface="Roboto"/>
                <a:cs typeface="Roboto"/>
              </a:rPr>
              <a:t>mean_squared_error</a:t>
            </a:r>
            <a:r>
              <a:rPr lang="en-IN" sz="1200">
                <a:latin typeface="Roboto"/>
                <a:ea typeface="Roboto"/>
                <a:cs typeface="Roboto"/>
              </a:rPr>
              <a:t>, r2_score from </a:t>
            </a:r>
            <a:r>
              <a:rPr lang="en-IN" sz="1200" err="1">
                <a:latin typeface="Roboto"/>
                <a:ea typeface="Roboto"/>
                <a:cs typeface="Roboto"/>
              </a:rPr>
              <a:t>sklearn.metrics</a:t>
            </a:r>
            <a:endParaRPr lang="en-IN" sz="1200">
              <a:latin typeface="Roboto"/>
              <a:ea typeface="Roboto"/>
              <a:cs typeface="Roboto"/>
            </a:endParaRPr>
          </a:p>
          <a:p>
            <a:pPr marL="628650" lvl="1" indent="-171450">
              <a:buFont typeface="Arial" panose="020B0604020202020204" pitchFamily="34" charset="0"/>
              <a:buChar char="•"/>
            </a:pPr>
            <a:r>
              <a:rPr lang="en-IN" sz="1200" err="1">
                <a:latin typeface="Roboto"/>
                <a:ea typeface="Roboto"/>
                <a:cs typeface="Roboto"/>
              </a:rPr>
              <a:t>LinearRegression</a:t>
            </a:r>
            <a:r>
              <a:rPr lang="en-IN" sz="1200">
                <a:latin typeface="Roboto"/>
                <a:ea typeface="Roboto"/>
                <a:cs typeface="Roboto"/>
              </a:rPr>
              <a:t> from </a:t>
            </a:r>
            <a:r>
              <a:rPr lang="en-IN" sz="1200" err="1">
                <a:latin typeface="Roboto"/>
                <a:ea typeface="Roboto"/>
                <a:cs typeface="Roboto"/>
              </a:rPr>
              <a:t>sklearn.linear_model</a:t>
            </a:r>
            <a:endParaRPr lang="en-IN" sz="1200">
              <a:latin typeface="Roboto"/>
              <a:ea typeface="Roboto"/>
              <a:cs typeface="Roboto"/>
            </a:endParaRPr>
          </a:p>
          <a:p>
            <a:pPr marL="628650" lvl="1" indent="-171450">
              <a:buFont typeface="Arial" panose="020B0604020202020204" pitchFamily="34" charset="0"/>
              <a:buChar char="•"/>
            </a:pPr>
            <a:r>
              <a:rPr lang="en-IN" sz="1200" err="1">
                <a:latin typeface="Roboto"/>
                <a:ea typeface="Roboto"/>
                <a:cs typeface="Roboto"/>
              </a:rPr>
              <a:t>DecisionTreeRegressor</a:t>
            </a:r>
            <a:r>
              <a:rPr lang="en-IN" sz="1200">
                <a:latin typeface="Roboto"/>
                <a:ea typeface="Roboto"/>
                <a:cs typeface="Roboto"/>
              </a:rPr>
              <a:t> from </a:t>
            </a:r>
            <a:r>
              <a:rPr lang="en-IN" sz="1200" err="1">
                <a:latin typeface="Roboto"/>
                <a:ea typeface="Roboto"/>
                <a:cs typeface="Roboto"/>
              </a:rPr>
              <a:t>sklearn.tree</a:t>
            </a:r>
            <a:endParaRPr lang="en-IN" sz="1200">
              <a:latin typeface="Roboto"/>
              <a:ea typeface="Roboto"/>
              <a:cs typeface="Roboto"/>
            </a:endParaRPr>
          </a:p>
          <a:p>
            <a:pPr marL="628650" lvl="1" indent="-171450">
              <a:buFont typeface="Arial" panose="020B0604020202020204" pitchFamily="34" charset="0"/>
              <a:buChar char="•"/>
            </a:pPr>
            <a:r>
              <a:rPr lang="en-IN" sz="1200" err="1">
                <a:latin typeface="Roboto"/>
                <a:ea typeface="Roboto"/>
                <a:cs typeface="Roboto"/>
              </a:rPr>
              <a:t>GridSearchCV</a:t>
            </a:r>
            <a:r>
              <a:rPr lang="en-IN" sz="1200">
                <a:latin typeface="Roboto"/>
                <a:ea typeface="Roboto"/>
                <a:cs typeface="Roboto"/>
              </a:rPr>
              <a:t> from </a:t>
            </a:r>
            <a:r>
              <a:rPr lang="en-IN" sz="1200" err="1">
                <a:latin typeface="Roboto"/>
                <a:ea typeface="Roboto"/>
                <a:cs typeface="Roboto"/>
              </a:rPr>
              <a:t>sklearn.model_selection</a:t>
            </a:r>
            <a:endParaRPr lang="en-IN" sz="1200">
              <a:latin typeface="Roboto"/>
              <a:ea typeface="Roboto"/>
              <a:cs typeface="Roboto"/>
            </a:endParaRPr>
          </a:p>
          <a:p>
            <a:pPr marL="628650" lvl="1" indent="-171450">
              <a:buFont typeface="Arial" panose="020B0604020202020204" pitchFamily="34" charset="0"/>
              <a:buChar char="•"/>
            </a:pPr>
            <a:r>
              <a:rPr lang="en-IN" sz="1200" err="1">
                <a:latin typeface="Roboto"/>
                <a:ea typeface="Roboto"/>
                <a:cs typeface="Roboto"/>
              </a:rPr>
              <a:t>cross_val_score</a:t>
            </a:r>
            <a:r>
              <a:rPr lang="en-IN" sz="1200">
                <a:latin typeface="Roboto"/>
                <a:ea typeface="Roboto"/>
                <a:cs typeface="Roboto"/>
              </a:rPr>
              <a:t> from </a:t>
            </a:r>
            <a:r>
              <a:rPr lang="en-IN" sz="1200" err="1">
                <a:latin typeface="Roboto"/>
                <a:ea typeface="Roboto"/>
                <a:cs typeface="Roboto"/>
              </a:rPr>
              <a:t>sklearn.model_selection</a:t>
            </a:r>
            <a:endParaRPr lang="en-IN" sz="1200">
              <a:latin typeface="Roboto"/>
              <a:ea typeface="Roboto"/>
              <a:cs typeface="Roboto"/>
            </a:endParaRPr>
          </a:p>
          <a:p>
            <a:pPr marL="171450" indent="-171450">
              <a:buFont typeface="Arial" panose="020B0604020202020204" pitchFamily="34" charset="0"/>
              <a:buChar char="•"/>
            </a:pPr>
            <a:r>
              <a:rPr lang="en-IN" sz="1200" err="1">
                <a:latin typeface="Roboto"/>
                <a:ea typeface="Roboto"/>
                <a:cs typeface="Roboto"/>
              </a:rPr>
              <a:t>xgboost</a:t>
            </a:r>
            <a:r>
              <a:rPr lang="en-IN" sz="1200">
                <a:latin typeface="Roboto"/>
                <a:ea typeface="Roboto"/>
                <a:cs typeface="Roboto"/>
              </a:rPr>
              <a:t> </a:t>
            </a:r>
          </a:p>
          <a:p>
            <a:pPr marL="171450" indent="-171450">
              <a:buFont typeface="Arial" panose="020B0604020202020204" pitchFamily="34" charset="0"/>
              <a:buChar char="•"/>
            </a:pPr>
            <a:r>
              <a:rPr lang="en-IN" sz="1200" err="1">
                <a:latin typeface="Roboto"/>
                <a:ea typeface="Roboto"/>
                <a:cs typeface="Roboto"/>
              </a:rPr>
              <a:t>joblib</a:t>
            </a:r>
            <a:r>
              <a:rPr lang="en-IN" sz="1200">
                <a:latin typeface="Roboto"/>
                <a:ea typeface="Roboto"/>
                <a:cs typeface="Roboto"/>
              </a:rPr>
              <a:t> </a:t>
            </a:r>
          </a:p>
          <a:p>
            <a:pPr marL="171450" indent="-171450">
              <a:buFont typeface="Arial" panose="020B0604020202020204" pitchFamily="34" charset="0"/>
              <a:buChar char="•"/>
            </a:pPr>
            <a:r>
              <a:rPr lang="en-IN" sz="1200" err="1">
                <a:latin typeface="Roboto"/>
                <a:ea typeface="Roboto"/>
                <a:cs typeface="Roboto"/>
              </a:rPr>
              <a:t>json</a:t>
            </a:r>
            <a:r>
              <a:rPr lang="en-IN" sz="1200">
                <a:latin typeface="Roboto"/>
                <a:ea typeface="Roboto"/>
                <a:cs typeface="Roboto"/>
              </a:rPr>
              <a:t> </a:t>
            </a:r>
          </a:p>
          <a:p>
            <a:pPr marL="171450" indent="-171450">
              <a:buFont typeface="Arial" panose="020B0604020202020204" pitchFamily="34" charset="0"/>
              <a:buChar char="•"/>
            </a:pPr>
            <a:r>
              <a:rPr lang="en-IN" sz="1200" err="1">
                <a:latin typeface="Roboto"/>
                <a:ea typeface="Roboto"/>
                <a:cs typeface="Roboto"/>
              </a:rPr>
              <a:t>Streamlit</a:t>
            </a:r>
            <a:endParaRPr lang="en-IN" sz="1200">
              <a:latin typeface="Roboto"/>
              <a:ea typeface="Roboto"/>
              <a:cs typeface="Roboto"/>
            </a:endParaRPr>
          </a:p>
        </p:txBody>
      </p:sp>
    </p:spTree>
    <p:extLst>
      <p:ext uri="{BB962C8B-B14F-4D97-AF65-F5344CB8AC3E}">
        <p14:creationId xmlns:p14="http://schemas.microsoft.com/office/powerpoint/2010/main" val="421878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latin typeface="Graphik Semibold"/>
              </a:rPr>
              <a:t>Expected</a:t>
            </a:r>
            <a:r>
              <a:rPr lang="en-US" sz="2800" b="1">
                <a:solidFill>
                  <a:schemeClr val="bg1"/>
                </a:solidFill>
                <a:latin typeface="Graphik Semibold"/>
              </a:rPr>
              <a:t> Outcome</a:t>
            </a:r>
            <a:endParaRPr lang="en-SG" sz="2800">
              <a:solidFill>
                <a:schemeClr val="bg1"/>
              </a:solidFill>
              <a:latin typeface="Graphik Semibold"/>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p:txBody>
          <a:bodyPr vert="horz" lIns="0" tIns="45720" rIns="0" bIns="45720" rtlCol="0" anchor="t">
            <a:normAutofit/>
          </a:bodyPr>
          <a:lstStyle/>
          <a:p>
            <a:pPr marL="215900" indent="-215900"/>
            <a:r>
              <a:rPr lang="en-US" sz="1800">
                <a:solidFill>
                  <a:schemeClr val="tx1"/>
                </a:solidFill>
                <a:latin typeface="Arial"/>
                <a:cs typeface="Arial"/>
              </a:rPr>
              <a:t>What do you expect to achieve? </a:t>
            </a:r>
          </a:p>
          <a:p>
            <a:pPr marL="215900" indent="-215900"/>
            <a:endParaRPr lang="en-US">
              <a:solidFill>
                <a:schemeClr val="tx1"/>
              </a:solidFill>
            </a:endParaRPr>
          </a:p>
          <a:p>
            <a:pPr marL="215900" indent="-215900"/>
            <a:endParaRPr lang="en-US">
              <a:solidFill>
                <a:schemeClr val="tx1"/>
              </a:solidFill>
            </a:endParaRPr>
          </a:p>
          <a:p>
            <a:pPr marL="0" indent="0">
              <a:buNone/>
            </a:pPr>
            <a:endParaRPr lang="en-US">
              <a:solidFill>
                <a:schemeClr val="tx1"/>
              </a:solidFill>
            </a:endParaRPr>
          </a:p>
          <a:p>
            <a:pPr marL="215900" indent="-215900"/>
            <a:r>
              <a:rPr lang="en-US" sz="1800">
                <a:solidFill>
                  <a:schemeClr val="tx1"/>
                </a:solidFill>
                <a:latin typeface="Arial"/>
                <a:cs typeface="Arial"/>
              </a:rPr>
              <a:t>How will you measure success?</a:t>
            </a:r>
          </a:p>
          <a:p>
            <a:pPr marL="0" indent="0">
              <a:buNone/>
            </a:pPr>
            <a:endParaRPr lang="en-US">
              <a:solidFill>
                <a:schemeClr val="tx1"/>
              </a:solidFill>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9</a:t>
            </a:fld>
            <a:endParaRPr lang="en-SG"/>
          </a:p>
        </p:txBody>
      </p:sp>
      <p:sp>
        <p:nvSpPr>
          <p:cNvPr id="2" name="TextBox 1">
            <a:extLst>
              <a:ext uri="{FF2B5EF4-FFF2-40B4-BE49-F238E27FC236}">
                <a16:creationId xmlns:a16="http://schemas.microsoft.com/office/drawing/2014/main" id="{7A820C10-5968-5725-993D-BD67B98B3CBE}"/>
              </a:ext>
            </a:extLst>
          </p:cNvPr>
          <p:cNvSpPr txBox="1"/>
          <p:nvPr/>
        </p:nvSpPr>
        <p:spPr>
          <a:xfrm>
            <a:off x="5041376" y="1155301"/>
            <a:ext cx="6251466" cy="1077218"/>
          </a:xfrm>
          <a:prstGeom prst="rect">
            <a:avLst/>
          </a:prstGeom>
          <a:noFill/>
        </p:spPr>
        <p:txBody>
          <a:bodyPr wrap="square" lIns="91440" tIns="45720" rIns="91440" bIns="45720" rtlCol="0" anchor="t">
            <a:spAutoFit/>
          </a:bodyPr>
          <a:lstStyle/>
          <a:p>
            <a:r>
              <a:rPr lang="en-US" sz="1600" b="1">
                <a:latin typeface="Arial"/>
                <a:cs typeface="Arial"/>
              </a:rPr>
              <a:t>Accurate Fare Prediction Model</a:t>
            </a:r>
            <a:r>
              <a:rPr lang="en-US" sz="1600">
                <a:latin typeface="Arial"/>
                <a:cs typeface="Arial"/>
              </a:rPr>
              <a:t>: A machine learning model capable of predicting the taxi fare for a given trip, based on features such as trip distance, pickup/</a:t>
            </a:r>
            <a:r>
              <a:rPr lang="en-US" sz="1600" err="1">
                <a:latin typeface="Arial"/>
                <a:cs typeface="Arial"/>
              </a:rPr>
              <a:t>dropoff</a:t>
            </a:r>
            <a:r>
              <a:rPr lang="en-US" sz="1600">
                <a:latin typeface="Arial"/>
                <a:cs typeface="Arial"/>
              </a:rPr>
              <a:t> locations, passenger count, and time-related data.</a:t>
            </a:r>
            <a:endParaRPr lang="en-IN" sz="1600">
              <a:latin typeface="Arial"/>
              <a:cs typeface="Arial"/>
            </a:endParaRPr>
          </a:p>
        </p:txBody>
      </p:sp>
      <p:sp>
        <p:nvSpPr>
          <p:cNvPr id="3" name="TextBox 2">
            <a:extLst>
              <a:ext uri="{FF2B5EF4-FFF2-40B4-BE49-F238E27FC236}">
                <a16:creationId xmlns:a16="http://schemas.microsoft.com/office/drawing/2014/main" id="{4729A126-4192-EE51-6A0F-1E9D90F7D1F8}"/>
              </a:ext>
            </a:extLst>
          </p:cNvPr>
          <p:cNvSpPr txBox="1"/>
          <p:nvPr/>
        </p:nvSpPr>
        <p:spPr>
          <a:xfrm>
            <a:off x="5041375" y="2935507"/>
            <a:ext cx="6492240" cy="1077218"/>
          </a:xfrm>
          <a:prstGeom prst="rect">
            <a:avLst/>
          </a:prstGeom>
          <a:noFill/>
        </p:spPr>
        <p:txBody>
          <a:bodyPr wrap="square" lIns="91440" tIns="45720" rIns="91440" bIns="45720" rtlCol="0" anchor="t">
            <a:spAutoFit/>
          </a:bodyPr>
          <a:lstStyle/>
          <a:p>
            <a:r>
              <a:rPr lang="en-US" sz="1600" b="1">
                <a:latin typeface="Arial"/>
                <a:cs typeface="Arial"/>
              </a:rPr>
              <a:t>Model Evaluation Metrics: </a:t>
            </a:r>
            <a:r>
              <a:rPr lang="en-US" sz="1600">
                <a:latin typeface="Arial"/>
                <a:cs typeface="Arial"/>
              </a:rPr>
              <a:t>Achieving strong performance metrics like</a:t>
            </a:r>
            <a:r>
              <a:rPr lang="en-US" sz="1600" b="1">
                <a:latin typeface="Arial"/>
                <a:cs typeface="Arial"/>
              </a:rPr>
              <a:t> low Mean Absolute Error (MAE), Root Mean Squared Error (RMSE), and a high R-squared value (R²),</a:t>
            </a:r>
            <a:r>
              <a:rPr lang="en-US" sz="1600">
                <a:latin typeface="Arial"/>
                <a:cs typeface="Arial"/>
              </a:rPr>
              <a:t> indicating that the model is making precise and reliable predictions.</a:t>
            </a:r>
            <a:endParaRPr lang="en-IN" sz="1600">
              <a:latin typeface="Arial"/>
              <a:ea typeface="Calibri"/>
              <a:cs typeface="Arial"/>
            </a:endParaRPr>
          </a:p>
        </p:txBody>
      </p:sp>
    </p:spTree>
    <p:extLst>
      <p:ext uri="{BB962C8B-B14F-4D97-AF65-F5344CB8AC3E}">
        <p14:creationId xmlns:p14="http://schemas.microsoft.com/office/powerpoint/2010/main" val="422662474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FC100-CD6E-40CC-858F-9DDB4630395F}">
  <ds:schemaRefs>
    <ds:schemaRef ds:uri="74614dcc-efbe-4eda-b10f-2861d891d30c"/>
    <ds:schemaRef ds:uri="b7c451f6-4087-4943-817c-671de9753a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F114682-BC25-4105-89B6-5A10279B5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256</TotalTime>
  <Words>2428</Words>
  <Application>Microsoft Office PowerPoint</Application>
  <PresentationFormat>Widescreen</PresentationFormat>
  <Paragraphs>346</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Courier New</vt:lpstr>
      <vt:lpstr>Graphik Bold</vt:lpstr>
      <vt:lpstr>Graphik Light</vt:lpstr>
      <vt:lpstr>Graphik Regular</vt:lpstr>
      <vt:lpstr>Graphik Semibold</vt:lpstr>
      <vt:lpstr>Graphik Thin</vt:lpstr>
      <vt:lpstr>Roboto</vt:lpstr>
      <vt:lpstr>Wingdings</vt:lpstr>
      <vt:lpstr>Retrospect</vt:lpstr>
      <vt:lpstr>DA 204o: Data Science in Practice  Course Project Proposal  TaxiFare Forecast – Enhancing Fare Accuracy with Machine Learning</vt:lpstr>
      <vt:lpstr>Problem Definition</vt:lpstr>
      <vt:lpstr>PowerPoint Presentation</vt:lpstr>
      <vt:lpstr>Data Collection and Preparation</vt:lpstr>
      <vt:lpstr>EDA</vt:lpstr>
      <vt:lpstr>Correlation Matrix with only numerical columns</vt:lpstr>
      <vt:lpstr>Correlation Matrix with all features (one-hot encoded categorical features) </vt:lpstr>
      <vt:lpstr>Proposed Methodology</vt:lpstr>
      <vt:lpstr>Expected Outcome</vt:lpstr>
      <vt:lpstr>Model Comparison</vt:lpstr>
      <vt:lpstr>Model Finetuning</vt:lpstr>
      <vt:lpstr>Outlier Analysis</vt:lpstr>
      <vt:lpstr>PowerPoint Presentation</vt:lpstr>
      <vt:lpstr>Hyperparameter Tuning</vt:lpstr>
      <vt:lpstr>PowerPoint Presentation</vt:lpstr>
      <vt:lpstr>Deployment</vt:lpstr>
      <vt:lpstr>Challenges and Risks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Aravind Ss</cp:lastModifiedBy>
  <cp:revision>4</cp:revision>
  <dcterms:created xsi:type="dcterms:W3CDTF">2023-08-01T07:21:01Z</dcterms:created>
  <dcterms:modified xsi:type="dcterms:W3CDTF">2024-12-05T18:17:08Z</dcterms:modified>
</cp:coreProperties>
</file>