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8" r:id="rId2"/>
    <p:sldId id="257" r:id="rId3"/>
    <p:sldId id="259" r:id="rId4"/>
    <p:sldId id="260" r:id="rId5"/>
    <p:sldId id="261" r:id="rId6"/>
    <p:sldId id="267" r:id="rId7"/>
    <p:sldId id="268" r:id="rId8"/>
    <p:sldId id="263" r:id="rId9"/>
    <p:sldId id="269" r:id="rId10"/>
    <p:sldId id="270" r:id="rId11"/>
    <p:sldId id="271" r:id="rId12"/>
    <p:sldId id="272" r:id="rId13"/>
    <p:sldId id="26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5" d="100"/>
          <a:sy n="75" d="100"/>
        </p:scale>
        <p:origin x="-122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19204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1/16/2018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1/16/2018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762000"/>
            <a:ext cx="7772400" cy="860425"/>
          </a:xfrm>
        </p:spPr>
        <p:txBody>
          <a:bodyPr>
            <a:normAutofit fontScale="90000"/>
          </a:bodyPr>
          <a:lstStyle/>
          <a:p>
            <a:pPr algn="ctr"/>
            <a:r>
              <a:rPr lang="en-US" dirty="0" smtClean="0">
                <a:solidFill>
                  <a:srgbClr val="FFC000"/>
                </a:solidFill>
                <a:latin typeface="Cambria" pitchFamily="18" charset="0"/>
              </a:rPr>
              <a:t>Secure Copier</a:t>
            </a:r>
            <a:r>
              <a:rPr lang="en-US" dirty="0" smtClean="0">
                <a:solidFill>
                  <a:schemeClr val="tx1"/>
                </a:solidFill>
                <a:latin typeface="Cambria" pitchFamily="18" charset="0"/>
              </a:rPr>
              <a:t/>
            </a:r>
            <a:br>
              <a:rPr lang="en-US" dirty="0" smtClean="0">
                <a:solidFill>
                  <a:schemeClr val="tx1"/>
                </a:solidFill>
                <a:latin typeface="Cambria" pitchFamily="18" charset="0"/>
              </a:rPr>
            </a:br>
            <a:r>
              <a:rPr lang="en-US" dirty="0" smtClean="0">
                <a:solidFill>
                  <a:srgbClr val="FFC000"/>
                </a:solidFill>
                <a:latin typeface="Cambria" pitchFamily="18" charset="0"/>
              </a:rPr>
              <a:t>(Secure Pen drive Copier)</a:t>
            </a:r>
            <a:endParaRPr lang="en-US" dirty="0">
              <a:solidFill>
                <a:srgbClr val="FFC000"/>
              </a:solidFill>
              <a:latin typeface="Cambria" pitchFamily="18" charset="0"/>
            </a:endParaRPr>
          </a:p>
        </p:txBody>
      </p:sp>
      <p:sp>
        <p:nvSpPr>
          <p:cNvPr id="7" name="Title 3"/>
          <p:cNvSpPr txBox="1">
            <a:spLocks/>
          </p:cNvSpPr>
          <p:nvPr/>
        </p:nvSpPr>
        <p:spPr>
          <a:xfrm>
            <a:off x="0" y="2667000"/>
            <a:ext cx="4495800" cy="3657600"/>
          </a:xfrm>
          <a:prstGeom prst="rect">
            <a:avLst/>
          </a:prstGeom>
        </p:spPr>
        <p:txBody>
          <a:bodyPr vert="horz" lIns="91440" tIns="45720" rIns="91440" bIns="45720" rtlCol="0" anchor="ctr">
            <a:normAutofit fontScale="77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Cambria" pitchFamily="18" charset="0"/>
                <a:ea typeface="+mj-ea"/>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endParaRPr lang="en-US" sz="4400" dirty="0" smtClean="0">
              <a:solidFill>
                <a:schemeClr val="bg1"/>
              </a:solidFill>
              <a:latin typeface="Cambria"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bg1"/>
                </a:solidFill>
                <a:latin typeface="Cambria" pitchFamily="18" charset="0"/>
                <a:ea typeface="+mj-ea"/>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endParaRPr lang="en-US" sz="4400" b="1" dirty="0" smtClean="0">
              <a:solidFill>
                <a:schemeClr val="bg1"/>
              </a:solidFill>
              <a:latin typeface="Cambria"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bg1"/>
                </a:solidFill>
                <a:latin typeface="Cambria" pitchFamily="18" charset="0"/>
                <a:ea typeface="+mj-ea"/>
                <a:cs typeface="+mj-cs"/>
              </a:rPr>
              <a:t>         Team Members</a:t>
            </a:r>
            <a:r>
              <a:rPr lang="en-US" sz="4400" b="1" dirty="0" smtClean="0">
                <a:latin typeface="Cambria" pitchFamily="18" charset="0"/>
                <a:ea typeface="+mj-ea"/>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r>
              <a:rPr lang="en-US" sz="4400" b="1" dirty="0" smtClean="0">
                <a:latin typeface="Cambria" pitchFamily="18" charset="0"/>
                <a:ea typeface="+mj-ea"/>
                <a:cs typeface="+mj-cs"/>
              </a:rPr>
              <a:t>         </a:t>
            </a:r>
            <a:r>
              <a:rPr lang="en-US" sz="3400" dirty="0" smtClean="0">
                <a:latin typeface="Cambria" pitchFamily="18" charset="0"/>
                <a:ea typeface="+mj-ea"/>
                <a:cs typeface="+mj-cs"/>
              </a:rPr>
              <a:t>1. </a:t>
            </a:r>
            <a:r>
              <a:rPr kumimoji="0" lang="en-US" sz="3400" b="0" i="0" u="none" strike="noStrike" kern="1200" cap="none" spc="0" normalizeH="0" baseline="0" noProof="0" dirty="0" smtClean="0">
                <a:ln>
                  <a:noFill/>
                </a:ln>
                <a:solidFill>
                  <a:schemeClr val="tx1"/>
                </a:solidFill>
                <a:effectLst/>
                <a:uLnTx/>
                <a:uFillTx/>
                <a:latin typeface="Cambria" pitchFamily="18" charset="0"/>
                <a:ea typeface="+mj-ea"/>
                <a:cs typeface="+mj-cs"/>
              </a:rPr>
              <a:t>ARAVINDHAN</a:t>
            </a:r>
            <a:r>
              <a:rPr lang="en-US" sz="3400" dirty="0" smtClean="0">
                <a:latin typeface="Cambria" pitchFamily="18" charset="0"/>
                <a:ea typeface="+mj-ea"/>
                <a:cs typeface="+mj-cs"/>
              </a:rPr>
              <a:t>.S </a:t>
            </a:r>
          </a:p>
          <a:p>
            <a:pPr marL="0" marR="0" lvl="0" indent="0" defTabSz="914400" rtl="0" eaLnBrk="1" fontAlgn="auto" latinLnBrk="0" hangingPunct="1">
              <a:lnSpc>
                <a:spcPct val="100000"/>
              </a:lnSpc>
              <a:spcBef>
                <a:spcPct val="0"/>
              </a:spcBef>
              <a:spcAft>
                <a:spcPts val="0"/>
              </a:spcAft>
              <a:buClrTx/>
              <a:buSzTx/>
              <a:buFontTx/>
              <a:buNone/>
              <a:tabLst/>
              <a:defRPr/>
            </a:pPr>
            <a:r>
              <a:rPr lang="en-US" sz="3400" dirty="0" smtClean="0">
                <a:latin typeface="Cambria" pitchFamily="18" charset="0"/>
                <a:ea typeface="+mj-ea"/>
                <a:cs typeface="+mj-cs"/>
              </a:rPr>
              <a:t>            2. MYTHREYAN.R</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Cambria" pitchFamily="18" charset="0"/>
                <a:ea typeface="+mj-ea"/>
                <a:cs typeface="+mj-cs"/>
              </a:rPr>
              <a:t>            3. NAVEEN.D</a:t>
            </a:r>
          </a:p>
          <a:p>
            <a:pPr marL="0" marR="0" lvl="0" indent="0" defTabSz="914400" rtl="0" eaLnBrk="1" fontAlgn="auto" latinLnBrk="0" hangingPunct="1">
              <a:lnSpc>
                <a:spcPct val="100000"/>
              </a:lnSpc>
              <a:spcBef>
                <a:spcPct val="0"/>
              </a:spcBef>
              <a:spcAft>
                <a:spcPts val="0"/>
              </a:spcAft>
              <a:buClrTx/>
              <a:buSzTx/>
              <a:buFontTx/>
              <a:buNone/>
              <a:tabLst/>
              <a:defRPr/>
            </a:pPr>
            <a:r>
              <a:rPr lang="en-US" sz="3400" dirty="0" smtClean="0">
                <a:latin typeface="Cambria" pitchFamily="18" charset="0"/>
                <a:ea typeface="+mj-ea"/>
                <a:cs typeface="+mj-cs"/>
              </a:rPr>
              <a:t>            4. ARUN.C.V</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algn="ctr">
              <a:spcBef>
                <a:spcPct val="0"/>
              </a:spcBef>
              <a:defRPr/>
            </a:pPr>
            <a:endParaRPr lang="en-US" sz="4400" dirty="0" smtClean="0">
              <a:solidFill>
                <a:schemeClr val="bg1"/>
              </a:solidFill>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bg1"/>
              </a:solidFill>
              <a:effectLst/>
              <a:uLnTx/>
              <a:uFillTx/>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bg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9" name="Rectangle 8"/>
          <p:cNvSpPr/>
          <p:nvPr/>
        </p:nvSpPr>
        <p:spPr>
          <a:xfrm>
            <a:off x="4495800" y="2438400"/>
            <a:ext cx="4267200" cy="1815882"/>
          </a:xfrm>
          <a:prstGeom prst="rect">
            <a:avLst/>
          </a:prstGeom>
        </p:spPr>
        <p:txBody>
          <a:bodyPr wrap="square">
            <a:spAutoFit/>
          </a:bodyPr>
          <a:lstStyle/>
          <a:p>
            <a:pPr algn="just">
              <a:spcBef>
                <a:spcPct val="0"/>
              </a:spcBef>
              <a:defRPr/>
            </a:pPr>
            <a:r>
              <a:rPr lang="en-US" sz="2800" b="1" dirty="0" smtClean="0">
                <a:solidFill>
                  <a:schemeClr val="bg1"/>
                </a:solidFill>
                <a:latin typeface="Times New Roman" pitchFamily="18" charset="0"/>
                <a:cs typeface="Times New Roman" pitchFamily="18" charset="0"/>
              </a:rPr>
              <a:t>      Industrial Guide</a:t>
            </a:r>
          </a:p>
          <a:p>
            <a:pPr lvl="0" algn="just">
              <a:spcBef>
                <a:spcPct val="0"/>
              </a:spcBef>
              <a:defRPr/>
            </a:pPr>
            <a:r>
              <a:rPr lang="en-US" sz="2800" b="1" dirty="0" smtClean="0">
                <a:latin typeface="Times New Roman" pitchFamily="18" charset="0"/>
                <a:cs typeface="Times New Roman" pitchFamily="18" charset="0"/>
              </a:rPr>
              <a:t>     </a:t>
            </a:r>
          </a:p>
          <a:p>
            <a:pPr lvl="0" algn="just">
              <a:spcBef>
                <a:spcPct val="0"/>
              </a:spcBef>
              <a:defRPr/>
            </a:pPr>
            <a:r>
              <a:rPr lang="en-US" sz="2800" b="1" dirty="0" smtClean="0">
                <a:solidFill>
                  <a:schemeClr val="bg1"/>
                </a:solidFill>
                <a:latin typeface="Times New Roman" pitchFamily="18" charset="0"/>
                <a:cs typeface="Times New Roman" pitchFamily="18" charset="0"/>
              </a:rPr>
              <a:t>      Faculty Guide</a:t>
            </a:r>
          </a:p>
          <a:p>
            <a:pPr lvl="0" algn="just">
              <a:spcBef>
                <a:spcPct val="0"/>
              </a:spcBef>
              <a:defRPr/>
            </a:pPr>
            <a:r>
              <a:rPr lang="en-US" sz="2800" b="1" dirty="0" smtClean="0">
                <a:latin typeface="Times New Roman" pitchFamily="18" charset="0"/>
                <a:cs typeface="Times New Roman" pitchFamily="18" charset="0"/>
              </a:rPr>
              <a:t>       Mr. RAJA.R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305800" cy="475488"/>
          </a:xfrm>
        </p:spPr>
        <p:txBody>
          <a:bodyPr>
            <a:normAutofit/>
          </a:bodyPr>
          <a:lstStyle/>
          <a:p>
            <a:r>
              <a:rPr lang="en-US" sz="2600" dirty="0" smtClean="0">
                <a:solidFill>
                  <a:schemeClr val="tx1"/>
                </a:solidFill>
                <a:latin typeface="+mn-lt"/>
              </a:rPr>
              <a:t>Output : </a:t>
            </a:r>
            <a:endParaRPr lang="en-US" sz="2600" dirty="0">
              <a:solidFill>
                <a:schemeClr val="tx1"/>
              </a:solidFill>
              <a:latin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71628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05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27888"/>
          </a:xfrm>
        </p:spPr>
        <p:txBody>
          <a:bodyPr>
            <a:noAutofit/>
          </a:bodyPr>
          <a:lstStyle/>
          <a:p>
            <a:r>
              <a:rPr lang="en-US" sz="4000" dirty="0" smtClean="0"/>
              <a:t>Module 2 : </a:t>
            </a:r>
            <a:r>
              <a:rPr lang="en-US" sz="4000" dirty="0">
                <a:latin typeface="Times New Roman" pitchFamily="18" charset="0"/>
                <a:cs typeface="Times New Roman" pitchFamily="18" charset="0"/>
              </a:rPr>
              <a:t>Read or Write </a:t>
            </a:r>
            <a:r>
              <a:rPr lang="en-US" sz="4000" dirty="0" smtClean="0">
                <a:latin typeface="Times New Roman" pitchFamily="18" charset="0"/>
                <a:cs typeface="Times New Roman" pitchFamily="18" charset="0"/>
              </a:rPr>
              <a:t>Module</a:t>
            </a:r>
            <a:endParaRPr lang="en-US" sz="4000" dirty="0"/>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smtClean="0"/>
              <a:t>Coding snippet :</a:t>
            </a:r>
          </a:p>
          <a:p>
            <a:pPr marL="0" indent="0">
              <a:buNone/>
            </a:pPr>
            <a:r>
              <a:rPr lang="en-US" dirty="0" smtClean="0"/>
              <a:t>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89150"/>
            <a:ext cx="8458200" cy="454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686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305800" cy="475488"/>
          </a:xfrm>
        </p:spPr>
        <p:txBody>
          <a:bodyPr>
            <a:normAutofit/>
          </a:bodyPr>
          <a:lstStyle/>
          <a:p>
            <a:r>
              <a:rPr lang="en-US" sz="2600" dirty="0" smtClean="0">
                <a:solidFill>
                  <a:schemeClr val="tx1"/>
                </a:solidFill>
                <a:latin typeface="+mn-lt"/>
              </a:rPr>
              <a:t>Output : </a:t>
            </a:r>
            <a:endParaRPr lang="en-US" sz="2600" dirty="0">
              <a:solidFill>
                <a:schemeClr val="tx1"/>
              </a:solidFill>
              <a:latin typeface="+mn-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12900"/>
            <a:ext cx="8686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10000"/>
            <a:ext cx="8686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009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91312"/>
          </a:xfrm>
        </p:spPr>
        <p:txBody>
          <a:bodyPr>
            <a:normAutofit fontScale="90000"/>
          </a:bodyPr>
          <a:lstStyle/>
          <a:p>
            <a:r>
              <a:rPr lang="en-US" sz="4400" dirty="0" smtClean="0">
                <a:latin typeface="Cambria" pitchFamily="18" charset="0"/>
              </a:rPr>
              <a:t>Project Planner</a:t>
            </a:r>
            <a:endParaRPr lang="en-US" sz="4000" dirty="0">
              <a:latin typeface="Cambria" pitchFamily="18" charset="0"/>
            </a:endParaRPr>
          </a:p>
        </p:txBody>
      </p:sp>
      <p:sp>
        <p:nvSpPr>
          <p:cNvPr id="3" name="Content Placeholder 2"/>
          <p:cNvSpPr>
            <a:spLocks noGrp="1"/>
          </p:cNvSpPr>
          <p:nvPr>
            <p:ph idx="1"/>
          </p:nvPr>
        </p:nvSpPr>
        <p:spPr/>
        <p:txBody>
          <a:bodyPr/>
          <a:lstStyle/>
          <a:p>
            <a:r>
              <a:rPr lang="en-US" sz="2800" dirty="0" smtClean="0">
                <a:latin typeface="Cambria" pitchFamily="18" charset="0"/>
              </a:rPr>
              <a:t>Gantt chart</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smtClean="0">
                <a:latin typeface="Cambria" pitchFamily="18" charset="0"/>
              </a:rPr>
              <a:t>Project Planner / </a:t>
            </a:r>
            <a:r>
              <a:rPr lang="en-US" sz="4000" dirty="0" smtClean="0">
                <a:latin typeface="Cambria" pitchFamily="18" charset="0"/>
              </a:rPr>
              <a:t>Timeline (Gantt chart)</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7080882"/>
              </p:ext>
            </p:extLst>
          </p:nvPr>
        </p:nvGraphicFramePr>
        <p:xfrm>
          <a:off x="457200" y="1828800"/>
          <a:ext cx="7696210" cy="4133863"/>
        </p:xfrm>
        <a:graphic>
          <a:graphicData uri="http://schemas.openxmlformats.org/drawingml/2006/table">
            <a:tbl>
              <a:tblPr/>
              <a:tblGrid>
                <a:gridCol w="906903"/>
                <a:gridCol w="399371"/>
                <a:gridCol w="399371"/>
                <a:gridCol w="399371"/>
                <a:gridCol w="399371"/>
                <a:gridCol w="399371"/>
                <a:gridCol w="399371"/>
                <a:gridCol w="399371"/>
                <a:gridCol w="399371"/>
                <a:gridCol w="399371"/>
                <a:gridCol w="399371"/>
                <a:gridCol w="399371"/>
                <a:gridCol w="399371"/>
                <a:gridCol w="399371"/>
                <a:gridCol w="399371"/>
                <a:gridCol w="399371"/>
                <a:gridCol w="399371"/>
                <a:gridCol w="399371"/>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smtClean="0">
                          <a:solidFill>
                            <a:srgbClr val="000000"/>
                          </a:solidFill>
                          <a:latin typeface="Cambria"/>
                        </a:rPr>
                        <a:t>Dec-17</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Jan-18</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FEb-18</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Mar-18</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dirty="0" smtClean="0">
                          <a:solidFill>
                            <a:srgbClr val="000000"/>
                          </a:solidFill>
                          <a:latin typeface="Cambria"/>
                        </a:rPr>
                        <a:t>April</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vMerge="1">
                  <a:txBody>
                    <a:bodyPr/>
                    <a:lstStyle/>
                    <a:p>
                      <a:endParaRPr lang="en-US"/>
                    </a:p>
                  </a:txBody>
                  <a:tcPr/>
                </a:tc>
                <a:tc>
                  <a:txBody>
                    <a:bodyPr/>
                    <a:lstStyle/>
                    <a:p>
                      <a:pPr algn="ctr" fontAlgn="ctr"/>
                      <a:r>
                        <a:rPr lang="en-US" sz="1000" b="1" i="0" u="none" strike="noStrike" dirty="0" smtClean="0">
                          <a:solidFill>
                            <a:srgbClr val="000000"/>
                          </a:solidFill>
                          <a:latin typeface="Cambria"/>
                        </a:rPr>
                        <a:t>Wk 1</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2</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3</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4</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latin typeface="Cambria"/>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latin typeface="Cambria"/>
                        </a:rPr>
                        <a:t>Wk 1</a:t>
                      </a:r>
                    </a:p>
                    <a:p>
                      <a:pPr algn="ctr" fontAlgn="ct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a:t>
                      </a:r>
                      <a:r>
                        <a:rPr lang="en-US" sz="1000" b="1" i="0" u="none" strike="noStrike" dirty="0" smtClean="0">
                          <a:solidFill>
                            <a:srgbClr val="000000"/>
                          </a:solidFill>
                          <a:latin typeface="Cambria"/>
                        </a:rPr>
                        <a:t>4 &amp; 5</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371600"/>
          </a:xfrm>
        </p:spPr>
        <p:txBody>
          <a:bodyPr>
            <a:normAutofit fontScale="90000"/>
          </a:bodyPr>
          <a:lstStyle/>
          <a:p>
            <a:r>
              <a:rPr lang="en-US" sz="4400" dirty="0" smtClean="0"/>
              <a:t>  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9" name="Content Placeholder 4"/>
          <p:cNvSpPr>
            <a:spLocks noGrp="1"/>
          </p:cNvSpPr>
          <p:nvPr>
            <p:ph idx="1"/>
          </p:nvPr>
        </p:nvSpPr>
        <p:spPr>
          <a:xfrm>
            <a:off x="457200" y="1676400"/>
            <a:ext cx="8305800" cy="4648200"/>
          </a:xfrm>
        </p:spPr>
        <p:txBody>
          <a:bodyPr numCol="1">
            <a:normAutofit/>
          </a:bodyPr>
          <a:lstStyle/>
          <a:p>
            <a:pPr algn="just">
              <a:buNone/>
            </a:pPr>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Secure copier is a software/ tool which allows the transfer of data between the authorized devices with user’s confirmation. A new file system is introduced in order to encrypt the data automatically and to make it as a secured data storage. Only the authorized machines will be able to read the file system on the mass storage device, to access the data. In case of, unauthorized access in authorized system, the tool will format the mass storage device automatically.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itchFamily="18" charset="0"/>
              </a:rPr>
              <a:t>Area Introduction-Existing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381000" y="1219201"/>
            <a:ext cx="8382000" cy="8987076"/>
          </a:xfrm>
          <a:prstGeom prst="rect">
            <a:avLst/>
          </a:prstGeom>
          <a:noFill/>
        </p:spPr>
        <p:txBody>
          <a:bodyPr wrap="square" rtlCol="0">
            <a:spAutoFit/>
          </a:bodyPr>
          <a:lstStyle/>
          <a:p>
            <a:endParaRPr lang="en-US" dirty="0" smtClean="0"/>
          </a:p>
          <a:p>
            <a:r>
              <a:rPr lang="en-US" sz="2000" dirty="0" smtClean="0">
                <a:latin typeface="Times New Roman" pitchFamily="18" charset="0"/>
                <a:cs typeface="Times New Roman" pitchFamily="18" charset="0"/>
              </a:rPr>
              <a:t>There are some existing  protected USB flash drive</a:t>
            </a:r>
            <a:r>
              <a:rPr lang="en-US" dirty="0" smtClean="0"/>
              <a:t>:</a:t>
            </a:r>
          </a:p>
          <a:p>
            <a:pPr>
              <a:buFont typeface="Wingdings" pitchFamily="2" charset="2"/>
              <a:buChar char="Ø"/>
            </a:pPr>
            <a:endParaRPr lang="en-US" b="1" dirty="0" smtClean="0"/>
          </a:p>
          <a:p>
            <a:pPr>
              <a:buFont typeface="Wingdings" pitchFamily="2" charset="2"/>
              <a:buChar char="Ø"/>
            </a:pPr>
            <a:r>
              <a:rPr lang="en-US" sz="2000" b="1" dirty="0" smtClean="0"/>
              <a:t>     </a:t>
            </a:r>
            <a:r>
              <a:rPr lang="en-US" sz="2000" b="1" dirty="0" smtClean="0">
                <a:latin typeface="Times New Roman" pitchFamily="18" charset="0"/>
                <a:cs typeface="Times New Roman" pitchFamily="18" charset="0"/>
              </a:rPr>
              <a:t>IRONKEY</a:t>
            </a:r>
          </a:p>
          <a:p>
            <a:endParaRPr lang="en-US" sz="2000" b="1" dirty="0" smtClean="0"/>
          </a:p>
          <a:p>
            <a:pPr lvl="1">
              <a:buFont typeface="Wingdings" pitchFamily="2" charset="2"/>
              <a:buChar char="v"/>
            </a:pPr>
            <a:r>
              <a:rPr lang="en-US" sz="1600"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Cryptochip</a:t>
            </a:r>
            <a:r>
              <a:rPr lang="en-US" dirty="0" smtClean="0">
                <a:latin typeface="Times New Roman" pitchFamily="18" charset="0"/>
                <a:cs typeface="Times New Roman" pitchFamily="18" charset="0"/>
              </a:rPr>
              <a:t> (for authentication)</a:t>
            </a:r>
          </a:p>
          <a:p>
            <a:pPr lvl="1">
              <a:buFont typeface="Wingdings" pitchFamily="2" charset="2"/>
              <a:buChar char="v"/>
            </a:pPr>
            <a:r>
              <a:rPr lang="en-US" dirty="0" smtClean="0">
                <a:latin typeface="Times New Roman" pitchFamily="18" charset="0"/>
                <a:cs typeface="Times New Roman" pitchFamily="18" charset="0"/>
              </a:rPr>
              <a:t>    Auto-format</a:t>
            </a:r>
          </a:p>
          <a:p>
            <a:pPr lvl="1">
              <a:buFont typeface="Wingdings" pitchFamily="2" charset="2"/>
              <a:buChar char="v"/>
            </a:pPr>
            <a:r>
              <a:rPr lang="en-US" dirty="0" smtClean="0">
                <a:latin typeface="Times New Roman" pitchFamily="18" charset="0"/>
                <a:cs typeface="Times New Roman" pitchFamily="18" charset="0"/>
              </a:rPr>
              <a:t>    Expensive than </a:t>
            </a:r>
            <a:r>
              <a:rPr lang="en-US" dirty="0" err="1" smtClean="0">
                <a:latin typeface="Times New Roman" pitchFamily="18" charset="0"/>
                <a:cs typeface="Times New Roman" pitchFamily="18" charset="0"/>
              </a:rPr>
              <a:t>DataTraveler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(nearly lakhs)</a:t>
            </a:r>
          </a:p>
          <a:p>
            <a:pPr marL="111125" lvl="1" indent="-111125"/>
            <a:endParaRPr lang="en-US" sz="1600" b="1" dirty="0" smtClean="0">
              <a:latin typeface="Times New Roman" pitchFamily="18" charset="0"/>
              <a:cs typeface="Times New Roman" pitchFamily="18" charset="0"/>
            </a:endParaRPr>
          </a:p>
          <a:p>
            <a:pPr marL="111125" lvl="1" indent="-111125">
              <a:buFont typeface="Wingdings" pitchFamily="2" charset="2"/>
              <a:buChar char="Ø"/>
            </a:pPr>
            <a:r>
              <a:rPr lang="en-US" sz="16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DATA TRAVELER</a:t>
            </a:r>
          </a:p>
          <a:p>
            <a:pPr marL="0" lvl="1"/>
            <a:endParaRPr lang="en-US" sz="2000" b="1" dirty="0" smtClean="0">
              <a:latin typeface="Times New Roman" pitchFamily="18" charset="0"/>
              <a:cs typeface="Times New Roman" pitchFamily="18" charset="0"/>
            </a:endParaRPr>
          </a:p>
          <a:p>
            <a:pPr lvl="1" indent="55563">
              <a:buFont typeface="Wingdings" pitchFamily="2" charset="2"/>
              <a:buChar char="v"/>
            </a:pPr>
            <a:r>
              <a:rPr lang="en-US" sz="1600"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Alphanumeric keypad </a:t>
            </a:r>
          </a:p>
          <a:p>
            <a:pPr lvl="1">
              <a:buFont typeface="Wingdings" pitchFamily="2" charset="2"/>
              <a:buChar char="v"/>
            </a:pPr>
            <a:r>
              <a:rPr lang="en-US" dirty="0" smtClean="0">
                <a:latin typeface="Times New Roman" pitchFamily="18" charset="0"/>
                <a:cs typeface="Times New Roman" pitchFamily="18" charset="0"/>
              </a:rPr>
              <a:t>    Full-disk AES 256-bit hardware                                                                                                  </a:t>
            </a:r>
          </a:p>
          <a:p>
            <a:pPr lvl="1"/>
            <a:r>
              <a:rPr lang="en-US" dirty="0" smtClean="0">
                <a:latin typeface="Times New Roman" pitchFamily="18" charset="0"/>
                <a:cs typeface="Times New Roman" pitchFamily="18" charset="0"/>
              </a:rPr>
              <a:t>        based encryption </a:t>
            </a:r>
          </a:p>
          <a:p>
            <a:pPr lvl="1">
              <a:buFont typeface="Wingdings" pitchFamily="2" charset="2"/>
              <a:buChar char="v"/>
            </a:pPr>
            <a:r>
              <a:rPr lang="en-US" dirty="0" smtClean="0">
                <a:latin typeface="Times New Roman" pitchFamily="18" charset="0"/>
                <a:cs typeface="Times New Roman" pitchFamily="18" charset="0"/>
              </a:rPr>
              <a:t>    Most expensive (nearly 15000)</a:t>
            </a:r>
          </a:p>
          <a:p>
            <a:pPr lvl="1"/>
            <a:endParaRPr lang="en-US" sz="1600" dirty="0" smtClean="0"/>
          </a:p>
          <a:p>
            <a:pPr lvl="1"/>
            <a:endParaRPr lang="en-US" sz="1600" b="1" dirty="0" smtClean="0">
              <a:latin typeface="Times New Roman" pitchFamily="18" charset="0"/>
              <a:cs typeface="Times New Roman" pitchFamily="18" charset="0"/>
            </a:endParaRPr>
          </a:p>
          <a:p>
            <a:pPr lvl="1"/>
            <a:r>
              <a:rPr lang="en-US" sz="1600" b="1" dirty="0" smtClean="0">
                <a:latin typeface="Times New Roman" pitchFamily="18" charset="0"/>
                <a:cs typeface="Times New Roman" pitchFamily="18" charset="0"/>
              </a:rPr>
              <a:t>    </a:t>
            </a:r>
            <a:endParaRPr lang="en-US" b="1" dirty="0" smtClean="0"/>
          </a:p>
          <a:p>
            <a:r>
              <a:rPr lang="en-US" b="1" dirty="0" smtClean="0"/>
              <a:t>                 	</a:t>
            </a:r>
          </a:p>
          <a:p>
            <a:r>
              <a:rPr lang="en-US" b="1" dirty="0" smtClean="0"/>
              <a:t>                     </a:t>
            </a:r>
          </a:p>
          <a:p>
            <a:r>
              <a:rPr lang="en-US" b="1" dirty="0" smtClean="0"/>
              <a:t>                                             </a:t>
            </a:r>
          </a:p>
          <a:p>
            <a:endParaRPr lang="en-US" dirty="0" smtClean="0"/>
          </a:p>
          <a:p>
            <a:r>
              <a:rPr lang="en-US" dirty="0" smtClean="0"/>
              <a:t>                </a:t>
            </a:r>
          </a:p>
          <a:p>
            <a:endParaRPr lang="en-US" b="1" dirty="0" smtClean="0"/>
          </a:p>
          <a:p>
            <a:endParaRPr lang="en-US" b="1" dirty="0" smtClean="0"/>
          </a:p>
          <a:p>
            <a:endParaRPr lang="en-US" b="1" dirty="0" smtClean="0"/>
          </a:p>
          <a:p>
            <a:endParaRPr lang="en-US" b="1" dirty="0" smtClean="0"/>
          </a:p>
          <a:p>
            <a:r>
              <a:rPr lang="en-US" b="1" dirty="0" smtClean="0"/>
              <a:t>            </a:t>
            </a:r>
          </a:p>
          <a:p>
            <a:endParaRPr lang="en-US" b="1" dirty="0" smtClean="0"/>
          </a:p>
          <a:p>
            <a:endParaRPr lang="en-US" b="1" dirty="0" smtClean="0"/>
          </a:p>
          <a:p>
            <a:endParaRPr lang="en-US" b="1" dirty="0" smtClean="0"/>
          </a:p>
          <a:p>
            <a:endParaRPr lang="en-US" dirty="0"/>
          </a:p>
        </p:txBody>
      </p:sp>
      <p:pic>
        <p:nvPicPr>
          <p:cNvPr id="6" name="Picture 5" descr="1.GIF"/>
          <p:cNvPicPr>
            <a:picLocks noChangeAspect="1"/>
          </p:cNvPicPr>
          <p:nvPr/>
        </p:nvPicPr>
        <p:blipFill>
          <a:blip r:embed="rId2" cstate="print"/>
          <a:stretch>
            <a:fillRect/>
          </a:stretch>
        </p:blipFill>
        <p:spPr>
          <a:xfrm>
            <a:off x="5483469" y="1905001"/>
            <a:ext cx="2819400" cy="1676400"/>
          </a:xfrm>
          <a:prstGeom prst="rect">
            <a:avLst/>
          </a:prstGeom>
        </p:spPr>
      </p:pic>
      <p:pic>
        <p:nvPicPr>
          <p:cNvPr id="7" name="Picture 6" descr="2.jpg"/>
          <p:cNvPicPr>
            <a:picLocks noChangeAspect="1"/>
          </p:cNvPicPr>
          <p:nvPr/>
        </p:nvPicPr>
        <p:blipFill>
          <a:blip r:embed="rId3" cstate="print"/>
          <a:stretch>
            <a:fillRect/>
          </a:stretch>
        </p:blipFill>
        <p:spPr>
          <a:xfrm>
            <a:off x="5562600" y="3962400"/>
            <a:ext cx="3200400" cy="20002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latin typeface="Cambria" pitchFamily="18" charset="0"/>
              </a:rPr>
              <a:t>Proposed System</a:t>
            </a:r>
            <a:endParaRPr lang="en-US" sz="4400" dirty="0">
              <a:latin typeface="Cambria" pitchFamily="18" charset="0"/>
            </a:endParaRPr>
          </a:p>
        </p:txBody>
      </p:sp>
      <p:sp>
        <p:nvSpPr>
          <p:cNvPr id="3" name="Content Placeholder 2"/>
          <p:cNvSpPr>
            <a:spLocks noGrp="1"/>
          </p:cNvSpPr>
          <p:nvPr>
            <p:ph idx="1"/>
          </p:nvPr>
        </p:nvSpPr>
        <p:spPr>
          <a:xfrm>
            <a:off x="457200" y="1676400"/>
            <a:ext cx="8229600" cy="4648200"/>
          </a:xfrm>
        </p:spPr>
        <p:txBody>
          <a:bodyPr>
            <a:normAutofit/>
          </a:bodyPr>
          <a:lstStyle/>
          <a:p>
            <a:pPr marL="0" indent="0">
              <a:buNone/>
            </a:pPr>
            <a:r>
              <a:rPr lang="en-US" sz="1800" dirty="0" smtClean="0">
                <a:latin typeface="Times New Roman" pitchFamily="18" charset="0"/>
                <a:cs typeface="Times New Roman" pitchFamily="18" charset="0"/>
              </a:rPr>
              <a:t>	In this project, the large amount of confidential data will be transferred securely. Only the authorized person can access the data. This project is mainly to prevent data from unauthorized access.</a:t>
            </a:r>
          </a:p>
          <a:p>
            <a:pPr marL="0" indent="0">
              <a:buNone/>
            </a:pPr>
            <a:r>
              <a:rPr lang="en-US" sz="2000" b="1" dirty="0" smtClean="0">
                <a:latin typeface="Times New Roman" pitchFamily="18" charset="0"/>
                <a:cs typeface="Times New Roman" pitchFamily="18" charset="0"/>
              </a:rPr>
              <a:t>Advantage over existing methods</a:t>
            </a:r>
          </a:p>
          <a:p>
            <a:pPr>
              <a:buFont typeface="Wingdings" pitchFamily="2" charset="2"/>
              <a:buChar char="v"/>
            </a:pPr>
            <a:r>
              <a:rPr lang="en-US" sz="20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No need to depend on particular  pen drive  or mass storage device.</a:t>
            </a:r>
          </a:p>
          <a:p>
            <a:pPr>
              <a:buFont typeface="Wingdings" pitchFamily="2" charset="2"/>
              <a:buChar char="v"/>
            </a:pP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Each file will be transferred with user confirmation.</a:t>
            </a:r>
          </a:p>
          <a:p>
            <a:pPr>
              <a:buFont typeface="Wingdings" pitchFamily="2" charset="2"/>
              <a:buChar char="v"/>
            </a:pPr>
            <a:r>
              <a:rPr lang="en-US" sz="1800" dirty="0">
                <a:latin typeface="Times New Roman" pitchFamily="18" charset="0"/>
                <a:cs typeface="Times New Roman" pitchFamily="18" charset="0"/>
              </a:rPr>
              <a:t> </a:t>
            </a:r>
            <a:r>
              <a:rPr lang="en-US" sz="1800" smtClean="0">
                <a:latin typeface="Times New Roman" pitchFamily="18" charset="0"/>
                <a:cs typeface="Times New Roman" pitchFamily="18" charset="0"/>
              </a:rPr>
              <a:t>Stronger Authorization.</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Future Enhancements</a:t>
            </a:r>
            <a:r>
              <a:rPr lang="en-US" sz="1800" b="1" dirty="0" smtClean="0">
                <a:latin typeface="Times New Roman" pitchFamily="18" charset="0"/>
                <a:cs typeface="Times New Roman" pitchFamily="18" charset="0"/>
              </a:rPr>
              <a:t> </a:t>
            </a:r>
          </a:p>
          <a:p>
            <a:pPr>
              <a:buFont typeface="Wingdings" pitchFamily="2" charset="2"/>
              <a:buChar char="v"/>
            </a:pP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Secure Copier will be designed to work on multiple operating systems.</a:t>
            </a:r>
          </a:p>
          <a:p>
            <a:pPr>
              <a:buFont typeface="Wingdings" pitchFamily="2" charset="2"/>
              <a:buChar char="v"/>
            </a:pP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Authorized pen drive will be defined with the indigenous file system.</a:t>
            </a:r>
          </a:p>
          <a:p>
            <a:pPr>
              <a:buFont typeface="Wingdings" pitchFamily="2" charset="2"/>
              <a:buChar char="v"/>
            </a:pP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In order to read or write into the device, the system needs secure copier software.</a:t>
            </a:r>
          </a:p>
          <a:p>
            <a:pPr>
              <a:buFont typeface="Wingdings" pitchFamily="2" charset="2"/>
              <a:buChar char="v"/>
            </a:pPr>
            <a:r>
              <a:rPr lang="en-US"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If </a:t>
            </a:r>
            <a:r>
              <a:rPr lang="en-IN" sz="1800" dirty="0">
                <a:latin typeface="Times New Roman" pitchFamily="18" charset="0"/>
                <a:cs typeface="Times New Roman" pitchFamily="18" charset="0"/>
              </a:rPr>
              <a:t>the unauthorized pen drive is connected in authorized system, the tool will format </a:t>
            </a:r>
            <a:r>
              <a:rPr lang="en-IN" sz="1800" dirty="0" smtClean="0">
                <a:latin typeface="Times New Roman" pitchFamily="18" charset="0"/>
                <a:cs typeface="Times New Roman" pitchFamily="18" charset="0"/>
              </a:rPr>
              <a:t> </a:t>
            </a:r>
          </a:p>
          <a:p>
            <a:pPr marL="0" indent="0">
              <a:buNone/>
            </a:pP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the </a:t>
            </a:r>
            <a:r>
              <a:rPr lang="en-US" sz="1800" dirty="0" smtClean="0">
                <a:latin typeface="Times New Roman" pitchFamily="18" charset="0"/>
                <a:cs typeface="Times New Roman" pitchFamily="18" charset="0"/>
              </a:rPr>
              <a:t>device </a:t>
            </a:r>
            <a:r>
              <a:rPr lang="en-US" sz="1800" dirty="0">
                <a:latin typeface="Times New Roman" pitchFamily="18" charset="0"/>
                <a:cs typeface="Times New Roman" pitchFamily="18" charset="0"/>
              </a:rPr>
              <a:t>automatically.</a:t>
            </a:r>
            <a:endParaRPr lang="en-US" sz="1800" b="1" dirty="0" smtClean="0">
              <a:latin typeface="Times New Roman" pitchFamily="18" charset="0"/>
              <a:cs typeface="Times New Roman"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524000"/>
            <a:ext cx="8229600" cy="4800600"/>
          </a:xfrm>
        </p:spPr>
        <p:txBody>
          <a:bodyPr/>
          <a:lstStyle/>
          <a:p>
            <a:pPr>
              <a:buFont typeface="Wingdings" pitchFamily="2" charset="2"/>
              <a:buChar char="Ø"/>
            </a:pPr>
            <a:r>
              <a:rPr lang="en-US" sz="2000" b="1" dirty="0" smtClean="0">
                <a:latin typeface="Times New Roman" pitchFamily="18" charset="0"/>
                <a:cs typeface="Times New Roman" pitchFamily="18" charset="0"/>
              </a:rPr>
              <a:t>Drawbacks of existing methods</a:t>
            </a:r>
          </a:p>
          <a:p>
            <a:pPr marL="627063" indent="0" defTabSz="627063">
              <a:buFont typeface="Wingdings" pitchFamily="2" charset="2"/>
              <a:buChar char="v"/>
            </a:pPr>
            <a:r>
              <a:rPr lang="en-US" sz="20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If the password is known, the data can be accessed.</a:t>
            </a:r>
          </a:p>
          <a:p>
            <a:pPr marL="627063" indent="0" defTabSz="627063">
              <a:buFont typeface="Wingdings" pitchFamily="2" charset="2"/>
              <a:buChar char="v"/>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Dependency of exact product.</a:t>
            </a:r>
          </a:p>
          <a:p>
            <a:pPr marL="627063" indent="0" defTabSz="627063">
              <a:buFont typeface="Wingdings" pitchFamily="2" charset="2"/>
              <a:buChar char="v"/>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Most expensive</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product.</a:t>
            </a:r>
          </a:p>
          <a:p>
            <a:pPr marL="627063" indent="0" defTabSz="627063">
              <a:buFont typeface="Wingdings" pitchFamily="2" charset="2"/>
              <a:buChar char="v"/>
            </a:pP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Low Security.</a:t>
            </a:r>
          </a:p>
          <a:p>
            <a:pPr marL="627063" indent="0" defTabSz="627063">
              <a:buNone/>
            </a:pPr>
            <a:endParaRPr lang="en-US" sz="2000" b="1" dirty="0" smtClean="0">
              <a:latin typeface="Times New Roman" pitchFamily="18" charset="0"/>
              <a:cs typeface="Times New Roman" pitchFamily="18" charset="0"/>
            </a:endParaRPr>
          </a:p>
          <a:p>
            <a:pPr marL="396875" indent="-342900" defTabSz="627063">
              <a:buFont typeface="Wingdings" pitchFamily="2" charset="2"/>
              <a:buChar char="Ø"/>
            </a:pPr>
            <a:r>
              <a:rPr lang="en-US" sz="2000" b="1" dirty="0" smtClean="0">
                <a:latin typeface="Times New Roman" pitchFamily="18" charset="0"/>
                <a:cs typeface="Times New Roman" pitchFamily="18" charset="0"/>
              </a:rPr>
              <a:t>References     </a:t>
            </a:r>
          </a:p>
          <a:p>
            <a:pPr marL="684213" indent="-57150" defTabSz="627063">
              <a:buFont typeface="Wingdings" pitchFamily="2" charset="2"/>
              <a:buChar char="v"/>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https://www.kingston.com/en/usb/encrypted_security/dt2000</a:t>
            </a:r>
            <a:endParaRPr lang="en-US" sz="2000" dirty="0" smtClean="0">
              <a:latin typeface="Times New Roman" pitchFamily="18" charset="0"/>
              <a:cs typeface="Times New Roman" pitchFamily="18" charset="0"/>
            </a:endParaRPr>
          </a:p>
          <a:p>
            <a:pPr marL="684213" indent="-57150" defTabSz="627063">
              <a:buFont typeface="Wingdings" pitchFamily="2" charset="2"/>
              <a:buChar char="v"/>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https://</a:t>
            </a:r>
            <a:r>
              <a:rPr lang="en-US" sz="2000" dirty="0" smtClean="0">
                <a:latin typeface="Times New Roman" pitchFamily="18" charset="0"/>
                <a:cs typeface="Times New Roman" pitchFamily="18" charset="0"/>
              </a:rPr>
              <a:t>www.kingston.com/datasheets/DT2000_en.pdf          </a:t>
            </a:r>
          </a:p>
          <a:p>
            <a:pPr marL="684213" indent="-57150" defTabSz="627063">
              <a:buFont typeface="Wingdings" pitchFamily="2" charset="2"/>
              <a:buChar char="v"/>
            </a:pPr>
            <a:r>
              <a:rPr lang="en-US" sz="2000" dirty="0">
                <a:latin typeface="Times New Roman" pitchFamily="18" charset="0"/>
                <a:cs typeface="Times New Roman" pitchFamily="18" charset="0"/>
              </a:rPr>
              <a:t>  https://</a:t>
            </a:r>
            <a:r>
              <a:rPr lang="en-US" sz="2000" dirty="0" smtClean="0">
                <a:latin typeface="Times New Roman" pitchFamily="18" charset="0"/>
                <a:cs typeface="Times New Roman" pitchFamily="18" charset="0"/>
              </a:rPr>
              <a:t>www.kingston.com/en/usb/encrypted_security/IKS1000</a:t>
            </a:r>
          </a:p>
          <a:p>
            <a:pPr marL="684213" indent="-57150" defTabSz="627063">
              <a:buFont typeface="Wingdings" pitchFamily="2" charset="2"/>
              <a:buChar char="v"/>
            </a:pPr>
            <a:r>
              <a:rPr lang="en-US" sz="2000" dirty="0">
                <a:latin typeface="Times New Roman" pitchFamily="18" charset="0"/>
                <a:cs typeface="Times New Roman" pitchFamily="18" charset="0"/>
              </a:rPr>
              <a:t>  https://www.kingston.com/datasheets/IKS1000_en.pdf</a:t>
            </a:r>
            <a:endParaRPr lang="en-US" sz="2000" dirty="0" smtClean="0">
              <a:latin typeface="Times New Roman" pitchFamily="18" charset="0"/>
              <a:cs typeface="Times New Roman"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56488"/>
          </a:xfrm>
        </p:spPr>
        <p:txBody>
          <a:bodyPr>
            <a:normAutofit/>
          </a:bodyPr>
          <a:lstStyle/>
          <a:p>
            <a:r>
              <a:rPr lang="en-US" sz="4000" dirty="0">
                <a:latin typeface="Calibri" pitchFamily="34" charset="0"/>
                <a:cs typeface="Calibri" pitchFamily="34" charset="0"/>
              </a:rPr>
              <a:t>Architectural Design</a:t>
            </a:r>
            <a:endParaRPr lang="en-US" sz="4000" dirty="0"/>
          </a:p>
        </p:txBody>
      </p:sp>
      <p:pic>
        <p:nvPicPr>
          <p:cNvPr id="1027" name="Picture 3" descr="C:\Users\LENOVO\Downloads\architectur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8392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732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Module wise development plan or </a:t>
            </a:r>
            <a:r>
              <a:rPr lang="en-US" sz="3600" dirty="0"/>
              <a:t>P</a:t>
            </a:r>
            <a:r>
              <a:rPr lang="en-US" sz="3600" dirty="0" smtClean="0"/>
              <a:t>rocess Flow Diagram</a:t>
            </a:r>
            <a:endParaRPr lang="en-US" sz="3600" dirty="0"/>
          </a:p>
        </p:txBody>
      </p:sp>
      <p:pic>
        <p:nvPicPr>
          <p:cNvPr id="2050" name="Picture 2" descr="C:\Users\LENOVO\Downloads\Modul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35163"/>
            <a:ext cx="7696199" cy="4618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765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04088"/>
          </a:xfrm>
        </p:spPr>
        <p:txBody>
          <a:bodyPr>
            <a:noAutofit/>
          </a:bodyPr>
          <a:lstStyle/>
          <a:p>
            <a:r>
              <a:rPr lang="en-US" sz="4400" dirty="0" smtClean="0">
                <a:latin typeface="Cambria" pitchFamily="18" charset="0"/>
              </a:rPr>
              <a:t>Module </a:t>
            </a:r>
            <a:r>
              <a:rPr lang="en-US" sz="4400" dirty="0" err="1" smtClean="0">
                <a:latin typeface="Cambria" pitchFamily="18" charset="0"/>
              </a:rPr>
              <a:t>Splitup</a:t>
            </a:r>
            <a:endParaRPr lang="en-US" sz="4000" dirty="0">
              <a:latin typeface="Cambria" pitchFamily="18" charset="0"/>
            </a:endParaRPr>
          </a:p>
        </p:txBody>
      </p:sp>
      <p:sp>
        <p:nvSpPr>
          <p:cNvPr id="3" name="Content Placeholder 2"/>
          <p:cNvSpPr>
            <a:spLocks noGrp="1"/>
          </p:cNvSpPr>
          <p:nvPr>
            <p:ph idx="1"/>
          </p:nvPr>
        </p:nvSpPr>
        <p:spPr>
          <a:xfrm>
            <a:off x="457200" y="1676400"/>
            <a:ext cx="8229600" cy="4800600"/>
          </a:xfrm>
        </p:spPr>
        <p:txBody>
          <a:bodyPr>
            <a:normAutofit fontScale="92500" lnSpcReduction="10000"/>
          </a:bodyPr>
          <a:lstStyle/>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Module 1 :  Authentication Module</a:t>
            </a:r>
          </a:p>
          <a:p>
            <a:pPr lvl="3">
              <a:buClr>
                <a:schemeClr val="bg2">
                  <a:lumMod val="50000"/>
                </a:schemeClr>
              </a:buClr>
              <a:buSzPct val="92000"/>
              <a:buFont typeface="Wingdings" pitchFamily="2" charset="2"/>
              <a:buChar char="v"/>
            </a:pPr>
            <a:r>
              <a:rPr lang="en-US" sz="18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Identify or Detect the mass storage device</a:t>
            </a:r>
          </a:p>
          <a:p>
            <a:pPr lvl="3">
              <a:buClr>
                <a:schemeClr val="bg2">
                  <a:lumMod val="50000"/>
                </a:schemeClr>
              </a:buClr>
              <a:buSzPct val="92000"/>
              <a:buFont typeface="Wingdings" pitchFamily="2" charset="2"/>
              <a:buChar char="v"/>
            </a:pPr>
            <a:r>
              <a:rPr lang="en-US" dirty="0" smtClean="0">
                <a:latin typeface="Times New Roman" pitchFamily="18" charset="0"/>
                <a:cs typeface="Times New Roman" pitchFamily="18" charset="0"/>
              </a:rPr>
              <a:t>  Check for Authorization </a:t>
            </a:r>
          </a:p>
          <a:p>
            <a:pPr marL="0" indent="0">
              <a:buNone/>
            </a:pPr>
            <a:r>
              <a:rPr lang="en-US" sz="2400" dirty="0" smtClean="0">
                <a:latin typeface="Times New Roman" pitchFamily="18" charset="0"/>
                <a:cs typeface="Times New Roman" pitchFamily="18" charset="0"/>
              </a:rPr>
              <a:t> Module 2 :  Read or Write Module</a:t>
            </a:r>
          </a:p>
          <a:p>
            <a:pPr lvl="3">
              <a:buClr>
                <a:schemeClr val="tx2">
                  <a:lumMod val="60000"/>
                  <a:lumOff val="40000"/>
                </a:schemeClr>
              </a:buClr>
              <a:buSzPct val="92000"/>
              <a:buFont typeface="Wingdings" pitchFamily="2" charset="2"/>
              <a:buChar char="v"/>
            </a:pPr>
            <a:r>
              <a:rPr lang="en-US" sz="1800" dirty="0" smtClean="0">
                <a:latin typeface="Times New Roman" pitchFamily="18" charset="0"/>
                <a:cs typeface="Times New Roman" pitchFamily="18" charset="0"/>
              </a:rPr>
              <a:t>  Monitor the events of USB</a:t>
            </a:r>
          </a:p>
          <a:p>
            <a:pPr lvl="3">
              <a:buClr>
                <a:schemeClr val="tx2">
                  <a:lumMod val="60000"/>
                  <a:lumOff val="40000"/>
                </a:schemeClr>
              </a:buClr>
              <a:buSzPct val="92000"/>
              <a:buFont typeface="Wingdings" pitchFamily="2" charset="2"/>
              <a:buChar char="v"/>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Trigger the read or write events if occurs</a:t>
            </a:r>
          </a:p>
          <a:p>
            <a:pPr lvl="3">
              <a:buClr>
                <a:schemeClr val="tx2">
                  <a:lumMod val="60000"/>
                  <a:lumOff val="40000"/>
                </a:schemeClr>
              </a:buClr>
              <a:buSzPct val="92000"/>
              <a:buFont typeface="Wingdings" pitchFamily="2" charset="2"/>
              <a:buChar char="v"/>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Encryption or Decryption process</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Module 3 : </a:t>
            </a:r>
            <a:r>
              <a:rPr lang="en-US" sz="2400" dirty="0">
                <a:latin typeface="Times New Roman" pitchFamily="18" charset="0"/>
                <a:cs typeface="Times New Roman" pitchFamily="18" charset="0"/>
              </a:rPr>
              <a:t>Indigenous File System </a:t>
            </a:r>
            <a:r>
              <a:rPr lang="en-US" sz="2400" dirty="0" smtClean="0">
                <a:latin typeface="Times New Roman" pitchFamily="18" charset="0"/>
                <a:cs typeface="Times New Roman" pitchFamily="18" charset="0"/>
              </a:rPr>
              <a:t>Module</a:t>
            </a:r>
            <a:r>
              <a:rPr lang="en-US" sz="1300" dirty="0" smtClean="0">
                <a:latin typeface="Times New Roman" pitchFamily="18" charset="0"/>
                <a:cs typeface="Times New Roman" pitchFamily="18" charset="0"/>
              </a:rPr>
              <a:t>  </a:t>
            </a:r>
          </a:p>
          <a:p>
            <a:pPr lvl="3">
              <a:buClr>
                <a:schemeClr val="bg2">
                  <a:lumMod val="50000"/>
                </a:schemeClr>
              </a:buClr>
              <a:buSzPct val="92000"/>
              <a:buFont typeface="Wingdings" pitchFamily="2" charset="2"/>
              <a:buChar char="v"/>
            </a:pPr>
            <a:r>
              <a:rPr lang="en-US" sz="1800" dirty="0" smtClean="0">
                <a:latin typeface="Times New Roman" pitchFamily="18" charset="0"/>
                <a:cs typeface="Times New Roman" pitchFamily="18" charset="0"/>
              </a:rPr>
              <a:t>  Creating new file system</a:t>
            </a:r>
          </a:p>
          <a:p>
            <a:pPr marL="0" indent="0">
              <a:buNone/>
            </a:pPr>
            <a:r>
              <a:rPr lang="en-US" sz="2400" dirty="0" smtClean="0">
                <a:latin typeface="Times New Roman" pitchFamily="18" charset="0"/>
                <a:cs typeface="Times New Roman" pitchFamily="18" charset="0"/>
              </a:rPr>
              <a:t> Module 4 : Add USB Module</a:t>
            </a:r>
          </a:p>
          <a:p>
            <a:pPr lvl="3">
              <a:buClr>
                <a:schemeClr val="bg2">
                  <a:lumMod val="50000"/>
                </a:schemeClr>
              </a:buClr>
              <a:buSzPct val="92000"/>
              <a:buFont typeface="Wingdings" pitchFamily="2" charset="2"/>
              <a:buChar char="v"/>
            </a:pPr>
            <a:r>
              <a:rPr lang="en-US" sz="1800" dirty="0" smtClean="0">
                <a:latin typeface="Times New Roman" pitchFamily="18" charset="0"/>
                <a:cs typeface="Times New Roman" pitchFamily="18" charset="0"/>
              </a:rPr>
              <a:t>  Clearing </a:t>
            </a:r>
            <a:r>
              <a:rPr lang="en-US" sz="1800" dirty="0">
                <a:latin typeface="Times New Roman" pitchFamily="18" charset="0"/>
                <a:cs typeface="Times New Roman" pitchFamily="18" charset="0"/>
              </a:rPr>
              <a:t>all files in </a:t>
            </a:r>
            <a:r>
              <a:rPr lang="en-US" sz="1800" dirty="0" smtClean="0">
                <a:latin typeface="Times New Roman" pitchFamily="18" charset="0"/>
                <a:cs typeface="Times New Roman" pitchFamily="18" charset="0"/>
              </a:rPr>
              <a:t>USB</a:t>
            </a:r>
          </a:p>
          <a:p>
            <a:pPr lvl="3">
              <a:buClr>
                <a:schemeClr val="bg2">
                  <a:lumMod val="50000"/>
                </a:schemeClr>
              </a:buClr>
              <a:buSzPct val="92000"/>
              <a:buFont typeface="Wingdings" pitchFamily="2" charset="2"/>
              <a:buChar char="v"/>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Formatting the USB with indigenous file </a:t>
            </a:r>
            <a:r>
              <a:rPr lang="en-US" sz="1800" dirty="0" smtClean="0">
                <a:latin typeface="Times New Roman" pitchFamily="18" charset="0"/>
                <a:cs typeface="Times New Roman" pitchFamily="18" charset="0"/>
              </a:rPr>
              <a:t>system</a:t>
            </a:r>
          </a:p>
          <a:p>
            <a:pPr marL="0" indent="0">
              <a:buNone/>
            </a:pPr>
            <a:r>
              <a:rPr lang="en-US" sz="2400" dirty="0" smtClean="0">
                <a:latin typeface="Times New Roman" pitchFamily="18" charset="0"/>
                <a:cs typeface="Times New Roman" pitchFamily="18" charset="0"/>
              </a:rPr>
              <a:t> Module 5 :</a:t>
            </a:r>
            <a:r>
              <a:rPr lang="en-US" sz="2400" dirty="0">
                <a:latin typeface="Times New Roman" pitchFamily="18" charset="0"/>
                <a:cs typeface="Times New Roman" pitchFamily="18" charset="0"/>
              </a:rPr>
              <a:t> Formatting </a:t>
            </a:r>
            <a:r>
              <a:rPr lang="en-US" sz="2400" dirty="0" smtClean="0">
                <a:latin typeface="Times New Roman" pitchFamily="18" charset="0"/>
                <a:cs typeface="Times New Roman" pitchFamily="18" charset="0"/>
              </a:rPr>
              <a:t>Module</a:t>
            </a:r>
          </a:p>
          <a:p>
            <a:pPr lvl="3">
              <a:buClr>
                <a:schemeClr val="bg2">
                  <a:lumMod val="50000"/>
                </a:schemeClr>
              </a:buClr>
              <a:buSzPct val="92000"/>
              <a:buFont typeface="Wingdings" pitchFamily="2" charset="2"/>
              <a:buChar char="v"/>
            </a:pPr>
            <a:r>
              <a:rPr lang="en-US" sz="1800" dirty="0">
                <a:latin typeface="Times New Roman" pitchFamily="18" charset="0"/>
                <a:cs typeface="Times New Roman" pitchFamily="18" charset="0"/>
              </a:rPr>
              <a:t> It formats the data bit by </a:t>
            </a:r>
            <a:r>
              <a:rPr lang="en-US" sz="1800" dirty="0" smtClean="0">
                <a:latin typeface="Times New Roman" pitchFamily="18" charset="0"/>
                <a:cs typeface="Times New Roman" pitchFamily="18" charset="0"/>
              </a:rPr>
              <a:t>bit   </a:t>
            </a:r>
            <a:endParaRPr lang="en-US" sz="1800" dirty="0">
              <a:latin typeface="Times New Roman" pitchFamily="18" charset="0"/>
              <a:cs typeface="Times New Roman"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000" dirty="0" smtClean="0"/>
              <a:t>Module 1 : </a:t>
            </a:r>
            <a:r>
              <a:rPr lang="en-US" sz="4000" dirty="0">
                <a:latin typeface="Times New Roman" pitchFamily="18" charset="0"/>
                <a:cs typeface="Times New Roman" pitchFamily="18" charset="0"/>
              </a:rPr>
              <a:t>Authentication </a:t>
            </a:r>
            <a:r>
              <a:rPr lang="en-US" sz="4000" dirty="0" smtClean="0">
                <a:latin typeface="Times New Roman" pitchFamily="18" charset="0"/>
                <a:cs typeface="Times New Roman" pitchFamily="18" charset="0"/>
              </a:rPr>
              <a:t>Module</a:t>
            </a:r>
            <a:endParaRPr lang="en-US" sz="4000" dirty="0"/>
          </a:p>
        </p:txBody>
      </p:sp>
      <p:sp>
        <p:nvSpPr>
          <p:cNvPr id="3" name="Content Placeholder 2"/>
          <p:cNvSpPr>
            <a:spLocks noGrp="1"/>
          </p:cNvSpPr>
          <p:nvPr>
            <p:ph idx="1"/>
          </p:nvPr>
        </p:nvSpPr>
        <p:spPr>
          <a:xfrm>
            <a:off x="457200" y="1447800"/>
            <a:ext cx="8229600" cy="4876800"/>
          </a:xfrm>
        </p:spPr>
        <p:txBody>
          <a:bodyPr/>
          <a:lstStyle/>
          <a:p>
            <a:pPr marL="0" indent="0">
              <a:buNone/>
            </a:pPr>
            <a:r>
              <a:rPr lang="en-US" dirty="0" smtClean="0"/>
              <a:t>Coding snippet :</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2057400"/>
            <a:ext cx="78390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485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684</TotalTime>
  <Words>422</Words>
  <Application>Microsoft Office PowerPoint</Application>
  <PresentationFormat>On-screen Show (4:3)</PresentationFormat>
  <Paragraphs>291</Paragraphs>
  <Slides>14</Slides>
  <Notes>0</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Secure Copier (Secure Pen drive Copier)</vt:lpstr>
      <vt:lpstr>  Abstract </vt:lpstr>
      <vt:lpstr>Area Introduction-Existing system</vt:lpstr>
      <vt:lpstr>Proposed System</vt:lpstr>
      <vt:lpstr>Literature Review</vt:lpstr>
      <vt:lpstr>Architectural Design</vt:lpstr>
      <vt:lpstr>Module wise development plan or Process Flow Diagram</vt:lpstr>
      <vt:lpstr>Module Splitup</vt:lpstr>
      <vt:lpstr>Module 1 : Authentication Module</vt:lpstr>
      <vt:lpstr>Output : </vt:lpstr>
      <vt:lpstr>Module 2 : Read or Write Module</vt:lpstr>
      <vt:lpstr>Output : </vt:lpstr>
      <vt:lpstr>Project Planner</vt:lpstr>
      <vt:lpstr>Project Planner / Timeline (Gantt chart)</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Aravindhan Sundaram</cp:lastModifiedBy>
  <cp:revision>67</cp:revision>
  <dcterms:created xsi:type="dcterms:W3CDTF">2011-12-09T06:36:35Z</dcterms:created>
  <dcterms:modified xsi:type="dcterms:W3CDTF">2018-01-16T15:34:00Z</dcterms:modified>
</cp:coreProperties>
</file>