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Arial Black" panose="020B0A04020102020204" pitchFamily="34" charset="0"/>
      <p:regular r:id="rId21"/>
      <p:bold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wCncCoe6KwHVPgtcCTg6gDIdz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193A20-69FE-468F-BFFF-96A3C240D212}">
  <a:tblStyle styleId="{36193A20-69FE-468F-BFFF-96A3C240D21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ECEC"/>
          </a:solidFill>
        </a:fill>
      </a:tcStyle>
    </a:wholeTbl>
    <a:band1H>
      <a:tcTxStyle/>
      <a:tcStyle>
        <a:tcBdr/>
        <a:fill>
          <a:solidFill>
            <a:srgbClr val="D6D6D6"/>
          </a:solidFill>
        </a:fill>
      </a:tcStyle>
    </a:band1H>
    <a:band2H>
      <a:tcTxStyle/>
      <a:tcStyle>
        <a:tcBdr/>
      </a:tcStyle>
    </a:band2H>
    <a:band1V>
      <a:tcTxStyle/>
      <a:tcStyle>
        <a:tcBdr/>
        <a:fill>
          <a:solidFill>
            <a:srgbClr val="D6D6D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64955EB-7412-41AA-BB3A-24D98C45800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163559ff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163559ff3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4163559ff3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163559ff3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163559ff3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4163559ff3_0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163559ff3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163559ff3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4163559ff3_0_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42b9b1dc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2b9b1dcc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242b9b1dcc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163559ff3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4163559ff3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24163559ff3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2b9b1dcc3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2b9b1dcc3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42b9b1dcc3_0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163559ff3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163559ff3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4163559ff3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4163559ff3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4163559ff3_0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24163559ff3_0_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2b9b1dcc3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2b9b1dcc3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242b9b1dcc3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163559ff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163559ff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4163559ff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163559ff3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163559ff3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4163559ff3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163559ff3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4163559ff3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24163559ff3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163559ff3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163559ff3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24163559ff3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163559ff3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163559ff3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4163559ff3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1c8f3e1f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1c8f3e1f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41c8f3e1f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2ff546f6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22ff546f6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22ff546f6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457200" y="228600"/>
            <a:ext cx="7772400" cy="457199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8800"/>
              <a:buFont typeface="Arial Black"/>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subTitle" idx="1"/>
          </p:nvPr>
        </p:nvSpPr>
        <p:spPr>
          <a:xfrm>
            <a:off x="457200" y="4800600"/>
            <a:ext cx="6858000" cy="9144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Clr>
                <a:schemeClr val="dk2"/>
              </a:buClr>
              <a:buSzPts val="2000"/>
              <a:buNone/>
              <a:defRPr b="0" cap="none">
                <a:solidFill>
                  <a:schemeClr val="dk2"/>
                </a:solidFill>
                <a:latin typeface="Arial Black"/>
                <a:ea typeface="Arial Black"/>
                <a:cs typeface="Arial Black"/>
                <a:sym typeface="Arial Black"/>
              </a:defRPr>
            </a:lvl1pPr>
            <a:lvl2pPr lvl="1" algn="ctr">
              <a:spcBef>
                <a:spcPts val="6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a:endParaRPr/>
          </a:p>
        </p:txBody>
      </p:sp>
      <p:sp>
        <p:nvSpPr>
          <p:cNvPr id="20" name="Google Shape;20;p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p:nvPr/>
        </p:nvSpPr>
        <p:spPr>
          <a:xfrm>
            <a:off x="9001124" y="4846320"/>
            <a:ext cx="142876" cy="201168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4"/>
          <p:cNvSpPr/>
          <p:nvPr/>
        </p:nvSpPr>
        <p:spPr>
          <a:xfrm>
            <a:off x="9001124" y="0"/>
            <a:ext cx="142876" cy="484632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4"/>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2400" b="1" i="0" u="none" strike="noStrike" cap="none">
                <a:solidFill>
                  <a:schemeClr val="dk1"/>
                </a:solidFill>
                <a:latin typeface="Arial"/>
                <a:ea typeface="Arial"/>
                <a:cs typeface="Arial"/>
                <a:sym typeface="Arial"/>
              </a:defRPr>
            </a:lvl1pPr>
            <a:lvl2pPr marL="0" lvl="1" indent="0" algn="l">
              <a:spcBef>
                <a:spcPts val="0"/>
              </a:spcBef>
              <a:buNone/>
              <a:defRPr sz="2400" b="1" i="0" u="none" strike="noStrike" cap="none">
                <a:solidFill>
                  <a:schemeClr val="dk1"/>
                </a:solidFill>
                <a:latin typeface="Arial"/>
                <a:ea typeface="Arial"/>
                <a:cs typeface="Arial"/>
                <a:sym typeface="Arial"/>
              </a:defRPr>
            </a:lvl2pPr>
            <a:lvl3pPr marL="0" lvl="2" indent="0" algn="l">
              <a:spcBef>
                <a:spcPts val="0"/>
              </a:spcBef>
              <a:buNone/>
              <a:defRPr sz="2400" b="1" i="0" u="none" strike="noStrike" cap="none">
                <a:solidFill>
                  <a:schemeClr val="dk1"/>
                </a:solidFill>
                <a:latin typeface="Arial"/>
                <a:ea typeface="Arial"/>
                <a:cs typeface="Arial"/>
                <a:sym typeface="Arial"/>
              </a:defRPr>
            </a:lvl3pPr>
            <a:lvl4pPr marL="0" lvl="3" indent="0" algn="l">
              <a:spcBef>
                <a:spcPts val="0"/>
              </a:spcBef>
              <a:buNone/>
              <a:defRPr sz="2400" b="1" i="0" u="none" strike="noStrike" cap="none">
                <a:solidFill>
                  <a:schemeClr val="dk1"/>
                </a:solidFill>
                <a:latin typeface="Arial"/>
                <a:ea typeface="Arial"/>
                <a:cs typeface="Arial"/>
                <a:sym typeface="Arial"/>
              </a:defRPr>
            </a:lvl4pPr>
            <a:lvl5pPr marL="0" lvl="4" indent="0" algn="l">
              <a:spcBef>
                <a:spcPts val="0"/>
              </a:spcBef>
              <a:buNone/>
              <a:defRPr sz="2400" b="1" i="0" u="none" strike="noStrike" cap="none">
                <a:solidFill>
                  <a:schemeClr val="dk1"/>
                </a:solidFill>
                <a:latin typeface="Arial"/>
                <a:ea typeface="Arial"/>
                <a:cs typeface="Arial"/>
                <a:sym typeface="Arial"/>
              </a:defRPr>
            </a:lvl5pPr>
            <a:lvl6pPr marL="0" lvl="5" indent="0" algn="l">
              <a:spcBef>
                <a:spcPts val="0"/>
              </a:spcBef>
              <a:buNone/>
              <a:defRPr sz="2400" b="1" i="0" u="none" strike="noStrike" cap="none">
                <a:solidFill>
                  <a:schemeClr val="dk1"/>
                </a:solidFill>
                <a:latin typeface="Arial"/>
                <a:ea typeface="Arial"/>
                <a:cs typeface="Arial"/>
                <a:sym typeface="Arial"/>
              </a:defRPr>
            </a:lvl6pPr>
            <a:lvl7pPr marL="0" lvl="6" indent="0" algn="l">
              <a:spcBef>
                <a:spcPts val="0"/>
              </a:spcBef>
              <a:buNone/>
              <a:defRPr sz="2400" b="1" i="0" u="none" strike="noStrike" cap="none">
                <a:solidFill>
                  <a:schemeClr val="dk1"/>
                </a:solidFill>
                <a:latin typeface="Arial"/>
                <a:ea typeface="Arial"/>
                <a:cs typeface="Arial"/>
                <a:sym typeface="Arial"/>
              </a:defRPr>
            </a:lvl7pPr>
            <a:lvl8pPr marL="0" lvl="7" indent="0" algn="l">
              <a:spcBef>
                <a:spcPts val="0"/>
              </a:spcBef>
              <a:buNone/>
              <a:defRPr sz="2400" b="1" i="0" u="none" strike="noStrike" cap="none">
                <a:solidFill>
                  <a:schemeClr val="dk1"/>
                </a:solidFill>
                <a:latin typeface="Arial"/>
                <a:ea typeface="Arial"/>
                <a:cs typeface="Arial"/>
                <a:sym typeface="Arial"/>
              </a:defRPr>
            </a:lvl8pPr>
            <a:lvl9pPr marL="0" lvl="8" indent="0" algn="l">
              <a:spcBef>
                <a:spcPts val="0"/>
              </a:spcBef>
              <a:buNone/>
              <a:defRPr sz="24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080419" y="129382"/>
            <a:ext cx="4373563" cy="7620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342900" algn="l">
              <a:spcBef>
                <a:spcPts val="60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1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342900" algn="l">
              <a:spcBef>
                <a:spcPts val="60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1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342900" algn="l">
              <a:spcBef>
                <a:spcPts val="60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1447800"/>
            <a:ext cx="7772400" cy="432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8800"/>
              <a:buFont typeface="Arial Black"/>
              <a:buNone/>
              <a:defRPr sz="8800" b="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457200" y="228601"/>
            <a:ext cx="7772400" cy="10668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2"/>
              </a:buClr>
              <a:buSzPts val="2000"/>
              <a:buNone/>
              <a:defRPr sz="2000" b="0" cap="none">
                <a:solidFill>
                  <a:schemeClr val="dk2"/>
                </a:solidFill>
                <a:latin typeface="Arial Black"/>
                <a:ea typeface="Arial Black"/>
                <a:cs typeface="Arial Black"/>
                <a:sym typeface="Arial Black"/>
              </a:defRPr>
            </a:lvl1pPr>
            <a:lvl2pPr marL="914400" lvl="1" indent="-228600" algn="l">
              <a:spcBef>
                <a:spcPts val="60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SzPts val="1400"/>
              <a:buNone/>
              <a:defRPr sz="1400">
                <a:solidFill>
                  <a:srgbClr val="888888"/>
                </a:solidFill>
              </a:defRPr>
            </a:lvl6pPr>
            <a:lvl7pPr marL="3200400" lvl="6" indent="-228600" algn="l">
              <a:spcBef>
                <a:spcPts val="280"/>
              </a:spcBef>
              <a:spcAft>
                <a:spcPts val="0"/>
              </a:spcAft>
              <a:buSzPts val="1400"/>
              <a:buNone/>
              <a:defRPr sz="1400">
                <a:solidFill>
                  <a:srgbClr val="888888"/>
                </a:solidFill>
              </a:defRPr>
            </a:lvl7pPr>
            <a:lvl8pPr marL="3657600" lvl="7" indent="-228600" algn="l">
              <a:spcBef>
                <a:spcPts val="280"/>
              </a:spcBef>
              <a:spcAft>
                <a:spcPts val="0"/>
              </a:spcAft>
              <a:buSzPts val="1400"/>
              <a:buNone/>
              <a:defRPr sz="1400">
                <a:solidFill>
                  <a:srgbClr val="888888"/>
                </a:solidFill>
              </a:defRPr>
            </a:lvl8pPr>
            <a:lvl9pPr marL="4114800" lvl="8" indent="-228600" algn="l">
              <a:spcBef>
                <a:spcPts val="280"/>
              </a:spcBef>
              <a:spcAft>
                <a:spcPts val="0"/>
              </a:spcAft>
              <a:buSzPts val="1400"/>
              <a:buNone/>
              <a:defRPr sz="1400">
                <a:solidFill>
                  <a:srgbClr val="888888"/>
                </a:solidFill>
              </a:defRPr>
            </a:lvl9pPr>
          </a:lstStyle>
          <a:p>
            <a:endParaRPr/>
          </a:p>
        </p:txBody>
      </p:sp>
      <p:sp>
        <p:nvSpPr>
          <p:cNvPr id="34" name="Google Shape;34;p6"/>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6" name="Google Shape;36;p6"/>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630680" y="1574800"/>
            <a:ext cx="3291840"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381000" algn="l">
              <a:spcBef>
                <a:spcPts val="60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0" name="Google Shape;40;p7"/>
          <p:cNvSpPr txBox="1">
            <a:spLocks noGrp="1"/>
          </p:cNvSpPr>
          <p:nvPr>
            <p:ph type="body" idx="2"/>
          </p:nvPr>
        </p:nvSpPr>
        <p:spPr>
          <a:xfrm>
            <a:off x="5090160" y="1574800"/>
            <a:ext cx="3291840"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381000" algn="l">
              <a:spcBef>
                <a:spcPts val="60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1" name="Google Shape;41;p7"/>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6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627632" y="1572768"/>
            <a:ext cx="3291840" cy="63976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Clr>
                <a:schemeClr val="dk1"/>
              </a:buClr>
              <a:buSzPts val="1800"/>
              <a:buNone/>
              <a:defRPr sz="1800" b="0" cap="none">
                <a:solidFill>
                  <a:schemeClr val="dk1"/>
                </a:solidFill>
                <a:latin typeface="Arial Black"/>
                <a:ea typeface="Arial Black"/>
                <a:cs typeface="Arial Black"/>
                <a:sym typeface="Arial Black"/>
              </a:defRPr>
            </a:lvl1pPr>
            <a:lvl2pPr marL="914400" lvl="1" indent="-228600" algn="l">
              <a:spcBef>
                <a:spcPts val="6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7" name="Google Shape;47;p8"/>
          <p:cNvSpPr txBox="1">
            <a:spLocks noGrp="1"/>
          </p:cNvSpPr>
          <p:nvPr>
            <p:ph type="body" idx="2"/>
          </p:nvPr>
        </p:nvSpPr>
        <p:spPr>
          <a:xfrm>
            <a:off x="1627632" y="2259366"/>
            <a:ext cx="3291840" cy="384048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355600" algn="l">
              <a:spcBef>
                <a:spcPts val="6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8" name="Google Shape;48;p8"/>
          <p:cNvSpPr txBox="1">
            <a:spLocks noGrp="1"/>
          </p:cNvSpPr>
          <p:nvPr>
            <p:ph type="body" idx="3"/>
          </p:nvPr>
        </p:nvSpPr>
        <p:spPr>
          <a:xfrm>
            <a:off x="5093208" y="1572768"/>
            <a:ext cx="3291840" cy="63976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Clr>
                <a:schemeClr val="dk1"/>
              </a:buClr>
              <a:buSzPts val="1800"/>
              <a:buNone/>
              <a:defRPr sz="1800" b="0" cap="none">
                <a:solidFill>
                  <a:schemeClr val="dk1"/>
                </a:solidFill>
                <a:latin typeface="Arial Black"/>
                <a:ea typeface="Arial Black"/>
                <a:cs typeface="Arial Black"/>
                <a:sym typeface="Arial Black"/>
              </a:defRPr>
            </a:lvl1pPr>
            <a:lvl2pPr marL="914400" lvl="1" indent="-228600" algn="l">
              <a:spcBef>
                <a:spcPts val="6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9" name="Google Shape;49;p8"/>
          <p:cNvSpPr txBox="1">
            <a:spLocks noGrp="1"/>
          </p:cNvSpPr>
          <p:nvPr>
            <p:ph type="body" idx="4"/>
          </p:nvPr>
        </p:nvSpPr>
        <p:spPr>
          <a:xfrm>
            <a:off x="5093208" y="2259366"/>
            <a:ext cx="3291840" cy="384048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355600" algn="l">
              <a:spcBef>
                <a:spcPts val="6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0" name="Google Shape;50;p8"/>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0"/>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1"/>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chemeClr val="dk1"/>
              </a:buClr>
              <a:buSzPts val="3200"/>
              <a:buNone/>
              <a:defRPr sz="3200"/>
            </a:lvl1pPr>
            <a:lvl2pPr marL="914400" lvl="1" indent="-406400" algn="l">
              <a:spcBef>
                <a:spcPts val="60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4" name="Google Shape;64;p11"/>
          <p:cNvSpPr txBox="1">
            <a:spLocks noGrp="1"/>
          </p:cNvSpPr>
          <p:nvPr>
            <p:ph type="body" idx="2"/>
          </p:nvPr>
        </p:nvSpPr>
        <p:spPr>
          <a:xfrm>
            <a:off x="457200" y="1600200"/>
            <a:ext cx="3008313" cy="448056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5" name="Google Shape;65;p1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8" name="Google Shape;68;p11"/>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2"/>
          <p:cNvSpPr/>
          <p:nvPr/>
        </p:nvSpPr>
        <p:spPr>
          <a:xfrm>
            <a:off x="9001124" y="4846320"/>
            <a:ext cx="142876" cy="201168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 name="Google Shape;71;p12"/>
          <p:cNvSpPr>
            <a:spLocks noGrp="1"/>
          </p:cNvSpPr>
          <p:nvPr>
            <p:ph type="pic" idx="2"/>
          </p:nvPr>
        </p:nvSpPr>
        <p:spPr>
          <a:xfrm>
            <a:off x="-1" y="0"/>
            <a:ext cx="9000877" cy="4846320"/>
          </a:xfrm>
          <a:prstGeom prst="rect">
            <a:avLst/>
          </a:prstGeom>
          <a:solidFill>
            <a:srgbClr val="BFBFBF"/>
          </a:solidFill>
          <a:ln>
            <a:noFill/>
          </a:ln>
        </p:spPr>
      </p:sp>
      <p:sp>
        <p:nvSpPr>
          <p:cNvPr id="72" name="Google Shape;72;p12"/>
          <p:cNvSpPr txBox="1">
            <a:spLocks noGrp="1"/>
          </p:cNvSpPr>
          <p:nvPr>
            <p:ph type="body" idx="1"/>
          </p:nvPr>
        </p:nvSpPr>
        <p:spPr>
          <a:xfrm>
            <a:off x="457200" y="5715000"/>
            <a:ext cx="8153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3" name="Google Shape;73;p12"/>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2400" b="1" i="0" u="none" strike="noStrike" cap="none">
                <a:solidFill>
                  <a:schemeClr val="dk1"/>
                </a:solidFill>
                <a:latin typeface="Arial"/>
                <a:ea typeface="Arial"/>
                <a:cs typeface="Arial"/>
                <a:sym typeface="Arial"/>
              </a:defRPr>
            </a:lvl1pPr>
            <a:lvl2pPr marL="0" lvl="1" indent="0" algn="l">
              <a:spcBef>
                <a:spcPts val="0"/>
              </a:spcBef>
              <a:buNone/>
              <a:defRPr sz="2400" b="1" i="0" u="none" strike="noStrike" cap="none">
                <a:solidFill>
                  <a:schemeClr val="dk1"/>
                </a:solidFill>
                <a:latin typeface="Arial"/>
                <a:ea typeface="Arial"/>
                <a:cs typeface="Arial"/>
                <a:sym typeface="Arial"/>
              </a:defRPr>
            </a:lvl2pPr>
            <a:lvl3pPr marL="0" lvl="2" indent="0" algn="l">
              <a:spcBef>
                <a:spcPts val="0"/>
              </a:spcBef>
              <a:buNone/>
              <a:defRPr sz="2400" b="1" i="0" u="none" strike="noStrike" cap="none">
                <a:solidFill>
                  <a:schemeClr val="dk1"/>
                </a:solidFill>
                <a:latin typeface="Arial"/>
                <a:ea typeface="Arial"/>
                <a:cs typeface="Arial"/>
                <a:sym typeface="Arial"/>
              </a:defRPr>
            </a:lvl3pPr>
            <a:lvl4pPr marL="0" lvl="3" indent="0" algn="l">
              <a:spcBef>
                <a:spcPts val="0"/>
              </a:spcBef>
              <a:buNone/>
              <a:defRPr sz="2400" b="1" i="0" u="none" strike="noStrike" cap="none">
                <a:solidFill>
                  <a:schemeClr val="dk1"/>
                </a:solidFill>
                <a:latin typeface="Arial"/>
                <a:ea typeface="Arial"/>
                <a:cs typeface="Arial"/>
                <a:sym typeface="Arial"/>
              </a:defRPr>
            </a:lvl4pPr>
            <a:lvl5pPr marL="0" lvl="4" indent="0" algn="l">
              <a:spcBef>
                <a:spcPts val="0"/>
              </a:spcBef>
              <a:buNone/>
              <a:defRPr sz="2400" b="1" i="0" u="none" strike="noStrike" cap="none">
                <a:solidFill>
                  <a:schemeClr val="dk1"/>
                </a:solidFill>
                <a:latin typeface="Arial"/>
                <a:ea typeface="Arial"/>
                <a:cs typeface="Arial"/>
                <a:sym typeface="Arial"/>
              </a:defRPr>
            </a:lvl5pPr>
            <a:lvl6pPr marL="0" lvl="5" indent="0" algn="l">
              <a:spcBef>
                <a:spcPts val="0"/>
              </a:spcBef>
              <a:buNone/>
              <a:defRPr sz="2400" b="1" i="0" u="none" strike="noStrike" cap="none">
                <a:solidFill>
                  <a:schemeClr val="dk1"/>
                </a:solidFill>
                <a:latin typeface="Arial"/>
                <a:ea typeface="Arial"/>
                <a:cs typeface="Arial"/>
                <a:sym typeface="Arial"/>
              </a:defRPr>
            </a:lvl6pPr>
            <a:lvl7pPr marL="0" lvl="6" indent="0" algn="l">
              <a:spcBef>
                <a:spcPts val="0"/>
              </a:spcBef>
              <a:buNone/>
              <a:defRPr sz="2400" b="1" i="0" u="none" strike="noStrike" cap="none">
                <a:solidFill>
                  <a:schemeClr val="dk1"/>
                </a:solidFill>
                <a:latin typeface="Arial"/>
                <a:ea typeface="Arial"/>
                <a:cs typeface="Arial"/>
                <a:sym typeface="Arial"/>
              </a:defRPr>
            </a:lvl7pPr>
            <a:lvl8pPr marL="0" lvl="7" indent="0" algn="l">
              <a:spcBef>
                <a:spcPts val="0"/>
              </a:spcBef>
              <a:buNone/>
              <a:defRPr sz="2400" b="1" i="0" u="none" strike="noStrike" cap="none">
                <a:solidFill>
                  <a:schemeClr val="dk1"/>
                </a:solidFill>
                <a:latin typeface="Arial"/>
                <a:ea typeface="Arial"/>
                <a:cs typeface="Arial"/>
                <a:sym typeface="Arial"/>
              </a:defRPr>
            </a:lvl8pPr>
            <a:lvl9pPr marL="0" lvl="8" indent="0" algn="l">
              <a:spcBef>
                <a:spcPts val="0"/>
              </a:spcBef>
              <a:buNone/>
              <a:defRPr sz="24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76" name="Google Shape;76;p12"/>
          <p:cNvSpPr txBox="1">
            <a:spLocks noGrp="1"/>
          </p:cNvSpPr>
          <p:nvPr>
            <p:ph type="title"/>
          </p:nvPr>
        </p:nvSpPr>
        <p:spPr>
          <a:xfrm>
            <a:off x="457200" y="4953000"/>
            <a:ext cx="8153400" cy="7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p:nvPr/>
        </p:nvSpPr>
        <p:spPr>
          <a:xfrm>
            <a:off x="9001124" y="0"/>
            <a:ext cx="142876" cy="484632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600"/>
              <a:buFont typeface="Arial Black"/>
              <a:buNone/>
              <a:defRPr sz="36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2400" b="1" i="0" u="none" strike="noStrike" cap="none">
                <a:solidFill>
                  <a:schemeClr val="dk2"/>
                </a:solidFill>
                <a:latin typeface="Arial"/>
                <a:ea typeface="Arial"/>
                <a:cs typeface="Arial"/>
                <a:sym typeface="Arial"/>
              </a:defRPr>
            </a:lvl1pPr>
            <a:lvl2pPr marL="0" marR="0" lvl="1" indent="0" algn="l" rtl="0">
              <a:spcBef>
                <a:spcPts val="0"/>
              </a:spcBef>
              <a:buNone/>
              <a:defRPr sz="2400" b="1" i="0" u="none" strike="noStrike" cap="none">
                <a:solidFill>
                  <a:schemeClr val="dk2"/>
                </a:solidFill>
                <a:latin typeface="Arial"/>
                <a:ea typeface="Arial"/>
                <a:cs typeface="Arial"/>
                <a:sym typeface="Arial"/>
              </a:defRPr>
            </a:lvl2pPr>
            <a:lvl3pPr marL="0" marR="0" lvl="2" indent="0" algn="l" rtl="0">
              <a:spcBef>
                <a:spcPts val="0"/>
              </a:spcBef>
              <a:buNone/>
              <a:defRPr sz="2400" b="1" i="0" u="none" strike="noStrike" cap="none">
                <a:solidFill>
                  <a:schemeClr val="dk2"/>
                </a:solidFill>
                <a:latin typeface="Arial"/>
                <a:ea typeface="Arial"/>
                <a:cs typeface="Arial"/>
                <a:sym typeface="Arial"/>
              </a:defRPr>
            </a:lvl3pPr>
            <a:lvl4pPr marL="0" marR="0" lvl="3" indent="0" algn="l" rtl="0">
              <a:spcBef>
                <a:spcPts val="0"/>
              </a:spcBef>
              <a:buNone/>
              <a:defRPr sz="2400" b="1" i="0" u="none" strike="noStrike" cap="none">
                <a:solidFill>
                  <a:schemeClr val="dk2"/>
                </a:solidFill>
                <a:latin typeface="Arial"/>
                <a:ea typeface="Arial"/>
                <a:cs typeface="Arial"/>
                <a:sym typeface="Arial"/>
              </a:defRPr>
            </a:lvl4pPr>
            <a:lvl5pPr marL="0" marR="0" lvl="4" indent="0" algn="l" rtl="0">
              <a:spcBef>
                <a:spcPts val="0"/>
              </a:spcBef>
              <a:buNone/>
              <a:defRPr sz="2400" b="1" i="0" u="none" strike="noStrike" cap="none">
                <a:solidFill>
                  <a:schemeClr val="dk2"/>
                </a:solidFill>
                <a:latin typeface="Arial"/>
                <a:ea typeface="Arial"/>
                <a:cs typeface="Arial"/>
                <a:sym typeface="Arial"/>
              </a:defRPr>
            </a:lvl5pPr>
            <a:lvl6pPr marL="0" marR="0" lvl="5" indent="0" algn="l" rtl="0">
              <a:spcBef>
                <a:spcPts val="0"/>
              </a:spcBef>
              <a:buNone/>
              <a:defRPr sz="2400" b="1" i="0" u="none" strike="noStrike" cap="none">
                <a:solidFill>
                  <a:schemeClr val="dk2"/>
                </a:solidFill>
                <a:latin typeface="Arial"/>
                <a:ea typeface="Arial"/>
                <a:cs typeface="Arial"/>
                <a:sym typeface="Arial"/>
              </a:defRPr>
            </a:lvl6pPr>
            <a:lvl7pPr marL="0" marR="0" lvl="6" indent="0" algn="l" rtl="0">
              <a:spcBef>
                <a:spcPts val="0"/>
              </a:spcBef>
              <a:buNone/>
              <a:defRPr sz="2400" b="1" i="0" u="none" strike="noStrike" cap="none">
                <a:solidFill>
                  <a:schemeClr val="dk2"/>
                </a:solidFill>
                <a:latin typeface="Arial"/>
                <a:ea typeface="Arial"/>
                <a:cs typeface="Arial"/>
                <a:sym typeface="Arial"/>
              </a:defRPr>
            </a:lvl7pPr>
            <a:lvl8pPr marL="0" marR="0" lvl="7" indent="0" algn="l" rtl="0">
              <a:spcBef>
                <a:spcPts val="0"/>
              </a:spcBef>
              <a:buNone/>
              <a:defRPr sz="2400" b="1" i="0" u="none" strike="noStrike" cap="none">
                <a:solidFill>
                  <a:schemeClr val="dk2"/>
                </a:solidFill>
                <a:latin typeface="Arial"/>
                <a:ea typeface="Arial"/>
                <a:cs typeface="Arial"/>
                <a:sym typeface="Arial"/>
              </a:defRPr>
            </a:lvl8pPr>
            <a:lvl9pPr marL="0" marR="0" lvl="8" indent="0" algn="l" rtl="0">
              <a:spcBef>
                <a:spcPts val="0"/>
              </a:spcBef>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5" name="Google Shape;15;p3"/>
          <p:cNvSpPr/>
          <p:nvPr/>
        </p:nvSpPr>
        <p:spPr>
          <a:xfrm>
            <a:off x="9001124" y="0"/>
            <a:ext cx="142876" cy="13716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 name="Google Shape;16;p3"/>
          <p:cNvSpPr/>
          <p:nvPr/>
        </p:nvSpPr>
        <p:spPr>
          <a:xfrm>
            <a:off x="9001124" y="1371600"/>
            <a:ext cx="142876" cy="5486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94" name="Google Shape;94;p1"/>
          <p:cNvGraphicFramePr/>
          <p:nvPr/>
        </p:nvGraphicFramePr>
        <p:xfrm>
          <a:off x="381000" y="457200"/>
          <a:ext cx="8458200" cy="1295400"/>
        </p:xfrm>
        <a:graphic>
          <a:graphicData uri="http://schemas.openxmlformats.org/drawingml/2006/table">
            <a:tbl>
              <a:tblPr firstRow="1" bandRow="1">
                <a:noFill/>
                <a:tableStyleId>{36193A20-69FE-468F-BFFF-96A3C240D212}</a:tableStyleId>
              </a:tblPr>
              <a:tblGrid>
                <a:gridCol w="1566325">
                  <a:extLst>
                    <a:ext uri="{9D8B030D-6E8A-4147-A177-3AD203B41FA5}">
                      <a16:colId xmlns:a16="http://schemas.microsoft.com/office/drawing/2014/main" val="20000"/>
                    </a:ext>
                  </a:extLst>
                </a:gridCol>
                <a:gridCol w="6891875">
                  <a:extLst>
                    <a:ext uri="{9D8B030D-6E8A-4147-A177-3AD203B41FA5}">
                      <a16:colId xmlns:a16="http://schemas.microsoft.com/office/drawing/2014/main" val="20001"/>
                    </a:ext>
                  </a:extLst>
                </a:gridCol>
              </a:tblGrid>
              <a:tr h="1295400">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BMS INSTITUTE OF TECHNOLOGY &amp; MANAGEMENT, YELAHANKA, BANGALORE.</a:t>
                      </a: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rPr>
                        <a:t>Department of Artificial Intelligence and Machine Learning</a:t>
                      </a:r>
                      <a:endParaRPr/>
                    </a:p>
                  </a:txBody>
                  <a:tcPr marL="91450" marR="91450" marT="45725" marB="45725"/>
                </a:tc>
                <a:extLst>
                  <a:ext uri="{0D108BD9-81ED-4DB2-BD59-A6C34878D82A}">
                    <a16:rowId xmlns:a16="http://schemas.microsoft.com/office/drawing/2014/main" val="10000"/>
                  </a:ext>
                </a:extLst>
              </a:tr>
            </a:tbl>
          </a:graphicData>
        </a:graphic>
      </p:graphicFrame>
      <p:sp>
        <p:nvSpPr>
          <p:cNvPr id="95" name="Google Shape;95;p1"/>
          <p:cNvSpPr txBox="1">
            <a:spLocks noGrp="1"/>
          </p:cNvSpPr>
          <p:nvPr>
            <p:ph type="subTitle" idx="1"/>
          </p:nvPr>
        </p:nvSpPr>
        <p:spPr>
          <a:xfrm>
            <a:off x="990600" y="1905000"/>
            <a:ext cx="7315200" cy="4953000"/>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2"/>
              </a:buClr>
              <a:buSzPct val="100000"/>
              <a:buNone/>
            </a:pPr>
            <a:r>
              <a:rPr lang="en-US" sz="2800" dirty="0" err="1"/>
              <a:t>DataCleaner</a:t>
            </a:r>
            <a:r>
              <a:rPr lang="en-US" sz="2800" dirty="0"/>
              <a:t> for Non-Image Datasets</a:t>
            </a:r>
            <a:endParaRPr dirty="0"/>
          </a:p>
          <a:p>
            <a:pPr marL="0" lvl="0" indent="0" algn="ctr" rtl="0">
              <a:spcBef>
                <a:spcPts val="1160"/>
              </a:spcBef>
              <a:spcAft>
                <a:spcPts val="0"/>
              </a:spcAft>
              <a:buClr>
                <a:schemeClr val="dk2"/>
              </a:buClr>
              <a:buSzPct val="100000"/>
              <a:buNone/>
            </a:pPr>
            <a:r>
              <a:rPr lang="en-US" sz="2800" b="1" dirty="0"/>
              <a:t>PBL REVIEW PHASE -1 (13-05-2023)</a:t>
            </a:r>
            <a:endParaRPr sz="2800" b="1" dirty="0"/>
          </a:p>
          <a:p>
            <a:pPr marL="1371600" lvl="0" indent="0" algn="just" rtl="0">
              <a:spcBef>
                <a:spcPts val="920"/>
              </a:spcBef>
              <a:spcAft>
                <a:spcPts val="0"/>
              </a:spcAft>
              <a:buClr>
                <a:schemeClr val="dk2"/>
              </a:buClr>
              <a:buSzPct val="100000"/>
              <a:buNone/>
            </a:pPr>
            <a:r>
              <a:rPr lang="en-US" sz="1600" b="1" dirty="0"/>
              <a:t>ARAVIND SURESH                      </a:t>
            </a:r>
            <a:endParaRPr sz="1600" b="1" dirty="0"/>
          </a:p>
          <a:p>
            <a:pPr marL="1371600" lvl="0" indent="0" algn="just" rtl="0">
              <a:spcBef>
                <a:spcPts val="920"/>
              </a:spcBef>
              <a:spcAft>
                <a:spcPts val="0"/>
              </a:spcAft>
              <a:buClr>
                <a:schemeClr val="dk2"/>
              </a:buClr>
              <a:buSzPct val="100000"/>
              <a:buNone/>
            </a:pPr>
            <a:r>
              <a:rPr lang="en-US" sz="1600" b="1" dirty="0"/>
              <a:t>M S KAUSHIK                                            </a:t>
            </a:r>
            <a:endParaRPr sz="1600" b="1" dirty="0"/>
          </a:p>
          <a:p>
            <a:pPr marL="1371600" lvl="0" indent="0" algn="just" rtl="0">
              <a:spcBef>
                <a:spcPts val="920"/>
              </a:spcBef>
              <a:spcAft>
                <a:spcPts val="0"/>
              </a:spcAft>
              <a:buClr>
                <a:schemeClr val="dk2"/>
              </a:buClr>
              <a:buSzPct val="100000"/>
              <a:buNone/>
            </a:pPr>
            <a:r>
              <a:rPr lang="en-US" sz="1600" b="1" dirty="0"/>
              <a:t>MANISH A S                                            </a:t>
            </a:r>
            <a:endParaRPr sz="1600" b="1" dirty="0"/>
          </a:p>
          <a:p>
            <a:pPr marL="1371600" lvl="0" indent="0" algn="just" rtl="0">
              <a:spcBef>
                <a:spcPts val="920"/>
              </a:spcBef>
              <a:spcAft>
                <a:spcPts val="0"/>
              </a:spcAft>
              <a:buClr>
                <a:schemeClr val="dk2"/>
              </a:buClr>
              <a:buSzPct val="100000"/>
              <a:buNone/>
            </a:pPr>
            <a:r>
              <a:rPr lang="en-US" sz="1600" b="1" dirty="0"/>
              <a:t>SANDEEP AROCKIA </a:t>
            </a:r>
            <a:r>
              <a:rPr lang="en-US" sz="1600" b="1"/>
              <a:t>SAMRAJ X </a:t>
            </a:r>
            <a:endParaRPr sz="1600" b="1" dirty="0"/>
          </a:p>
          <a:p>
            <a:pPr marL="0" lvl="0" indent="0" algn="ctr" rtl="0">
              <a:spcBef>
                <a:spcPts val="920"/>
              </a:spcBef>
              <a:spcAft>
                <a:spcPts val="0"/>
              </a:spcAft>
              <a:buClr>
                <a:schemeClr val="dk2"/>
              </a:buClr>
              <a:buSzPct val="100000"/>
              <a:buNone/>
            </a:pPr>
            <a:endParaRPr sz="1600" b="1" dirty="0"/>
          </a:p>
          <a:p>
            <a:pPr marL="0" lvl="0" indent="0" algn="ctr" rtl="0">
              <a:spcBef>
                <a:spcPts val="1000"/>
              </a:spcBef>
              <a:spcAft>
                <a:spcPts val="0"/>
              </a:spcAft>
              <a:buClr>
                <a:schemeClr val="dk2"/>
              </a:buClr>
              <a:buSzPct val="100000"/>
              <a:buNone/>
            </a:pPr>
            <a:r>
              <a:rPr lang="en-US" dirty="0"/>
              <a:t>UNDER THE GUIDANCE OF:</a:t>
            </a:r>
            <a:endParaRPr dirty="0"/>
          </a:p>
          <a:p>
            <a:pPr marL="0" lvl="0" indent="0" algn="ctr" rtl="0">
              <a:spcBef>
                <a:spcPts val="1000"/>
              </a:spcBef>
              <a:spcAft>
                <a:spcPts val="0"/>
              </a:spcAft>
              <a:buClr>
                <a:schemeClr val="dk2"/>
              </a:buClr>
              <a:buSzPct val="100000"/>
              <a:buNone/>
            </a:pPr>
            <a:r>
              <a:rPr lang="en-US" dirty="0"/>
              <a:t>Dr. Rajesh I S</a:t>
            </a:r>
            <a:endParaRPr dirty="0"/>
          </a:p>
          <a:p>
            <a:pPr marL="0" lvl="0" indent="0" algn="ctr" rtl="0">
              <a:spcBef>
                <a:spcPts val="980"/>
              </a:spcBef>
              <a:spcAft>
                <a:spcPts val="0"/>
              </a:spcAft>
              <a:buClr>
                <a:schemeClr val="dk2"/>
              </a:buClr>
              <a:buSzPct val="100000"/>
              <a:buNone/>
            </a:pPr>
            <a:r>
              <a:rPr lang="en-US" sz="1900" dirty="0"/>
              <a:t>Assistant Professor, AI&amp;ML</a:t>
            </a:r>
            <a:endParaRPr sz="1900" dirty="0"/>
          </a:p>
          <a:p>
            <a:pPr marL="0" lvl="0" indent="0" algn="ctr" rtl="0">
              <a:spcBef>
                <a:spcPts val="980"/>
              </a:spcBef>
              <a:spcAft>
                <a:spcPts val="0"/>
              </a:spcAft>
              <a:buClr>
                <a:schemeClr val="dk2"/>
              </a:buClr>
              <a:buSzPct val="100000"/>
              <a:buNone/>
            </a:pPr>
            <a:r>
              <a:rPr lang="en-US" sz="1900" dirty="0"/>
              <a:t>BMSIT&amp;M</a:t>
            </a:r>
            <a:endParaRPr dirty="0"/>
          </a:p>
          <a:p>
            <a:pPr marL="0" lvl="0" indent="0" algn="ctr" rtl="0">
              <a:spcBef>
                <a:spcPts val="980"/>
              </a:spcBef>
              <a:spcAft>
                <a:spcPts val="0"/>
              </a:spcAft>
              <a:buClr>
                <a:schemeClr val="dk2"/>
              </a:buClr>
              <a:buSzPct val="100000"/>
              <a:buNone/>
            </a:pPr>
            <a:r>
              <a:rPr lang="en-US" sz="1900" dirty="0"/>
              <a:t>2020-21</a:t>
            </a:r>
            <a:endParaRPr sz="1900" dirty="0"/>
          </a:p>
          <a:p>
            <a:pPr marL="0" lvl="0" indent="0" algn="ctr" rtl="0">
              <a:spcBef>
                <a:spcPts val="1000"/>
              </a:spcBef>
              <a:spcAft>
                <a:spcPts val="0"/>
              </a:spcAft>
              <a:buClr>
                <a:schemeClr val="dk2"/>
              </a:buClr>
              <a:buSzPct val="100000"/>
              <a:buNone/>
            </a:pPr>
            <a:endParaRPr dirty="0"/>
          </a:p>
        </p:txBody>
      </p:sp>
      <p:pic>
        <p:nvPicPr>
          <p:cNvPr id="96" name="Google Shape;96;p1"/>
          <p:cNvPicPr preferRelativeResize="0"/>
          <p:nvPr/>
        </p:nvPicPr>
        <p:blipFill rotWithShape="1">
          <a:blip r:embed="rId3">
            <a:alphaModFix/>
          </a:blip>
          <a:srcRect/>
          <a:stretch/>
        </p:blipFill>
        <p:spPr>
          <a:xfrm>
            <a:off x="299085" y="374261"/>
            <a:ext cx="1453515" cy="13021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4163559ff3_0_24"/>
          <p:cNvSpPr txBox="1">
            <a:spLocks noGrp="1"/>
          </p:cNvSpPr>
          <p:nvPr>
            <p:ph type="title"/>
          </p:nvPr>
        </p:nvSpPr>
        <p:spPr>
          <a:xfrm>
            <a:off x="457200" y="152725"/>
            <a:ext cx="84159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LIMITATIONS OF EXISTING SYSTEM</a:t>
            </a:r>
            <a:endParaRPr/>
          </a:p>
        </p:txBody>
      </p:sp>
      <p:sp>
        <p:nvSpPr>
          <p:cNvPr id="156" name="Google Shape;156;g24163559ff3_0_24"/>
          <p:cNvSpPr txBox="1">
            <a:spLocks noGrp="1"/>
          </p:cNvSpPr>
          <p:nvPr>
            <p:ph type="body" idx="1"/>
          </p:nvPr>
        </p:nvSpPr>
        <p:spPr>
          <a:xfrm>
            <a:off x="457200" y="1962950"/>
            <a:ext cx="8059800" cy="4163100"/>
          </a:xfrm>
          <a:prstGeom prst="rect">
            <a:avLst/>
          </a:prstGeom>
        </p:spPr>
        <p:txBody>
          <a:bodyPr spcFirstLastPara="1" wrap="square" lIns="91425" tIns="45700" rIns="91425" bIns="45700" anchor="t" anchorCtr="0">
            <a:normAutofit/>
          </a:bodyPr>
          <a:lstStyle/>
          <a:p>
            <a:pPr marL="457200" lvl="0" indent="-355600" algn="just" rtl="0">
              <a:lnSpc>
                <a:spcPct val="150000"/>
              </a:lnSpc>
              <a:spcBef>
                <a:spcPts val="0"/>
              </a:spcBef>
              <a:spcAft>
                <a:spcPts val="0"/>
              </a:spcAft>
              <a:buSzPts val="2000"/>
              <a:buChar char="❖"/>
            </a:pPr>
            <a:r>
              <a:rPr lang="en-US"/>
              <a:t>It consumes more time.</a:t>
            </a:r>
            <a:endParaRPr/>
          </a:p>
          <a:p>
            <a:pPr marL="457200" lvl="0" indent="-355600" algn="just" rtl="0">
              <a:lnSpc>
                <a:spcPct val="150000"/>
              </a:lnSpc>
              <a:spcBef>
                <a:spcPts val="0"/>
              </a:spcBef>
              <a:spcAft>
                <a:spcPts val="0"/>
              </a:spcAft>
              <a:buSzPts val="2000"/>
              <a:buChar char="❖"/>
            </a:pPr>
            <a:r>
              <a:rPr lang="en-US"/>
              <a:t>Doesn’t remove the unnecessary features.</a:t>
            </a:r>
            <a:endParaRPr/>
          </a:p>
          <a:p>
            <a:pPr marL="457200" lvl="0" indent="-355600" algn="just" rtl="0">
              <a:lnSpc>
                <a:spcPct val="150000"/>
              </a:lnSpc>
              <a:spcBef>
                <a:spcPts val="0"/>
              </a:spcBef>
              <a:spcAft>
                <a:spcPts val="0"/>
              </a:spcAft>
              <a:buSzPts val="2000"/>
              <a:buChar char="❖"/>
            </a:pPr>
            <a:r>
              <a:rPr lang="en-US"/>
              <a:t>Manually cleaning the values of datasets may lead to removal of necessary data.</a:t>
            </a:r>
            <a:endParaRPr/>
          </a:p>
          <a:p>
            <a:pPr marL="0" lvl="0" indent="0" algn="l" rtl="0">
              <a:spcBef>
                <a:spcPts val="1000"/>
              </a:spcBef>
              <a:spcAft>
                <a:spcPts val="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4163559ff3_0_30"/>
          <p:cNvSpPr txBox="1">
            <a:spLocks noGrp="1"/>
          </p:cNvSpPr>
          <p:nvPr>
            <p:ph type="title"/>
          </p:nvPr>
        </p:nvSpPr>
        <p:spPr>
          <a:xfrm>
            <a:off x="457200" y="152725"/>
            <a:ext cx="84159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RESEARCH GAP AND RESEARCH CHALLENGES</a:t>
            </a:r>
            <a:endParaRPr/>
          </a:p>
        </p:txBody>
      </p:sp>
      <p:sp>
        <p:nvSpPr>
          <p:cNvPr id="163" name="Google Shape;163;g24163559ff3_0_30"/>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Automatic cleaning of dataset.</a:t>
            </a:r>
            <a:endParaRPr/>
          </a:p>
          <a:p>
            <a:pPr marL="457200" lvl="0" indent="-342900" algn="l" rtl="0">
              <a:spcBef>
                <a:spcPts val="0"/>
              </a:spcBef>
              <a:spcAft>
                <a:spcPts val="0"/>
              </a:spcAft>
              <a:buSzPts val="1800"/>
              <a:buChar char="●"/>
            </a:pPr>
            <a:r>
              <a:rPr lang="en-US"/>
              <a:t>Using different algorithms.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g24163559ff3_0_36"/>
          <p:cNvSpPr txBox="1">
            <a:spLocks noGrp="1"/>
          </p:cNvSpPr>
          <p:nvPr>
            <p:ph type="title"/>
          </p:nvPr>
        </p:nvSpPr>
        <p:spPr>
          <a:xfrm>
            <a:off x="457200" y="152725"/>
            <a:ext cx="81831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PROPOSED METHODOLOGY</a:t>
            </a:r>
            <a:endParaRPr/>
          </a:p>
        </p:txBody>
      </p:sp>
      <p:sp>
        <p:nvSpPr>
          <p:cNvPr id="170" name="Google Shape;170;g24163559ff3_0_36"/>
          <p:cNvSpPr txBox="1">
            <a:spLocks noGrp="1"/>
          </p:cNvSpPr>
          <p:nvPr>
            <p:ph type="body" idx="1"/>
          </p:nvPr>
        </p:nvSpPr>
        <p:spPr>
          <a:xfrm>
            <a:off x="457200" y="1752600"/>
            <a:ext cx="7620000" cy="48762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1000"/>
              </a:spcAft>
              <a:buClr>
                <a:schemeClr val="dk1"/>
              </a:buClr>
              <a:buSzPts val="1100"/>
              <a:buFont typeface="Arial"/>
              <a:buNone/>
            </a:pPr>
            <a:r>
              <a:rPr lang="en-US"/>
              <a:t>The frontend of the website is created using ReactJS and for backend Python (Flask) is used. Then to fix the missing values, a decision will be made whether to remove the entire row of the missing field or to fill the values using mean, median or interpolation methods. Then to convert textual values to numerical we use the one Hot Encoding method. To select the required features we use </a:t>
            </a:r>
            <a:r>
              <a:rPr lang="en-US">
                <a:solidFill>
                  <a:srgbClr val="292929"/>
                </a:solidFill>
                <a:highlight>
                  <a:srgbClr val="FFFFFF"/>
                </a:highlight>
              </a:rPr>
              <a:t>Univariate Selection which is used to select those features that have the strongest relationship with the output variable.</a:t>
            </a:r>
            <a:r>
              <a:rPr lang="en-US"/>
              <a:t>Finally the cleaned dataset will be available to download.</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42b9b1dcc3_0_0"/>
          <p:cNvSpPr txBox="1">
            <a:spLocks noGrp="1"/>
          </p:cNvSpPr>
          <p:nvPr>
            <p:ph type="title"/>
          </p:nvPr>
        </p:nvSpPr>
        <p:spPr>
          <a:xfrm>
            <a:off x="238925" y="152725"/>
            <a:ext cx="8480400" cy="13716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30555"/>
              <a:buFont typeface="Arial"/>
              <a:buNone/>
            </a:pPr>
            <a:r>
              <a:rPr lang="en-US"/>
              <a:t>PROPOSED METHODOLOGY(CONTD)</a:t>
            </a:r>
            <a:endParaRPr/>
          </a:p>
          <a:p>
            <a:pPr marL="0" lvl="0" indent="0" algn="l" rtl="0">
              <a:spcBef>
                <a:spcPts val="0"/>
              </a:spcBef>
              <a:spcAft>
                <a:spcPts val="0"/>
              </a:spcAft>
              <a:buNone/>
            </a:pPr>
            <a:endParaRPr/>
          </a:p>
        </p:txBody>
      </p:sp>
      <p:sp>
        <p:nvSpPr>
          <p:cNvPr id="177" name="Google Shape;177;g242b9b1dcc3_0_0"/>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US"/>
              <a:t>If the metrics are required by the user, then if the user must select the algorithm name then a model will be created and tested for its accuracy, precision, recall, etc and display the metrics along with the cleaned data. </a:t>
            </a:r>
            <a:endParaRPr/>
          </a:p>
          <a:p>
            <a:pPr marL="0" lvl="0" indent="0" algn="just" rtl="0">
              <a:lnSpc>
                <a:spcPct val="150000"/>
              </a:lnSpc>
              <a:spcBef>
                <a:spcPts val="1000"/>
              </a:spcBef>
              <a:spcAft>
                <a:spcPts val="1000"/>
              </a:spcAft>
              <a:buClr>
                <a:schemeClr val="dk1"/>
              </a:buClr>
              <a:buSzPts val="1100"/>
              <a:buFont typeface="Arial"/>
              <a:buNone/>
            </a:pPr>
            <a:r>
              <a:rPr lang="en-US"/>
              <a:t>The flow diagram of the methodology is show below.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g24163559ff3_0_54"/>
          <p:cNvPicPr preferRelativeResize="0"/>
          <p:nvPr/>
        </p:nvPicPr>
        <p:blipFill>
          <a:blip r:embed="rId3">
            <a:alphaModFix/>
          </a:blip>
          <a:stretch>
            <a:fillRect/>
          </a:stretch>
        </p:blipFill>
        <p:spPr>
          <a:xfrm>
            <a:off x="1937600" y="699075"/>
            <a:ext cx="5268800" cy="5771475"/>
          </a:xfrm>
          <a:prstGeom prst="rect">
            <a:avLst/>
          </a:prstGeom>
          <a:noFill/>
          <a:ln>
            <a:noFill/>
          </a:ln>
        </p:spPr>
      </p:pic>
      <p:sp>
        <p:nvSpPr>
          <p:cNvPr id="184" name="Google Shape;184;g24163559ff3_0_54"/>
          <p:cNvSpPr txBox="1"/>
          <p:nvPr/>
        </p:nvSpPr>
        <p:spPr>
          <a:xfrm>
            <a:off x="1937600" y="6394350"/>
            <a:ext cx="5723700" cy="400200"/>
          </a:xfrm>
          <a:prstGeom prst="rect">
            <a:avLst/>
          </a:prstGeom>
          <a:noFill/>
          <a:ln>
            <a:noFill/>
          </a:ln>
        </p:spPr>
        <p:txBody>
          <a:bodyPr spcFirstLastPara="1" wrap="square" lIns="91425" tIns="91425" rIns="91425" bIns="91425" anchor="t" anchorCtr="0">
            <a:spAutoFit/>
          </a:bodyPr>
          <a:lstStyle/>
          <a:p>
            <a:pPr marL="1828800" lvl="0" indent="457200" algn="l" rtl="0">
              <a:spcBef>
                <a:spcPts val="0"/>
              </a:spcBef>
              <a:spcAft>
                <a:spcPts val="0"/>
              </a:spcAft>
              <a:buNone/>
            </a:pPr>
            <a:r>
              <a:rPr lang="en-US" b="1"/>
              <a:t>Fig. 1</a:t>
            </a:r>
            <a:endParaRPr b="1"/>
          </a:p>
        </p:txBody>
      </p:sp>
      <p:sp>
        <p:nvSpPr>
          <p:cNvPr id="185" name="Google Shape;185;g24163559ff3_0_54"/>
          <p:cNvSpPr txBox="1"/>
          <p:nvPr/>
        </p:nvSpPr>
        <p:spPr>
          <a:xfrm>
            <a:off x="0" y="0"/>
            <a:ext cx="8896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a:solidFill>
                  <a:schemeClr val="dk2"/>
                </a:solidFill>
                <a:latin typeface="Arial Black"/>
                <a:ea typeface="Arial Black"/>
                <a:cs typeface="Arial Black"/>
                <a:sym typeface="Arial Black"/>
              </a:rPr>
              <a:t>PROPOSED METHODOLOGY(CONTD)</a:t>
            </a:r>
            <a:endParaRPr sz="3400">
              <a:solidFill>
                <a:schemeClr val="dk2"/>
              </a:solidFill>
              <a:latin typeface="Arial Black"/>
              <a:ea typeface="Arial Black"/>
              <a:cs typeface="Arial Black"/>
              <a:sym typeface="Arial Black"/>
            </a:endParaRPr>
          </a:p>
          <a:p>
            <a:pPr marL="0" lvl="0" indent="0" algn="l" rtl="0">
              <a:spcBef>
                <a:spcPts val="0"/>
              </a:spcBef>
              <a:spcAft>
                <a:spcPts val="0"/>
              </a:spcAft>
              <a:buNone/>
            </a:pPr>
            <a:endParaRPr sz="3600">
              <a:solidFill>
                <a:schemeClr val="dk2"/>
              </a:solidFill>
              <a:latin typeface="Arial Black"/>
              <a:ea typeface="Arial Black"/>
              <a:cs typeface="Arial Black"/>
              <a:sym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42b9b1dcc3_0_10"/>
          <p:cNvSpPr txBox="1">
            <a:spLocks noGrp="1"/>
          </p:cNvSpPr>
          <p:nvPr>
            <p:ph type="title"/>
          </p:nvPr>
        </p:nvSpPr>
        <p:spPr>
          <a:xfrm>
            <a:off x="297925" y="152725"/>
            <a:ext cx="8583600" cy="708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SNIPPET OF THE WEBSITE </a:t>
            </a:r>
            <a:endParaRPr/>
          </a:p>
        </p:txBody>
      </p:sp>
      <p:sp>
        <p:nvSpPr>
          <p:cNvPr id="192" name="Google Shape;192;g242b9b1dcc3_0_10"/>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l" rtl="0">
              <a:spcBef>
                <a:spcPts val="360"/>
              </a:spcBef>
              <a:spcAft>
                <a:spcPts val="600"/>
              </a:spcAft>
              <a:buNone/>
            </a:pPr>
            <a:endParaRPr/>
          </a:p>
        </p:txBody>
      </p:sp>
      <p:pic>
        <p:nvPicPr>
          <p:cNvPr id="193" name="Google Shape;193;g242b9b1dcc3_0_10"/>
          <p:cNvPicPr preferRelativeResize="0"/>
          <p:nvPr/>
        </p:nvPicPr>
        <p:blipFill>
          <a:blip r:embed="rId3">
            <a:alphaModFix/>
          </a:blip>
          <a:stretch>
            <a:fillRect/>
          </a:stretch>
        </p:blipFill>
        <p:spPr>
          <a:xfrm>
            <a:off x="0" y="1362775"/>
            <a:ext cx="9144000" cy="51393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4163559ff3_0_42"/>
          <p:cNvSpPr txBox="1">
            <a:spLocks noGrp="1"/>
          </p:cNvSpPr>
          <p:nvPr>
            <p:ph type="title"/>
          </p:nvPr>
        </p:nvSpPr>
        <p:spPr>
          <a:xfrm>
            <a:off x="457200" y="152718"/>
            <a:ext cx="57912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SUBJECT MAPPING</a:t>
            </a:r>
            <a:endParaRPr/>
          </a:p>
        </p:txBody>
      </p:sp>
      <p:sp>
        <p:nvSpPr>
          <p:cNvPr id="200" name="Google Shape;200;g24163559ff3_0_42"/>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just" rtl="0">
              <a:lnSpc>
                <a:spcPct val="150000"/>
              </a:lnSpc>
              <a:spcBef>
                <a:spcPts val="360"/>
              </a:spcBef>
              <a:spcAft>
                <a:spcPts val="600"/>
              </a:spcAft>
              <a:buNone/>
            </a:pPr>
            <a:r>
              <a:rPr lang="en-US" u="sng"/>
              <a:t>Machine Learning (18AI61)</a:t>
            </a:r>
            <a:r>
              <a:rPr lang="en-US"/>
              <a:t> - We use sklearn methods to filter the required features and machine learning algorithms to build a model and calculate the metrics.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4163559ff3_0_48"/>
          <p:cNvSpPr txBox="1">
            <a:spLocks noGrp="1"/>
          </p:cNvSpPr>
          <p:nvPr>
            <p:ph type="title"/>
          </p:nvPr>
        </p:nvSpPr>
        <p:spPr>
          <a:xfrm>
            <a:off x="457200" y="152722"/>
            <a:ext cx="5791200" cy="7221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REFERENCES</a:t>
            </a:r>
            <a:endParaRPr/>
          </a:p>
        </p:txBody>
      </p:sp>
      <p:sp>
        <p:nvSpPr>
          <p:cNvPr id="207" name="Google Shape;207;g24163559ff3_0_48"/>
          <p:cNvSpPr txBox="1">
            <a:spLocks noGrp="1"/>
          </p:cNvSpPr>
          <p:nvPr>
            <p:ph type="body" idx="1"/>
          </p:nvPr>
        </p:nvSpPr>
        <p:spPr>
          <a:xfrm>
            <a:off x="457200" y="930050"/>
            <a:ext cx="7620000" cy="5928000"/>
          </a:xfrm>
          <a:prstGeom prst="rect">
            <a:avLst/>
          </a:prstGeom>
        </p:spPr>
        <p:txBody>
          <a:bodyPr spcFirstLastPara="1" wrap="square" lIns="91425" tIns="45700" rIns="91425" bIns="45700" anchor="t" anchorCtr="0">
            <a:normAutofit fontScale="70000" lnSpcReduction="10000"/>
          </a:bodyPr>
          <a:lstStyle/>
          <a:p>
            <a:pPr marL="0" lvl="0" indent="0" algn="just" rtl="0">
              <a:lnSpc>
                <a:spcPct val="150000"/>
              </a:lnSpc>
              <a:spcBef>
                <a:spcPts val="360"/>
              </a:spcBef>
              <a:spcAft>
                <a:spcPts val="0"/>
              </a:spcAft>
              <a:buNone/>
            </a:pPr>
            <a:r>
              <a:rPr lang="en-US"/>
              <a:t>1.</a:t>
            </a:r>
            <a:r>
              <a:rPr lang="en-US">
                <a:solidFill>
                  <a:srgbClr val="222222"/>
                </a:solidFill>
                <a:highlight>
                  <a:srgbClr val="FFFFFF"/>
                </a:highlight>
              </a:rPr>
              <a:t>Jesmeen, M.Z.H., Hossen, J., Sayeed, S., Ho, C.K., Tawsif, K., Rahman, A. and Arif, E., 2018. A survey on cleaning dirty data using machine learning paradigm for big data analytics. </a:t>
            </a:r>
            <a:r>
              <a:rPr lang="en-US" i="1">
                <a:solidFill>
                  <a:srgbClr val="222222"/>
                </a:solidFill>
                <a:highlight>
                  <a:srgbClr val="FFFFFF"/>
                </a:highlight>
              </a:rPr>
              <a:t>Indonesian Journal of Electrical Engineering and Computer Science</a:t>
            </a:r>
            <a:r>
              <a:rPr lang="en-US">
                <a:solidFill>
                  <a:srgbClr val="222222"/>
                </a:solidFill>
                <a:highlight>
                  <a:srgbClr val="FFFFFF"/>
                </a:highlight>
              </a:rPr>
              <a:t>, </a:t>
            </a:r>
            <a:r>
              <a:rPr lang="en-US" i="1">
                <a:solidFill>
                  <a:srgbClr val="222222"/>
                </a:solidFill>
                <a:highlight>
                  <a:srgbClr val="FFFFFF"/>
                </a:highlight>
              </a:rPr>
              <a:t>10</a:t>
            </a:r>
            <a:r>
              <a:rPr lang="en-US">
                <a:solidFill>
                  <a:srgbClr val="222222"/>
                </a:solidFill>
                <a:highlight>
                  <a:srgbClr val="FFFFFF"/>
                </a:highlight>
              </a:rPr>
              <a:t>(3), pp.1234-1243.</a:t>
            </a:r>
            <a:endParaRPr>
              <a:solidFill>
                <a:srgbClr val="222222"/>
              </a:solidFill>
              <a:highlight>
                <a:srgbClr val="FFFFFF"/>
              </a:highlight>
            </a:endParaRPr>
          </a:p>
          <a:p>
            <a:pPr marL="0" lvl="0" indent="0" algn="just" rtl="0">
              <a:lnSpc>
                <a:spcPct val="150000"/>
              </a:lnSpc>
              <a:spcBef>
                <a:spcPts val="600"/>
              </a:spcBef>
              <a:spcAft>
                <a:spcPts val="0"/>
              </a:spcAft>
              <a:buNone/>
            </a:pPr>
            <a:endParaRPr>
              <a:solidFill>
                <a:srgbClr val="222222"/>
              </a:solidFill>
              <a:highlight>
                <a:srgbClr val="FFFFFF"/>
              </a:highlight>
            </a:endParaRPr>
          </a:p>
          <a:p>
            <a:pPr marL="0" lvl="0" indent="0" algn="just" rtl="0">
              <a:lnSpc>
                <a:spcPct val="150000"/>
              </a:lnSpc>
              <a:spcBef>
                <a:spcPts val="600"/>
              </a:spcBef>
              <a:spcAft>
                <a:spcPts val="0"/>
              </a:spcAft>
              <a:buNone/>
            </a:pPr>
            <a:r>
              <a:rPr lang="en-US">
                <a:solidFill>
                  <a:srgbClr val="222222"/>
                </a:solidFill>
                <a:highlight>
                  <a:srgbClr val="FFFFFF"/>
                </a:highlight>
              </a:rPr>
              <a:t>2.Neutatz, F., Chen, B., Abedjan, Z. and Wu, E., 2021. From Cleaning before ML to Cleaning for ML. </a:t>
            </a:r>
            <a:r>
              <a:rPr lang="en-US" i="1">
                <a:solidFill>
                  <a:srgbClr val="222222"/>
                </a:solidFill>
                <a:highlight>
                  <a:srgbClr val="FFFFFF"/>
                </a:highlight>
              </a:rPr>
              <a:t>IEEE Data Eng. Bull.</a:t>
            </a:r>
            <a:r>
              <a:rPr lang="en-US">
                <a:solidFill>
                  <a:srgbClr val="222222"/>
                </a:solidFill>
                <a:highlight>
                  <a:srgbClr val="FFFFFF"/>
                </a:highlight>
              </a:rPr>
              <a:t>, </a:t>
            </a:r>
            <a:r>
              <a:rPr lang="en-US" i="1">
                <a:solidFill>
                  <a:srgbClr val="222222"/>
                </a:solidFill>
                <a:highlight>
                  <a:srgbClr val="FFFFFF"/>
                </a:highlight>
              </a:rPr>
              <a:t>44</a:t>
            </a:r>
            <a:r>
              <a:rPr lang="en-US">
                <a:solidFill>
                  <a:srgbClr val="222222"/>
                </a:solidFill>
                <a:highlight>
                  <a:srgbClr val="FFFFFF"/>
                </a:highlight>
              </a:rPr>
              <a:t>(1), pp.24-41.</a:t>
            </a:r>
            <a:endParaRPr>
              <a:solidFill>
                <a:srgbClr val="222222"/>
              </a:solidFill>
              <a:highlight>
                <a:srgbClr val="FFFFFF"/>
              </a:highlight>
            </a:endParaRPr>
          </a:p>
          <a:p>
            <a:pPr marL="0" lvl="0" indent="0" algn="just" rtl="0">
              <a:lnSpc>
                <a:spcPct val="150000"/>
              </a:lnSpc>
              <a:spcBef>
                <a:spcPts val="600"/>
              </a:spcBef>
              <a:spcAft>
                <a:spcPts val="0"/>
              </a:spcAft>
              <a:buNone/>
            </a:pPr>
            <a:endParaRPr>
              <a:solidFill>
                <a:srgbClr val="222222"/>
              </a:solidFill>
              <a:highlight>
                <a:srgbClr val="FFFFFF"/>
              </a:highlight>
            </a:endParaRPr>
          </a:p>
          <a:p>
            <a:pPr marL="0" lvl="0" indent="0" algn="just" rtl="0">
              <a:lnSpc>
                <a:spcPct val="150000"/>
              </a:lnSpc>
              <a:spcBef>
                <a:spcPts val="600"/>
              </a:spcBef>
              <a:spcAft>
                <a:spcPts val="0"/>
              </a:spcAft>
              <a:buNone/>
            </a:pPr>
            <a:r>
              <a:rPr lang="en-US">
                <a:solidFill>
                  <a:srgbClr val="222222"/>
                </a:solidFill>
                <a:highlight>
                  <a:srgbClr val="FFFFFF"/>
                </a:highlight>
              </a:rPr>
              <a:t>3.Ga Young Lee, Lubna Alzamil, Bakhtiyar Doskenov, Arash Termehchy</a:t>
            </a:r>
            <a:endParaRPr>
              <a:solidFill>
                <a:srgbClr val="222222"/>
              </a:solidFill>
              <a:highlight>
                <a:srgbClr val="FFFFFF"/>
              </a:highlight>
            </a:endParaRPr>
          </a:p>
          <a:p>
            <a:pPr marL="0" lvl="0" indent="0" algn="just" rtl="0">
              <a:lnSpc>
                <a:spcPct val="150000"/>
              </a:lnSpc>
              <a:spcBef>
                <a:spcPts val="600"/>
              </a:spcBef>
              <a:spcAft>
                <a:spcPts val="0"/>
              </a:spcAft>
              <a:buNone/>
            </a:pPr>
            <a:r>
              <a:rPr lang="en-US">
                <a:solidFill>
                  <a:srgbClr val="222222"/>
                </a:solidFill>
                <a:highlight>
                  <a:srgbClr val="FFFFFF"/>
                </a:highlight>
              </a:rPr>
              <a:t>Cite As: arXiv:2109.07127 [cs.DB]</a:t>
            </a:r>
            <a:endParaRPr>
              <a:solidFill>
                <a:srgbClr val="222222"/>
              </a:solidFill>
              <a:highlight>
                <a:srgbClr val="FFFFFF"/>
              </a:highlight>
            </a:endParaRPr>
          </a:p>
          <a:p>
            <a:pPr marL="0" lvl="0" indent="0" algn="just" rtl="0">
              <a:lnSpc>
                <a:spcPct val="150000"/>
              </a:lnSpc>
              <a:spcBef>
                <a:spcPts val="600"/>
              </a:spcBef>
              <a:spcAft>
                <a:spcPts val="0"/>
              </a:spcAft>
              <a:buNone/>
            </a:pPr>
            <a:endParaRPr>
              <a:solidFill>
                <a:srgbClr val="222222"/>
              </a:solidFill>
              <a:highlight>
                <a:srgbClr val="FFFFFF"/>
              </a:highlight>
            </a:endParaRPr>
          </a:p>
          <a:p>
            <a:pPr marL="0" lvl="0" indent="0" algn="just" rtl="0">
              <a:lnSpc>
                <a:spcPct val="150000"/>
              </a:lnSpc>
              <a:spcBef>
                <a:spcPts val="600"/>
              </a:spcBef>
              <a:spcAft>
                <a:spcPts val="0"/>
              </a:spcAft>
              <a:buNone/>
            </a:pPr>
            <a:r>
              <a:rPr lang="en-US">
                <a:solidFill>
                  <a:srgbClr val="222222"/>
                </a:solidFill>
                <a:highlight>
                  <a:srgbClr val="FFFFFF"/>
                </a:highlight>
              </a:rPr>
              <a:t>4.Mahdavi, M., Neutatz, F., Visengeriyeva, L. and Abedjan, Z., 2019. Towards automated data cleaning workflows. </a:t>
            </a:r>
            <a:r>
              <a:rPr lang="en-US" i="1">
                <a:solidFill>
                  <a:srgbClr val="222222"/>
                </a:solidFill>
                <a:highlight>
                  <a:srgbClr val="FFFFFF"/>
                </a:highlight>
              </a:rPr>
              <a:t>Machine Learning</a:t>
            </a:r>
            <a:r>
              <a:rPr lang="en-US">
                <a:solidFill>
                  <a:srgbClr val="222222"/>
                </a:solidFill>
                <a:highlight>
                  <a:srgbClr val="FFFFFF"/>
                </a:highlight>
              </a:rPr>
              <a:t>, </a:t>
            </a:r>
            <a:r>
              <a:rPr lang="en-US" i="1">
                <a:solidFill>
                  <a:srgbClr val="222222"/>
                </a:solidFill>
                <a:highlight>
                  <a:srgbClr val="FFFFFF"/>
                </a:highlight>
              </a:rPr>
              <a:t>15</a:t>
            </a:r>
            <a:r>
              <a:rPr lang="en-US">
                <a:solidFill>
                  <a:srgbClr val="222222"/>
                </a:solidFill>
                <a:highlight>
                  <a:srgbClr val="FFFFFF"/>
                </a:highlight>
              </a:rPr>
              <a:t>, p.16.</a:t>
            </a:r>
            <a:endParaRPr>
              <a:solidFill>
                <a:srgbClr val="222222"/>
              </a:solidFill>
              <a:highlight>
                <a:srgbClr val="FFFFFF"/>
              </a:highlight>
            </a:endParaRPr>
          </a:p>
          <a:p>
            <a:pPr marL="0" lvl="0" indent="0" algn="just" rtl="0">
              <a:lnSpc>
                <a:spcPct val="150000"/>
              </a:lnSpc>
              <a:spcBef>
                <a:spcPts val="600"/>
              </a:spcBef>
              <a:spcAft>
                <a:spcPts val="0"/>
              </a:spcAft>
              <a:buNone/>
            </a:pPr>
            <a:endParaRPr>
              <a:solidFill>
                <a:srgbClr val="222222"/>
              </a:solidFill>
              <a:highlight>
                <a:srgbClr val="FFFFFF"/>
              </a:highlight>
            </a:endParaRPr>
          </a:p>
          <a:p>
            <a:pPr marL="0" lvl="0" indent="0" algn="just" rtl="0">
              <a:lnSpc>
                <a:spcPct val="150000"/>
              </a:lnSpc>
              <a:spcBef>
                <a:spcPts val="600"/>
              </a:spcBef>
              <a:spcAft>
                <a:spcPts val="0"/>
              </a:spcAft>
              <a:buClr>
                <a:schemeClr val="dk1"/>
              </a:buClr>
              <a:buSzPct val="55000"/>
              <a:buFont typeface="Arial"/>
              <a:buNone/>
            </a:pPr>
            <a:r>
              <a:rPr lang="en-US">
                <a:solidFill>
                  <a:srgbClr val="222222"/>
                </a:solidFill>
                <a:highlight>
                  <a:srgbClr val="FFFFFF"/>
                </a:highlight>
              </a:rPr>
              <a:t>5.Corrales, D.C., Corrales, J.C. and Ledezma, A., 2018. How to address the data quality issues in regression models: a guided process for data cleaning. </a:t>
            </a:r>
            <a:r>
              <a:rPr lang="en-US" i="1">
                <a:solidFill>
                  <a:srgbClr val="222222"/>
                </a:solidFill>
                <a:highlight>
                  <a:srgbClr val="FFFFFF"/>
                </a:highlight>
              </a:rPr>
              <a:t>Symmetry</a:t>
            </a:r>
            <a:r>
              <a:rPr lang="en-US">
                <a:solidFill>
                  <a:srgbClr val="222222"/>
                </a:solidFill>
                <a:highlight>
                  <a:srgbClr val="FFFFFF"/>
                </a:highlight>
              </a:rPr>
              <a:t>, </a:t>
            </a:r>
            <a:r>
              <a:rPr lang="en-US" i="1">
                <a:solidFill>
                  <a:srgbClr val="222222"/>
                </a:solidFill>
                <a:highlight>
                  <a:srgbClr val="FFFFFF"/>
                </a:highlight>
              </a:rPr>
              <a:t>10</a:t>
            </a:r>
            <a:r>
              <a:rPr lang="en-US">
                <a:solidFill>
                  <a:srgbClr val="222222"/>
                </a:solidFill>
                <a:highlight>
                  <a:srgbClr val="FFFFFF"/>
                </a:highlight>
              </a:rPr>
              <a:t>(4), p.99.</a:t>
            </a:r>
            <a:endParaRPr>
              <a:solidFill>
                <a:srgbClr val="222222"/>
              </a:solidFill>
              <a:highlight>
                <a:srgbClr val="FFFFFF"/>
              </a:highlight>
            </a:endParaRPr>
          </a:p>
          <a:p>
            <a:pPr marL="0" lvl="0" indent="0" algn="l" rtl="0">
              <a:spcBef>
                <a:spcPts val="600"/>
              </a:spcBef>
              <a:spcAft>
                <a:spcPts val="600"/>
              </a:spcAft>
              <a:buNone/>
            </a:pPr>
            <a:endParaRPr sz="1600">
              <a:solidFill>
                <a:srgbClr val="2222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42b9b1dcc3_0_17"/>
          <p:cNvSpPr txBox="1">
            <a:spLocks noGrp="1"/>
          </p:cNvSpPr>
          <p:nvPr>
            <p:ph type="title"/>
          </p:nvPr>
        </p:nvSpPr>
        <p:spPr>
          <a:xfrm>
            <a:off x="457200" y="152718"/>
            <a:ext cx="57912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endParaRPr/>
          </a:p>
        </p:txBody>
      </p:sp>
      <p:sp>
        <p:nvSpPr>
          <p:cNvPr id="214" name="Google Shape;214;g242b9b1dcc3_0_17"/>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l" rtl="0">
              <a:spcBef>
                <a:spcPts val="360"/>
              </a:spcBef>
              <a:spcAft>
                <a:spcPts val="600"/>
              </a:spcAft>
              <a:buNone/>
            </a:pPr>
            <a:endParaRPr/>
          </a:p>
        </p:txBody>
      </p:sp>
      <p:pic>
        <p:nvPicPr>
          <p:cNvPr id="215" name="Google Shape;215;g242b9b1dcc3_0_17"/>
          <p:cNvPicPr preferRelativeResize="0"/>
          <p:nvPr/>
        </p:nvPicPr>
        <p:blipFill>
          <a:blip r:embed="rId3">
            <a:alphaModFix/>
          </a:blip>
          <a:stretch>
            <a:fillRect/>
          </a:stretch>
        </p:blipFill>
        <p:spPr>
          <a:xfrm>
            <a:off x="0" y="0"/>
            <a:ext cx="8955226"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Arial Black"/>
              <a:buNone/>
            </a:pPr>
            <a:r>
              <a:rPr lang="en-US"/>
              <a:t>CONTENT</a:t>
            </a:r>
            <a:br>
              <a:rPr lang="en-US"/>
            </a:br>
            <a:endParaRPr/>
          </a:p>
        </p:txBody>
      </p:sp>
      <p:sp>
        <p:nvSpPr>
          <p:cNvPr id="102" name="Google Shape;102;p2"/>
          <p:cNvSpPr txBox="1">
            <a:spLocks noGrp="1"/>
          </p:cNvSpPr>
          <p:nvPr>
            <p:ph type="body" idx="1"/>
          </p:nvPr>
        </p:nvSpPr>
        <p:spPr>
          <a:xfrm>
            <a:off x="457200" y="1752600"/>
            <a:ext cx="7620000" cy="43737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Font typeface="Noto Sans Symbols"/>
              <a:buChar char="❖"/>
            </a:pPr>
            <a:r>
              <a:rPr lang="en-US"/>
              <a:t>Introduction</a:t>
            </a:r>
            <a:endParaRPr/>
          </a:p>
          <a:p>
            <a:pPr marL="342900" lvl="0" indent="-342900" algn="l" rtl="0">
              <a:spcBef>
                <a:spcPts val="1000"/>
              </a:spcBef>
              <a:spcAft>
                <a:spcPts val="0"/>
              </a:spcAft>
              <a:buClr>
                <a:schemeClr val="dk1"/>
              </a:buClr>
              <a:buSzPts val="2000"/>
              <a:buFont typeface="Noto Sans Symbols"/>
              <a:buChar char="❖"/>
            </a:pPr>
            <a:r>
              <a:rPr lang="en-US"/>
              <a:t>Problem Statement</a:t>
            </a:r>
            <a:endParaRPr/>
          </a:p>
          <a:p>
            <a:pPr marL="342900" lvl="0" indent="-342900" algn="l" rtl="0">
              <a:spcBef>
                <a:spcPts val="1000"/>
              </a:spcBef>
              <a:spcAft>
                <a:spcPts val="0"/>
              </a:spcAft>
              <a:buClr>
                <a:schemeClr val="dk1"/>
              </a:buClr>
              <a:buSzPts val="2000"/>
              <a:buFont typeface="Noto Sans Symbols"/>
              <a:buChar char="❖"/>
            </a:pPr>
            <a:r>
              <a:rPr lang="en-US"/>
              <a:t>Objective</a:t>
            </a:r>
            <a:endParaRPr/>
          </a:p>
          <a:p>
            <a:pPr marL="342900" lvl="0" indent="-342900" algn="l" rtl="0">
              <a:spcBef>
                <a:spcPts val="1000"/>
              </a:spcBef>
              <a:spcAft>
                <a:spcPts val="0"/>
              </a:spcAft>
              <a:buClr>
                <a:schemeClr val="dk1"/>
              </a:buClr>
              <a:buSzPts val="2000"/>
              <a:buFont typeface="Noto Sans Symbols"/>
              <a:buChar char="❖"/>
            </a:pPr>
            <a:r>
              <a:rPr lang="en-US"/>
              <a:t>Literature Survey</a:t>
            </a:r>
            <a:endParaRPr/>
          </a:p>
          <a:p>
            <a:pPr marL="342900" lvl="0" indent="-342900" algn="l" rtl="0">
              <a:spcBef>
                <a:spcPts val="1000"/>
              </a:spcBef>
              <a:spcAft>
                <a:spcPts val="0"/>
              </a:spcAft>
              <a:buClr>
                <a:schemeClr val="dk1"/>
              </a:buClr>
              <a:buSzPts val="2000"/>
              <a:buFont typeface="Noto Sans Symbols"/>
              <a:buChar char="❖"/>
            </a:pPr>
            <a:r>
              <a:rPr lang="en-US"/>
              <a:t>Limitations of Existing Systems </a:t>
            </a:r>
            <a:endParaRPr/>
          </a:p>
          <a:p>
            <a:pPr marL="342900" lvl="0" indent="-342900" algn="l" rtl="0">
              <a:spcBef>
                <a:spcPts val="1000"/>
              </a:spcBef>
              <a:spcAft>
                <a:spcPts val="0"/>
              </a:spcAft>
              <a:buClr>
                <a:schemeClr val="dk1"/>
              </a:buClr>
              <a:buSzPts val="2000"/>
              <a:buFont typeface="Noto Sans Symbols"/>
              <a:buChar char="❖"/>
            </a:pPr>
            <a:r>
              <a:rPr lang="en-US"/>
              <a:t>Research Gap and Research Challenges</a:t>
            </a:r>
            <a:endParaRPr/>
          </a:p>
          <a:p>
            <a:pPr marL="342900" lvl="0" indent="-342900" algn="l" rtl="0">
              <a:spcBef>
                <a:spcPts val="1000"/>
              </a:spcBef>
              <a:spcAft>
                <a:spcPts val="0"/>
              </a:spcAft>
              <a:buClr>
                <a:schemeClr val="dk1"/>
              </a:buClr>
              <a:buSzPts val="2000"/>
              <a:buFont typeface="Noto Sans Symbols"/>
              <a:buChar char="❖"/>
            </a:pPr>
            <a:r>
              <a:rPr lang="en-US"/>
              <a:t>Proposed Methodology</a:t>
            </a:r>
            <a:endParaRPr/>
          </a:p>
          <a:p>
            <a:pPr marL="342900" lvl="0" indent="-342900" algn="l" rtl="0">
              <a:spcBef>
                <a:spcPts val="1000"/>
              </a:spcBef>
              <a:spcAft>
                <a:spcPts val="0"/>
              </a:spcAft>
              <a:buClr>
                <a:schemeClr val="dk1"/>
              </a:buClr>
              <a:buSzPts val="2000"/>
              <a:buFont typeface="Noto Sans Symbols"/>
              <a:buChar char="❖"/>
            </a:pPr>
            <a:r>
              <a:rPr lang="en-US"/>
              <a:t>Subject Mapping</a:t>
            </a:r>
            <a:endParaRPr/>
          </a:p>
          <a:p>
            <a:pPr marL="342900" lvl="0" indent="-342900" algn="l" rtl="0">
              <a:spcBef>
                <a:spcPts val="1000"/>
              </a:spcBef>
              <a:spcAft>
                <a:spcPts val="0"/>
              </a:spcAft>
              <a:buClr>
                <a:schemeClr val="dk1"/>
              </a:buClr>
              <a:buSzPts val="2000"/>
              <a:buFont typeface="Noto Sans Symbols"/>
              <a:buChar char="❖"/>
            </a:pPr>
            <a:r>
              <a:rPr lang="en-US"/>
              <a:t>References</a:t>
            </a:r>
            <a:endParaRPr/>
          </a:p>
          <a:p>
            <a:pPr marL="388620" lvl="0" indent="-342900" algn="l" rtl="0">
              <a:spcBef>
                <a:spcPts val="1000"/>
              </a:spcBef>
              <a:spcAft>
                <a:spcPts val="0"/>
              </a:spcAft>
              <a:buClr>
                <a:schemeClr val="dk1"/>
              </a:buClr>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163559ff3_0_0"/>
          <p:cNvSpPr txBox="1">
            <a:spLocks noGrp="1"/>
          </p:cNvSpPr>
          <p:nvPr>
            <p:ph type="title"/>
          </p:nvPr>
        </p:nvSpPr>
        <p:spPr>
          <a:xfrm>
            <a:off x="457200" y="152718"/>
            <a:ext cx="57912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INTRODUCTION</a:t>
            </a:r>
            <a:endParaRPr/>
          </a:p>
        </p:txBody>
      </p:sp>
      <p:sp>
        <p:nvSpPr>
          <p:cNvPr id="109" name="Google Shape;109;g24163559ff3_0_0"/>
          <p:cNvSpPr txBox="1">
            <a:spLocks noGrp="1"/>
          </p:cNvSpPr>
          <p:nvPr>
            <p:ph type="body" idx="1"/>
          </p:nvPr>
        </p:nvSpPr>
        <p:spPr>
          <a:xfrm>
            <a:off x="457200" y="1752600"/>
            <a:ext cx="7620000" cy="4741200"/>
          </a:xfrm>
          <a:prstGeom prst="rect">
            <a:avLst/>
          </a:prstGeom>
        </p:spPr>
        <p:txBody>
          <a:bodyPr spcFirstLastPara="1" wrap="square" lIns="91425" tIns="45700" rIns="91425" bIns="45700" anchor="t" anchorCtr="0">
            <a:normAutofit lnSpcReduction="20000"/>
          </a:bodyPr>
          <a:lstStyle/>
          <a:p>
            <a:pPr marL="0" lvl="0" indent="0" algn="just" rtl="0">
              <a:lnSpc>
                <a:spcPct val="150000"/>
              </a:lnSpc>
              <a:spcBef>
                <a:spcPts val="0"/>
              </a:spcBef>
              <a:spcAft>
                <a:spcPts val="0"/>
              </a:spcAft>
              <a:buNone/>
            </a:pPr>
            <a:r>
              <a:rPr lang="en-US" sz="2150"/>
              <a:t>Data cleaning is part of data preprocessing.It deals with detecting and removing errors and inconsistencies from data in order to improve quality of data.</a:t>
            </a:r>
            <a:endParaRPr sz="2150"/>
          </a:p>
          <a:p>
            <a:pPr marL="0" lvl="0" indent="0" algn="just" rtl="0">
              <a:lnSpc>
                <a:spcPct val="150000"/>
              </a:lnSpc>
              <a:spcBef>
                <a:spcPts val="0"/>
              </a:spcBef>
              <a:spcAft>
                <a:spcPts val="0"/>
              </a:spcAft>
              <a:buClr>
                <a:schemeClr val="dk1"/>
              </a:buClr>
              <a:buSzPts val="1100"/>
              <a:buFont typeface="Arial"/>
              <a:buNone/>
            </a:pPr>
            <a:endParaRPr sz="2150"/>
          </a:p>
          <a:p>
            <a:pPr marL="0" lvl="0" indent="457200" algn="just" rtl="0">
              <a:lnSpc>
                <a:spcPct val="150000"/>
              </a:lnSpc>
              <a:spcBef>
                <a:spcPts val="0"/>
              </a:spcBef>
              <a:spcAft>
                <a:spcPts val="0"/>
              </a:spcAft>
              <a:buClr>
                <a:schemeClr val="dk1"/>
              </a:buClr>
              <a:buSzPts val="1100"/>
              <a:buFont typeface="Arial"/>
              <a:buNone/>
            </a:pPr>
            <a:r>
              <a:rPr lang="en-US" sz="2150"/>
              <a:t>In recent years, data science, artificial intelligence and machine learning domains are the new trend in IT industries. These domains are mainly dependent on datasets and these datasets must be cleaned in order to arrive at accurate results.</a:t>
            </a:r>
            <a:endParaRPr sz="2150"/>
          </a:p>
          <a:p>
            <a:pPr marL="0" lvl="0" indent="0" algn="just" rtl="0">
              <a:lnSpc>
                <a:spcPct val="150000"/>
              </a:lnSpc>
              <a:spcBef>
                <a:spcPts val="0"/>
              </a:spcBef>
              <a:spcAft>
                <a:spcPts val="0"/>
              </a:spcAft>
              <a:buClr>
                <a:schemeClr val="dk1"/>
              </a:buClr>
              <a:buSzPts val="1100"/>
              <a:buFont typeface="Arial"/>
              <a:buNone/>
            </a:pPr>
            <a:endParaRPr b="0">
              <a:latin typeface="Times New Roman"/>
              <a:ea typeface="Times New Roman"/>
              <a:cs typeface="Times New Roman"/>
              <a:sym typeface="Times New Roman"/>
            </a:endParaRPr>
          </a:p>
          <a:p>
            <a:pPr marL="0" lvl="0" indent="0" algn="l" rtl="0">
              <a:spcBef>
                <a:spcPts val="360"/>
              </a:spcBef>
              <a:spcAft>
                <a:spcPts val="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4163559ff3_0_67"/>
          <p:cNvSpPr txBox="1">
            <a:spLocks noGrp="1"/>
          </p:cNvSpPr>
          <p:nvPr>
            <p:ph type="body" idx="1"/>
          </p:nvPr>
        </p:nvSpPr>
        <p:spPr>
          <a:xfrm>
            <a:off x="498600" y="2292125"/>
            <a:ext cx="7620000" cy="43737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US" sz="2150"/>
              <a:t>The project deals with cleaning of data by removing the unnecessary features in the dataset and filling the missing values. It also has the option to provide the metrics of the dataset for a particular machine learning algorithm model.</a:t>
            </a:r>
            <a:endParaRPr sz="2150"/>
          </a:p>
          <a:p>
            <a:pPr marL="0" lvl="0" indent="0" algn="l" rtl="0">
              <a:spcBef>
                <a:spcPts val="360"/>
              </a:spcBef>
              <a:spcAft>
                <a:spcPts val="600"/>
              </a:spcAft>
              <a:buNone/>
            </a:pPr>
            <a:endParaRPr/>
          </a:p>
        </p:txBody>
      </p:sp>
      <p:sp>
        <p:nvSpPr>
          <p:cNvPr id="116" name="Google Shape;116;g24163559ff3_0_67"/>
          <p:cNvSpPr txBox="1"/>
          <p:nvPr/>
        </p:nvSpPr>
        <p:spPr>
          <a:xfrm>
            <a:off x="609600" y="990600"/>
            <a:ext cx="762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a:solidFill>
                  <a:schemeClr val="dk2"/>
                </a:solidFill>
                <a:latin typeface="Arial Black"/>
                <a:ea typeface="Arial Black"/>
                <a:cs typeface="Arial Black"/>
                <a:sym typeface="Arial Black"/>
              </a:rPr>
              <a:t>INTRODUCTION(CONTD)</a:t>
            </a:r>
            <a:endParaRPr sz="3600">
              <a:solidFill>
                <a:schemeClr val="dk2"/>
              </a:solidFill>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4163559ff3_0_6"/>
          <p:cNvSpPr txBox="1">
            <a:spLocks noGrp="1"/>
          </p:cNvSpPr>
          <p:nvPr>
            <p:ph type="title"/>
          </p:nvPr>
        </p:nvSpPr>
        <p:spPr>
          <a:xfrm>
            <a:off x="457200" y="152725"/>
            <a:ext cx="69375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PROBLEM STATEMENT</a:t>
            </a:r>
            <a:endParaRPr/>
          </a:p>
        </p:txBody>
      </p:sp>
      <p:sp>
        <p:nvSpPr>
          <p:cNvPr id="123" name="Google Shape;123;g24163559ff3_0_6"/>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just" rtl="0">
              <a:lnSpc>
                <a:spcPct val="150000"/>
              </a:lnSpc>
              <a:spcBef>
                <a:spcPts val="360"/>
              </a:spcBef>
              <a:spcAft>
                <a:spcPts val="600"/>
              </a:spcAft>
              <a:buNone/>
            </a:pPr>
            <a:r>
              <a:rPr lang="en-US"/>
              <a:t>Cleaning a dataset is time consuming and only small datasets can be cleaned manually.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4163559ff3_0_12"/>
          <p:cNvSpPr txBox="1">
            <a:spLocks noGrp="1"/>
          </p:cNvSpPr>
          <p:nvPr>
            <p:ph type="title"/>
          </p:nvPr>
        </p:nvSpPr>
        <p:spPr>
          <a:xfrm>
            <a:off x="457200" y="152718"/>
            <a:ext cx="57912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OBJECTIVE</a:t>
            </a:r>
            <a:endParaRPr/>
          </a:p>
        </p:txBody>
      </p:sp>
      <p:sp>
        <p:nvSpPr>
          <p:cNvPr id="130" name="Google Shape;130;g24163559ff3_0_12"/>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457200" lvl="0" indent="-342900" algn="just" rtl="0">
              <a:lnSpc>
                <a:spcPct val="150000"/>
              </a:lnSpc>
              <a:spcBef>
                <a:spcPts val="360"/>
              </a:spcBef>
              <a:spcAft>
                <a:spcPts val="0"/>
              </a:spcAft>
              <a:buSzPts val="1800"/>
              <a:buChar char="❖"/>
            </a:pPr>
            <a:r>
              <a:rPr lang="en-US" dirty="0"/>
              <a:t>To reduce the time to clean the dataset.</a:t>
            </a:r>
            <a:endParaRPr dirty="0"/>
          </a:p>
          <a:p>
            <a:pPr marL="457200" lvl="0" indent="-342900" algn="just" rtl="0">
              <a:lnSpc>
                <a:spcPct val="150000"/>
              </a:lnSpc>
              <a:spcBef>
                <a:spcPts val="0"/>
              </a:spcBef>
              <a:spcAft>
                <a:spcPts val="0"/>
              </a:spcAft>
              <a:buSzPts val="1800"/>
              <a:buChar char="❖"/>
            </a:pPr>
            <a:r>
              <a:rPr lang="en-US" dirty="0"/>
              <a:t>Also to provide a general idea on how good the dataset is for a particular machine learning algorithm.</a:t>
            </a:r>
            <a:endParaRPr dirty="0"/>
          </a:p>
          <a:p>
            <a:pPr marL="457200" lvl="0" indent="-342900" algn="just" rtl="0">
              <a:lnSpc>
                <a:spcPct val="150000"/>
              </a:lnSpc>
              <a:spcBef>
                <a:spcPts val="0"/>
              </a:spcBef>
              <a:spcAft>
                <a:spcPts val="0"/>
              </a:spcAft>
              <a:buSzPts val="1800"/>
              <a:buChar char="❖"/>
            </a:pPr>
            <a:r>
              <a:rPr lang="en-US" dirty="0"/>
              <a:t>To improve the quality of the dataset.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4163559ff3_0_18"/>
          <p:cNvSpPr txBox="1">
            <a:spLocks noGrp="1"/>
          </p:cNvSpPr>
          <p:nvPr>
            <p:ph type="title"/>
          </p:nvPr>
        </p:nvSpPr>
        <p:spPr>
          <a:xfrm>
            <a:off x="457200" y="152722"/>
            <a:ext cx="5791200" cy="701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LITERATURE SURVEY</a:t>
            </a:r>
            <a:endParaRPr/>
          </a:p>
        </p:txBody>
      </p:sp>
      <p:graphicFrame>
        <p:nvGraphicFramePr>
          <p:cNvPr id="137" name="Google Shape;137;g24163559ff3_0_18"/>
          <p:cNvGraphicFramePr/>
          <p:nvPr/>
        </p:nvGraphicFramePr>
        <p:xfrm>
          <a:off x="256625" y="916940"/>
          <a:ext cx="8012600" cy="5864655"/>
        </p:xfrm>
        <a:graphic>
          <a:graphicData uri="http://schemas.openxmlformats.org/drawingml/2006/table">
            <a:tbl>
              <a:tblPr>
                <a:noFill/>
                <a:tableStyleId>{B64955EB-7412-41AA-BB3A-24D98C45800E}</a:tableStyleId>
              </a:tblPr>
              <a:tblGrid>
                <a:gridCol w="543375">
                  <a:extLst>
                    <a:ext uri="{9D8B030D-6E8A-4147-A177-3AD203B41FA5}">
                      <a16:colId xmlns:a16="http://schemas.microsoft.com/office/drawing/2014/main" val="20000"/>
                    </a:ext>
                  </a:extLst>
                </a:gridCol>
                <a:gridCol w="2055525">
                  <a:extLst>
                    <a:ext uri="{9D8B030D-6E8A-4147-A177-3AD203B41FA5}">
                      <a16:colId xmlns:a16="http://schemas.microsoft.com/office/drawing/2014/main" val="20001"/>
                    </a:ext>
                  </a:extLst>
                </a:gridCol>
                <a:gridCol w="3392875">
                  <a:extLst>
                    <a:ext uri="{9D8B030D-6E8A-4147-A177-3AD203B41FA5}">
                      <a16:colId xmlns:a16="http://schemas.microsoft.com/office/drawing/2014/main" val="20002"/>
                    </a:ext>
                  </a:extLst>
                </a:gridCol>
                <a:gridCol w="2020825">
                  <a:extLst>
                    <a:ext uri="{9D8B030D-6E8A-4147-A177-3AD203B41FA5}">
                      <a16:colId xmlns:a16="http://schemas.microsoft.com/office/drawing/2014/main" val="20003"/>
                    </a:ext>
                  </a:extLst>
                </a:gridCol>
              </a:tblGrid>
              <a:tr h="745025">
                <a:tc>
                  <a:txBody>
                    <a:bodyPr/>
                    <a:lstStyle/>
                    <a:p>
                      <a:pPr marL="0" lvl="0" indent="0" algn="l" rtl="0">
                        <a:spcBef>
                          <a:spcPts val="0"/>
                        </a:spcBef>
                        <a:spcAft>
                          <a:spcPts val="0"/>
                        </a:spcAft>
                        <a:buNone/>
                      </a:pPr>
                      <a:r>
                        <a:rPr lang="en-US" sz="1600" b="1"/>
                        <a:t>SL No.</a:t>
                      </a:r>
                      <a:endParaRPr sz="1600" b="1"/>
                    </a:p>
                  </a:txBody>
                  <a:tcPr marL="91425" marR="91425" marT="91425" marB="91425"/>
                </a:tc>
                <a:tc>
                  <a:txBody>
                    <a:bodyPr/>
                    <a:lstStyle/>
                    <a:p>
                      <a:pPr marL="0" lvl="0" indent="0" algn="l" rtl="0">
                        <a:spcBef>
                          <a:spcPts val="0"/>
                        </a:spcBef>
                        <a:spcAft>
                          <a:spcPts val="0"/>
                        </a:spcAft>
                        <a:buNone/>
                      </a:pPr>
                      <a:r>
                        <a:rPr lang="en-US" sz="1600" b="1"/>
                        <a:t>Paper </a:t>
                      </a:r>
                      <a:endParaRPr sz="1600" b="1"/>
                    </a:p>
                  </a:txBody>
                  <a:tcPr marL="91425" marR="91425" marT="91425" marB="91425"/>
                </a:tc>
                <a:tc>
                  <a:txBody>
                    <a:bodyPr/>
                    <a:lstStyle/>
                    <a:p>
                      <a:pPr marL="0" lvl="0" indent="0" algn="l" rtl="0">
                        <a:spcBef>
                          <a:spcPts val="0"/>
                        </a:spcBef>
                        <a:spcAft>
                          <a:spcPts val="0"/>
                        </a:spcAft>
                        <a:buNone/>
                      </a:pPr>
                      <a:r>
                        <a:rPr lang="en-US" sz="1600" b="1"/>
                        <a:t>Work Carried out</a:t>
                      </a:r>
                      <a:endParaRPr sz="1600" b="1"/>
                    </a:p>
                  </a:txBody>
                  <a:tcPr marL="91425" marR="91425" marT="91425" marB="91425"/>
                </a:tc>
                <a:tc>
                  <a:txBody>
                    <a:bodyPr/>
                    <a:lstStyle/>
                    <a:p>
                      <a:pPr marL="0" lvl="0" indent="0" algn="l" rtl="0">
                        <a:lnSpc>
                          <a:spcPct val="150000"/>
                        </a:lnSpc>
                        <a:spcBef>
                          <a:spcPts val="0"/>
                        </a:spcBef>
                        <a:spcAft>
                          <a:spcPts val="0"/>
                        </a:spcAft>
                        <a:buNone/>
                      </a:pPr>
                      <a:r>
                        <a:rPr lang="en-US" sz="1600" b="1"/>
                        <a:t>Limitations</a:t>
                      </a:r>
                      <a:endParaRPr sz="1600" b="1"/>
                    </a:p>
                  </a:txBody>
                  <a:tcPr marL="91425" marR="91425" marT="91425" marB="91425"/>
                </a:tc>
                <a:extLst>
                  <a:ext uri="{0D108BD9-81ED-4DB2-BD59-A6C34878D82A}">
                    <a16:rowId xmlns:a16="http://schemas.microsoft.com/office/drawing/2014/main" val="10000"/>
                  </a:ext>
                </a:extLst>
              </a:tr>
              <a:tr h="2227425">
                <a:tc>
                  <a:txBody>
                    <a:bodyPr/>
                    <a:lstStyle/>
                    <a:p>
                      <a:pPr marL="0" lvl="0" indent="0" algn="just" rtl="0">
                        <a:spcBef>
                          <a:spcPts val="0"/>
                        </a:spcBef>
                        <a:spcAft>
                          <a:spcPts val="0"/>
                        </a:spcAft>
                        <a:buNone/>
                      </a:pPr>
                      <a:r>
                        <a:rPr lang="en-US" b="1"/>
                        <a:t>1.</a:t>
                      </a:r>
                      <a:endParaRPr b="1"/>
                    </a:p>
                  </a:txBody>
                  <a:tcPr marL="91425" marR="91425" marT="91425" marB="91425"/>
                </a:tc>
                <a:tc>
                  <a:txBody>
                    <a:bodyPr/>
                    <a:lstStyle/>
                    <a:p>
                      <a:pPr marL="0" lvl="0" indent="0" algn="just" rtl="0">
                        <a:lnSpc>
                          <a:spcPct val="150000"/>
                        </a:lnSpc>
                        <a:spcBef>
                          <a:spcPts val="360"/>
                        </a:spcBef>
                        <a:spcAft>
                          <a:spcPts val="0"/>
                        </a:spcAft>
                        <a:buNone/>
                      </a:pPr>
                      <a:r>
                        <a:rPr lang="en-US" sz="1200" b="1">
                          <a:solidFill>
                            <a:srgbClr val="222222"/>
                          </a:solidFill>
                          <a:highlight>
                            <a:schemeClr val="lt1"/>
                          </a:highlight>
                        </a:rPr>
                        <a:t>Jesmeen, M.Z.H.,  Hossen, J</a:t>
                      </a:r>
                      <a:endParaRPr sz="1200" b="1">
                        <a:solidFill>
                          <a:srgbClr val="222222"/>
                        </a:solidFill>
                        <a:highlight>
                          <a:schemeClr val="lt1"/>
                        </a:highlight>
                      </a:endParaRPr>
                    </a:p>
                    <a:p>
                      <a:pPr marL="0" lvl="0" indent="0" algn="just" rtl="0">
                        <a:lnSpc>
                          <a:spcPct val="150000"/>
                        </a:lnSpc>
                        <a:spcBef>
                          <a:spcPts val="600"/>
                        </a:spcBef>
                        <a:spcAft>
                          <a:spcPts val="600"/>
                        </a:spcAft>
                        <a:buClr>
                          <a:schemeClr val="dk1"/>
                        </a:buClr>
                        <a:buSzPts val="1100"/>
                        <a:buFont typeface="Arial"/>
                        <a:buNone/>
                      </a:pPr>
                      <a:r>
                        <a:rPr lang="en-US" sz="1200" b="1">
                          <a:solidFill>
                            <a:srgbClr val="222222"/>
                          </a:solidFill>
                          <a:highlight>
                            <a:schemeClr val="lt1"/>
                          </a:highlight>
                        </a:rPr>
                        <a:t>“A survey on cleaning dirty data using machine learning paradigm for big data analytics.” [1]</a:t>
                      </a:r>
                      <a:endParaRPr sz="600" b="1"/>
                    </a:p>
                  </a:txBody>
                  <a:tcPr marL="91425" marR="91425" marT="91425" marB="91425"/>
                </a:tc>
                <a:tc>
                  <a:txBody>
                    <a:bodyPr/>
                    <a:lstStyle/>
                    <a:p>
                      <a:pPr marL="0" lvl="0" indent="0" algn="just" rtl="0">
                        <a:lnSpc>
                          <a:spcPct val="150000"/>
                        </a:lnSpc>
                        <a:spcBef>
                          <a:spcPts val="0"/>
                        </a:spcBef>
                        <a:spcAft>
                          <a:spcPts val="0"/>
                        </a:spcAft>
                        <a:buNone/>
                      </a:pPr>
                      <a:r>
                        <a:rPr lang="en-US" sz="1200" b="1"/>
                        <a:t>An overview is initiated to identify the potential of data cleaning in big data analytics in the process of gathering, arranging and processing information.</a:t>
                      </a:r>
                      <a:endParaRPr sz="1200" b="1"/>
                    </a:p>
                    <a:p>
                      <a:pPr marL="0" lvl="0" indent="0" algn="just" rtl="0">
                        <a:lnSpc>
                          <a:spcPct val="150000"/>
                        </a:lnSpc>
                        <a:spcBef>
                          <a:spcPts val="0"/>
                        </a:spcBef>
                        <a:spcAft>
                          <a:spcPts val="0"/>
                        </a:spcAft>
                        <a:buNone/>
                      </a:pPr>
                      <a:r>
                        <a:rPr lang="en-US" sz="1200" b="1"/>
                        <a:t>A comparison of commercialized tools is presented by obtaining comments from different customers.</a:t>
                      </a:r>
                      <a:endParaRPr sz="1200" b="1"/>
                    </a:p>
                  </a:txBody>
                  <a:tcPr marL="91425" marR="91425" marT="91425" marB="91425"/>
                </a:tc>
                <a:tc>
                  <a:txBody>
                    <a:bodyPr/>
                    <a:lstStyle/>
                    <a:p>
                      <a:pPr marL="457200" lvl="0" indent="-304800" algn="just" rtl="0">
                        <a:lnSpc>
                          <a:spcPct val="150000"/>
                        </a:lnSpc>
                        <a:spcBef>
                          <a:spcPts val="0"/>
                        </a:spcBef>
                        <a:spcAft>
                          <a:spcPts val="0"/>
                        </a:spcAft>
                        <a:buSzPts val="1200"/>
                        <a:buChar char="●"/>
                      </a:pPr>
                      <a:r>
                        <a:rPr lang="en-US" sz="1200" b="1"/>
                        <a:t>Scalability</a:t>
                      </a:r>
                      <a:endParaRPr sz="1200" b="1"/>
                    </a:p>
                    <a:p>
                      <a:pPr marL="457200" lvl="0" indent="-304800" algn="just" rtl="0">
                        <a:lnSpc>
                          <a:spcPct val="150000"/>
                        </a:lnSpc>
                        <a:spcBef>
                          <a:spcPts val="0"/>
                        </a:spcBef>
                        <a:spcAft>
                          <a:spcPts val="0"/>
                        </a:spcAft>
                        <a:buSzPts val="1200"/>
                        <a:buChar char="●"/>
                      </a:pPr>
                      <a:r>
                        <a:rPr lang="en-US" sz="1200" b="1"/>
                        <a:t>User Engagement</a:t>
                      </a:r>
                      <a:endParaRPr sz="1200" b="1"/>
                    </a:p>
                    <a:p>
                      <a:pPr marL="457200" lvl="0" indent="-304800" algn="just" rtl="0">
                        <a:lnSpc>
                          <a:spcPct val="150000"/>
                        </a:lnSpc>
                        <a:spcBef>
                          <a:spcPts val="0"/>
                        </a:spcBef>
                        <a:spcAft>
                          <a:spcPts val="0"/>
                        </a:spcAft>
                        <a:buSzPts val="1200"/>
                        <a:buChar char="●"/>
                      </a:pPr>
                      <a:r>
                        <a:rPr lang="en-US" sz="1200" b="1"/>
                        <a:t>Manual</a:t>
                      </a:r>
                      <a:endParaRPr sz="1200" b="1"/>
                    </a:p>
                  </a:txBody>
                  <a:tcPr marL="91425" marR="91425" marT="91425" marB="91425"/>
                </a:tc>
                <a:extLst>
                  <a:ext uri="{0D108BD9-81ED-4DB2-BD59-A6C34878D82A}">
                    <a16:rowId xmlns:a16="http://schemas.microsoft.com/office/drawing/2014/main" val="10001"/>
                  </a:ext>
                </a:extLst>
              </a:tr>
              <a:tr h="2834925">
                <a:tc>
                  <a:txBody>
                    <a:bodyPr/>
                    <a:lstStyle/>
                    <a:p>
                      <a:pPr marL="0" lvl="0" indent="0" algn="just" rtl="0">
                        <a:spcBef>
                          <a:spcPts val="0"/>
                        </a:spcBef>
                        <a:spcAft>
                          <a:spcPts val="0"/>
                        </a:spcAft>
                        <a:buNone/>
                      </a:pPr>
                      <a:r>
                        <a:rPr lang="en-US" b="1"/>
                        <a:t>2.</a:t>
                      </a:r>
                      <a:endParaRPr b="1"/>
                    </a:p>
                  </a:txBody>
                  <a:tcPr marL="91425" marR="91425" marT="91425" marB="91425"/>
                </a:tc>
                <a:tc>
                  <a:txBody>
                    <a:bodyPr/>
                    <a:lstStyle/>
                    <a:p>
                      <a:pPr marL="0" lvl="0" indent="0" algn="just" rtl="0">
                        <a:spcBef>
                          <a:spcPts val="0"/>
                        </a:spcBef>
                        <a:spcAft>
                          <a:spcPts val="0"/>
                        </a:spcAft>
                        <a:buNone/>
                      </a:pPr>
                      <a:r>
                        <a:rPr lang="en-US" sz="1200" b="1"/>
                        <a:t>Neutatz. F, Chen. B </a:t>
                      </a:r>
                      <a:endParaRPr sz="1200" b="1"/>
                    </a:p>
                    <a:p>
                      <a:pPr marL="0" lvl="0" indent="0" algn="just" rtl="0">
                        <a:spcBef>
                          <a:spcPts val="0"/>
                        </a:spcBef>
                        <a:spcAft>
                          <a:spcPts val="0"/>
                        </a:spcAft>
                        <a:buNone/>
                      </a:pPr>
                      <a:endParaRPr sz="1200" b="1"/>
                    </a:p>
                    <a:p>
                      <a:pPr marL="0" lvl="0" indent="0" algn="just" rtl="0">
                        <a:spcBef>
                          <a:spcPts val="0"/>
                        </a:spcBef>
                        <a:spcAft>
                          <a:spcPts val="0"/>
                        </a:spcAft>
                        <a:buNone/>
                      </a:pPr>
                      <a:r>
                        <a:rPr lang="en-US" sz="1200" b="1"/>
                        <a:t>“From Cleaning before ML to Cleaning for ML” [2]</a:t>
                      </a:r>
                      <a:endParaRPr sz="1200" b="1"/>
                    </a:p>
                  </a:txBody>
                  <a:tcPr marL="91425" marR="91425" marT="91425" marB="91425"/>
                </a:tc>
                <a:tc>
                  <a:txBody>
                    <a:bodyPr/>
                    <a:lstStyle/>
                    <a:p>
                      <a:pPr marL="0" lvl="0" indent="0" algn="just" rtl="0">
                        <a:lnSpc>
                          <a:spcPct val="150000"/>
                        </a:lnSpc>
                        <a:spcBef>
                          <a:spcPts val="0"/>
                        </a:spcBef>
                        <a:spcAft>
                          <a:spcPts val="0"/>
                        </a:spcAft>
                        <a:buNone/>
                      </a:pPr>
                      <a:r>
                        <a:rPr lang="en-US" sz="1200" b="1"/>
                        <a:t>The data is prepared by canonicalizing the user ids, extracting product information from the browsed pages, and ensuring that the expected attributes appear in each data record. Separate data science teams develop two models: the first estimates the likelihood that a given user will leave the service (churn), and the second estimates a user’s preference for different products (affinity).</a:t>
                      </a:r>
                      <a:endParaRPr sz="1200" b="1"/>
                    </a:p>
                  </a:txBody>
                  <a:tcPr marL="91425" marR="91425" marT="91425" marB="91425"/>
                </a:tc>
                <a:tc>
                  <a:txBody>
                    <a:bodyPr/>
                    <a:lstStyle/>
                    <a:p>
                      <a:pPr marL="457200" lvl="0" indent="-304800" algn="just" rtl="0">
                        <a:lnSpc>
                          <a:spcPct val="150000"/>
                        </a:lnSpc>
                        <a:spcBef>
                          <a:spcPts val="0"/>
                        </a:spcBef>
                        <a:spcAft>
                          <a:spcPts val="0"/>
                        </a:spcAft>
                        <a:buSzPts val="1200"/>
                        <a:buChar char="●"/>
                      </a:pPr>
                      <a:r>
                        <a:rPr lang="en-US" sz="1200" b="1"/>
                        <a:t>Unstructured data</a:t>
                      </a:r>
                      <a:endParaRPr sz="1200" b="1"/>
                    </a:p>
                    <a:p>
                      <a:pPr marL="457200" lvl="0" indent="-304800" algn="just" rtl="0">
                        <a:lnSpc>
                          <a:spcPct val="150000"/>
                        </a:lnSpc>
                        <a:spcBef>
                          <a:spcPts val="0"/>
                        </a:spcBef>
                        <a:spcAft>
                          <a:spcPts val="0"/>
                        </a:spcAft>
                        <a:buSzPts val="1200"/>
                        <a:buChar char="●"/>
                      </a:pPr>
                      <a:r>
                        <a:rPr lang="en-US" sz="1200" b="1"/>
                        <a:t>Population-level Errors</a:t>
                      </a:r>
                      <a:endParaRPr sz="1200" b="1"/>
                    </a:p>
                    <a:p>
                      <a:pPr marL="457200" lvl="0" indent="-304800" algn="just" rtl="0">
                        <a:lnSpc>
                          <a:spcPct val="150000"/>
                        </a:lnSpc>
                        <a:spcBef>
                          <a:spcPts val="0"/>
                        </a:spcBef>
                        <a:spcAft>
                          <a:spcPts val="0"/>
                        </a:spcAft>
                        <a:buSzPts val="1200"/>
                        <a:buChar char="●"/>
                      </a:pPr>
                      <a:r>
                        <a:rPr lang="en-US" sz="1200" b="1"/>
                        <a:t>Model entanglement</a:t>
                      </a:r>
                      <a:endParaRPr sz="1200" b="1"/>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g241c8f3e1f4_0_12"/>
          <p:cNvGraphicFramePr/>
          <p:nvPr/>
        </p:nvGraphicFramePr>
        <p:xfrm>
          <a:off x="243050" y="196550"/>
          <a:ext cx="8594925" cy="6173225"/>
        </p:xfrm>
        <a:graphic>
          <a:graphicData uri="http://schemas.openxmlformats.org/drawingml/2006/table">
            <a:tbl>
              <a:tblPr>
                <a:noFill/>
                <a:tableStyleId>{B64955EB-7412-41AA-BB3A-24D98C45800E}</a:tableStyleId>
              </a:tblPr>
              <a:tblGrid>
                <a:gridCol w="494325">
                  <a:extLst>
                    <a:ext uri="{9D8B030D-6E8A-4147-A177-3AD203B41FA5}">
                      <a16:colId xmlns:a16="http://schemas.microsoft.com/office/drawing/2014/main" val="20000"/>
                    </a:ext>
                  </a:extLst>
                </a:gridCol>
                <a:gridCol w="1979375">
                  <a:extLst>
                    <a:ext uri="{9D8B030D-6E8A-4147-A177-3AD203B41FA5}">
                      <a16:colId xmlns:a16="http://schemas.microsoft.com/office/drawing/2014/main" val="20001"/>
                    </a:ext>
                  </a:extLst>
                </a:gridCol>
                <a:gridCol w="4089725">
                  <a:extLst>
                    <a:ext uri="{9D8B030D-6E8A-4147-A177-3AD203B41FA5}">
                      <a16:colId xmlns:a16="http://schemas.microsoft.com/office/drawing/2014/main" val="20002"/>
                    </a:ext>
                  </a:extLst>
                </a:gridCol>
                <a:gridCol w="2031500">
                  <a:extLst>
                    <a:ext uri="{9D8B030D-6E8A-4147-A177-3AD203B41FA5}">
                      <a16:colId xmlns:a16="http://schemas.microsoft.com/office/drawing/2014/main" val="20003"/>
                    </a:ext>
                  </a:extLst>
                </a:gridCol>
              </a:tblGrid>
              <a:tr h="3417325">
                <a:tc>
                  <a:txBody>
                    <a:bodyPr/>
                    <a:lstStyle/>
                    <a:p>
                      <a:pPr marL="0" lvl="0" indent="0" algn="just" rtl="0">
                        <a:spcBef>
                          <a:spcPts val="0"/>
                        </a:spcBef>
                        <a:spcAft>
                          <a:spcPts val="0"/>
                        </a:spcAft>
                        <a:buNone/>
                      </a:pPr>
                      <a:r>
                        <a:rPr lang="en-US" b="1"/>
                        <a:t>3.</a:t>
                      </a:r>
                      <a:endParaRPr b="1"/>
                    </a:p>
                  </a:txBody>
                  <a:tcPr marL="91425" marR="91425" marT="91425" marB="91425"/>
                </a:tc>
                <a:tc>
                  <a:txBody>
                    <a:bodyPr/>
                    <a:lstStyle/>
                    <a:p>
                      <a:pPr marL="0" lvl="0" indent="0" algn="just" rtl="0">
                        <a:lnSpc>
                          <a:spcPct val="150000"/>
                        </a:lnSpc>
                        <a:spcBef>
                          <a:spcPts val="0"/>
                        </a:spcBef>
                        <a:spcAft>
                          <a:spcPts val="0"/>
                        </a:spcAft>
                        <a:buNone/>
                      </a:pPr>
                      <a:r>
                        <a:rPr lang="en-US" sz="1200" b="1"/>
                        <a:t>Ga Young Lee, Lubna Alzamil</a:t>
                      </a:r>
                      <a:endParaRPr sz="1200" b="1"/>
                    </a:p>
                    <a:p>
                      <a:pPr marL="0" lvl="0" indent="0" algn="just" rtl="0">
                        <a:lnSpc>
                          <a:spcPct val="150000"/>
                        </a:lnSpc>
                        <a:spcBef>
                          <a:spcPts val="0"/>
                        </a:spcBef>
                        <a:spcAft>
                          <a:spcPts val="0"/>
                        </a:spcAft>
                        <a:buNone/>
                      </a:pPr>
                      <a:endParaRPr sz="1200" b="1"/>
                    </a:p>
                    <a:p>
                      <a:pPr marL="0" lvl="0" indent="0" algn="just" rtl="0">
                        <a:lnSpc>
                          <a:spcPct val="150000"/>
                        </a:lnSpc>
                        <a:spcBef>
                          <a:spcPts val="0"/>
                        </a:spcBef>
                        <a:spcAft>
                          <a:spcPts val="0"/>
                        </a:spcAft>
                        <a:buNone/>
                      </a:pPr>
                      <a:r>
                        <a:rPr lang="en-US" sz="1200" b="1"/>
                        <a:t>“A Survey on Data Cleaning Methods for Improved Machine Learning Model Performance”[3]</a:t>
                      </a:r>
                      <a:endParaRPr sz="1200" b="1"/>
                    </a:p>
                  </a:txBody>
                  <a:tcPr marL="91425" marR="91425" marT="91425" marB="91425"/>
                </a:tc>
                <a:tc>
                  <a:txBody>
                    <a:bodyPr/>
                    <a:lstStyle/>
                    <a:p>
                      <a:pPr marL="0" lvl="0" indent="0" algn="just" rtl="0">
                        <a:lnSpc>
                          <a:spcPct val="150000"/>
                        </a:lnSpc>
                        <a:spcBef>
                          <a:spcPts val="0"/>
                        </a:spcBef>
                        <a:spcAft>
                          <a:spcPts val="0"/>
                        </a:spcAft>
                        <a:buNone/>
                      </a:pPr>
                      <a:r>
                        <a:rPr lang="en-US" sz="1200" b="1"/>
                        <a:t>Survey paper presents several approaches to data cleaning developed by reputable researchers and developers in the database management systems field to solve the challenge with data cleaning. Various data cleaning techniques are analyzed and compared, a general trend observed from the literature review is a transition toward more scalable and efficient frameworks that aims to reduce the human overhead cost in the development of more accurate and representative data instances</a:t>
                      </a:r>
                      <a:endParaRPr sz="1200" b="1"/>
                    </a:p>
                  </a:txBody>
                  <a:tcPr marL="91425" marR="91425" marT="91425" marB="91425"/>
                </a:tc>
                <a:tc>
                  <a:txBody>
                    <a:bodyPr/>
                    <a:lstStyle/>
                    <a:p>
                      <a:pPr marL="457200" lvl="0" indent="-304800" algn="just" rtl="0">
                        <a:lnSpc>
                          <a:spcPct val="150000"/>
                        </a:lnSpc>
                        <a:spcBef>
                          <a:spcPts val="0"/>
                        </a:spcBef>
                        <a:spcAft>
                          <a:spcPts val="0"/>
                        </a:spcAft>
                        <a:buSzPts val="1200"/>
                        <a:buChar char="●"/>
                      </a:pPr>
                      <a:r>
                        <a:rPr lang="en-US" sz="1200" b="1"/>
                        <a:t> Lack of Optimizer</a:t>
                      </a:r>
                      <a:endParaRPr sz="1200" b="1"/>
                    </a:p>
                    <a:p>
                      <a:pPr marL="457200" lvl="0" indent="-304800" algn="just" rtl="0">
                        <a:lnSpc>
                          <a:spcPct val="150000"/>
                        </a:lnSpc>
                        <a:spcBef>
                          <a:spcPts val="0"/>
                        </a:spcBef>
                        <a:spcAft>
                          <a:spcPts val="0"/>
                        </a:spcAft>
                        <a:buSzPts val="1200"/>
                        <a:buChar char="●"/>
                      </a:pPr>
                      <a:r>
                        <a:rPr lang="en-US" sz="1200" b="1"/>
                        <a:t>Tradeoff Between Efficiency and Coverage</a:t>
                      </a:r>
                      <a:endParaRPr sz="1200" b="1"/>
                    </a:p>
                    <a:p>
                      <a:pPr marL="457200" lvl="0" indent="-304800" algn="just" rtl="0">
                        <a:lnSpc>
                          <a:spcPct val="150000"/>
                        </a:lnSpc>
                        <a:spcBef>
                          <a:spcPts val="0"/>
                        </a:spcBef>
                        <a:spcAft>
                          <a:spcPts val="0"/>
                        </a:spcAft>
                        <a:buSzPts val="1200"/>
                        <a:buChar char="●"/>
                      </a:pPr>
                      <a:r>
                        <a:rPr lang="en-US" sz="1200" b="1"/>
                        <a:t>Limited Generalizability </a:t>
                      </a:r>
                      <a:endParaRPr sz="1200" b="1"/>
                    </a:p>
                  </a:txBody>
                  <a:tcPr marL="91425" marR="91425" marT="91425" marB="91425"/>
                </a:tc>
                <a:extLst>
                  <a:ext uri="{0D108BD9-81ED-4DB2-BD59-A6C34878D82A}">
                    <a16:rowId xmlns:a16="http://schemas.microsoft.com/office/drawing/2014/main" val="10000"/>
                  </a:ext>
                </a:extLst>
              </a:tr>
              <a:tr h="2755900">
                <a:tc>
                  <a:txBody>
                    <a:bodyPr/>
                    <a:lstStyle/>
                    <a:p>
                      <a:pPr marL="0" lvl="0" indent="0" algn="just" rtl="0">
                        <a:spcBef>
                          <a:spcPts val="0"/>
                        </a:spcBef>
                        <a:spcAft>
                          <a:spcPts val="0"/>
                        </a:spcAft>
                        <a:buNone/>
                      </a:pPr>
                      <a:r>
                        <a:rPr lang="en-US" b="1"/>
                        <a:t>4.</a:t>
                      </a:r>
                      <a:endParaRPr b="1"/>
                    </a:p>
                  </a:txBody>
                  <a:tcPr marL="91425" marR="91425" marT="91425" marB="91425"/>
                </a:tc>
                <a:tc>
                  <a:txBody>
                    <a:bodyPr/>
                    <a:lstStyle/>
                    <a:p>
                      <a:pPr marL="0" lvl="0" indent="0" algn="just" rtl="0">
                        <a:lnSpc>
                          <a:spcPct val="150000"/>
                        </a:lnSpc>
                        <a:spcBef>
                          <a:spcPts val="0"/>
                        </a:spcBef>
                        <a:spcAft>
                          <a:spcPts val="0"/>
                        </a:spcAft>
                        <a:buNone/>
                      </a:pPr>
                      <a:r>
                        <a:rPr lang="en-US" sz="1200" b="1"/>
                        <a:t>Mohammad Mahdavi , Felix Neutatz</a:t>
                      </a:r>
                      <a:endParaRPr sz="1200" b="1"/>
                    </a:p>
                    <a:p>
                      <a:pPr marL="0" lvl="0" indent="0" algn="just" rtl="0">
                        <a:lnSpc>
                          <a:spcPct val="150000"/>
                        </a:lnSpc>
                        <a:spcBef>
                          <a:spcPts val="0"/>
                        </a:spcBef>
                        <a:spcAft>
                          <a:spcPts val="0"/>
                        </a:spcAft>
                        <a:buNone/>
                      </a:pPr>
                      <a:endParaRPr sz="1200" b="1"/>
                    </a:p>
                    <a:p>
                      <a:pPr marL="0" lvl="0" indent="0" algn="just" rtl="0">
                        <a:lnSpc>
                          <a:spcPct val="150000"/>
                        </a:lnSpc>
                        <a:spcBef>
                          <a:spcPts val="0"/>
                        </a:spcBef>
                        <a:spcAft>
                          <a:spcPts val="0"/>
                        </a:spcAft>
                        <a:buNone/>
                      </a:pPr>
                      <a:r>
                        <a:rPr lang="en-US" sz="1200" b="1"/>
                        <a:t>“Towards Automated Data Cleaning Workflows” [4]</a:t>
                      </a:r>
                      <a:endParaRPr sz="1200" b="1"/>
                    </a:p>
                  </a:txBody>
                  <a:tcPr marL="91425" marR="91425" marT="91425" marB="91425"/>
                </a:tc>
                <a:tc>
                  <a:txBody>
                    <a:bodyPr/>
                    <a:lstStyle/>
                    <a:p>
                      <a:pPr marL="0" lvl="0" indent="0" algn="just" rtl="0">
                        <a:lnSpc>
                          <a:spcPct val="150000"/>
                        </a:lnSpc>
                        <a:spcBef>
                          <a:spcPts val="0"/>
                        </a:spcBef>
                        <a:spcAft>
                          <a:spcPts val="0"/>
                        </a:spcAft>
                        <a:buNone/>
                      </a:pPr>
                      <a:r>
                        <a:rPr lang="en-US" sz="1200" b="1"/>
                        <a:t>For unknown datasets, it is unrealistic to know the data quality problems upfront and to formulate all necessary quality constraints in one shot. Pragmatically, the user solves data quality problems by implementing an iterative cleaning process. This incremental approach poses the challenge of identifying the right sequence of cleaning routines and their configurations. </a:t>
                      </a:r>
                      <a:endParaRPr sz="1200" b="1"/>
                    </a:p>
                  </a:txBody>
                  <a:tcPr marL="91425" marR="91425" marT="91425" marB="91425"/>
                </a:tc>
                <a:tc>
                  <a:txBody>
                    <a:bodyPr/>
                    <a:lstStyle/>
                    <a:p>
                      <a:pPr marL="457200" lvl="0" indent="-304800" algn="just" rtl="0">
                        <a:lnSpc>
                          <a:spcPct val="150000"/>
                        </a:lnSpc>
                        <a:spcBef>
                          <a:spcPts val="0"/>
                        </a:spcBef>
                        <a:spcAft>
                          <a:spcPts val="0"/>
                        </a:spcAft>
                        <a:buClr>
                          <a:schemeClr val="dk1"/>
                        </a:buClr>
                        <a:buSzPts val="1200"/>
                        <a:buChar char="●"/>
                      </a:pPr>
                      <a:r>
                        <a:rPr lang="en-US" sz="1200" b="1">
                          <a:solidFill>
                            <a:schemeClr val="dk1"/>
                          </a:solidFill>
                        </a:rPr>
                        <a:t>Scalability</a:t>
                      </a:r>
                      <a:endParaRPr sz="1200" b="1">
                        <a:solidFill>
                          <a:schemeClr val="dk1"/>
                        </a:solidFill>
                      </a:endParaRPr>
                    </a:p>
                    <a:p>
                      <a:pPr marL="457200" lvl="0" indent="-304800" algn="just" rtl="0">
                        <a:lnSpc>
                          <a:spcPct val="150000"/>
                        </a:lnSpc>
                        <a:spcBef>
                          <a:spcPts val="0"/>
                        </a:spcBef>
                        <a:spcAft>
                          <a:spcPts val="0"/>
                        </a:spcAft>
                        <a:buSzPts val="1200"/>
                        <a:buChar char="●"/>
                      </a:pPr>
                      <a:r>
                        <a:rPr lang="en-US" sz="1200" b="1">
                          <a:solidFill>
                            <a:schemeClr val="dk1"/>
                          </a:solidFill>
                        </a:rPr>
                        <a:t>Lack of Optimizer</a:t>
                      </a:r>
                      <a:endParaRPr sz="1200" b="1">
                        <a:solidFill>
                          <a:schemeClr val="dk1"/>
                        </a:solidFill>
                      </a:endParaRPr>
                    </a:p>
                    <a:p>
                      <a:pPr marL="457200" lvl="0" indent="-304800" algn="just" rtl="0">
                        <a:lnSpc>
                          <a:spcPct val="150000"/>
                        </a:lnSpc>
                        <a:spcBef>
                          <a:spcPts val="0"/>
                        </a:spcBef>
                        <a:spcAft>
                          <a:spcPts val="0"/>
                        </a:spcAft>
                        <a:buClr>
                          <a:schemeClr val="dk1"/>
                        </a:buClr>
                        <a:buSzPts val="1200"/>
                        <a:buChar char="●"/>
                      </a:pPr>
                      <a:r>
                        <a:rPr lang="en-US" sz="1200" b="1">
                          <a:solidFill>
                            <a:schemeClr val="dk1"/>
                          </a:solidFill>
                        </a:rPr>
                        <a:t>Model entanglement</a:t>
                      </a:r>
                      <a:endParaRPr sz="1200" b="1">
                        <a:solidFill>
                          <a:schemeClr val="dk1"/>
                        </a:solidFill>
                      </a:endParaRPr>
                    </a:p>
                    <a:p>
                      <a:pPr marL="457200" lvl="0" indent="0" algn="just" rtl="0">
                        <a:lnSpc>
                          <a:spcPct val="150000"/>
                        </a:lnSpc>
                        <a:spcBef>
                          <a:spcPts val="0"/>
                        </a:spcBef>
                        <a:spcAft>
                          <a:spcPts val="0"/>
                        </a:spcAft>
                        <a:buNone/>
                      </a:pPr>
                      <a:endParaRPr sz="1200" b="1">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g222ff546f66_0_0"/>
          <p:cNvGraphicFramePr/>
          <p:nvPr/>
        </p:nvGraphicFramePr>
        <p:xfrm>
          <a:off x="359825" y="227000"/>
          <a:ext cx="7937100" cy="4023325"/>
        </p:xfrm>
        <a:graphic>
          <a:graphicData uri="http://schemas.openxmlformats.org/drawingml/2006/table">
            <a:tbl>
              <a:tblPr>
                <a:noFill/>
                <a:tableStyleId>{B64955EB-7412-41AA-BB3A-24D98C45800E}</a:tableStyleId>
              </a:tblPr>
              <a:tblGrid>
                <a:gridCol w="670150">
                  <a:extLst>
                    <a:ext uri="{9D8B030D-6E8A-4147-A177-3AD203B41FA5}">
                      <a16:colId xmlns:a16="http://schemas.microsoft.com/office/drawing/2014/main" val="20000"/>
                    </a:ext>
                  </a:extLst>
                </a:gridCol>
                <a:gridCol w="2052725">
                  <a:extLst>
                    <a:ext uri="{9D8B030D-6E8A-4147-A177-3AD203B41FA5}">
                      <a16:colId xmlns:a16="http://schemas.microsoft.com/office/drawing/2014/main" val="20001"/>
                    </a:ext>
                  </a:extLst>
                </a:gridCol>
                <a:gridCol w="3229950">
                  <a:extLst>
                    <a:ext uri="{9D8B030D-6E8A-4147-A177-3AD203B41FA5}">
                      <a16:colId xmlns:a16="http://schemas.microsoft.com/office/drawing/2014/main" val="20002"/>
                    </a:ext>
                  </a:extLst>
                </a:gridCol>
                <a:gridCol w="1984275">
                  <a:extLst>
                    <a:ext uri="{9D8B030D-6E8A-4147-A177-3AD203B41FA5}">
                      <a16:colId xmlns:a16="http://schemas.microsoft.com/office/drawing/2014/main" val="20003"/>
                    </a:ext>
                  </a:extLst>
                </a:gridCol>
              </a:tblGrid>
              <a:tr h="4023325">
                <a:tc>
                  <a:txBody>
                    <a:bodyPr/>
                    <a:lstStyle/>
                    <a:p>
                      <a:pPr marL="0" lvl="0" indent="0" algn="just" rtl="0">
                        <a:spcBef>
                          <a:spcPts val="0"/>
                        </a:spcBef>
                        <a:spcAft>
                          <a:spcPts val="0"/>
                        </a:spcAft>
                        <a:buNone/>
                      </a:pPr>
                      <a:r>
                        <a:rPr lang="en-US" sz="1200" b="1"/>
                        <a:t>5.</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US" sz="1200" b="1"/>
                        <a:t>David Camilo Corrales, Juan Carlos Corrales</a:t>
                      </a:r>
                      <a:endParaRPr sz="1200" b="1"/>
                    </a:p>
                    <a:p>
                      <a:pPr marL="0" lvl="0" indent="0" algn="just" rtl="0">
                        <a:lnSpc>
                          <a:spcPct val="150000"/>
                        </a:lnSpc>
                        <a:spcBef>
                          <a:spcPts val="0"/>
                        </a:spcBef>
                        <a:spcAft>
                          <a:spcPts val="0"/>
                        </a:spcAft>
                        <a:buNone/>
                      </a:pPr>
                      <a:endParaRPr sz="1200" b="1"/>
                    </a:p>
                    <a:p>
                      <a:pPr marL="0" lvl="0" indent="0" algn="just" rtl="0">
                        <a:lnSpc>
                          <a:spcPct val="150000"/>
                        </a:lnSpc>
                        <a:spcBef>
                          <a:spcPts val="0"/>
                        </a:spcBef>
                        <a:spcAft>
                          <a:spcPts val="0"/>
                        </a:spcAft>
                        <a:buNone/>
                      </a:pPr>
                      <a:r>
                        <a:rPr lang="en-US" sz="1200" b="1"/>
                        <a:t>“How to Address the Data Quality Issues in Regression Models: A Guided Process for Data Cleaning” [5]</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US" sz="1200" b="1"/>
                        <a:t>DC-RM provides support to methodologies from data mining and machine learning. For instance, in Knowledge Discovery in Databases, DC-RM can support the Preprocessing and Data Cleaning, Data Reduction, and Projection phases. In Cross Industry Standard Process for Data Mining, DC-RM gives support to Verify Data Quality and Clean Data steps. and, in Data Science Process into the Clean Data phase</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just" rtl="0">
                        <a:lnSpc>
                          <a:spcPct val="150000"/>
                        </a:lnSpc>
                        <a:spcBef>
                          <a:spcPts val="0"/>
                        </a:spcBef>
                        <a:spcAft>
                          <a:spcPts val="0"/>
                        </a:spcAft>
                        <a:buSzPts val="1200"/>
                        <a:buChar char="●"/>
                      </a:pPr>
                      <a:r>
                        <a:rPr lang="en-US" sz="1200" b="1"/>
                        <a:t>Outliers Detection </a:t>
                      </a:r>
                      <a:endParaRPr sz="1200" b="1"/>
                    </a:p>
                    <a:p>
                      <a:pPr marL="457200" lvl="0" indent="-304800" algn="just" rtl="0">
                        <a:lnSpc>
                          <a:spcPct val="150000"/>
                        </a:lnSpc>
                        <a:spcBef>
                          <a:spcPts val="0"/>
                        </a:spcBef>
                        <a:spcAft>
                          <a:spcPts val="0"/>
                        </a:spcAft>
                        <a:buSzPts val="1200"/>
                        <a:buChar char="●"/>
                      </a:pPr>
                      <a:r>
                        <a:rPr lang="en-US" sz="1200" b="1"/>
                        <a:t>Density-Based Spatial Clustering</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1215</Words>
  <Application>Microsoft Office PowerPoint</Application>
  <PresentationFormat>On-screen Show (4:3)</PresentationFormat>
  <Paragraphs>124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Noto Sans Symbols</vt:lpstr>
      <vt:lpstr>Arial</vt:lpstr>
      <vt:lpstr>Calibri</vt:lpstr>
      <vt:lpstr>Arial Black</vt:lpstr>
      <vt:lpstr>Times New Roman</vt:lpstr>
      <vt:lpstr>Essential</vt:lpstr>
      <vt:lpstr>PowerPoint Presentation</vt:lpstr>
      <vt:lpstr>CONTENT </vt:lpstr>
      <vt:lpstr>INTRODUCTION</vt:lpstr>
      <vt:lpstr>PowerPoint Presentation</vt:lpstr>
      <vt:lpstr>PROBLEM STATEMENT</vt:lpstr>
      <vt:lpstr>OBJECTIVE</vt:lpstr>
      <vt:lpstr>LITERATURE SURVEY</vt:lpstr>
      <vt:lpstr>PowerPoint Presentation</vt:lpstr>
      <vt:lpstr>PowerPoint Presentation</vt:lpstr>
      <vt:lpstr>LIMITATIONS OF EXISTING SYSTEM</vt:lpstr>
      <vt:lpstr>RESEARCH GAP AND RESEARCH CHALLENGES</vt:lpstr>
      <vt:lpstr>PROPOSED METHODOLOGY</vt:lpstr>
      <vt:lpstr>PROPOSED METHODOLOGY(CONTD) </vt:lpstr>
      <vt:lpstr>PowerPoint Presentation</vt:lpstr>
      <vt:lpstr>SNIPPET OF THE WEBSITE </vt:lpstr>
      <vt:lpstr>SUBJECT MAPPING</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ARAVIND SURESH</cp:lastModifiedBy>
  <cp:revision>5</cp:revision>
  <dcterms:created xsi:type="dcterms:W3CDTF">2018-02-17T15:35:00Z</dcterms:created>
  <dcterms:modified xsi:type="dcterms:W3CDTF">2023-09-30T14:56:48Z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