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3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6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48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806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644E8-843A-47E7-90C4-3736185811A9}" type="datetimeFigureOut">
              <a:rPr lang="en-IN" smtClean="0"/>
              <a:t>23-05-2025</a:t>
            </a:fld>
            <a:endParaRPr lang="en-IN"/>
          </a:p>
        </p:txBody>
      </p:sp>
      <p:sp>
        <p:nvSpPr>
          <p:cNvPr id="104880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8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8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8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D62AB-55FA-4179-8C2F-DC1A56BD9E7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46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47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48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7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5852-2F84-49EC-88AD-3B02F6D7B016}" type="datetime5">
              <a:rPr lang="en-US" smtClean="0"/>
              <a:t>23-May-25</a:t>
            </a:fld>
            <a:endParaRPr lang="en-IN"/>
          </a:p>
        </p:txBody>
      </p:sp>
      <p:sp>
        <p:nvSpPr>
          <p:cNvPr id="10487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10487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2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7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9-BD22-43D1-A5E7-BAE29681C0FC}" type="datetime5">
              <a:rPr lang="en-US" smtClean="0"/>
              <a:t>23-May-25</a:t>
            </a:fld>
            <a:endParaRPr lang="en-IN"/>
          </a:p>
        </p:txBody>
      </p:sp>
      <p:sp>
        <p:nvSpPr>
          <p:cNvPr id="10487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10487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57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58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5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45D5-DA7C-4AA1-872D-DAC5E7C7168B}" type="datetime5">
              <a:rPr lang="en-US" smtClean="0"/>
              <a:t>23-May-25</a:t>
            </a:fld>
            <a:endParaRPr lang="en-IN"/>
          </a:p>
        </p:txBody>
      </p:sp>
      <p:sp>
        <p:nvSpPr>
          <p:cNvPr id="10487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10487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96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6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5852-2F84-49EC-88AD-3B02F6D7B016}" type="datetime5">
              <a:rPr lang="en-US" smtClean="0"/>
              <a:t>23-May-25</a:t>
            </a:fld>
            <a:endParaRPr lang="en-IN"/>
          </a:p>
        </p:txBody>
      </p:sp>
      <p:sp>
        <p:nvSpPr>
          <p:cNvPr id="10486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10486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8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8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4D60-CAE6-46AD-9D0B-C02F7B1293EF}" type="datetime5">
              <a:rPr lang="en-US" smtClean="0"/>
              <a:t>23-May-25</a:t>
            </a:fld>
            <a:endParaRPr lang="en-IN"/>
          </a:p>
        </p:txBody>
      </p:sp>
      <p:sp>
        <p:nvSpPr>
          <p:cNvPr id="10486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10486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2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6E8C-EB8A-425C-9BA2-E4B539351587}" type="datetime5">
              <a:rPr lang="en-US" smtClean="0"/>
              <a:t>23-May-25</a:t>
            </a:fld>
            <a:endParaRPr lang="en-IN"/>
          </a:p>
        </p:txBody>
      </p:sp>
      <p:sp>
        <p:nvSpPr>
          <p:cNvPr id="10487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10487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17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8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1A98-9E99-4DBE-BE49-5C29F2DAD81F}" type="datetime5">
              <a:rPr lang="en-US" smtClean="0"/>
              <a:t>23-May-25</a:t>
            </a:fld>
            <a:endParaRPr lang="en-IN"/>
          </a:p>
        </p:txBody>
      </p:sp>
      <p:sp>
        <p:nvSpPr>
          <p:cNvPr id="10487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10487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38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9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4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1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4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2BA5-1E09-47F1-9112-70406D5B8D86}" type="datetime5">
              <a:rPr lang="en-US" smtClean="0"/>
              <a:t>23-May-25</a:t>
            </a:fld>
            <a:endParaRPr lang="en-IN"/>
          </a:p>
        </p:txBody>
      </p:sp>
      <p:sp>
        <p:nvSpPr>
          <p:cNvPr id="104874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104874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3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384F-C4AE-4D39-8526-1E50E83AE1C8}" type="datetime5">
              <a:rPr lang="en-US" smtClean="0"/>
              <a:t>23-May-25</a:t>
            </a:fld>
            <a:endParaRPr lang="en-IN"/>
          </a:p>
        </p:txBody>
      </p:sp>
      <p:sp>
        <p:nvSpPr>
          <p:cNvPr id="104873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10487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B1EC-7644-46B1-B043-E77E363DD1BF}" type="datetime5">
              <a:rPr lang="en-US" smtClean="0"/>
              <a:t>23-May-25</a:t>
            </a:fld>
            <a:endParaRPr lang="en-IN"/>
          </a:p>
        </p:txBody>
      </p:sp>
      <p:sp>
        <p:nvSpPr>
          <p:cNvPr id="104869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104869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28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4307-004F-4D63-97B7-8D6DE685304F}" type="datetime5">
              <a:rPr lang="en-US" smtClean="0"/>
              <a:t>23-May-25</a:t>
            </a:fld>
            <a:endParaRPr lang="en-IN"/>
          </a:p>
        </p:txBody>
      </p:sp>
      <p:sp>
        <p:nvSpPr>
          <p:cNvPr id="104873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10487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4D60-CAE6-46AD-9D0B-C02F7B1293EF}" type="datetime5">
              <a:rPr lang="en-US" smtClean="0"/>
              <a:t>23-May-25</a:t>
            </a:fld>
            <a:endParaRPr lang="en-IN"/>
          </a:p>
        </p:txBody>
      </p:sp>
      <p:sp>
        <p:nvSpPr>
          <p:cNvPr id="10485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10485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01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702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C8EC-8C69-4057-B3C8-663916D34427}" type="datetime5">
              <a:rPr lang="en-US" smtClean="0"/>
              <a:t>23-May-25</a:t>
            </a:fld>
            <a:endParaRPr lang="en-IN"/>
          </a:p>
        </p:txBody>
      </p:sp>
      <p:sp>
        <p:nvSpPr>
          <p:cNvPr id="104870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104870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0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9-BD22-43D1-A5E7-BAE29681C0FC}" type="datetime5">
              <a:rPr lang="en-US" smtClean="0"/>
              <a:t>23-May-25</a:t>
            </a:fld>
            <a:endParaRPr lang="en-IN"/>
          </a:p>
        </p:txBody>
      </p:sp>
      <p:sp>
        <p:nvSpPr>
          <p:cNvPr id="10487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10487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45D5-DA7C-4AA1-872D-DAC5E7C7168B}" type="datetime5">
              <a:rPr lang="en-US" smtClean="0"/>
              <a:t>23-May-25</a:t>
            </a:fld>
            <a:endParaRPr lang="en-IN"/>
          </a:p>
        </p:txBody>
      </p:sp>
      <p:sp>
        <p:nvSpPr>
          <p:cNvPr id="104871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10487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77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78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79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6E8C-EB8A-425C-9BA2-E4B539351587}" type="datetime5">
              <a:rPr lang="en-US" smtClean="0"/>
              <a:t>23-May-25</a:t>
            </a:fld>
            <a:endParaRPr lang="en-IN"/>
          </a:p>
        </p:txBody>
      </p:sp>
      <p:sp>
        <p:nvSpPr>
          <p:cNvPr id="104878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10487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30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3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84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85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8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1A98-9E99-4DBE-BE49-5C29F2DAD81F}" type="datetime5">
              <a:rPr lang="en-US" smtClean="0"/>
              <a:t>23-May-25</a:t>
            </a:fld>
            <a:endParaRPr lang="en-IN"/>
          </a:p>
        </p:txBody>
      </p:sp>
      <p:sp>
        <p:nvSpPr>
          <p:cNvPr id="104878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104878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9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90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1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9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93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9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2BA5-1E09-47F1-9112-70406D5B8D86}" type="datetime5">
              <a:rPr lang="en-US" smtClean="0"/>
              <a:t>23-May-25</a:t>
            </a:fld>
            <a:endParaRPr lang="en-IN"/>
          </a:p>
        </p:txBody>
      </p:sp>
      <p:sp>
        <p:nvSpPr>
          <p:cNvPr id="104879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104879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5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384F-C4AE-4D39-8526-1E50E83AE1C8}" type="datetime5">
              <a:rPr lang="en-US" smtClean="0"/>
              <a:t>23-May-25</a:t>
            </a:fld>
            <a:endParaRPr lang="en-IN"/>
          </a:p>
        </p:txBody>
      </p:sp>
      <p:sp>
        <p:nvSpPr>
          <p:cNvPr id="104875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104875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4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B1EC-7644-46B1-B043-E77E363DD1BF}" type="datetime5">
              <a:rPr lang="en-US" smtClean="0"/>
              <a:t>23-May-25</a:t>
            </a:fld>
            <a:endParaRPr lang="en-IN"/>
          </a:p>
        </p:txBody>
      </p:sp>
      <p:sp>
        <p:nvSpPr>
          <p:cNvPr id="104858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104858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7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98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99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800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80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802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/>
          </a:lstStyle>
          <a:p>
            <a:fld id="{3ED24307-004F-4D63-97B7-8D6DE685304F}" type="datetime5">
              <a:rPr lang="en-US" smtClean="0"/>
              <a:t>23-May-25</a:t>
            </a:fld>
            <a:endParaRPr lang="en-IN"/>
          </a:p>
        </p:txBody>
      </p:sp>
      <p:sp>
        <p:nvSpPr>
          <p:cNvPr id="104880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104880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64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65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66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67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C8EC-8C69-4057-B3C8-663916D34427}" type="datetime5">
              <a:rPr lang="en-US" smtClean="0"/>
              <a:t>23-May-25</a:t>
            </a:fld>
            <a:endParaRPr lang="en-IN"/>
          </a:p>
        </p:txBody>
      </p:sp>
      <p:sp>
        <p:nvSpPr>
          <p:cNvPr id="104876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104877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7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8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DE53D0-558D-438E-A207-A5C9205FC948}" type="datetime5">
              <a:rPr lang="en-US" smtClean="0"/>
              <a:t>23-May-25</a:t>
            </a:fld>
            <a:endParaRPr lang="en-IN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  <p:cxnSp>
        <p:nvCxnSpPr>
          <p:cNvPr id="3145728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80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81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E53D0-558D-438E-A207-A5C9205FC948}" type="datetime5">
              <a:rPr lang="en-US" smtClean="0"/>
              <a:t>23-May-25</a:t>
            </a:fld>
            <a:endParaRPr lang="en-IN"/>
          </a:p>
        </p:txBody>
      </p:sp>
      <p:sp>
        <p:nvSpPr>
          <p:cNvPr id="104868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104868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104858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1</a:t>
            </a:fld>
            <a:endParaRPr lang="en-IN" dirty="0"/>
          </a:p>
        </p:txBody>
      </p:sp>
      <p:pic>
        <p:nvPicPr>
          <p:cNvPr id="2097152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2720" y="310700"/>
            <a:ext cx="4226560" cy="1479709"/>
          </a:xfrm>
          <a:prstGeom prst="rect">
            <a:avLst/>
          </a:prstGeom>
        </p:spPr>
      </p:pic>
      <p:pic>
        <p:nvPicPr>
          <p:cNvPr id="2097153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90" y="310700"/>
            <a:ext cx="1218593" cy="1187673"/>
          </a:xfrm>
          <a:prstGeom prst="rect">
            <a:avLst/>
          </a:prstGeom>
        </p:spPr>
      </p:pic>
      <p:sp>
        <p:nvSpPr>
          <p:cNvPr id="1048590" name="TextBox 6"/>
          <p:cNvSpPr txBox="1"/>
          <p:nvPr/>
        </p:nvSpPr>
        <p:spPr>
          <a:xfrm>
            <a:off x="1828800" y="2119233"/>
            <a:ext cx="8646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Based AI Training Platform</a:t>
            </a:r>
            <a:endParaRPr lang="en-US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1" name="TextBox 8"/>
          <p:cNvSpPr txBox="1"/>
          <p:nvPr/>
        </p:nvSpPr>
        <p:spPr>
          <a:xfrm>
            <a:off x="828874" y="3550920"/>
            <a:ext cx="422490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By,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D. </a:t>
            </a:r>
            <a:r>
              <a:rPr lang="en-US" alt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Devan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M.E.,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</a:t>
            </a:r>
          </a:p>
        </p:txBody>
      </p:sp>
      <p:sp>
        <p:nvSpPr>
          <p:cNvPr id="1048592" name="TextBox 9"/>
          <p:cNvSpPr txBox="1"/>
          <p:nvPr/>
        </p:nvSpPr>
        <p:spPr>
          <a:xfrm>
            <a:off x="6289966" y="3550920"/>
            <a:ext cx="55686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Aravinth Krishna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811722104012)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 Arun (811722104016)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Balaji (811722104302)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3" name="TextBox 12"/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pic>
        <p:nvPicPr>
          <p:cNvPr id="2097154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717" y="414583"/>
            <a:ext cx="1197867" cy="15475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MODULE 1 : </a:t>
            </a:r>
            <a:r>
              <a:rPr lang="en-US" sz="4400" b="1" dirty="0">
                <a:latin typeface="Arial Narrow" panose="020B0606020202030204" pitchFamily="34" charset="0"/>
              </a:rPr>
              <a:t>Runtime Execution Module</a:t>
            </a:r>
            <a:endParaRPr lang="zh-CN" altLang="en-US" dirty="0"/>
          </a:p>
        </p:txBody>
      </p:sp>
      <p:pic>
        <p:nvPicPr>
          <p:cNvPr id="2097171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66" y="564459"/>
            <a:ext cx="978762" cy="953928"/>
          </a:xfrm>
          <a:prstGeom prst="rect">
            <a:avLst/>
          </a:prstGeom>
        </p:spPr>
      </p:pic>
      <p:pic>
        <p:nvPicPr>
          <p:cNvPr id="2097172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8179" y="564459"/>
            <a:ext cx="835001" cy="1078748"/>
          </a:xfrm>
          <a:prstGeom prst="rect">
            <a:avLst/>
          </a:prstGeom>
        </p:spPr>
      </p:pic>
      <p:sp>
        <p:nvSpPr>
          <p:cNvPr id="104863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154083" y="2251697"/>
            <a:ext cx="10001597" cy="31659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module allows users to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and execute Python code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directly within the browser using a secure, serverless backend.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During execution, key system metrics like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and memory usage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captured and displayed to the user in real-time, helping them understand resource consumption.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eliminates the need for local setup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offers scalability and reliability by leveraging cloud infrastructure.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104863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10</a:t>
            </a:fld>
            <a:endParaRPr lang="en-IN" dirty="0"/>
          </a:p>
        </p:txBody>
      </p:sp>
      <p:sp>
        <p:nvSpPr>
          <p:cNvPr id="1048638" name="TextBox 4"/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 fontScale="95455"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MODULE 2 : </a:t>
            </a:r>
            <a:r>
              <a:rPr lang="en-US" sz="4400" b="1" dirty="0">
                <a:latin typeface="Arial Narrow" panose="020B0606020202030204" pitchFamily="34" charset="0"/>
              </a:rPr>
              <a:t>AI-Powered Chatbot Assistant</a:t>
            </a:r>
            <a:br>
              <a:rPr lang="en-US" sz="4400" b="1" dirty="0">
                <a:latin typeface="Arial Narrow" panose="020B0606020202030204" pitchFamily="34" charset="0"/>
              </a:rPr>
            </a:br>
            <a:endParaRPr lang="zh-CN" altLang="en-US"/>
          </a:p>
        </p:txBody>
      </p:sp>
      <p:pic>
        <p:nvPicPr>
          <p:cNvPr id="2097173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2097174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7219" y="512569"/>
            <a:ext cx="835001" cy="1078748"/>
          </a:xfrm>
          <a:prstGeom prst="rect">
            <a:avLst/>
          </a:prstGeom>
        </p:spPr>
      </p:pic>
      <p:sp>
        <p:nvSpPr>
          <p:cNvPr id="1048640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097454" y="2150081"/>
            <a:ext cx="9965089" cy="39415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chatbot module integrates an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assistant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GROQ AI to support users in coding tasks.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helps by explaining code snippets, suggesting optimizations, and fixing errors based on the user's input or uploaded code files.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chat interface retains past conversations and uploaded files for contextual understanding, enabling smoother interactions. With one-click actions for common tasks like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“Fix”, “Optimize”, and “Explain”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this module significantly enhances user productivity and learning.</a:t>
            </a:r>
          </a:p>
        </p:txBody>
      </p:sp>
      <p:sp>
        <p:nvSpPr>
          <p:cNvPr id="104864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104864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11</a:t>
            </a:fld>
            <a:endParaRPr lang="en-IN" dirty="0"/>
          </a:p>
        </p:txBody>
      </p:sp>
      <p:sp>
        <p:nvSpPr>
          <p:cNvPr id="1048643" name="TextBox 10"/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MODULE 3 : </a:t>
            </a:r>
            <a:r>
              <a:rPr lang="en-US" sz="4400" b="1" dirty="0">
                <a:latin typeface="Arial Narrow" panose="020B0606020202030204" pitchFamily="34" charset="0"/>
              </a:rPr>
              <a:t>Profile &amp; Settings </a:t>
            </a:r>
            <a:br>
              <a:rPr lang="en-US" sz="4400" b="1" dirty="0">
                <a:latin typeface="Arial Narrow" panose="020B0606020202030204" pitchFamily="34" charset="0"/>
              </a:rPr>
            </a:br>
            <a:r>
              <a:rPr lang="en-US" sz="4400" b="1" dirty="0">
                <a:latin typeface="Arial Narrow" panose="020B0606020202030204" pitchFamily="34" charset="0"/>
              </a:rPr>
              <a:t>Management</a:t>
            </a:r>
            <a:endParaRPr lang="zh-CN" altLang="en-US" dirty="0"/>
          </a:p>
        </p:txBody>
      </p:sp>
      <p:pic>
        <p:nvPicPr>
          <p:cNvPr id="2097175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209717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470" y="574979"/>
            <a:ext cx="835001" cy="1078748"/>
          </a:xfrm>
          <a:prstGeom prst="rect">
            <a:avLst/>
          </a:prstGeom>
        </p:spPr>
      </p:pic>
      <p:sp>
        <p:nvSpPr>
          <p:cNvPr id="104864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104864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12</a:t>
            </a:fld>
            <a:endParaRPr lang="en-IN" dirty="0"/>
          </a:p>
        </p:txBody>
      </p:sp>
      <p:sp>
        <p:nvSpPr>
          <p:cNvPr id="1048647" name="TextBox 8"/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104864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097280" y="2433379"/>
            <a:ext cx="10115203" cy="31659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module provides users with the ability to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their personal information and platform settings.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also includes a usage tracker that displays the time spent on code execution, with a transparent billing model—offering the first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86,000 seconds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free and charging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$0.02 per hour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thereafter.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can also download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 invoice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summarizing their usage and charges.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MODULE 4 : </a:t>
            </a:r>
            <a:r>
              <a:rPr lang="en-US" sz="4400" b="1" dirty="0">
                <a:latin typeface="Arial Narrow" panose="020B0606020202030204" pitchFamily="34" charset="0"/>
              </a:rPr>
              <a:t>Billing &amp; Usage Monitor</a:t>
            </a:r>
            <a:endParaRPr lang="zh-CN" altLang="en-US"/>
          </a:p>
        </p:txBody>
      </p:sp>
      <p:pic>
        <p:nvPicPr>
          <p:cNvPr id="209717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625043"/>
            <a:ext cx="978762" cy="953928"/>
          </a:xfrm>
          <a:prstGeom prst="rect">
            <a:avLst/>
          </a:prstGeom>
        </p:spPr>
      </p:pic>
      <p:pic>
        <p:nvPicPr>
          <p:cNvPr id="209717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7219" y="500223"/>
            <a:ext cx="835001" cy="1078748"/>
          </a:xfrm>
          <a:prstGeom prst="rect">
            <a:avLst/>
          </a:prstGeom>
        </p:spPr>
      </p:pic>
      <p:sp>
        <p:nvSpPr>
          <p:cNvPr id="104865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104865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13</a:t>
            </a:fld>
            <a:endParaRPr lang="en-IN" dirty="0"/>
          </a:p>
        </p:txBody>
      </p:sp>
      <p:sp>
        <p:nvSpPr>
          <p:cNvPr id="1048652" name="TextBox 10"/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1048653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71405" y="1917411"/>
            <a:ext cx="10425861" cy="41211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billing module monitors user activity and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computes the corresponding cost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execution time.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users write and run code, this module tracks time used and alerts them when they are approaching the free limit.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also allows users to estimate their future costs based on usage trends.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Detailed logs and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downloadable invoice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transparency, ensuring users are aware of their spending and can manage it effectively.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MODULE 5 : Code Editor</a:t>
            </a:r>
          </a:p>
        </p:txBody>
      </p:sp>
      <p:pic>
        <p:nvPicPr>
          <p:cNvPr id="2097179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2097180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8493" y="574979"/>
            <a:ext cx="835001" cy="1078748"/>
          </a:xfrm>
          <a:prstGeom prst="rect">
            <a:avLst/>
          </a:prstGeom>
        </p:spPr>
      </p:pic>
      <p:sp>
        <p:nvSpPr>
          <p:cNvPr id="104865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104865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14</a:t>
            </a:fld>
            <a:endParaRPr lang="en-IN" dirty="0"/>
          </a:p>
        </p:txBody>
      </p:sp>
      <p:sp>
        <p:nvSpPr>
          <p:cNvPr id="1048657" name="TextBox 10"/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1048658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71405" y="1911752"/>
            <a:ext cx="10341078" cy="412112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module offers an interactive,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browser-based code editor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using Next.js and TypeScript.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designed to be lightweight, fast, and accessible across different devices.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editor supports modern features like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highlighting, error detection, and real-time output display. 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serves as the central interface where users can write code, receive chatbot assistance, and monitor resource usage—all from a single, cohesive platform.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OUTPUT</a:t>
            </a:r>
          </a:p>
        </p:txBody>
      </p:sp>
      <p:pic>
        <p:nvPicPr>
          <p:cNvPr id="2097181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2097182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8493" y="574979"/>
            <a:ext cx="835001" cy="1078748"/>
          </a:xfrm>
          <a:prstGeom prst="rect">
            <a:avLst/>
          </a:prstGeom>
        </p:spPr>
      </p:pic>
      <p:sp>
        <p:nvSpPr>
          <p:cNvPr id="104866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104866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15</a:t>
            </a:fld>
            <a:endParaRPr lang="en-IN" dirty="0"/>
          </a:p>
        </p:txBody>
      </p:sp>
      <p:sp>
        <p:nvSpPr>
          <p:cNvPr id="1048662" name="TextBox 10"/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87E686F-435C-C04E-4AE4-E1A71CB99B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594" y="1749732"/>
            <a:ext cx="9581771" cy="45456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OUTPUT</a:t>
            </a:r>
          </a:p>
        </p:txBody>
      </p:sp>
      <p:pic>
        <p:nvPicPr>
          <p:cNvPr id="2097183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2097184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8493" y="574979"/>
            <a:ext cx="835001" cy="1078748"/>
          </a:xfrm>
          <a:prstGeom prst="rect">
            <a:avLst/>
          </a:prstGeom>
        </p:spPr>
      </p:pic>
      <p:sp>
        <p:nvSpPr>
          <p:cNvPr id="104866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104866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16</a:t>
            </a:fld>
            <a:endParaRPr lang="en-IN" dirty="0"/>
          </a:p>
        </p:txBody>
      </p:sp>
      <p:sp>
        <p:nvSpPr>
          <p:cNvPr id="1048667" name="TextBox 10"/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1B42A8-8600-659B-C96C-40D2BF9B95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252" y="1737360"/>
            <a:ext cx="9734455" cy="45976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F298E-93D9-295E-A636-A74EA2A81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>
            <a:extLst>
              <a:ext uri="{FF2B5EF4-FFF2-40B4-BE49-F238E27FC236}">
                <a16:creationId xmlns:a16="http://schemas.microsoft.com/office/drawing/2014/main" id="{2605186D-F187-7CEF-328A-9C565A7C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OUTPUT</a:t>
            </a:r>
          </a:p>
        </p:txBody>
      </p:sp>
      <p:pic>
        <p:nvPicPr>
          <p:cNvPr id="2097183" name="Picture 6">
            <a:extLst>
              <a:ext uri="{FF2B5EF4-FFF2-40B4-BE49-F238E27FC236}">
                <a16:creationId xmlns:a16="http://schemas.microsoft.com/office/drawing/2014/main" id="{BB479F6C-F311-94F8-F148-642120A07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2097184" name="Picture 7">
            <a:extLst>
              <a:ext uri="{FF2B5EF4-FFF2-40B4-BE49-F238E27FC236}">
                <a16:creationId xmlns:a16="http://schemas.microsoft.com/office/drawing/2014/main" id="{512ECC8F-C53C-11EC-9AAD-D7CCDD857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8493" y="574979"/>
            <a:ext cx="835001" cy="1078748"/>
          </a:xfrm>
          <a:prstGeom prst="rect">
            <a:avLst/>
          </a:prstGeom>
        </p:spPr>
      </p:pic>
      <p:sp>
        <p:nvSpPr>
          <p:cNvPr id="1048665" name="Footer Placeholder 2">
            <a:extLst>
              <a:ext uri="{FF2B5EF4-FFF2-40B4-BE49-F238E27FC236}">
                <a16:creationId xmlns:a16="http://schemas.microsoft.com/office/drawing/2014/main" id="{602B6A51-6E53-F58A-03C8-78F9A982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1048666" name="Slide Number Placeholder 3">
            <a:extLst>
              <a:ext uri="{FF2B5EF4-FFF2-40B4-BE49-F238E27FC236}">
                <a16:creationId xmlns:a16="http://schemas.microsoft.com/office/drawing/2014/main" id="{11FB97FD-6F2D-C5A2-46A2-85987DB47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17</a:t>
            </a:fld>
            <a:endParaRPr lang="en-IN" dirty="0"/>
          </a:p>
        </p:txBody>
      </p:sp>
      <p:sp>
        <p:nvSpPr>
          <p:cNvPr id="1048667" name="TextBox 10">
            <a:extLst>
              <a:ext uri="{FF2B5EF4-FFF2-40B4-BE49-F238E27FC236}">
                <a16:creationId xmlns:a16="http://schemas.microsoft.com/office/drawing/2014/main" id="{4B8C68A8-B19D-0344-B73F-8CBB6A626EA1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107422-F6E4-B0EE-1F19-4B0C6DFE95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27" y="2839756"/>
            <a:ext cx="7186203" cy="34115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F486D5-3E7E-6612-66D3-A9802335A72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954" y="1890764"/>
            <a:ext cx="6698719" cy="3169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8702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CONCLUSION &amp; FUTURE ENHANCEMENT</a:t>
            </a:r>
          </a:p>
        </p:txBody>
      </p:sp>
      <p:pic>
        <p:nvPicPr>
          <p:cNvPr id="2097185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4" y="710059"/>
            <a:ext cx="978762" cy="953928"/>
          </a:xfrm>
          <a:prstGeom prst="rect">
            <a:avLst/>
          </a:prstGeom>
        </p:spPr>
      </p:pic>
      <p:pic>
        <p:nvPicPr>
          <p:cNvPr id="209718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7899" y="601497"/>
            <a:ext cx="835001" cy="1078748"/>
          </a:xfrm>
          <a:prstGeom prst="rect">
            <a:avLst/>
          </a:prstGeom>
        </p:spPr>
      </p:pic>
      <p:sp>
        <p:nvSpPr>
          <p:cNvPr id="104867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1048671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18</a:t>
            </a:fld>
            <a:endParaRPr lang="en-IN" dirty="0"/>
          </a:p>
        </p:txBody>
      </p:sp>
      <p:sp>
        <p:nvSpPr>
          <p:cNvPr id="1048672" name="TextBox 4"/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1048673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066800" y="2654549"/>
            <a:ext cx="10058400" cy="21821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Stripe/PayPal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direct billing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support for languages like </a:t>
            </a: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and Julia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 collaborative coding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Predictive cost analytics dashboard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REFERENCES </a:t>
            </a:r>
          </a:p>
        </p:txBody>
      </p:sp>
      <p:sp>
        <p:nvSpPr>
          <p:cNvPr id="1048675" name="Content Placeholder 2"/>
          <p:cNvSpPr>
            <a:spLocks noGrp="1"/>
          </p:cNvSpPr>
          <p:nvPr>
            <p:ph idx="1"/>
          </p:nvPr>
        </p:nvSpPr>
        <p:spPr>
          <a:xfrm>
            <a:off x="706583" y="1845733"/>
            <a:ext cx="11035144" cy="4405599"/>
          </a:xfrm>
        </p:spPr>
        <p:txBody>
          <a:bodyPr>
            <a:noAutofit/>
          </a:bodyPr>
          <a:lstStyle/>
          <a:p>
            <a:pPr marL="514350" indent="-5143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Gartner. (2024). Global Forecast on Generative AI Spending for 2025. VentureBeat.</a:t>
            </a:r>
          </a:p>
          <a:p>
            <a:pPr marL="514350" indent="-5143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Web Services. (2024). SageMaker Studio IDE Features. AWS Documentation.</a:t>
            </a:r>
          </a:p>
          <a:p>
            <a:pPr marL="514350" indent="-5143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Hat. (2023). Benefits of AI-Driven Development Platforms. Red Hat Blog.</a:t>
            </a:r>
          </a:p>
          <a:p>
            <a:pPr marL="514350" indent="-5143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nOps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(2024). Cloud Architecture Best Practices for Serverless Applications.</a:t>
            </a:r>
          </a:p>
          <a:p>
            <a:pPr marL="514350" indent="-5143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Cloud. (2024). Google Cloud Well-Architected Framework. Google Cloud Documentation.</a:t>
            </a:r>
          </a:p>
          <a:p>
            <a:pPr marL="514350" indent="-5143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8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606668"/>
            <a:ext cx="978762" cy="953928"/>
          </a:xfrm>
          <a:prstGeom prst="rect">
            <a:avLst/>
          </a:prstGeom>
        </p:spPr>
      </p:pic>
      <p:pic>
        <p:nvPicPr>
          <p:cNvPr id="209718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7219" y="624417"/>
            <a:ext cx="835001" cy="1078748"/>
          </a:xfrm>
          <a:prstGeom prst="rect">
            <a:avLst/>
          </a:prstGeom>
        </p:spPr>
      </p:pic>
      <p:sp>
        <p:nvSpPr>
          <p:cNvPr id="104867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1048677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19</a:t>
            </a:fld>
            <a:endParaRPr lang="en-IN" dirty="0"/>
          </a:p>
        </p:txBody>
      </p:sp>
      <p:sp>
        <p:nvSpPr>
          <p:cNvPr id="1048678" name="TextBox 10"/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ABSTRACT</a:t>
            </a:r>
          </a:p>
        </p:txBody>
      </p:sp>
      <p:pic>
        <p:nvPicPr>
          <p:cNvPr id="2097155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4" y="571520"/>
            <a:ext cx="978762" cy="953928"/>
          </a:xfrm>
          <a:prstGeom prst="rect">
            <a:avLst/>
          </a:prstGeom>
        </p:spPr>
      </p:pic>
      <p:pic>
        <p:nvPicPr>
          <p:cNvPr id="209715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9583" y="414584"/>
            <a:ext cx="835001" cy="1078748"/>
          </a:xfrm>
          <a:prstGeom prst="rect">
            <a:avLst/>
          </a:prstGeom>
        </p:spPr>
      </p:pic>
      <p:sp>
        <p:nvSpPr>
          <p:cNvPr id="1048600" name="TextBox 9"/>
          <p:cNvSpPr txBox="1"/>
          <p:nvPr/>
        </p:nvSpPr>
        <p:spPr>
          <a:xfrm>
            <a:off x="1097280" y="1865341"/>
            <a:ext cx="10115203" cy="4355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cloud-native platform enabling users to write and execute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training code directly on the web.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to handle the growing need for scalable and intelligent AI development environments. </a:t>
            </a:r>
          </a:p>
          <a:p>
            <a:pPr marL="457200" indent="-457200" algn="just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integrates resource monitoring, secure serverless backend, and AI-powered coding support. </a:t>
            </a:r>
          </a:p>
          <a:p>
            <a:pPr marL="457200" indent="-457200" algn="just"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Inspired by platforms like AWS SageMaker Studio, it uses AWS services to deliver a cost-efficient, pay-as-you-go, user-friendly experience for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developers, researchers, and students.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104860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2</a:t>
            </a:fld>
            <a:endParaRPr lang="en-IN" dirty="0"/>
          </a:p>
        </p:txBody>
      </p:sp>
      <p:sp>
        <p:nvSpPr>
          <p:cNvPr id="1048603" name="TextBox 13"/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9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55" y="540502"/>
            <a:ext cx="978762" cy="953928"/>
          </a:xfrm>
          <a:prstGeom prst="rect">
            <a:avLst/>
          </a:prstGeom>
        </p:spPr>
      </p:pic>
      <p:pic>
        <p:nvPicPr>
          <p:cNvPr id="2097190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799" y="540502"/>
            <a:ext cx="835001" cy="1078748"/>
          </a:xfrm>
          <a:prstGeom prst="rect">
            <a:avLst/>
          </a:prstGeom>
        </p:spPr>
      </p:pic>
      <p:pic>
        <p:nvPicPr>
          <p:cNvPr id="209719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2549" y="1619250"/>
            <a:ext cx="9525000" cy="3848100"/>
          </a:xfrm>
          <a:prstGeom prst="rect">
            <a:avLst/>
          </a:prstGeom>
          <a:noFill/>
        </p:spPr>
      </p:pic>
      <p:sp>
        <p:nvSpPr>
          <p:cNvPr id="104868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104869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20</a:t>
            </a:fld>
            <a:endParaRPr lang="en-IN" dirty="0"/>
          </a:p>
        </p:txBody>
      </p:sp>
      <p:sp>
        <p:nvSpPr>
          <p:cNvPr id="1048691" name="TextBox 9"/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OBJECTIVE</a:t>
            </a:r>
          </a:p>
        </p:txBody>
      </p:sp>
      <p:pic>
        <p:nvPicPr>
          <p:cNvPr id="209715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512569"/>
            <a:ext cx="978762" cy="953928"/>
          </a:xfrm>
          <a:prstGeom prst="rect">
            <a:avLst/>
          </a:prstGeom>
        </p:spPr>
      </p:pic>
      <p:pic>
        <p:nvPicPr>
          <p:cNvPr id="209715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804" y="523181"/>
            <a:ext cx="835001" cy="1078748"/>
          </a:xfrm>
          <a:prstGeom prst="rect">
            <a:avLst/>
          </a:prstGeom>
        </p:spPr>
      </p:pic>
      <p:sp>
        <p:nvSpPr>
          <p:cNvPr id="104860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104860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3</a:t>
            </a:fld>
            <a:endParaRPr lang="en-IN" dirty="0"/>
          </a:p>
        </p:txBody>
      </p:sp>
      <p:sp>
        <p:nvSpPr>
          <p:cNvPr id="1048607" name="TextBox 4"/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2" name="Text Box 0"/>
          <p:cNvSpPr txBox="1"/>
          <p:nvPr/>
        </p:nvSpPr>
        <p:spPr>
          <a:xfrm>
            <a:off x="1036320" y="1994680"/>
            <a:ext cx="10487660" cy="3892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build a 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browser-accessible IDE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AI model training</a:t>
            </a:r>
            <a:endParaRPr lang="en-IN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Enable 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Python code execution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using serverless infrastructure</a:t>
            </a:r>
            <a:endParaRPr lang="en-IN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Provide 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usage-based billing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with transparent tracking</a:t>
            </a:r>
            <a:endParaRPr lang="en-IN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Integrate an 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AI assistant 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for code help, debugging, and optimization</a:t>
            </a:r>
            <a:endParaRPr lang="en-IN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charset="0"/>
              <a:buChar char="q"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Ensure a secure, scalable, and collaborative 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platform for learners and professionals</a:t>
            </a:r>
            <a:endParaRPr lang="en-IN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LITERATURE SURVEY</a:t>
            </a:r>
          </a:p>
        </p:txBody>
      </p:sp>
      <p:pic>
        <p:nvPicPr>
          <p:cNvPr id="2097159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4" y="604931"/>
            <a:ext cx="978762" cy="953928"/>
          </a:xfrm>
          <a:prstGeom prst="rect">
            <a:avLst/>
          </a:prstGeom>
        </p:spPr>
      </p:pic>
      <p:pic>
        <p:nvPicPr>
          <p:cNvPr id="2097160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470" y="542521"/>
            <a:ext cx="835001" cy="1078748"/>
          </a:xfrm>
          <a:prstGeom prst="rect">
            <a:avLst/>
          </a:prstGeom>
        </p:spPr>
      </p:pic>
      <p:graphicFrame>
        <p:nvGraphicFramePr>
          <p:cNvPr id="419430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489500"/>
              </p:ext>
            </p:extLst>
          </p:nvPr>
        </p:nvGraphicFramePr>
        <p:xfrm>
          <a:off x="792067" y="1993278"/>
          <a:ext cx="10668826" cy="374110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92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42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7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044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381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>
                          <a:latin typeface="Arial Narrow" panose="020B0606020202030204" pitchFamily="34" charset="0"/>
                        </a:rPr>
                        <a:t>S.No</a:t>
                      </a:r>
                      <a:r>
                        <a:rPr lang="en-IN" sz="2000" b="1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 Narrow" panose="020B0606020202030204" pitchFamily="34" charset="0"/>
                        </a:rPr>
                        <a:t>Paper Title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 Narrow" panose="020B0606020202030204" pitchFamily="34" charset="0"/>
                        </a:rPr>
                        <a:t>Year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 Narrow" panose="020B0606020202030204" pitchFamily="34" charset="0"/>
                        </a:rPr>
                        <a:t>Remark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4402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Arial Narrow" panose="020B0606020202030204" pitchFamily="34" charset="0"/>
                        </a:rPr>
                        <a:t>Provisioning Computational Resources for Cloud-Based e-Learning Platforms Using Deep Learning Techniques</a:t>
                      </a:r>
                      <a:endParaRPr lang="en-IN" sz="2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Arial Narrow" panose="020B0606020202030204" pitchFamily="34" charset="0"/>
                        </a:rPr>
                        <a:t>2021</a:t>
                      </a:r>
                      <a:endParaRPr lang="en-IN" sz="2000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Arial Narrow" panose="020B0606020202030204" pitchFamily="34" charset="0"/>
                        </a:rPr>
                        <a:t>Discusses resource provisioning in cloud-based e-learning using deep learning.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421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Arial Narrow" panose="020B0606020202030204" pitchFamily="34" charset="0"/>
                        </a:rPr>
                        <a:t>An AI Model Automatic Training and Deployment Platform Based on Cloud Edge Architecture for DC Energy-Saving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Arial Narrow" panose="020B0606020202030204" pitchFamily="34" charset="0"/>
                        </a:rPr>
                        <a:t>2023</a:t>
                      </a:r>
                      <a:endParaRPr lang="en-IN" sz="2000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Arial Narrow" panose="020B0606020202030204" pitchFamily="34" charset="0"/>
                        </a:rPr>
                        <a:t>Presents a platform for automatic AI model training and deployment using cloud-edge architecture.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233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Arial Narrow" panose="020B0606020202030204" pitchFamily="34" charset="0"/>
                        </a:rPr>
                        <a:t>An Overview on Generative AI at Scale with Edge–Cloud Computing</a:t>
                      </a:r>
                      <a:endParaRPr lang="en-IN" sz="2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Arial Narrow" panose="020B0606020202030204" pitchFamily="34" charset="0"/>
                        </a:rPr>
                        <a:t>2023</a:t>
                      </a:r>
                      <a:endParaRPr lang="en-IN" sz="2000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Arial Narrow" panose="020B0606020202030204" pitchFamily="34" charset="0"/>
                        </a:rPr>
                        <a:t>Provides an overview of scaling generative AI using edge-cloud computing.</a:t>
                      </a:r>
                      <a:endParaRPr lang="en-IN" sz="2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4860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10486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4</a:t>
            </a:fld>
            <a:endParaRPr lang="en-IN" dirty="0"/>
          </a:p>
        </p:txBody>
      </p:sp>
      <p:sp>
        <p:nvSpPr>
          <p:cNvPr id="1048611" name="TextBox 8"/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5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506955"/>
              </p:ext>
            </p:extLst>
          </p:nvPr>
        </p:nvGraphicFramePr>
        <p:xfrm>
          <a:off x="882030" y="1861345"/>
          <a:ext cx="10488900" cy="4305156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83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087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3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812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1693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>
                          <a:latin typeface="Arial Narrow" panose="020B0606020202030204" pitchFamily="34" charset="0"/>
                        </a:rPr>
                        <a:t>S.No</a:t>
                      </a:r>
                      <a:r>
                        <a:rPr lang="en-IN" sz="2000" b="1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 Narrow" panose="020B0606020202030204" pitchFamily="34" charset="0"/>
                        </a:rPr>
                        <a:t>Paper Title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 Narrow" panose="020B0606020202030204" pitchFamily="34" charset="0"/>
                        </a:rPr>
                        <a:t>Year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 Narrow" panose="020B0606020202030204" pitchFamily="34" charset="0"/>
                        </a:rPr>
                        <a:t>Remark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07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0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dirty="0" err="1">
                          <a:latin typeface="Arial Narrow" panose="020B0606020202030204" pitchFamily="34" charset="0"/>
                        </a:rPr>
                        <a:t>ModelOps</a:t>
                      </a:r>
                      <a:r>
                        <a:rPr lang="en-GB" sz="2000" dirty="0">
                          <a:latin typeface="Arial Narrow" panose="020B0606020202030204" pitchFamily="34" charset="0"/>
                        </a:rPr>
                        <a:t>: Cloud-Based Lifecycle Management for Reliable and Trusted AI</a:t>
                      </a:r>
                      <a:endParaRPr lang="en-IN" sz="2000" b="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2019</a:t>
                      </a:r>
                      <a:endParaRPr lang="en-IN" sz="2000" b="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dirty="0">
                          <a:latin typeface="Arial Narrow" panose="020B0606020202030204" pitchFamily="34" charset="0"/>
                        </a:rPr>
                        <a:t>Discusses </a:t>
                      </a:r>
                      <a:r>
                        <a:rPr lang="en-GB" sz="2000" dirty="0" err="1">
                          <a:latin typeface="Arial Narrow" panose="020B0606020202030204" pitchFamily="34" charset="0"/>
                        </a:rPr>
                        <a:t>ModelOps</a:t>
                      </a:r>
                      <a:r>
                        <a:rPr lang="en-GB" sz="2000" dirty="0">
                          <a:latin typeface="Arial Narrow" panose="020B0606020202030204" pitchFamily="34" charset="0"/>
                        </a:rPr>
                        <a:t> for managing AI lifecycle in cloud environments.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070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0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dirty="0">
                          <a:latin typeface="Arial Narrow" panose="020B0606020202030204" pitchFamily="34" charset="0"/>
                        </a:rPr>
                        <a:t>Possibilities and Apprehensions in the Landscape of Artificial Intelligence</a:t>
                      </a:r>
                      <a:endParaRPr lang="en-IN" sz="2000" b="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2021</a:t>
                      </a:r>
                      <a:endParaRPr lang="en-IN" sz="2000" b="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Arial Narrow" panose="020B0606020202030204" pitchFamily="34" charset="0"/>
                        </a:rPr>
                        <a:t>Explores the potential and concerns in AI development and deployment.</a:t>
                      </a:r>
                      <a:endParaRPr lang="en-IN" sz="2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205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0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dirty="0">
                          <a:latin typeface="Arial Narrow" panose="020B0606020202030204" pitchFamily="34" charset="0"/>
                        </a:rPr>
                        <a:t>Advanced Software Architectures and Technologies in High Performance Computing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b="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2020</a:t>
                      </a:r>
                      <a:endParaRPr lang="en-IN" sz="2000" b="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dirty="0">
                          <a:latin typeface="Arial Narrow" panose="020B0606020202030204" pitchFamily="34" charset="0"/>
                        </a:rPr>
                        <a:t>Reviews advanced software architectures in HPC relevant to AI training.</a:t>
                      </a:r>
                      <a:endParaRPr lang="en-US" sz="2000" b="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LITERATURE SURVEY</a:t>
            </a:r>
          </a:p>
        </p:txBody>
      </p:sp>
      <p:pic>
        <p:nvPicPr>
          <p:cNvPr id="2097161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460652"/>
            <a:ext cx="978762" cy="953928"/>
          </a:xfrm>
          <a:prstGeom prst="rect">
            <a:avLst/>
          </a:prstGeom>
        </p:spPr>
      </p:pic>
      <p:pic>
        <p:nvPicPr>
          <p:cNvPr id="2097162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7219" y="459147"/>
            <a:ext cx="835001" cy="1078748"/>
          </a:xfrm>
          <a:prstGeom prst="rect">
            <a:avLst/>
          </a:prstGeom>
        </p:spPr>
      </p:pic>
      <p:sp>
        <p:nvSpPr>
          <p:cNvPr id="10486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10486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5</a:t>
            </a:fld>
            <a:endParaRPr lang="en-IN" dirty="0"/>
          </a:p>
        </p:txBody>
      </p:sp>
      <p:sp>
        <p:nvSpPr>
          <p:cNvPr id="1048615" name="TextBox 3"/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430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532677"/>
              </p:ext>
            </p:extLst>
          </p:nvPr>
        </p:nvGraphicFramePr>
        <p:xfrm>
          <a:off x="1001524" y="1898771"/>
          <a:ext cx="10249912" cy="421359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927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9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9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3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52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>
                          <a:latin typeface="Arial Narrow" panose="020B0606020202030204" pitchFamily="34" charset="0"/>
                        </a:rPr>
                        <a:t>S.No</a:t>
                      </a:r>
                      <a:r>
                        <a:rPr lang="en-IN" sz="2000" b="1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 Narrow" panose="020B0606020202030204" pitchFamily="34" charset="0"/>
                        </a:rPr>
                        <a:t>Paper Title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 Narrow" panose="020B0606020202030204" pitchFamily="34" charset="0"/>
                        </a:rPr>
                        <a:t>Year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 Narrow" panose="020B0606020202030204" pitchFamily="34" charset="0"/>
                        </a:rPr>
                        <a:t>Remark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5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0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Arial Narrow" panose="020B0606020202030204" pitchFamily="34" charset="0"/>
                        </a:rPr>
                        <a:t>HPC Application Performance and Cost Efficiency in the Cloud</a:t>
                      </a:r>
                      <a:endParaRPr lang="en-IN" sz="2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2017</a:t>
                      </a:r>
                      <a:endParaRPr lang="en-IN" sz="20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dirty="0">
                          <a:latin typeface="Arial Narrow" panose="020B0606020202030204" pitchFamily="34" charset="0"/>
                        </a:rPr>
                        <a:t>Evaluates performance and cost efficiency of HPC applications in cloud settings.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26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0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dirty="0">
                          <a:latin typeface="Arial Narrow" panose="020B0606020202030204" pitchFamily="34" charset="0"/>
                        </a:rPr>
                        <a:t>Analysis on Approaches and Structures of Automated Machine Learning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2020</a:t>
                      </a:r>
                      <a:endParaRPr lang="en-IN" sz="20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dirty="0" err="1">
                          <a:latin typeface="Arial Narrow" panose="020B0606020202030204" pitchFamily="34" charset="0"/>
                        </a:rPr>
                        <a:t>Analyzes</a:t>
                      </a:r>
                      <a:r>
                        <a:rPr lang="en-GB" sz="2000" dirty="0">
                          <a:latin typeface="Arial Narrow" panose="020B0606020202030204" pitchFamily="34" charset="0"/>
                        </a:rPr>
                        <a:t> various approaches and structures in automated machine learning.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202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0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dirty="0">
                          <a:latin typeface="Arial Narrow" panose="020B0606020202030204" pitchFamily="34" charset="0"/>
                        </a:rPr>
                        <a:t>Low-Code Development Platforms: A Descriptive Study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2022</a:t>
                      </a:r>
                      <a:endParaRPr lang="en-IN" sz="20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dirty="0">
                          <a:latin typeface="Arial Narrow" panose="020B0606020202030204" pitchFamily="34" charset="0"/>
                        </a:rPr>
                        <a:t>Describes low-code platforms facilitating AI development and deployment.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2027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10</a:t>
                      </a:r>
                      <a:endParaRPr lang="en-IN" sz="20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Arial Narrow" panose="020B0606020202030204" pitchFamily="34" charset="0"/>
                        </a:rPr>
                        <a:t>Supply Chain Integration through Business Intelligence</a:t>
                      </a:r>
                      <a:endParaRPr lang="en-IN" sz="20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2010</a:t>
                      </a:r>
                      <a:endParaRPr lang="en-IN" sz="20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2000" dirty="0">
                          <a:latin typeface="Arial Narrow" panose="020B0606020202030204" pitchFamily="34" charset="0"/>
                        </a:rPr>
                        <a:t>Discusses integrating supply chains using business intelligence, relevant for AI applications.</a:t>
                      </a:r>
                      <a:endParaRPr lang="en-US" sz="2000" kern="1200" dirty="0">
                        <a:solidFill>
                          <a:schemeClr val="dk1"/>
                        </a:solidFill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1028896891"/>
                  </a:ext>
                </a:extLst>
              </a:tr>
            </a:tbl>
          </a:graphicData>
        </a:graphic>
      </p:graphicFrame>
      <p:pic>
        <p:nvPicPr>
          <p:cNvPr id="2097163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76" y="514697"/>
            <a:ext cx="978762" cy="953928"/>
          </a:xfrm>
          <a:prstGeom prst="rect">
            <a:avLst/>
          </a:prstGeom>
        </p:spPr>
      </p:pic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LITERATURE SURVEY</a:t>
            </a:r>
          </a:p>
        </p:txBody>
      </p:sp>
      <p:pic>
        <p:nvPicPr>
          <p:cNvPr id="2097164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7219" y="472607"/>
            <a:ext cx="835001" cy="1078748"/>
          </a:xfrm>
          <a:prstGeom prst="rect">
            <a:avLst/>
          </a:prstGeom>
        </p:spPr>
      </p:pic>
      <p:sp>
        <p:nvSpPr>
          <p:cNvPr id="104861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104861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6</a:t>
            </a:fld>
            <a:endParaRPr lang="en-IN" dirty="0"/>
          </a:p>
        </p:txBody>
      </p:sp>
      <p:sp>
        <p:nvSpPr>
          <p:cNvPr id="1048619" name="TextBox 3"/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EXISTING SYSTEM</a:t>
            </a:r>
          </a:p>
        </p:txBody>
      </p:sp>
      <p:pic>
        <p:nvPicPr>
          <p:cNvPr id="2097165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495681"/>
            <a:ext cx="978762" cy="953928"/>
          </a:xfrm>
          <a:prstGeom prst="rect">
            <a:avLst/>
          </a:prstGeom>
        </p:spPr>
      </p:pic>
      <p:pic>
        <p:nvPicPr>
          <p:cNvPr id="2097166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7219" y="433271"/>
            <a:ext cx="835001" cy="1078748"/>
          </a:xfrm>
          <a:prstGeom prst="rect">
            <a:avLst/>
          </a:prstGeom>
        </p:spPr>
      </p:pic>
      <p:sp>
        <p:nvSpPr>
          <p:cNvPr id="1048622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104862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7</a:t>
            </a:fld>
            <a:endParaRPr lang="en-IN" dirty="0"/>
          </a:p>
        </p:txBody>
      </p:sp>
      <p:sp>
        <p:nvSpPr>
          <p:cNvPr id="1048624" name="TextBox 4"/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8E9BC0-861E-0A9B-E80D-98C828746C6A}"/>
              </a:ext>
            </a:extLst>
          </p:cNvPr>
          <p:cNvSpPr txBox="1"/>
          <p:nvPr/>
        </p:nvSpPr>
        <p:spPr>
          <a:xfrm>
            <a:off x="1036320" y="2092707"/>
            <a:ext cx="10058399" cy="3892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Access: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setups require local installations, making remote access and collaboration difficult.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Scalability: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machines can't easily handle large AI workloads or scale resources on demand.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Fragmented Tools: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must switch between multiple tools for coding, execution, and monitoring, reducing efficiency.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PROPOSED SYSTEM </a:t>
            </a:r>
          </a:p>
        </p:txBody>
      </p:sp>
      <p:pic>
        <p:nvPicPr>
          <p:cNvPr id="209716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530910"/>
            <a:ext cx="978762" cy="953928"/>
          </a:xfrm>
          <a:prstGeom prst="rect">
            <a:avLst/>
          </a:prstGeom>
        </p:spPr>
      </p:pic>
      <p:pic>
        <p:nvPicPr>
          <p:cNvPr id="209716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982" y="530910"/>
            <a:ext cx="835001" cy="1078748"/>
          </a:xfrm>
          <a:prstGeom prst="rect">
            <a:avLst/>
          </a:prstGeom>
        </p:spPr>
      </p:pic>
      <p:sp>
        <p:nvSpPr>
          <p:cNvPr id="104862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104862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8</a:t>
            </a:fld>
            <a:endParaRPr lang="en-IN" dirty="0"/>
          </a:p>
        </p:txBody>
      </p:sp>
      <p:sp>
        <p:nvSpPr>
          <p:cNvPr id="1048629" name="TextBox 4"/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pic>
        <p:nvPicPr>
          <p:cNvPr id="2" name="Graphic 7">
            <a:extLst>
              <a:ext uri="{FF2B5EF4-FFF2-40B4-BE49-F238E27FC236}">
                <a16:creationId xmlns:a16="http://schemas.microsoft.com/office/drawing/2014/main" id="{B1EED66A-3976-64BE-CB74-BB99A6F8DB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16444"/>
          <a:stretch/>
        </p:blipFill>
        <p:spPr>
          <a:xfrm>
            <a:off x="1525701" y="1460957"/>
            <a:ext cx="8639420" cy="50428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SYSTEM ARCHITECTURE</a:t>
            </a:r>
          </a:p>
        </p:txBody>
      </p:sp>
      <p:pic>
        <p:nvPicPr>
          <p:cNvPr id="2097169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530910"/>
            <a:ext cx="978762" cy="953928"/>
          </a:xfrm>
          <a:prstGeom prst="rect">
            <a:avLst/>
          </a:prstGeom>
        </p:spPr>
      </p:pic>
      <p:pic>
        <p:nvPicPr>
          <p:cNvPr id="2097170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982" y="530910"/>
            <a:ext cx="835001" cy="1078748"/>
          </a:xfrm>
          <a:prstGeom prst="rect">
            <a:avLst/>
          </a:prstGeom>
        </p:spPr>
      </p:pic>
      <p:sp>
        <p:nvSpPr>
          <p:cNvPr id="104863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9</a:t>
            </a:fld>
            <a:endParaRPr lang="en-IN" dirty="0"/>
          </a:p>
        </p:txBody>
      </p:sp>
      <p:sp>
        <p:nvSpPr>
          <p:cNvPr id="1048633" name="TextBox 4"/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pic>
        <p:nvPicPr>
          <p:cNvPr id="3" name="Graphic 8">
            <a:extLst>
              <a:ext uri="{FF2B5EF4-FFF2-40B4-BE49-F238E27FC236}">
                <a16:creationId xmlns:a16="http://schemas.microsoft.com/office/drawing/2014/main" id="{9A933D6C-924B-A43F-935B-CD305ACC5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7617" y="1444369"/>
            <a:ext cx="9416765" cy="50154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1231</Words>
  <Application>Microsoft Office PowerPoint</Application>
  <PresentationFormat>Widescreen</PresentationFormat>
  <Paragraphs>176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Aptos</vt:lpstr>
      <vt:lpstr>Arial</vt:lpstr>
      <vt:lpstr>Arial Narrow</vt:lpstr>
      <vt:lpstr>Calibri</vt:lpstr>
      <vt:lpstr>Calibri Light</vt:lpstr>
      <vt:lpstr>Times New Roman</vt:lpstr>
      <vt:lpstr>Wingdings</vt:lpstr>
      <vt:lpstr>Retrospect</vt:lpstr>
      <vt:lpstr>Office Theme</vt:lpstr>
      <vt:lpstr>PowerPoint Presentation</vt:lpstr>
      <vt:lpstr>ABSTRACT</vt:lpstr>
      <vt:lpstr>OBJECTIVE</vt:lpstr>
      <vt:lpstr>LITERATURE SURVEY</vt:lpstr>
      <vt:lpstr>LITERATURE SURVEY</vt:lpstr>
      <vt:lpstr>LITERATURE SURVEY</vt:lpstr>
      <vt:lpstr>EXISTING SYSTEM</vt:lpstr>
      <vt:lpstr>PROPOSED SYSTEM </vt:lpstr>
      <vt:lpstr>SYSTEM ARCHITECTURE</vt:lpstr>
      <vt:lpstr>MODULE 1 : Runtime Execution Module</vt:lpstr>
      <vt:lpstr>MODULE 2 : AI-Powered Chatbot Assistant </vt:lpstr>
      <vt:lpstr>MODULE 3 : Profile &amp; Settings  Management</vt:lpstr>
      <vt:lpstr>MODULE 4 : Billing &amp; Usage Monitor</vt:lpstr>
      <vt:lpstr>MODULE 5 : Code Editor</vt:lpstr>
      <vt:lpstr>OUTPUT</vt:lpstr>
      <vt:lpstr>OUTPUT</vt:lpstr>
      <vt:lpstr>OUTPUT</vt:lpstr>
      <vt:lpstr>CONCLUSION &amp; FUTURE ENHANCEMENT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Matheswaran P</dc:creator>
  <cp:lastModifiedBy>Aravinth krishna R</cp:lastModifiedBy>
  <cp:revision>8</cp:revision>
  <dcterms:created xsi:type="dcterms:W3CDTF">2025-05-20T04:29:17Z</dcterms:created>
  <dcterms:modified xsi:type="dcterms:W3CDTF">2025-05-23T06:47:19Z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AF9EDAE9B8D041F6818C71409C0DF886_12</vt:lpwstr>
  </property>
  <property fmtid="{D5CDD505-2E9C-101B-9397-08002B2CF9AE}" pid="3" name="KSOProductBuildVer">
    <vt:lpwstr>1033-12.2.0.20795</vt:lpwstr>
  </property>
</Properties>
</file>