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2" r:id="rId6"/>
    <p:sldId id="263" r:id="rId7"/>
    <p:sldId id="264" r:id="rId8"/>
    <p:sldId id="265" r:id="rId9"/>
    <p:sldId id="26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7D3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E9041-105C-52CC-3516-A39F0617F22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F3B310D-6A01-BEFD-5954-DE69DDC66D0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3B70433-842F-57F1-D963-0C3B16DBEE6E}"/>
              </a:ext>
            </a:extLst>
          </p:cNvPr>
          <p:cNvSpPr>
            <a:spLocks noGrp="1"/>
          </p:cNvSpPr>
          <p:nvPr>
            <p:ph type="dt" sz="half" idx="10"/>
          </p:nvPr>
        </p:nvSpPr>
        <p:spPr/>
        <p:txBody>
          <a:bodyPr/>
          <a:lstStyle/>
          <a:p>
            <a:fld id="{2456E06E-D412-4594-97F6-1C73DF18810D}" type="datetimeFigureOut">
              <a:rPr lang="en-IN" smtClean="0"/>
              <a:t>03-01-2024</a:t>
            </a:fld>
            <a:endParaRPr lang="en-IN"/>
          </a:p>
        </p:txBody>
      </p:sp>
      <p:sp>
        <p:nvSpPr>
          <p:cNvPr id="5" name="Footer Placeholder 4">
            <a:extLst>
              <a:ext uri="{FF2B5EF4-FFF2-40B4-BE49-F238E27FC236}">
                <a16:creationId xmlns:a16="http://schemas.microsoft.com/office/drawing/2014/main" id="{46877E97-6058-4B1A-8D54-31C437B2F4B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E6AE6C7-7FE8-2C36-9027-74454E00741E}"/>
              </a:ext>
            </a:extLst>
          </p:cNvPr>
          <p:cNvSpPr>
            <a:spLocks noGrp="1"/>
          </p:cNvSpPr>
          <p:nvPr>
            <p:ph type="sldNum" sz="quarter" idx="12"/>
          </p:nvPr>
        </p:nvSpPr>
        <p:spPr/>
        <p:txBody>
          <a:bodyPr/>
          <a:lstStyle/>
          <a:p>
            <a:fld id="{E6B1911C-7422-4EB3-8007-91427CD8BA18}" type="slidenum">
              <a:rPr lang="en-IN" smtClean="0"/>
              <a:t>‹#›</a:t>
            </a:fld>
            <a:endParaRPr lang="en-IN"/>
          </a:p>
        </p:txBody>
      </p:sp>
    </p:spTree>
    <p:extLst>
      <p:ext uri="{BB962C8B-B14F-4D97-AF65-F5344CB8AC3E}">
        <p14:creationId xmlns:p14="http://schemas.microsoft.com/office/powerpoint/2010/main" val="41312674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02444-687A-3506-80C4-641EDB6F568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A10CE8F-9CFB-8D43-0233-09F4A1A8E3B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B52AD90-946B-26D1-AEC9-4522FFCB4C54}"/>
              </a:ext>
            </a:extLst>
          </p:cNvPr>
          <p:cNvSpPr>
            <a:spLocks noGrp="1"/>
          </p:cNvSpPr>
          <p:nvPr>
            <p:ph type="dt" sz="half" idx="10"/>
          </p:nvPr>
        </p:nvSpPr>
        <p:spPr/>
        <p:txBody>
          <a:bodyPr/>
          <a:lstStyle/>
          <a:p>
            <a:fld id="{2456E06E-D412-4594-97F6-1C73DF18810D}" type="datetimeFigureOut">
              <a:rPr lang="en-IN" smtClean="0"/>
              <a:t>03-01-2024</a:t>
            </a:fld>
            <a:endParaRPr lang="en-IN"/>
          </a:p>
        </p:txBody>
      </p:sp>
      <p:sp>
        <p:nvSpPr>
          <p:cNvPr id="5" name="Footer Placeholder 4">
            <a:extLst>
              <a:ext uri="{FF2B5EF4-FFF2-40B4-BE49-F238E27FC236}">
                <a16:creationId xmlns:a16="http://schemas.microsoft.com/office/drawing/2014/main" id="{602C56D4-E72F-4E0B-66EA-52154B23019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4DD22C6-3E0C-363B-E627-C411AF593F45}"/>
              </a:ext>
            </a:extLst>
          </p:cNvPr>
          <p:cNvSpPr>
            <a:spLocks noGrp="1"/>
          </p:cNvSpPr>
          <p:nvPr>
            <p:ph type="sldNum" sz="quarter" idx="12"/>
          </p:nvPr>
        </p:nvSpPr>
        <p:spPr/>
        <p:txBody>
          <a:bodyPr/>
          <a:lstStyle/>
          <a:p>
            <a:fld id="{E6B1911C-7422-4EB3-8007-91427CD8BA18}" type="slidenum">
              <a:rPr lang="en-IN" smtClean="0"/>
              <a:t>‹#›</a:t>
            </a:fld>
            <a:endParaRPr lang="en-IN"/>
          </a:p>
        </p:txBody>
      </p:sp>
    </p:spTree>
    <p:extLst>
      <p:ext uri="{BB962C8B-B14F-4D97-AF65-F5344CB8AC3E}">
        <p14:creationId xmlns:p14="http://schemas.microsoft.com/office/powerpoint/2010/main" val="16389524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5035AD3-BCD5-F774-AE7E-E4BC1DEFE34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535F134-F04B-B154-14CE-03531A1F1A6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2EB82CE-A384-77F4-240C-2CBFA8E66221}"/>
              </a:ext>
            </a:extLst>
          </p:cNvPr>
          <p:cNvSpPr>
            <a:spLocks noGrp="1"/>
          </p:cNvSpPr>
          <p:nvPr>
            <p:ph type="dt" sz="half" idx="10"/>
          </p:nvPr>
        </p:nvSpPr>
        <p:spPr/>
        <p:txBody>
          <a:bodyPr/>
          <a:lstStyle/>
          <a:p>
            <a:fld id="{2456E06E-D412-4594-97F6-1C73DF18810D}" type="datetimeFigureOut">
              <a:rPr lang="en-IN" smtClean="0"/>
              <a:t>03-01-2024</a:t>
            </a:fld>
            <a:endParaRPr lang="en-IN"/>
          </a:p>
        </p:txBody>
      </p:sp>
      <p:sp>
        <p:nvSpPr>
          <p:cNvPr id="5" name="Footer Placeholder 4">
            <a:extLst>
              <a:ext uri="{FF2B5EF4-FFF2-40B4-BE49-F238E27FC236}">
                <a16:creationId xmlns:a16="http://schemas.microsoft.com/office/drawing/2014/main" id="{BA8F73F1-9A44-CEF5-9D7A-20519A6A8CF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4F431D3-1613-909B-640C-7B530F7FE988}"/>
              </a:ext>
            </a:extLst>
          </p:cNvPr>
          <p:cNvSpPr>
            <a:spLocks noGrp="1"/>
          </p:cNvSpPr>
          <p:nvPr>
            <p:ph type="sldNum" sz="quarter" idx="12"/>
          </p:nvPr>
        </p:nvSpPr>
        <p:spPr/>
        <p:txBody>
          <a:bodyPr/>
          <a:lstStyle/>
          <a:p>
            <a:fld id="{E6B1911C-7422-4EB3-8007-91427CD8BA18}" type="slidenum">
              <a:rPr lang="en-IN" smtClean="0"/>
              <a:t>‹#›</a:t>
            </a:fld>
            <a:endParaRPr lang="en-IN"/>
          </a:p>
        </p:txBody>
      </p:sp>
    </p:spTree>
    <p:extLst>
      <p:ext uri="{BB962C8B-B14F-4D97-AF65-F5344CB8AC3E}">
        <p14:creationId xmlns:p14="http://schemas.microsoft.com/office/powerpoint/2010/main" val="28856652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EDE82-B09E-AB69-7400-9E92A879DE7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9E4D252-BD55-227F-18FB-FA0347D7CD0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9091FF9-7757-1F88-7CD4-F4B22CF16A8B}"/>
              </a:ext>
            </a:extLst>
          </p:cNvPr>
          <p:cNvSpPr>
            <a:spLocks noGrp="1"/>
          </p:cNvSpPr>
          <p:nvPr>
            <p:ph type="dt" sz="half" idx="10"/>
          </p:nvPr>
        </p:nvSpPr>
        <p:spPr/>
        <p:txBody>
          <a:bodyPr/>
          <a:lstStyle/>
          <a:p>
            <a:fld id="{2456E06E-D412-4594-97F6-1C73DF18810D}" type="datetimeFigureOut">
              <a:rPr lang="en-IN" smtClean="0"/>
              <a:t>03-01-2024</a:t>
            </a:fld>
            <a:endParaRPr lang="en-IN"/>
          </a:p>
        </p:txBody>
      </p:sp>
      <p:sp>
        <p:nvSpPr>
          <p:cNvPr id="5" name="Footer Placeholder 4">
            <a:extLst>
              <a:ext uri="{FF2B5EF4-FFF2-40B4-BE49-F238E27FC236}">
                <a16:creationId xmlns:a16="http://schemas.microsoft.com/office/drawing/2014/main" id="{C8364E49-D7F2-C804-641F-99A85FF59B7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BE047BE-CAD3-0908-724D-82F3B11E9959}"/>
              </a:ext>
            </a:extLst>
          </p:cNvPr>
          <p:cNvSpPr>
            <a:spLocks noGrp="1"/>
          </p:cNvSpPr>
          <p:nvPr>
            <p:ph type="sldNum" sz="quarter" idx="12"/>
          </p:nvPr>
        </p:nvSpPr>
        <p:spPr/>
        <p:txBody>
          <a:bodyPr/>
          <a:lstStyle/>
          <a:p>
            <a:fld id="{E6B1911C-7422-4EB3-8007-91427CD8BA18}" type="slidenum">
              <a:rPr lang="en-IN" smtClean="0"/>
              <a:t>‹#›</a:t>
            </a:fld>
            <a:endParaRPr lang="en-IN"/>
          </a:p>
        </p:txBody>
      </p:sp>
    </p:spTree>
    <p:extLst>
      <p:ext uri="{BB962C8B-B14F-4D97-AF65-F5344CB8AC3E}">
        <p14:creationId xmlns:p14="http://schemas.microsoft.com/office/powerpoint/2010/main" val="37827946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601EB-B250-2947-D2EF-61A8FCA2663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42F187F-0573-3508-2A0A-4D4F70E091B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DBE1C46-4EFE-4D80-4022-F282E346BE12}"/>
              </a:ext>
            </a:extLst>
          </p:cNvPr>
          <p:cNvSpPr>
            <a:spLocks noGrp="1"/>
          </p:cNvSpPr>
          <p:nvPr>
            <p:ph type="dt" sz="half" idx="10"/>
          </p:nvPr>
        </p:nvSpPr>
        <p:spPr/>
        <p:txBody>
          <a:bodyPr/>
          <a:lstStyle/>
          <a:p>
            <a:fld id="{2456E06E-D412-4594-97F6-1C73DF18810D}" type="datetimeFigureOut">
              <a:rPr lang="en-IN" smtClean="0"/>
              <a:t>03-01-2024</a:t>
            </a:fld>
            <a:endParaRPr lang="en-IN"/>
          </a:p>
        </p:txBody>
      </p:sp>
      <p:sp>
        <p:nvSpPr>
          <p:cNvPr id="5" name="Footer Placeholder 4">
            <a:extLst>
              <a:ext uri="{FF2B5EF4-FFF2-40B4-BE49-F238E27FC236}">
                <a16:creationId xmlns:a16="http://schemas.microsoft.com/office/drawing/2014/main" id="{304393FF-EA50-3963-CE47-F271435577F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C4BA4CF-BBB3-9C3B-08EF-2E94E01F4509}"/>
              </a:ext>
            </a:extLst>
          </p:cNvPr>
          <p:cNvSpPr>
            <a:spLocks noGrp="1"/>
          </p:cNvSpPr>
          <p:nvPr>
            <p:ph type="sldNum" sz="quarter" idx="12"/>
          </p:nvPr>
        </p:nvSpPr>
        <p:spPr/>
        <p:txBody>
          <a:bodyPr/>
          <a:lstStyle/>
          <a:p>
            <a:fld id="{E6B1911C-7422-4EB3-8007-91427CD8BA18}" type="slidenum">
              <a:rPr lang="en-IN" smtClean="0"/>
              <a:t>‹#›</a:t>
            </a:fld>
            <a:endParaRPr lang="en-IN"/>
          </a:p>
        </p:txBody>
      </p:sp>
    </p:spTree>
    <p:extLst>
      <p:ext uri="{BB962C8B-B14F-4D97-AF65-F5344CB8AC3E}">
        <p14:creationId xmlns:p14="http://schemas.microsoft.com/office/powerpoint/2010/main" val="3624510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EFCA2-1C5F-A7CB-A9BC-1E811EF7952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97B215F-D133-A175-EF3F-40B8C7428E4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E5A9086-35FE-F43C-9F33-785F01D0E9C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DBB6E28-9DC5-FB0E-1DFB-EDE15AC723AB}"/>
              </a:ext>
            </a:extLst>
          </p:cNvPr>
          <p:cNvSpPr>
            <a:spLocks noGrp="1"/>
          </p:cNvSpPr>
          <p:nvPr>
            <p:ph type="dt" sz="half" idx="10"/>
          </p:nvPr>
        </p:nvSpPr>
        <p:spPr/>
        <p:txBody>
          <a:bodyPr/>
          <a:lstStyle/>
          <a:p>
            <a:fld id="{2456E06E-D412-4594-97F6-1C73DF18810D}" type="datetimeFigureOut">
              <a:rPr lang="en-IN" smtClean="0"/>
              <a:t>03-01-2024</a:t>
            </a:fld>
            <a:endParaRPr lang="en-IN"/>
          </a:p>
        </p:txBody>
      </p:sp>
      <p:sp>
        <p:nvSpPr>
          <p:cNvPr id="6" name="Footer Placeholder 5">
            <a:extLst>
              <a:ext uri="{FF2B5EF4-FFF2-40B4-BE49-F238E27FC236}">
                <a16:creationId xmlns:a16="http://schemas.microsoft.com/office/drawing/2014/main" id="{5DAD8D6F-FFFF-FCFB-1004-95A6B565F1E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7EE0B88-0E37-0B0E-F118-A194AEA89EA6}"/>
              </a:ext>
            </a:extLst>
          </p:cNvPr>
          <p:cNvSpPr>
            <a:spLocks noGrp="1"/>
          </p:cNvSpPr>
          <p:nvPr>
            <p:ph type="sldNum" sz="quarter" idx="12"/>
          </p:nvPr>
        </p:nvSpPr>
        <p:spPr/>
        <p:txBody>
          <a:bodyPr/>
          <a:lstStyle/>
          <a:p>
            <a:fld id="{E6B1911C-7422-4EB3-8007-91427CD8BA18}" type="slidenum">
              <a:rPr lang="en-IN" smtClean="0"/>
              <a:t>‹#›</a:t>
            </a:fld>
            <a:endParaRPr lang="en-IN"/>
          </a:p>
        </p:txBody>
      </p:sp>
    </p:spTree>
    <p:extLst>
      <p:ext uri="{BB962C8B-B14F-4D97-AF65-F5344CB8AC3E}">
        <p14:creationId xmlns:p14="http://schemas.microsoft.com/office/powerpoint/2010/main" val="27538276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639DE-C208-3F47-A115-DE152CC65FD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35678D9-699D-C1B5-F785-EE072D770F2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1D063CF-2D68-F13F-618D-3E1E0A2AB72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53B10B5-2C25-6B2B-7832-D97B2D5908F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7F785E8-FA2A-9A84-C577-4932F41BA49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277CF85-1757-D84D-80C8-A2010EAAEAC4}"/>
              </a:ext>
            </a:extLst>
          </p:cNvPr>
          <p:cNvSpPr>
            <a:spLocks noGrp="1"/>
          </p:cNvSpPr>
          <p:nvPr>
            <p:ph type="dt" sz="half" idx="10"/>
          </p:nvPr>
        </p:nvSpPr>
        <p:spPr/>
        <p:txBody>
          <a:bodyPr/>
          <a:lstStyle/>
          <a:p>
            <a:fld id="{2456E06E-D412-4594-97F6-1C73DF18810D}" type="datetimeFigureOut">
              <a:rPr lang="en-IN" smtClean="0"/>
              <a:t>03-01-2024</a:t>
            </a:fld>
            <a:endParaRPr lang="en-IN"/>
          </a:p>
        </p:txBody>
      </p:sp>
      <p:sp>
        <p:nvSpPr>
          <p:cNvPr id="8" name="Footer Placeholder 7">
            <a:extLst>
              <a:ext uri="{FF2B5EF4-FFF2-40B4-BE49-F238E27FC236}">
                <a16:creationId xmlns:a16="http://schemas.microsoft.com/office/drawing/2014/main" id="{70076634-BE54-A4A9-7905-6547DFB33A2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A411BFB-A05B-0488-18E7-6BCA3BF8E471}"/>
              </a:ext>
            </a:extLst>
          </p:cNvPr>
          <p:cNvSpPr>
            <a:spLocks noGrp="1"/>
          </p:cNvSpPr>
          <p:nvPr>
            <p:ph type="sldNum" sz="quarter" idx="12"/>
          </p:nvPr>
        </p:nvSpPr>
        <p:spPr/>
        <p:txBody>
          <a:bodyPr/>
          <a:lstStyle/>
          <a:p>
            <a:fld id="{E6B1911C-7422-4EB3-8007-91427CD8BA18}" type="slidenum">
              <a:rPr lang="en-IN" smtClean="0"/>
              <a:t>‹#›</a:t>
            </a:fld>
            <a:endParaRPr lang="en-IN"/>
          </a:p>
        </p:txBody>
      </p:sp>
    </p:spTree>
    <p:extLst>
      <p:ext uri="{BB962C8B-B14F-4D97-AF65-F5344CB8AC3E}">
        <p14:creationId xmlns:p14="http://schemas.microsoft.com/office/powerpoint/2010/main" val="9195832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9273F-1E3C-AF34-1EE9-F39A103CA24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7C205DE-E140-62E2-58AF-B1CF275A3596}"/>
              </a:ext>
            </a:extLst>
          </p:cNvPr>
          <p:cNvSpPr>
            <a:spLocks noGrp="1"/>
          </p:cNvSpPr>
          <p:nvPr>
            <p:ph type="dt" sz="half" idx="10"/>
          </p:nvPr>
        </p:nvSpPr>
        <p:spPr/>
        <p:txBody>
          <a:bodyPr/>
          <a:lstStyle/>
          <a:p>
            <a:fld id="{2456E06E-D412-4594-97F6-1C73DF18810D}" type="datetimeFigureOut">
              <a:rPr lang="en-IN" smtClean="0"/>
              <a:t>03-01-2024</a:t>
            </a:fld>
            <a:endParaRPr lang="en-IN"/>
          </a:p>
        </p:txBody>
      </p:sp>
      <p:sp>
        <p:nvSpPr>
          <p:cNvPr id="4" name="Footer Placeholder 3">
            <a:extLst>
              <a:ext uri="{FF2B5EF4-FFF2-40B4-BE49-F238E27FC236}">
                <a16:creationId xmlns:a16="http://schemas.microsoft.com/office/drawing/2014/main" id="{F0201065-C203-6BE9-9A15-643D1A559F1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9DD9D0D-95AB-82F3-6316-4871D6E689EC}"/>
              </a:ext>
            </a:extLst>
          </p:cNvPr>
          <p:cNvSpPr>
            <a:spLocks noGrp="1"/>
          </p:cNvSpPr>
          <p:nvPr>
            <p:ph type="sldNum" sz="quarter" idx="12"/>
          </p:nvPr>
        </p:nvSpPr>
        <p:spPr/>
        <p:txBody>
          <a:bodyPr/>
          <a:lstStyle/>
          <a:p>
            <a:fld id="{E6B1911C-7422-4EB3-8007-91427CD8BA18}" type="slidenum">
              <a:rPr lang="en-IN" smtClean="0"/>
              <a:t>‹#›</a:t>
            </a:fld>
            <a:endParaRPr lang="en-IN"/>
          </a:p>
        </p:txBody>
      </p:sp>
    </p:spTree>
    <p:extLst>
      <p:ext uri="{BB962C8B-B14F-4D97-AF65-F5344CB8AC3E}">
        <p14:creationId xmlns:p14="http://schemas.microsoft.com/office/powerpoint/2010/main" val="4404208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5E28813-A2D5-5041-1832-CCCA7B8DDBFB}"/>
              </a:ext>
            </a:extLst>
          </p:cNvPr>
          <p:cNvSpPr>
            <a:spLocks noGrp="1"/>
          </p:cNvSpPr>
          <p:nvPr>
            <p:ph type="dt" sz="half" idx="10"/>
          </p:nvPr>
        </p:nvSpPr>
        <p:spPr/>
        <p:txBody>
          <a:bodyPr/>
          <a:lstStyle/>
          <a:p>
            <a:fld id="{2456E06E-D412-4594-97F6-1C73DF18810D}" type="datetimeFigureOut">
              <a:rPr lang="en-IN" smtClean="0"/>
              <a:t>03-01-2024</a:t>
            </a:fld>
            <a:endParaRPr lang="en-IN"/>
          </a:p>
        </p:txBody>
      </p:sp>
      <p:sp>
        <p:nvSpPr>
          <p:cNvPr id="3" name="Footer Placeholder 2">
            <a:extLst>
              <a:ext uri="{FF2B5EF4-FFF2-40B4-BE49-F238E27FC236}">
                <a16:creationId xmlns:a16="http://schemas.microsoft.com/office/drawing/2014/main" id="{831CA018-55D4-A714-FC42-D8420A96292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4C8EBB8-AC2A-7ACC-1E04-D5809F56F9B1}"/>
              </a:ext>
            </a:extLst>
          </p:cNvPr>
          <p:cNvSpPr>
            <a:spLocks noGrp="1"/>
          </p:cNvSpPr>
          <p:nvPr>
            <p:ph type="sldNum" sz="quarter" idx="12"/>
          </p:nvPr>
        </p:nvSpPr>
        <p:spPr/>
        <p:txBody>
          <a:bodyPr/>
          <a:lstStyle/>
          <a:p>
            <a:fld id="{E6B1911C-7422-4EB3-8007-91427CD8BA18}" type="slidenum">
              <a:rPr lang="en-IN" smtClean="0"/>
              <a:t>‹#›</a:t>
            </a:fld>
            <a:endParaRPr lang="en-IN"/>
          </a:p>
        </p:txBody>
      </p:sp>
    </p:spTree>
    <p:extLst>
      <p:ext uri="{BB962C8B-B14F-4D97-AF65-F5344CB8AC3E}">
        <p14:creationId xmlns:p14="http://schemas.microsoft.com/office/powerpoint/2010/main" val="20853757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1B675-C86B-3486-DD9D-0E2BC32A4C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C477F75-254C-BEE0-7665-B884D75AF9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7C84BFB-2494-FAA6-F2F1-AB3F02D949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801AA7-6E30-9E7E-3A98-5E0332A92AD0}"/>
              </a:ext>
            </a:extLst>
          </p:cNvPr>
          <p:cNvSpPr>
            <a:spLocks noGrp="1"/>
          </p:cNvSpPr>
          <p:nvPr>
            <p:ph type="dt" sz="half" idx="10"/>
          </p:nvPr>
        </p:nvSpPr>
        <p:spPr/>
        <p:txBody>
          <a:bodyPr/>
          <a:lstStyle/>
          <a:p>
            <a:fld id="{2456E06E-D412-4594-97F6-1C73DF18810D}" type="datetimeFigureOut">
              <a:rPr lang="en-IN" smtClean="0"/>
              <a:t>03-01-2024</a:t>
            </a:fld>
            <a:endParaRPr lang="en-IN"/>
          </a:p>
        </p:txBody>
      </p:sp>
      <p:sp>
        <p:nvSpPr>
          <p:cNvPr id="6" name="Footer Placeholder 5">
            <a:extLst>
              <a:ext uri="{FF2B5EF4-FFF2-40B4-BE49-F238E27FC236}">
                <a16:creationId xmlns:a16="http://schemas.microsoft.com/office/drawing/2014/main" id="{EF5D50B2-CF9D-7FCE-7A1F-4088BF6E210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966F657-001B-14BB-21BB-3178465CE677}"/>
              </a:ext>
            </a:extLst>
          </p:cNvPr>
          <p:cNvSpPr>
            <a:spLocks noGrp="1"/>
          </p:cNvSpPr>
          <p:nvPr>
            <p:ph type="sldNum" sz="quarter" idx="12"/>
          </p:nvPr>
        </p:nvSpPr>
        <p:spPr/>
        <p:txBody>
          <a:bodyPr/>
          <a:lstStyle/>
          <a:p>
            <a:fld id="{E6B1911C-7422-4EB3-8007-91427CD8BA18}" type="slidenum">
              <a:rPr lang="en-IN" smtClean="0"/>
              <a:t>‹#›</a:t>
            </a:fld>
            <a:endParaRPr lang="en-IN"/>
          </a:p>
        </p:txBody>
      </p:sp>
    </p:spTree>
    <p:extLst>
      <p:ext uri="{BB962C8B-B14F-4D97-AF65-F5344CB8AC3E}">
        <p14:creationId xmlns:p14="http://schemas.microsoft.com/office/powerpoint/2010/main" val="39242887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A904D-CA3D-7344-5D9E-649D1702B7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7D93CAA-4B62-BF7B-4701-5D4E8DD4FDD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7F3F799-D979-0685-0A5E-F4B191C8C5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EACFDA-F4F9-655A-A5FC-2D1D5ECE6462}"/>
              </a:ext>
            </a:extLst>
          </p:cNvPr>
          <p:cNvSpPr>
            <a:spLocks noGrp="1"/>
          </p:cNvSpPr>
          <p:nvPr>
            <p:ph type="dt" sz="half" idx="10"/>
          </p:nvPr>
        </p:nvSpPr>
        <p:spPr/>
        <p:txBody>
          <a:bodyPr/>
          <a:lstStyle/>
          <a:p>
            <a:fld id="{2456E06E-D412-4594-97F6-1C73DF18810D}" type="datetimeFigureOut">
              <a:rPr lang="en-IN" smtClean="0"/>
              <a:t>03-01-2024</a:t>
            </a:fld>
            <a:endParaRPr lang="en-IN"/>
          </a:p>
        </p:txBody>
      </p:sp>
      <p:sp>
        <p:nvSpPr>
          <p:cNvPr id="6" name="Footer Placeholder 5">
            <a:extLst>
              <a:ext uri="{FF2B5EF4-FFF2-40B4-BE49-F238E27FC236}">
                <a16:creationId xmlns:a16="http://schemas.microsoft.com/office/drawing/2014/main" id="{D3B9593C-B6C2-0A8D-3753-137E92C1E30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827F606-6C42-B90E-B1D7-7C60396ABE4A}"/>
              </a:ext>
            </a:extLst>
          </p:cNvPr>
          <p:cNvSpPr>
            <a:spLocks noGrp="1"/>
          </p:cNvSpPr>
          <p:nvPr>
            <p:ph type="sldNum" sz="quarter" idx="12"/>
          </p:nvPr>
        </p:nvSpPr>
        <p:spPr/>
        <p:txBody>
          <a:bodyPr/>
          <a:lstStyle/>
          <a:p>
            <a:fld id="{E6B1911C-7422-4EB3-8007-91427CD8BA18}" type="slidenum">
              <a:rPr lang="en-IN" smtClean="0"/>
              <a:t>‹#›</a:t>
            </a:fld>
            <a:endParaRPr lang="en-IN"/>
          </a:p>
        </p:txBody>
      </p:sp>
    </p:spTree>
    <p:extLst>
      <p:ext uri="{BB962C8B-B14F-4D97-AF65-F5344CB8AC3E}">
        <p14:creationId xmlns:p14="http://schemas.microsoft.com/office/powerpoint/2010/main" val="40026530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0C35A9E-019A-E3B7-BD44-4AA7A23E29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2C9BFE1-A8F8-9F22-AA43-116A2F1FA0D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0338B10-A0EC-A6F1-5937-922B22B795F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56E06E-D412-4594-97F6-1C73DF18810D}" type="datetimeFigureOut">
              <a:rPr lang="en-IN" smtClean="0"/>
              <a:t>03-01-2024</a:t>
            </a:fld>
            <a:endParaRPr lang="en-IN"/>
          </a:p>
        </p:txBody>
      </p:sp>
      <p:sp>
        <p:nvSpPr>
          <p:cNvPr id="5" name="Footer Placeholder 4">
            <a:extLst>
              <a:ext uri="{FF2B5EF4-FFF2-40B4-BE49-F238E27FC236}">
                <a16:creationId xmlns:a16="http://schemas.microsoft.com/office/drawing/2014/main" id="{89A575BD-170C-EDF7-3760-DAA3F7BD9F3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F3CD06A-E470-EF84-ADC5-35B31CF317A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B1911C-7422-4EB3-8007-91427CD8BA18}" type="slidenum">
              <a:rPr lang="en-IN" smtClean="0"/>
              <a:t>‹#›</a:t>
            </a:fld>
            <a:endParaRPr lang="en-IN"/>
          </a:p>
        </p:txBody>
      </p:sp>
    </p:spTree>
    <p:extLst>
      <p:ext uri="{BB962C8B-B14F-4D97-AF65-F5344CB8AC3E}">
        <p14:creationId xmlns:p14="http://schemas.microsoft.com/office/powerpoint/2010/main" val="28594979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600848B-9E6B-A3D1-9050-1F67887591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1811000" cy="6858000"/>
          </a:xfrm>
          <a:prstGeom prst="rect">
            <a:avLst/>
          </a:prstGeom>
        </p:spPr>
      </p:pic>
      <p:sp>
        <p:nvSpPr>
          <p:cNvPr id="4" name="Rectangle 3">
            <a:extLst>
              <a:ext uri="{FF2B5EF4-FFF2-40B4-BE49-F238E27FC236}">
                <a16:creationId xmlns:a16="http://schemas.microsoft.com/office/drawing/2014/main" id="{A1CF4326-D178-D06E-301B-C2754049DB05}"/>
              </a:ext>
            </a:extLst>
          </p:cNvPr>
          <p:cNvSpPr/>
          <p:nvPr/>
        </p:nvSpPr>
        <p:spPr>
          <a:xfrm>
            <a:off x="8402423" y="0"/>
            <a:ext cx="3789575" cy="6858000"/>
          </a:xfrm>
          <a:prstGeom prst="rect">
            <a:avLst/>
          </a:prstGeom>
          <a:solidFill>
            <a:srgbClr val="ED7D31"/>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dirty="0"/>
          </a:p>
          <a:p>
            <a:pPr algn="ctr"/>
            <a:endParaRPr lang="en-IN" dirty="0"/>
          </a:p>
        </p:txBody>
      </p:sp>
      <p:sp>
        <p:nvSpPr>
          <p:cNvPr id="7" name="TextBox 6">
            <a:extLst>
              <a:ext uri="{FF2B5EF4-FFF2-40B4-BE49-F238E27FC236}">
                <a16:creationId xmlns:a16="http://schemas.microsoft.com/office/drawing/2014/main" id="{24D9B339-BB68-676F-CEE4-896FC490C457}"/>
              </a:ext>
            </a:extLst>
          </p:cNvPr>
          <p:cNvSpPr txBox="1"/>
          <p:nvPr/>
        </p:nvSpPr>
        <p:spPr>
          <a:xfrm>
            <a:off x="8554822" y="1862556"/>
            <a:ext cx="3484775" cy="2677656"/>
          </a:xfrm>
          <a:prstGeom prst="rect">
            <a:avLst/>
          </a:prstGeom>
          <a:noFill/>
        </p:spPr>
        <p:txBody>
          <a:bodyPr wrap="square" rtlCol="0">
            <a:spAutoFit/>
          </a:bodyPr>
          <a:lstStyle/>
          <a:p>
            <a:r>
              <a:rPr lang="en-IN" sz="2800" dirty="0"/>
              <a:t>Challenge #8</a:t>
            </a:r>
            <a:endParaRPr lang="en-US" sz="2800" dirty="0">
              <a:solidFill>
                <a:schemeClr val="bg1"/>
              </a:solidFill>
              <a:latin typeface="Arial Black" panose="020B0A04020102020204" pitchFamily="34" charset="0"/>
            </a:endParaRPr>
          </a:p>
          <a:p>
            <a:r>
              <a:rPr lang="en-US" sz="2800" dirty="0">
                <a:solidFill>
                  <a:schemeClr val="bg1"/>
                </a:solidFill>
                <a:latin typeface="Arial Black" panose="020B0A04020102020204" pitchFamily="34" charset="0"/>
              </a:rPr>
              <a:t>Provide Insights to the Product Strategy Team </a:t>
            </a:r>
          </a:p>
          <a:p>
            <a:r>
              <a:rPr lang="en-US" sz="2800" dirty="0">
                <a:solidFill>
                  <a:schemeClr val="bg1"/>
                </a:solidFill>
                <a:latin typeface="Arial Black" panose="020B0A04020102020204" pitchFamily="34" charset="0"/>
              </a:rPr>
              <a:t>in the Banking Domain</a:t>
            </a:r>
            <a:endParaRPr lang="en-IN" sz="2800" b="1" dirty="0">
              <a:solidFill>
                <a:schemeClr val="bg1"/>
              </a:solidFill>
              <a:latin typeface="Arial Black" panose="020B0A04020102020204" pitchFamily="34" charset="0"/>
            </a:endParaRPr>
          </a:p>
        </p:txBody>
      </p:sp>
      <p:pic>
        <p:nvPicPr>
          <p:cNvPr id="9" name="Graphic 8">
            <a:extLst>
              <a:ext uri="{FF2B5EF4-FFF2-40B4-BE49-F238E27FC236}">
                <a16:creationId xmlns:a16="http://schemas.microsoft.com/office/drawing/2014/main" id="{985B4A29-688B-0ED3-6021-5C8F20D97DF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353672" y="5893814"/>
            <a:ext cx="1685925" cy="781050"/>
          </a:xfrm>
          <a:prstGeom prst="rect">
            <a:avLst/>
          </a:prstGeom>
        </p:spPr>
      </p:pic>
    </p:spTree>
    <p:extLst>
      <p:ext uri="{BB962C8B-B14F-4D97-AF65-F5344CB8AC3E}">
        <p14:creationId xmlns:p14="http://schemas.microsoft.com/office/powerpoint/2010/main" val="1380370862"/>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9D9AC89F-FA25-2688-6C9B-3B0299BA4643}"/>
              </a:ext>
            </a:extLst>
          </p:cNvPr>
          <p:cNvSpPr/>
          <p:nvPr/>
        </p:nvSpPr>
        <p:spPr>
          <a:xfrm>
            <a:off x="0" y="0"/>
            <a:ext cx="3433482" cy="6858000"/>
          </a:xfrm>
          <a:prstGeom prst="roundRect">
            <a:avLst/>
          </a:prstGeom>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4BF83C5A-84D3-62C7-C23C-8526F802C1A0}"/>
              </a:ext>
            </a:extLst>
          </p:cNvPr>
          <p:cNvSpPr/>
          <p:nvPr/>
        </p:nvSpPr>
        <p:spPr>
          <a:xfrm>
            <a:off x="215152" y="2971800"/>
            <a:ext cx="3433482" cy="914400"/>
          </a:xfrm>
          <a:prstGeom prst="rect">
            <a:avLst/>
          </a:prstGeom>
          <a:solidFill>
            <a:schemeClr val="bg1"/>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5" name="Oval 4">
            <a:extLst>
              <a:ext uri="{FF2B5EF4-FFF2-40B4-BE49-F238E27FC236}">
                <a16:creationId xmlns:a16="http://schemas.microsoft.com/office/drawing/2014/main" id="{3DBC9304-585A-DE03-EC3A-0D9E254D031F}"/>
              </a:ext>
            </a:extLst>
          </p:cNvPr>
          <p:cNvSpPr/>
          <p:nvPr/>
        </p:nvSpPr>
        <p:spPr>
          <a:xfrm>
            <a:off x="251010" y="2348753"/>
            <a:ext cx="3612776" cy="2160494"/>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EB6F9AF7-CE60-8E59-E8D0-A6269DE32B9A}"/>
              </a:ext>
            </a:extLst>
          </p:cNvPr>
          <p:cNvSpPr txBox="1"/>
          <p:nvPr/>
        </p:nvSpPr>
        <p:spPr>
          <a:xfrm>
            <a:off x="799285" y="2890391"/>
            <a:ext cx="2634197" cy="1077218"/>
          </a:xfrm>
          <a:prstGeom prst="rect">
            <a:avLst/>
          </a:prstGeom>
          <a:noFill/>
        </p:spPr>
        <p:txBody>
          <a:bodyPr vert="horz" wrap="square" rtlCol="0">
            <a:spAutoFit/>
          </a:bodyPr>
          <a:lstStyle/>
          <a:p>
            <a:r>
              <a:rPr lang="en-US" sz="3200" dirty="0">
                <a:ln w="0"/>
                <a:solidFill>
                  <a:schemeClr val="accent2"/>
                </a:solidFill>
                <a:effectLst>
                  <a:outerShdw blurRad="38100" dist="19050" dir="2700000" algn="tl" rotWithShape="0">
                    <a:schemeClr val="dk1">
                      <a:alpha val="40000"/>
                    </a:schemeClr>
                  </a:outerShdw>
                </a:effectLst>
                <a:latin typeface="Arial Black" panose="020B0A04020102020204" pitchFamily="34" charset="0"/>
              </a:rPr>
              <a:t>Problem Statement</a:t>
            </a:r>
            <a:endParaRPr lang="en-IN" sz="3200" dirty="0">
              <a:ln w="0"/>
              <a:solidFill>
                <a:schemeClr val="accent2"/>
              </a:solidFill>
              <a:effectLst>
                <a:outerShdw blurRad="38100" dist="19050" dir="2700000" algn="tl" rotWithShape="0">
                  <a:schemeClr val="dk1">
                    <a:alpha val="40000"/>
                  </a:schemeClr>
                </a:outerShdw>
              </a:effectLst>
              <a:latin typeface="Arial Black" panose="020B0A04020102020204" pitchFamily="34" charset="0"/>
            </a:endParaRPr>
          </a:p>
        </p:txBody>
      </p:sp>
      <p:sp>
        <p:nvSpPr>
          <p:cNvPr id="6" name="TextBox 5">
            <a:extLst>
              <a:ext uri="{FF2B5EF4-FFF2-40B4-BE49-F238E27FC236}">
                <a16:creationId xmlns:a16="http://schemas.microsoft.com/office/drawing/2014/main" id="{415D8598-FE33-11E0-ED7E-E4934E13C330}"/>
              </a:ext>
            </a:extLst>
          </p:cNvPr>
          <p:cNvSpPr txBox="1"/>
          <p:nvPr/>
        </p:nvSpPr>
        <p:spPr>
          <a:xfrm>
            <a:off x="3980330" y="2090172"/>
            <a:ext cx="7659933" cy="2677656"/>
          </a:xfrm>
          <a:prstGeom prst="rect">
            <a:avLst/>
          </a:prstGeom>
          <a:noFill/>
        </p:spPr>
        <p:txBody>
          <a:bodyPr wrap="square" rtlCol="0">
            <a:spAutoFit/>
          </a:bodyPr>
          <a:lstStyle/>
          <a:p>
            <a:r>
              <a:rPr lang="en-US" sz="2800" b="1" dirty="0" err="1"/>
              <a:t>Mitron</a:t>
            </a:r>
            <a:r>
              <a:rPr lang="en-US" sz="2800" b="1" dirty="0"/>
              <a:t> Bank</a:t>
            </a:r>
            <a:r>
              <a:rPr lang="en-US" sz="2800" dirty="0"/>
              <a:t> is a legacy financial institution headquartered in Hyderabad. </a:t>
            </a:r>
          </a:p>
          <a:p>
            <a:endParaRPr lang="en-US" sz="2800" dirty="0"/>
          </a:p>
          <a:p>
            <a:r>
              <a:rPr lang="en-US" sz="2800" dirty="0"/>
              <a:t>They want to introduce a new line of credit cards, aiming to broaden its product offerings and reach in the financial market.</a:t>
            </a:r>
            <a:endParaRPr lang="en-IN" sz="2800" dirty="0"/>
          </a:p>
        </p:txBody>
      </p:sp>
    </p:spTree>
    <p:extLst>
      <p:ext uri="{BB962C8B-B14F-4D97-AF65-F5344CB8AC3E}">
        <p14:creationId xmlns:p14="http://schemas.microsoft.com/office/powerpoint/2010/main" val="3616038495"/>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9D9AC89F-FA25-2688-6C9B-3B0299BA4643}"/>
              </a:ext>
            </a:extLst>
          </p:cNvPr>
          <p:cNvSpPr/>
          <p:nvPr/>
        </p:nvSpPr>
        <p:spPr>
          <a:xfrm>
            <a:off x="0" y="0"/>
            <a:ext cx="3433482" cy="6858000"/>
          </a:xfrm>
          <a:prstGeom prst="roundRect">
            <a:avLst/>
          </a:prstGeom>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4BF83C5A-84D3-62C7-C23C-8526F802C1A0}"/>
              </a:ext>
            </a:extLst>
          </p:cNvPr>
          <p:cNvSpPr/>
          <p:nvPr/>
        </p:nvSpPr>
        <p:spPr>
          <a:xfrm>
            <a:off x="215152" y="2971800"/>
            <a:ext cx="3433482" cy="914400"/>
          </a:xfrm>
          <a:prstGeom prst="rect">
            <a:avLst/>
          </a:prstGeom>
          <a:solidFill>
            <a:schemeClr val="bg1"/>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5" name="Oval 4">
            <a:extLst>
              <a:ext uri="{FF2B5EF4-FFF2-40B4-BE49-F238E27FC236}">
                <a16:creationId xmlns:a16="http://schemas.microsoft.com/office/drawing/2014/main" id="{3DBC9304-585A-DE03-EC3A-0D9E254D031F}"/>
              </a:ext>
            </a:extLst>
          </p:cNvPr>
          <p:cNvSpPr/>
          <p:nvPr/>
        </p:nvSpPr>
        <p:spPr>
          <a:xfrm>
            <a:off x="251010" y="2348753"/>
            <a:ext cx="3612776" cy="2160494"/>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EB6F9AF7-CE60-8E59-E8D0-A6269DE32B9A}"/>
              </a:ext>
            </a:extLst>
          </p:cNvPr>
          <p:cNvSpPr txBox="1"/>
          <p:nvPr/>
        </p:nvSpPr>
        <p:spPr>
          <a:xfrm>
            <a:off x="740299" y="3136612"/>
            <a:ext cx="2634197" cy="584775"/>
          </a:xfrm>
          <a:prstGeom prst="rect">
            <a:avLst/>
          </a:prstGeom>
          <a:noFill/>
        </p:spPr>
        <p:txBody>
          <a:bodyPr vert="horz" wrap="square" rtlCol="0">
            <a:spAutoFit/>
          </a:bodyPr>
          <a:lstStyle/>
          <a:p>
            <a:r>
              <a:rPr lang="en-US" sz="3200" dirty="0">
                <a:ln w="0"/>
                <a:solidFill>
                  <a:schemeClr val="accent2"/>
                </a:solidFill>
                <a:effectLst>
                  <a:outerShdw blurRad="38100" dist="19050" dir="2700000" algn="tl" rotWithShape="0">
                    <a:schemeClr val="dk1">
                      <a:alpha val="40000"/>
                    </a:schemeClr>
                  </a:outerShdw>
                </a:effectLst>
                <a:latin typeface="Arial Black" panose="020B0A04020102020204" pitchFamily="34" charset="0"/>
              </a:rPr>
              <a:t>Objective</a:t>
            </a:r>
            <a:endParaRPr lang="en-IN" sz="3200" dirty="0">
              <a:ln w="0"/>
              <a:solidFill>
                <a:schemeClr val="accent2"/>
              </a:solidFill>
              <a:effectLst>
                <a:outerShdw blurRad="38100" dist="19050" dir="2700000" algn="tl" rotWithShape="0">
                  <a:schemeClr val="dk1">
                    <a:alpha val="40000"/>
                  </a:schemeClr>
                </a:outerShdw>
              </a:effectLst>
              <a:latin typeface="Arial Black" panose="020B0A04020102020204" pitchFamily="34" charset="0"/>
            </a:endParaRPr>
          </a:p>
        </p:txBody>
      </p:sp>
      <p:sp>
        <p:nvSpPr>
          <p:cNvPr id="6" name="TextBox 5">
            <a:extLst>
              <a:ext uri="{FF2B5EF4-FFF2-40B4-BE49-F238E27FC236}">
                <a16:creationId xmlns:a16="http://schemas.microsoft.com/office/drawing/2014/main" id="{415D8598-FE33-11E0-ED7E-E4934E13C330}"/>
              </a:ext>
            </a:extLst>
          </p:cNvPr>
          <p:cNvSpPr txBox="1"/>
          <p:nvPr/>
        </p:nvSpPr>
        <p:spPr>
          <a:xfrm>
            <a:off x="3962401" y="2090171"/>
            <a:ext cx="7659933" cy="2677656"/>
          </a:xfrm>
          <a:prstGeom prst="rect">
            <a:avLst/>
          </a:prstGeom>
          <a:noFill/>
        </p:spPr>
        <p:txBody>
          <a:bodyPr wrap="square" rtlCol="0">
            <a:spAutoFit/>
          </a:bodyPr>
          <a:lstStyle/>
          <a:p>
            <a:pPr marL="457200" indent="-457200">
              <a:buFont typeface="Arial" panose="020B0604020202020204" pitchFamily="34" charset="0"/>
              <a:buChar char="•"/>
            </a:pPr>
            <a:r>
              <a:rPr lang="en-US" sz="2800" dirty="0"/>
              <a:t>to </a:t>
            </a:r>
            <a:r>
              <a:rPr lang="en-US" sz="2800" dirty="0" err="1"/>
              <a:t>analyse</a:t>
            </a:r>
            <a:r>
              <a:rPr lang="en-US" sz="2800" dirty="0"/>
              <a:t> the provided sample data and report key findings to the strategy team of </a:t>
            </a:r>
            <a:r>
              <a:rPr lang="en-US" sz="2800" dirty="0" err="1"/>
              <a:t>Mitron</a:t>
            </a:r>
            <a:r>
              <a:rPr lang="en-US" sz="2800" dirty="0"/>
              <a:t> Bank.</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to guide them in tailoring the credit cards to customer needs and market trends</a:t>
            </a:r>
          </a:p>
        </p:txBody>
      </p:sp>
    </p:spTree>
    <p:extLst>
      <p:ext uri="{BB962C8B-B14F-4D97-AF65-F5344CB8AC3E}">
        <p14:creationId xmlns:p14="http://schemas.microsoft.com/office/powerpoint/2010/main" val="1078799981"/>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rrow: Pentagon 1">
            <a:extLst>
              <a:ext uri="{FF2B5EF4-FFF2-40B4-BE49-F238E27FC236}">
                <a16:creationId xmlns:a16="http://schemas.microsoft.com/office/drawing/2014/main" id="{D834ED39-1F72-D66F-03A2-5A6D5F4E8016}"/>
              </a:ext>
            </a:extLst>
          </p:cNvPr>
          <p:cNvSpPr/>
          <p:nvPr/>
        </p:nvSpPr>
        <p:spPr>
          <a:xfrm>
            <a:off x="0" y="143324"/>
            <a:ext cx="2492188" cy="1577787"/>
          </a:xfrm>
          <a:prstGeom prst="homePlate">
            <a:avLst/>
          </a:prstGeom>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3093602B-7A2E-A746-7933-5557768089B3}"/>
              </a:ext>
            </a:extLst>
          </p:cNvPr>
          <p:cNvSpPr txBox="1"/>
          <p:nvPr/>
        </p:nvSpPr>
        <p:spPr>
          <a:xfrm>
            <a:off x="54500" y="639830"/>
            <a:ext cx="2634197" cy="584775"/>
          </a:xfrm>
          <a:prstGeom prst="rect">
            <a:avLst/>
          </a:prstGeom>
          <a:noFill/>
        </p:spPr>
        <p:txBody>
          <a:bodyPr vert="horz" wrap="square" rtlCol="0">
            <a:spAutoFit/>
          </a:bodyPr>
          <a:lstStyle/>
          <a:p>
            <a:r>
              <a:rPr lang="en-US" sz="3200" dirty="0">
                <a:ln w="0"/>
                <a:solidFill>
                  <a:schemeClr val="accent2"/>
                </a:solidFill>
                <a:effectLst>
                  <a:outerShdw blurRad="38100" dist="19050" dir="2700000" algn="tl" rotWithShape="0">
                    <a:schemeClr val="dk1">
                      <a:alpha val="40000"/>
                    </a:schemeClr>
                  </a:outerShdw>
                </a:effectLst>
                <a:latin typeface="Arial Black" panose="020B0A04020102020204" pitchFamily="34" charset="0"/>
              </a:rPr>
              <a:t>Analysis</a:t>
            </a:r>
            <a:endParaRPr lang="en-IN" sz="3200" dirty="0">
              <a:ln w="0"/>
              <a:solidFill>
                <a:schemeClr val="accent2"/>
              </a:solidFill>
              <a:effectLst>
                <a:outerShdw blurRad="38100" dist="19050" dir="2700000" algn="tl" rotWithShape="0">
                  <a:schemeClr val="dk1">
                    <a:alpha val="40000"/>
                  </a:schemeClr>
                </a:outerShdw>
              </a:effectLst>
              <a:latin typeface="Arial Black" panose="020B0A04020102020204" pitchFamily="34" charset="0"/>
            </a:endParaRPr>
          </a:p>
        </p:txBody>
      </p:sp>
      <p:sp>
        <p:nvSpPr>
          <p:cNvPr id="4" name="TextBox 3">
            <a:extLst>
              <a:ext uri="{FF2B5EF4-FFF2-40B4-BE49-F238E27FC236}">
                <a16:creationId xmlns:a16="http://schemas.microsoft.com/office/drawing/2014/main" id="{71C7B454-75C5-72CB-DF69-5446394EAA82}"/>
              </a:ext>
            </a:extLst>
          </p:cNvPr>
          <p:cNvSpPr txBox="1"/>
          <p:nvPr/>
        </p:nvSpPr>
        <p:spPr>
          <a:xfrm>
            <a:off x="1371599" y="1721111"/>
            <a:ext cx="9448799" cy="4832092"/>
          </a:xfrm>
          <a:prstGeom prst="rect">
            <a:avLst/>
          </a:prstGeom>
          <a:noFill/>
        </p:spPr>
        <p:txBody>
          <a:bodyPr wrap="square" rtlCol="0">
            <a:spAutoFit/>
          </a:bodyPr>
          <a:lstStyle/>
          <a:p>
            <a:pPr marL="457200" indent="-457200">
              <a:buFont typeface="Arial" panose="020B0604020202020204" pitchFamily="34" charset="0"/>
              <a:buChar char="•"/>
            </a:pPr>
            <a:r>
              <a:rPr lang="en-US" sz="2800" dirty="0"/>
              <a:t>Calculate Spending data from fact_spends.csv for each </a:t>
            </a:r>
            <a:r>
              <a:rPr lang="en-US" sz="2800" dirty="0" err="1"/>
              <a:t>customer_id</a:t>
            </a:r>
            <a:r>
              <a:rPr lang="en-US" sz="2800" dirty="0"/>
              <a:t> corresponds to Each Customer</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Find Income Utilization by dividing customer spending and average income</a:t>
            </a:r>
          </a:p>
          <a:p>
            <a:pPr lvl="2"/>
            <a:r>
              <a:rPr lang="en-US" sz="2800" dirty="0"/>
              <a:t>Income utilization = Spend / Income</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If the customer income utilization is more than average income utilization then the customer is consider as Targeted Customer for the New Product.</a:t>
            </a:r>
          </a:p>
          <a:p>
            <a:pPr lvl="2"/>
            <a:endParaRPr lang="en-US" sz="2800" dirty="0"/>
          </a:p>
        </p:txBody>
      </p:sp>
    </p:spTree>
    <p:extLst>
      <p:ext uri="{BB962C8B-B14F-4D97-AF65-F5344CB8AC3E}">
        <p14:creationId xmlns:p14="http://schemas.microsoft.com/office/powerpoint/2010/main" val="3305558316"/>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rrow: Pentagon 1">
            <a:extLst>
              <a:ext uri="{FF2B5EF4-FFF2-40B4-BE49-F238E27FC236}">
                <a16:creationId xmlns:a16="http://schemas.microsoft.com/office/drawing/2014/main" id="{D834ED39-1F72-D66F-03A2-5A6D5F4E8016}"/>
              </a:ext>
            </a:extLst>
          </p:cNvPr>
          <p:cNvSpPr/>
          <p:nvPr/>
        </p:nvSpPr>
        <p:spPr>
          <a:xfrm>
            <a:off x="0" y="143324"/>
            <a:ext cx="2492188" cy="1577787"/>
          </a:xfrm>
          <a:prstGeom prst="homePlate">
            <a:avLst/>
          </a:prstGeom>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3093602B-7A2E-A746-7933-5557768089B3}"/>
              </a:ext>
            </a:extLst>
          </p:cNvPr>
          <p:cNvSpPr txBox="1"/>
          <p:nvPr/>
        </p:nvSpPr>
        <p:spPr>
          <a:xfrm>
            <a:off x="54500" y="639830"/>
            <a:ext cx="2634197" cy="584775"/>
          </a:xfrm>
          <a:prstGeom prst="rect">
            <a:avLst/>
          </a:prstGeom>
          <a:noFill/>
        </p:spPr>
        <p:txBody>
          <a:bodyPr vert="horz" wrap="square" rtlCol="0">
            <a:spAutoFit/>
          </a:bodyPr>
          <a:lstStyle/>
          <a:p>
            <a:r>
              <a:rPr lang="en-US" sz="3200" dirty="0">
                <a:ln w="0"/>
                <a:solidFill>
                  <a:schemeClr val="accent2"/>
                </a:solidFill>
                <a:effectLst>
                  <a:outerShdw blurRad="38100" dist="19050" dir="2700000" algn="tl" rotWithShape="0">
                    <a:schemeClr val="dk1">
                      <a:alpha val="40000"/>
                    </a:schemeClr>
                  </a:outerShdw>
                </a:effectLst>
                <a:latin typeface="Arial Black" panose="020B0A04020102020204" pitchFamily="34" charset="0"/>
              </a:rPr>
              <a:t>Insights</a:t>
            </a:r>
            <a:endParaRPr lang="en-IN" sz="3200" dirty="0">
              <a:ln w="0"/>
              <a:solidFill>
                <a:schemeClr val="accent2"/>
              </a:solidFill>
              <a:effectLst>
                <a:outerShdw blurRad="38100" dist="19050" dir="2700000" algn="tl" rotWithShape="0">
                  <a:schemeClr val="dk1">
                    <a:alpha val="40000"/>
                  </a:schemeClr>
                </a:outerShdw>
              </a:effectLst>
              <a:latin typeface="Arial Black" panose="020B0A04020102020204" pitchFamily="34" charset="0"/>
            </a:endParaRPr>
          </a:p>
        </p:txBody>
      </p:sp>
      <p:sp>
        <p:nvSpPr>
          <p:cNvPr id="4" name="TextBox 3">
            <a:extLst>
              <a:ext uri="{FF2B5EF4-FFF2-40B4-BE49-F238E27FC236}">
                <a16:creationId xmlns:a16="http://schemas.microsoft.com/office/drawing/2014/main" id="{71C7B454-75C5-72CB-DF69-5446394EAA82}"/>
              </a:ext>
            </a:extLst>
          </p:cNvPr>
          <p:cNvSpPr txBox="1"/>
          <p:nvPr/>
        </p:nvSpPr>
        <p:spPr>
          <a:xfrm>
            <a:off x="1371599" y="1721111"/>
            <a:ext cx="9448799" cy="4832092"/>
          </a:xfrm>
          <a:prstGeom prst="rect">
            <a:avLst/>
          </a:prstGeom>
          <a:noFill/>
        </p:spPr>
        <p:txBody>
          <a:bodyPr wrap="square" rtlCol="0">
            <a:spAutoFit/>
          </a:bodyPr>
          <a:lstStyle/>
          <a:p>
            <a:pPr marL="457200" indent="-457200">
              <a:buFont typeface="Arial" panose="020B0604020202020204" pitchFamily="34" charset="0"/>
              <a:buChar char="•"/>
            </a:pPr>
            <a:r>
              <a:rPr lang="en-US" sz="2800" dirty="0"/>
              <a:t>Customer on age group from 25 – 45 are spending high and our Targeted customer also follows the same.</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Married and Single Male are spending more than female customers.</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Customer from Mumbai spend the most follow by Delhi, Bengaluru.</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Customer from Chennai and Hyderabad are least spenders.</a:t>
            </a:r>
          </a:p>
          <a:p>
            <a:pPr lvl="2"/>
            <a:endParaRPr lang="en-US" sz="2800" dirty="0"/>
          </a:p>
        </p:txBody>
      </p:sp>
    </p:spTree>
    <p:extLst>
      <p:ext uri="{BB962C8B-B14F-4D97-AF65-F5344CB8AC3E}">
        <p14:creationId xmlns:p14="http://schemas.microsoft.com/office/powerpoint/2010/main" val="3817937452"/>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rrow: Pentagon 1">
            <a:extLst>
              <a:ext uri="{FF2B5EF4-FFF2-40B4-BE49-F238E27FC236}">
                <a16:creationId xmlns:a16="http://schemas.microsoft.com/office/drawing/2014/main" id="{D834ED39-1F72-D66F-03A2-5A6D5F4E8016}"/>
              </a:ext>
            </a:extLst>
          </p:cNvPr>
          <p:cNvSpPr/>
          <p:nvPr/>
        </p:nvSpPr>
        <p:spPr>
          <a:xfrm>
            <a:off x="0" y="143324"/>
            <a:ext cx="2492188" cy="1577787"/>
          </a:xfrm>
          <a:prstGeom prst="homePlate">
            <a:avLst/>
          </a:prstGeom>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3093602B-7A2E-A746-7933-5557768089B3}"/>
              </a:ext>
            </a:extLst>
          </p:cNvPr>
          <p:cNvSpPr txBox="1"/>
          <p:nvPr/>
        </p:nvSpPr>
        <p:spPr>
          <a:xfrm>
            <a:off x="54500" y="639830"/>
            <a:ext cx="2634197" cy="584775"/>
          </a:xfrm>
          <a:prstGeom prst="rect">
            <a:avLst/>
          </a:prstGeom>
          <a:noFill/>
        </p:spPr>
        <p:txBody>
          <a:bodyPr vert="horz" wrap="square" rtlCol="0">
            <a:spAutoFit/>
          </a:bodyPr>
          <a:lstStyle/>
          <a:p>
            <a:r>
              <a:rPr lang="en-US" sz="3200" dirty="0">
                <a:ln w="0"/>
                <a:solidFill>
                  <a:schemeClr val="accent2"/>
                </a:solidFill>
                <a:effectLst>
                  <a:outerShdw blurRad="38100" dist="19050" dir="2700000" algn="tl" rotWithShape="0">
                    <a:schemeClr val="dk1">
                      <a:alpha val="40000"/>
                    </a:schemeClr>
                  </a:outerShdw>
                </a:effectLst>
                <a:latin typeface="Arial Black" panose="020B0A04020102020204" pitchFamily="34" charset="0"/>
              </a:rPr>
              <a:t>Insights</a:t>
            </a:r>
            <a:endParaRPr lang="en-IN" sz="3200" dirty="0">
              <a:ln w="0"/>
              <a:solidFill>
                <a:schemeClr val="accent2"/>
              </a:solidFill>
              <a:effectLst>
                <a:outerShdw blurRad="38100" dist="19050" dir="2700000" algn="tl" rotWithShape="0">
                  <a:schemeClr val="dk1">
                    <a:alpha val="40000"/>
                  </a:schemeClr>
                </a:outerShdw>
              </a:effectLst>
              <a:latin typeface="Arial Black" panose="020B0A04020102020204" pitchFamily="34" charset="0"/>
            </a:endParaRPr>
          </a:p>
        </p:txBody>
      </p:sp>
      <p:sp>
        <p:nvSpPr>
          <p:cNvPr id="4" name="TextBox 3">
            <a:extLst>
              <a:ext uri="{FF2B5EF4-FFF2-40B4-BE49-F238E27FC236}">
                <a16:creationId xmlns:a16="http://schemas.microsoft.com/office/drawing/2014/main" id="{71C7B454-75C5-72CB-DF69-5446394EAA82}"/>
              </a:ext>
            </a:extLst>
          </p:cNvPr>
          <p:cNvSpPr txBox="1"/>
          <p:nvPr/>
        </p:nvSpPr>
        <p:spPr>
          <a:xfrm>
            <a:off x="1371599" y="1721111"/>
            <a:ext cx="9448799" cy="3970318"/>
          </a:xfrm>
          <a:prstGeom prst="rect">
            <a:avLst/>
          </a:prstGeom>
          <a:noFill/>
        </p:spPr>
        <p:txBody>
          <a:bodyPr wrap="square" rtlCol="0">
            <a:spAutoFit/>
          </a:bodyPr>
          <a:lstStyle/>
          <a:p>
            <a:pPr marL="457200" indent="-457200">
              <a:buFont typeface="Arial" panose="020B0604020202020204" pitchFamily="34" charset="0"/>
              <a:buChar char="•"/>
            </a:pPr>
            <a:r>
              <a:rPr lang="en-US" sz="2800" dirty="0"/>
              <a:t>Salaried IT Employees spending more so they are our Targeted customers.</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Government Employee use Credit card very less compare with IT Employees, Business owners, freelancers and other employee</a:t>
            </a:r>
          </a:p>
          <a:p>
            <a:endParaRPr lang="en-US" sz="2800" dirty="0"/>
          </a:p>
          <a:p>
            <a:pPr marL="457200" indent="-457200">
              <a:buFont typeface="Arial" panose="020B0604020202020204" pitchFamily="34" charset="0"/>
              <a:buChar char="•"/>
            </a:pPr>
            <a:r>
              <a:rPr lang="en-US" sz="2800" dirty="0"/>
              <a:t>Bengaluru Freelancer Customer spending was slightly over than Delhi Freelancer.</a:t>
            </a:r>
          </a:p>
        </p:txBody>
      </p:sp>
    </p:spTree>
    <p:extLst>
      <p:ext uri="{BB962C8B-B14F-4D97-AF65-F5344CB8AC3E}">
        <p14:creationId xmlns:p14="http://schemas.microsoft.com/office/powerpoint/2010/main" val="1763352470"/>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rrow: Pentagon 1">
            <a:extLst>
              <a:ext uri="{FF2B5EF4-FFF2-40B4-BE49-F238E27FC236}">
                <a16:creationId xmlns:a16="http://schemas.microsoft.com/office/drawing/2014/main" id="{D834ED39-1F72-D66F-03A2-5A6D5F4E8016}"/>
              </a:ext>
            </a:extLst>
          </p:cNvPr>
          <p:cNvSpPr/>
          <p:nvPr/>
        </p:nvSpPr>
        <p:spPr>
          <a:xfrm>
            <a:off x="-1" y="143324"/>
            <a:ext cx="4787153" cy="1577787"/>
          </a:xfrm>
          <a:prstGeom prst="homePlate">
            <a:avLst/>
          </a:prstGeom>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3093602B-7A2E-A746-7933-5557768089B3}"/>
              </a:ext>
            </a:extLst>
          </p:cNvPr>
          <p:cNvSpPr txBox="1"/>
          <p:nvPr/>
        </p:nvSpPr>
        <p:spPr>
          <a:xfrm>
            <a:off x="54500" y="639830"/>
            <a:ext cx="4669900" cy="584775"/>
          </a:xfrm>
          <a:prstGeom prst="rect">
            <a:avLst/>
          </a:prstGeom>
          <a:noFill/>
        </p:spPr>
        <p:txBody>
          <a:bodyPr vert="horz" wrap="square" rtlCol="0">
            <a:spAutoFit/>
          </a:bodyPr>
          <a:lstStyle/>
          <a:p>
            <a:r>
              <a:rPr lang="en-US" sz="3200" dirty="0">
                <a:ln w="0"/>
                <a:solidFill>
                  <a:schemeClr val="accent2"/>
                </a:solidFill>
                <a:effectLst>
                  <a:outerShdw blurRad="38100" dist="19050" dir="2700000" algn="tl" rotWithShape="0">
                    <a:schemeClr val="dk1">
                      <a:alpha val="40000"/>
                    </a:schemeClr>
                  </a:outerShdw>
                </a:effectLst>
                <a:latin typeface="Arial Black" panose="020B0A04020102020204" pitchFamily="34" charset="0"/>
              </a:rPr>
              <a:t>Recommendations</a:t>
            </a:r>
            <a:endParaRPr lang="en-IN" sz="3200" dirty="0">
              <a:ln w="0"/>
              <a:solidFill>
                <a:schemeClr val="accent2"/>
              </a:solidFill>
              <a:effectLst>
                <a:outerShdw blurRad="38100" dist="19050" dir="2700000" algn="tl" rotWithShape="0">
                  <a:schemeClr val="dk1">
                    <a:alpha val="40000"/>
                  </a:schemeClr>
                </a:outerShdw>
              </a:effectLst>
              <a:latin typeface="Arial Black" panose="020B0A04020102020204" pitchFamily="34" charset="0"/>
            </a:endParaRPr>
          </a:p>
        </p:txBody>
      </p:sp>
      <p:sp>
        <p:nvSpPr>
          <p:cNvPr id="4" name="TextBox 3">
            <a:extLst>
              <a:ext uri="{FF2B5EF4-FFF2-40B4-BE49-F238E27FC236}">
                <a16:creationId xmlns:a16="http://schemas.microsoft.com/office/drawing/2014/main" id="{71C7B454-75C5-72CB-DF69-5446394EAA82}"/>
              </a:ext>
            </a:extLst>
          </p:cNvPr>
          <p:cNvSpPr txBox="1"/>
          <p:nvPr/>
        </p:nvSpPr>
        <p:spPr>
          <a:xfrm>
            <a:off x="1371600" y="1963158"/>
            <a:ext cx="9448799" cy="4401205"/>
          </a:xfrm>
          <a:prstGeom prst="rect">
            <a:avLst/>
          </a:prstGeom>
          <a:noFill/>
        </p:spPr>
        <p:txBody>
          <a:bodyPr wrap="square" rtlCol="0">
            <a:spAutoFit/>
          </a:bodyPr>
          <a:lstStyle/>
          <a:p>
            <a:pPr marL="457200" indent="-457200">
              <a:buFont typeface="Arial" panose="020B0604020202020204" pitchFamily="34" charset="0"/>
              <a:buChar char="•"/>
            </a:pPr>
            <a:r>
              <a:rPr lang="en-US" sz="2800" dirty="0"/>
              <a:t>Launch your Credit card sales from Mumbai Bengaluru Delhi. These cities have high spending customer so chance of using credit card is also high. Its recommended to deploy more work force along these respective cities.</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Customers from Chennai are not spending as much as these cities but They are Earning more so I see a huge potential market there, so try to give more localize offers to encourage their spending.</a:t>
            </a:r>
          </a:p>
          <a:p>
            <a:endParaRPr lang="en-US" sz="2800" dirty="0"/>
          </a:p>
        </p:txBody>
      </p:sp>
    </p:spTree>
    <p:extLst>
      <p:ext uri="{BB962C8B-B14F-4D97-AF65-F5344CB8AC3E}">
        <p14:creationId xmlns:p14="http://schemas.microsoft.com/office/powerpoint/2010/main" val="2644623667"/>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rrow: Pentagon 1">
            <a:extLst>
              <a:ext uri="{FF2B5EF4-FFF2-40B4-BE49-F238E27FC236}">
                <a16:creationId xmlns:a16="http://schemas.microsoft.com/office/drawing/2014/main" id="{D834ED39-1F72-D66F-03A2-5A6D5F4E8016}"/>
              </a:ext>
            </a:extLst>
          </p:cNvPr>
          <p:cNvSpPr/>
          <p:nvPr/>
        </p:nvSpPr>
        <p:spPr>
          <a:xfrm>
            <a:off x="-1" y="143324"/>
            <a:ext cx="4787153" cy="1577787"/>
          </a:xfrm>
          <a:prstGeom prst="homePlate">
            <a:avLst/>
          </a:prstGeom>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3093602B-7A2E-A746-7933-5557768089B3}"/>
              </a:ext>
            </a:extLst>
          </p:cNvPr>
          <p:cNvSpPr txBox="1"/>
          <p:nvPr/>
        </p:nvSpPr>
        <p:spPr>
          <a:xfrm>
            <a:off x="54500" y="639830"/>
            <a:ext cx="4669900" cy="584775"/>
          </a:xfrm>
          <a:prstGeom prst="rect">
            <a:avLst/>
          </a:prstGeom>
          <a:noFill/>
        </p:spPr>
        <p:txBody>
          <a:bodyPr vert="horz" wrap="square" rtlCol="0">
            <a:spAutoFit/>
          </a:bodyPr>
          <a:lstStyle/>
          <a:p>
            <a:r>
              <a:rPr lang="en-US" sz="3200" dirty="0">
                <a:ln w="0"/>
                <a:solidFill>
                  <a:schemeClr val="accent2"/>
                </a:solidFill>
                <a:effectLst>
                  <a:outerShdw blurRad="38100" dist="19050" dir="2700000" algn="tl" rotWithShape="0">
                    <a:schemeClr val="dk1">
                      <a:alpha val="40000"/>
                    </a:schemeClr>
                  </a:outerShdw>
                </a:effectLst>
                <a:latin typeface="Arial Black" panose="020B0A04020102020204" pitchFamily="34" charset="0"/>
              </a:rPr>
              <a:t>Recommendations</a:t>
            </a:r>
            <a:endParaRPr lang="en-IN" sz="3200" dirty="0">
              <a:ln w="0"/>
              <a:solidFill>
                <a:schemeClr val="accent2"/>
              </a:solidFill>
              <a:effectLst>
                <a:outerShdw blurRad="38100" dist="19050" dir="2700000" algn="tl" rotWithShape="0">
                  <a:schemeClr val="dk1">
                    <a:alpha val="40000"/>
                  </a:schemeClr>
                </a:outerShdw>
              </a:effectLst>
              <a:latin typeface="Arial Black" panose="020B0A04020102020204" pitchFamily="34" charset="0"/>
            </a:endParaRPr>
          </a:p>
        </p:txBody>
      </p:sp>
      <p:sp>
        <p:nvSpPr>
          <p:cNvPr id="4" name="TextBox 3">
            <a:extLst>
              <a:ext uri="{FF2B5EF4-FFF2-40B4-BE49-F238E27FC236}">
                <a16:creationId xmlns:a16="http://schemas.microsoft.com/office/drawing/2014/main" id="{71C7B454-75C5-72CB-DF69-5446394EAA82}"/>
              </a:ext>
            </a:extLst>
          </p:cNvPr>
          <p:cNvSpPr txBox="1"/>
          <p:nvPr/>
        </p:nvSpPr>
        <p:spPr>
          <a:xfrm>
            <a:off x="1371600" y="1963158"/>
            <a:ext cx="9448799" cy="1815882"/>
          </a:xfrm>
          <a:prstGeom prst="rect">
            <a:avLst/>
          </a:prstGeom>
          <a:noFill/>
        </p:spPr>
        <p:txBody>
          <a:bodyPr wrap="square" rtlCol="0">
            <a:spAutoFit/>
          </a:bodyPr>
          <a:lstStyle/>
          <a:p>
            <a:pPr marL="457200" indent="-457200">
              <a:buFont typeface="Arial" panose="020B0604020202020204" pitchFamily="34" charset="0"/>
              <a:buChar char="•"/>
            </a:pPr>
            <a:r>
              <a:rPr lang="en-US" sz="2800" dirty="0"/>
              <a:t>Nearly 75% of Credit card were used to pay Bills, Electronics, Health &amp; Wellness, Groceries, Travel. Try to launch credit card with offers on these segments to make your product attractive on the Market.</a:t>
            </a:r>
          </a:p>
        </p:txBody>
      </p:sp>
    </p:spTree>
    <p:extLst>
      <p:ext uri="{BB962C8B-B14F-4D97-AF65-F5344CB8AC3E}">
        <p14:creationId xmlns:p14="http://schemas.microsoft.com/office/powerpoint/2010/main" val="3409935676"/>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3A1A594-E326-D5A2-AA85-FA31A00F65BF}"/>
              </a:ext>
            </a:extLst>
          </p:cNvPr>
          <p:cNvSpPr txBox="1"/>
          <p:nvPr/>
        </p:nvSpPr>
        <p:spPr>
          <a:xfrm>
            <a:off x="2411506" y="2644170"/>
            <a:ext cx="7368988" cy="1569660"/>
          </a:xfrm>
          <a:prstGeom prst="rect">
            <a:avLst/>
          </a:prstGeom>
          <a:noFill/>
        </p:spPr>
        <p:txBody>
          <a:bodyPr wrap="square" rtlCol="0">
            <a:spAutoFit/>
          </a:bodyPr>
          <a:lstStyle/>
          <a:p>
            <a:r>
              <a:rPr lang="en-US" sz="9600" dirty="0">
                <a:latin typeface="Unispace" panose="02000809060000020004" pitchFamily="49" charset="0"/>
                <a:ea typeface="Cascadia Code SemiBold" panose="020B0609020000020004" pitchFamily="49" charset="0"/>
                <a:cs typeface="Cascadia Code SemiBold" panose="020B0609020000020004" pitchFamily="49" charset="0"/>
              </a:rPr>
              <a:t>Thank You</a:t>
            </a:r>
            <a:endParaRPr lang="en-IN" sz="9600" dirty="0">
              <a:latin typeface="Unispace" panose="02000809060000020004" pitchFamily="49" charset="0"/>
              <a:ea typeface="Cascadia Code SemiBold" panose="020B0609020000020004" pitchFamily="49" charset="0"/>
              <a:cs typeface="Cascadia Code SemiBold" panose="020B0609020000020004" pitchFamily="49" charset="0"/>
            </a:endParaRPr>
          </a:p>
        </p:txBody>
      </p:sp>
    </p:spTree>
    <p:extLst>
      <p:ext uri="{BB962C8B-B14F-4D97-AF65-F5344CB8AC3E}">
        <p14:creationId xmlns:p14="http://schemas.microsoft.com/office/powerpoint/2010/main" val="40150779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547</TotalTime>
  <Words>359</Words>
  <Application>Microsoft Office PowerPoint</Application>
  <PresentationFormat>Widescreen</PresentationFormat>
  <Paragraphs>39</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Arial Black</vt:lpstr>
      <vt:lpstr>Calibri</vt:lpstr>
      <vt:lpstr>Calibri Light</vt:lpstr>
      <vt:lpstr>Unispace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Aravinth B</dc:creator>
  <cp:lastModifiedBy>Aravinth B</cp:lastModifiedBy>
  <cp:revision>4</cp:revision>
  <dcterms:created xsi:type="dcterms:W3CDTF">2024-01-02T14:39:05Z</dcterms:created>
  <dcterms:modified xsi:type="dcterms:W3CDTF">2024-01-03T14:06:24Z</dcterms:modified>
</cp:coreProperties>
</file>