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FDB8-962F-4A32-9D17-1B748C0769F5}" type="datetimeFigureOut">
              <a:rPr lang="en-IN" smtClean="0"/>
              <a:t>04/07/2025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4A2-1412-4F37-B2F1-17C10AA6451F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FDB8-962F-4A32-9D17-1B748C0769F5}" type="datetimeFigureOut">
              <a:rPr lang="en-IN" smtClean="0"/>
              <a:t>04/07/2025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4A2-1412-4F37-B2F1-17C10AA645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FDB8-962F-4A32-9D17-1B748C0769F5}" type="datetimeFigureOut">
              <a:rPr lang="en-IN" smtClean="0"/>
              <a:t>04/07/2025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4A2-1412-4F37-B2F1-17C10AA645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FDB8-962F-4A32-9D17-1B748C0769F5}" type="datetimeFigureOut">
              <a:rPr lang="en-IN" smtClean="0"/>
              <a:t>04/07/2025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4A2-1412-4F37-B2F1-17C10AA645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FDB8-962F-4A32-9D17-1B748C0769F5}" type="datetimeFigureOut">
              <a:rPr lang="en-IN" smtClean="0"/>
              <a:t>04/07/2025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4A2-1412-4F37-B2F1-17C10AA6451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FDB8-962F-4A32-9D17-1B748C0769F5}" type="datetimeFigureOut">
              <a:rPr lang="en-IN" smtClean="0"/>
              <a:t>04/07/2025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4A2-1412-4F37-B2F1-17C10AA645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FDB8-962F-4A32-9D17-1B748C0769F5}" type="datetimeFigureOut">
              <a:rPr lang="en-IN" smtClean="0"/>
              <a:t>04/07/2025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4A2-1412-4F37-B2F1-17C10AA645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FDB8-962F-4A32-9D17-1B748C0769F5}" type="datetimeFigureOut">
              <a:rPr lang="en-IN" smtClean="0"/>
              <a:t>04/07/2025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4A2-1412-4F37-B2F1-17C10AA645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FDB8-962F-4A32-9D17-1B748C0769F5}" type="datetimeFigureOut">
              <a:rPr lang="en-IN" smtClean="0"/>
              <a:t>04/07/2025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4A2-1412-4F37-B2F1-17C10AA645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FDB8-962F-4A32-9D17-1B748C0769F5}" type="datetimeFigureOut">
              <a:rPr lang="en-IN" smtClean="0"/>
              <a:t>04/07/2025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4A2-1412-4F37-B2F1-17C10AA6451F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FDB8-962F-4A32-9D17-1B748C0769F5}" type="datetimeFigureOut">
              <a:rPr lang="en-IN" smtClean="0"/>
              <a:t>04/07/2025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4A2-1412-4F37-B2F1-17C10AA6451F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1AFDB8-962F-4A32-9D17-1B748C0769F5}" type="datetimeFigureOut">
              <a:rPr lang="en-IN" smtClean="0"/>
              <a:t>04/07/2025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EFA34A2-1412-4F37-B2F1-17C10AA6451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Supply Chain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Aravinth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0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KPI cards has been used </a:t>
            </a:r>
            <a:r>
              <a:rPr lang="en-US" sz="1800" dirty="0"/>
              <a:t>to display key metrics: Products Sold (46K), Total Revenue (578K), Total Profit (519K), and Profit Margin Percent (89.92) Purpose: Provide quick </a:t>
            </a:r>
            <a:r>
              <a:rPr lang="en-US" sz="1800" dirty="0" smtClean="0"/>
              <a:t>overview </a:t>
            </a:r>
            <a:r>
              <a:rPr lang="en-US" sz="1800" dirty="0"/>
              <a:t>of business performance </a:t>
            </a:r>
            <a:r>
              <a:rPr lang="en-US" sz="1800" dirty="0" smtClean="0"/>
              <a:t>indicators</a:t>
            </a:r>
          </a:p>
          <a:p>
            <a:r>
              <a:rPr lang="en-US" sz="1800" dirty="0" smtClean="0"/>
              <a:t>Bar charts to show the "Products </a:t>
            </a:r>
            <a:r>
              <a:rPr lang="en-US" sz="1800" dirty="0"/>
              <a:t>Sold By Type" - Shows distribution across skincare (20.7K), </a:t>
            </a:r>
            <a:r>
              <a:rPr lang="en-US" sz="1800" dirty="0" err="1"/>
              <a:t>haircare</a:t>
            </a:r>
            <a:r>
              <a:rPr lang="en-US" sz="1800" dirty="0"/>
              <a:t> (13.6K), and cosmetics (11.8K) "Products Availability by Type" - Compares stock levels across the three product categories </a:t>
            </a:r>
            <a:r>
              <a:rPr lang="en-US" sz="1800" dirty="0" smtClean="0"/>
              <a:t>. </a:t>
            </a:r>
            <a:r>
              <a:rPr lang="en-US" sz="1800" dirty="0"/>
              <a:t>Compare </a:t>
            </a:r>
            <a:r>
              <a:rPr lang="en-US" sz="1800" dirty="0" smtClean="0"/>
              <a:t>quantities </a:t>
            </a:r>
            <a:r>
              <a:rPr lang="en-US" sz="1800" dirty="0"/>
              <a:t>and availability across different product </a:t>
            </a:r>
            <a:r>
              <a:rPr lang="en-US" sz="1800" dirty="0" smtClean="0"/>
              <a:t>types</a:t>
            </a:r>
          </a:p>
          <a:p>
            <a:r>
              <a:rPr lang="en-US" sz="1800" dirty="0"/>
              <a:t>Pie charts </a:t>
            </a:r>
            <a:r>
              <a:rPr lang="en-US" sz="1800" dirty="0" smtClean="0"/>
              <a:t>are to chow the  </a:t>
            </a:r>
            <a:r>
              <a:rPr lang="en-US" sz="1800" dirty="0"/>
              <a:t>"Customer's Demographics" - </a:t>
            </a:r>
            <a:r>
              <a:rPr lang="en-US" sz="1800" dirty="0" smtClean="0"/>
              <a:t>Purpose</a:t>
            </a:r>
            <a:r>
              <a:rPr lang="en-US" sz="1800" dirty="0"/>
              <a:t>: Visualize customer segment </a:t>
            </a:r>
            <a:r>
              <a:rPr lang="en-US" sz="1800" dirty="0" smtClean="0"/>
              <a:t>breakdown</a:t>
            </a:r>
          </a:p>
          <a:p>
            <a:r>
              <a:rPr lang="en-IN" sz="1800" dirty="0" smtClean="0"/>
              <a:t>Line charts to show the "Production </a:t>
            </a:r>
            <a:r>
              <a:rPr lang="en-IN" sz="1800" dirty="0"/>
              <a:t>volumes by </a:t>
            </a:r>
            <a:r>
              <a:rPr lang="en-IN" sz="1800" dirty="0" err="1" smtClean="0"/>
              <a:t>Product_type</a:t>
            </a:r>
            <a:r>
              <a:rPr lang="en-IN" sz="1800" dirty="0" smtClean="0"/>
              <a:t>“ to </a:t>
            </a:r>
            <a:r>
              <a:rPr lang="en-US" sz="1800" dirty="0" smtClean="0"/>
              <a:t> </a:t>
            </a:r>
            <a:r>
              <a:rPr lang="en-US" sz="1800" dirty="0"/>
              <a:t>Track production volume trends across product </a:t>
            </a:r>
            <a:r>
              <a:rPr lang="en-US" sz="1800" dirty="0" smtClean="0"/>
              <a:t>categories</a:t>
            </a:r>
          </a:p>
          <a:p>
            <a:r>
              <a:rPr lang="en-US" sz="1800" dirty="0"/>
              <a:t>The dashboard effectively combines multiple visualization types to provide comprehensive insights into sales performance, inventory management, customer demographics, and production planning.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263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Pie charts used to show Correlation </a:t>
            </a:r>
            <a:r>
              <a:rPr lang="en-US" sz="1800" dirty="0"/>
              <a:t>between Lead &amp; Manufacturing Lead Time" - Shows distribution with 48.06% (1K) for Lead times and 51.94% (2K) for Manufacturing Lead times Purpose: Visualize the relationship and proportion between lead time </a:t>
            </a:r>
            <a:r>
              <a:rPr lang="en-US" sz="1800" dirty="0" smtClean="0"/>
              <a:t>components</a:t>
            </a:r>
          </a:p>
          <a:p>
            <a:r>
              <a:rPr lang="en-US" sz="1800" dirty="0" smtClean="0"/>
              <a:t>Map charts is used to used to </a:t>
            </a:r>
            <a:r>
              <a:rPr lang="en-IN" sz="1800" dirty="0" smtClean="0"/>
              <a:t>Display </a:t>
            </a:r>
            <a:r>
              <a:rPr lang="en-IN" sz="1800" dirty="0"/>
              <a:t>geographical performance and identify regional revenue </a:t>
            </a:r>
            <a:r>
              <a:rPr lang="en-IN" sz="1800" dirty="0" smtClean="0"/>
              <a:t>patterns</a:t>
            </a:r>
          </a:p>
          <a:p>
            <a:r>
              <a:rPr lang="en-US" sz="1800" dirty="0" smtClean="0"/>
              <a:t>KPI card used  in "Revenue </a:t>
            </a:r>
            <a:r>
              <a:rPr lang="en-US" sz="1800" dirty="0"/>
              <a:t>to Shipping Cost Ratio" </a:t>
            </a:r>
            <a:r>
              <a:rPr lang="en-US" sz="1800" dirty="0" smtClean="0"/>
              <a:t>to Track </a:t>
            </a:r>
            <a:r>
              <a:rPr lang="en-US" sz="1800" dirty="0"/>
              <a:t>shipping efficiency metrics against set </a:t>
            </a:r>
            <a:r>
              <a:rPr lang="en-US" sz="1800" dirty="0" smtClean="0"/>
              <a:t>targets</a:t>
            </a:r>
          </a:p>
          <a:p>
            <a:r>
              <a:rPr lang="en-US" sz="1800" dirty="0"/>
              <a:t>Data Tables </a:t>
            </a:r>
            <a:r>
              <a:rPr lang="en-US" sz="1800" dirty="0" smtClean="0"/>
              <a:t>shows the supplier </a:t>
            </a:r>
            <a:r>
              <a:rPr lang="en-US" sz="1800" dirty="0"/>
              <a:t>breakdown by location showing production volumes for different suppliers in Bangalore and Chennai Purpose: Detailed supplier performance analysis with </a:t>
            </a:r>
            <a:r>
              <a:rPr lang="en-US" sz="1800" dirty="0" smtClean="0"/>
              <a:t>specific </a:t>
            </a:r>
            <a:r>
              <a:rPr lang="en-US" sz="1800" dirty="0"/>
              <a:t>production volume data (Total: 5670+ units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The dashboard effectively combines operational metrics with geographic and supplier-specific analysis to provide comprehensive supply chain visibility and performance tracking.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599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Stock Analysis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0912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Bar charts have been used to show the Stock Turnover Ratio by Product </a:t>
            </a:r>
            <a:r>
              <a:rPr lang="en-US" sz="1800" dirty="0"/>
              <a:t>type which Shows comparison across skincare, </a:t>
            </a:r>
            <a:r>
              <a:rPr lang="en-US" sz="1800" dirty="0" err="1"/>
              <a:t>haircare</a:t>
            </a:r>
            <a:r>
              <a:rPr lang="en-US" sz="1800" dirty="0"/>
              <a:t>, and </a:t>
            </a:r>
            <a:r>
              <a:rPr lang="en-US" sz="1800" dirty="0" smtClean="0"/>
              <a:t>cosmetics</a:t>
            </a:r>
          </a:p>
          <a:p>
            <a:r>
              <a:rPr lang="en-US" sz="1800" dirty="0" smtClean="0"/>
              <a:t>Sales </a:t>
            </a:r>
            <a:r>
              <a:rPr lang="en-US" sz="1800" dirty="0"/>
              <a:t>Velocity by Product Type (Bar Chart) Compares sales velocity across skincare, cosmetics, and </a:t>
            </a:r>
            <a:r>
              <a:rPr lang="en-US" sz="1800" dirty="0" err="1"/>
              <a:t>haircare</a:t>
            </a:r>
            <a:endParaRPr lang="en-US" sz="1800" dirty="0"/>
          </a:p>
          <a:p>
            <a:r>
              <a:rPr lang="en-US" sz="1800" dirty="0"/>
              <a:t>Quality Pass Rate (Gauge/Donut Chart) Shows 0.23 (23%) pass rate with range from 0.00 to 0.46</a:t>
            </a:r>
          </a:p>
          <a:p>
            <a:r>
              <a:rPr lang="en-US" sz="1800" dirty="0"/>
              <a:t>Total Revenue: SUM(Sales[Revenue]) </a:t>
            </a:r>
            <a:endParaRPr lang="en-US" sz="1800" dirty="0" smtClean="0"/>
          </a:p>
          <a:p>
            <a:r>
              <a:rPr lang="en-US" sz="1800" dirty="0" smtClean="0"/>
              <a:t>Total </a:t>
            </a:r>
            <a:r>
              <a:rPr lang="en-US" sz="1800" dirty="0"/>
              <a:t>Profit: SUM(Sales[Profit]) </a:t>
            </a:r>
            <a:endParaRPr lang="en-US" sz="1800" dirty="0" smtClean="0"/>
          </a:p>
          <a:p>
            <a:r>
              <a:rPr lang="en-US" sz="1800" dirty="0" smtClean="0"/>
              <a:t>Profit </a:t>
            </a:r>
            <a:r>
              <a:rPr lang="en-US" sz="1800" dirty="0"/>
              <a:t>Margin </a:t>
            </a:r>
            <a:r>
              <a:rPr lang="en-US" sz="1800" b="1" dirty="0"/>
              <a:t>%</a:t>
            </a:r>
            <a:r>
              <a:rPr lang="en-US" sz="1800" dirty="0"/>
              <a:t>: DIVIDE([Total Profit], [Total Revenue]) * 100 </a:t>
            </a:r>
            <a:endParaRPr lang="en-US" sz="1800" dirty="0" smtClean="0"/>
          </a:p>
          <a:p>
            <a:r>
              <a:rPr lang="en-US" sz="1800" dirty="0" smtClean="0"/>
              <a:t>Products </a:t>
            </a:r>
            <a:r>
              <a:rPr lang="en-US" sz="1800" dirty="0"/>
              <a:t>Sold: SUM(Sales[Quantity]) </a:t>
            </a:r>
            <a:endParaRPr lang="en-US" sz="1800" dirty="0" smtClean="0"/>
          </a:p>
          <a:p>
            <a:r>
              <a:rPr lang="en-US" sz="1800" dirty="0" smtClean="0"/>
              <a:t>Stock </a:t>
            </a:r>
            <a:r>
              <a:rPr lang="en-US" sz="1800" dirty="0"/>
              <a:t>Value: SUM(Inventory[Stock Value]) </a:t>
            </a:r>
            <a:endParaRPr lang="en-US" sz="1800" dirty="0" smtClean="0"/>
          </a:p>
          <a:p>
            <a:r>
              <a:rPr lang="en-US" sz="1800" dirty="0" smtClean="0"/>
              <a:t>Stock </a:t>
            </a:r>
            <a:r>
              <a:rPr lang="en-US" sz="1800" dirty="0"/>
              <a:t>Turnover Ratio: DIVIDE([Total Revenue], [Average Stock Value]) </a:t>
            </a:r>
            <a:endParaRPr lang="en-US" sz="1800" dirty="0" smtClean="0"/>
          </a:p>
          <a:p>
            <a:r>
              <a:rPr lang="en-US" sz="1800" dirty="0" smtClean="0"/>
              <a:t>Sales </a:t>
            </a:r>
            <a:r>
              <a:rPr lang="en-US" sz="1800" dirty="0"/>
              <a:t>Velocity: DIVIDE([Products Sold], [Time Period]) </a:t>
            </a:r>
            <a:endParaRPr lang="en-US" sz="1800" dirty="0" smtClean="0"/>
          </a:p>
          <a:p>
            <a:r>
              <a:rPr lang="en-US" sz="1800" dirty="0" smtClean="0"/>
              <a:t>Quality </a:t>
            </a:r>
            <a:r>
              <a:rPr lang="en-US" sz="1800" dirty="0"/>
              <a:t>Pass Rate: DIVIDE([Passed Items], [Total Items])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443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New card has been used to show the Total Shipping </a:t>
            </a:r>
            <a:r>
              <a:rPr lang="en-US" sz="1800" dirty="0" err="1" smtClean="0"/>
              <a:t>costs,Average</a:t>
            </a:r>
            <a:r>
              <a:rPr lang="en-US" sz="1800" dirty="0" smtClean="0"/>
              <a:t> Shipping Costs </a:t>
            </a:r>
            <a:r>
              <a:rPr lang="en-US" sz="1800" dirty="0" err="1" smtClean="0"/>
              <a:t>percentage,Average</a:t>
            </a:r>
            <a:r>
              <a:rPr lang="en-US" sz="1800" dirty="0" smtClean="0"/>
              <a:t> Shipping </a:t>
            </a:r>
            <a:r>
              <a:rPr lang="en-US" sz="1800" dirty="0" err="1" smtClean="0"/>
              <a:t>Time,Transportation</a:t>
            </a:r>
            <a:r>
              <a:rPr lang="en-US" sz="1800" dirty="0" smtClean="0"/>
              <a:t> Costs</a:t>
            </a:r>
          </a:p>
          <a:p>
            <a:r>
              <a:rPr lang="en-US" sz="1800" dirty="0"/>
              <a:t>Total Shipping Costs by Shipping Carriers (Bar Chart) Compares costs across Carrier B (~60), Carrier C (~35), and Carrier A (~</a:t>
            </a:r>
            <a:r>
              <a:rPr lang="en-US" sz="1800" dirty="0" smtClean="0"/>
              <a:t>20) Shows </a:t>
            </a:r>
            <a:r>
              <a:rPr lang="en-US" sz="1800" dirty="0"/>
              <a:t>which carriers are driving transportation expenses</a:t>
            </a:r>
          </a:p>
          <a:p>
            <a:r>
              <a:rPr lang="en-US" sz="1800" dirty="0"/>
              <a:t>Defect Rates by Product Type (Stacked Bar Chart) Shows defect rates for skincare, </a:t>
            </a:r>
            <a:r>
              <a:rPr lang="en-US" sz="1800" dirty="0" err="1"/>
              <a:t>haircare</a:t>
            </a:r>
            <a:r>
              <a:rPr lang="en-US" sz="1800" dirty="0"/>
              <a:t>, cosmetics, and </a:t>
            </a:r>
            <a:r>
              <a:rPr lang="en-US" sz="1800" dirty="0" smtClean="0"/>
              <a:t>total .Displays </a:t>
            </a:r>
            <a:r>
              <a:rPr lang="en-US" sz="1800" dirty="0"/>
              <a:t>sum of defect rates on Y-axis</a:t>
            </a:r>
          </a:p>
          <a:p>
            <a:r>
              <a:rPr lang="en-US" sz="1800" dirty="0"/>
              <a:t>Total Shipping Costs: SUM(Transportation[</a:t>
            </a:r>
            <a:r>
              <a:rPr lang="en-US" sz="1800" dirty="0" err="1"/>
              <a:t>Shipping_Cost</a:t>
            </a:r>
            <a:r>
              <a:rPr lang="en-US" sz="1800" dirty="0"/>
              <a:t>]) </a:t>
            </a:r>
            <a:endParaRPr lang="en-US" sz="1800" dirty="0" smtClean="0"/>
          </a:p>
          <a:p>
            <a:r>
              <a:rPr lang="en-US" sz="1800" dirty="0" smtClean="0"/>
              <a:t>Average </a:t>
            </a:r>
            <a:r>
              <a:rPr lang="en-US" sz="1800" dirty="0"/>
              <a:t>Shipping Cost: AVERAGE(Transportation[</a:t>
            </a:r>
            <a:r>
              <a:rPr lang="en-US" sz="1800" dirty="0" err="1"/>
              <a:t>Shipping_Cost_Per_Unit</a:t>
            </a:r>
            <a:r>
              <a:rPr lang="en-US" sz="1800" dirty="0"/>
              <a:t>]) </a:t>
            </a:r>
            <a:endParaRPr lang="en-US" sz="1800" dirty="0" smtClean="0"/>
          </a:p>
          <a:p>
            <a:r>
              <a:rPr lang="en-US" sz="1800" dirty="0" smtClean="0"/>
              <a:t>Average </a:t>
            </a:r>
            <a:r>
              <a:rPr lang="en-US" sz="1800" dirty="0"/>
              <a:t>Shipping Time: AVERAGE(Transportation[</a:t>
            </a:r>
            <a:r>
              <a:rPr lang="en-US" sz="1800" dirty="0" err="1"/>
              <a:t>Shipping_Time_Days</a:t>
            </a:r>
            <a:r>
              <a:rPr lang="en-US" sz="1800" dirty="0"/>
              <a:t>]) </a:t>
            </a:r>
            <a:endParaRPr lang="en-US" sz="1800" dirty="0" smtClean="0"/>
          </a:p>
          <a:p>
            <a:r>
              <a:rPr lang="en-US" sz="1800" dirty="0" smtClean="0"/>
              <a:t>Transport </a:t>
            </a:r>
            <a:r>
              <a:rPr lang="en-US" sz="1800" dirty="0"/>
              <a:t>Cost Total: SUM(Transportation[</a:t>
            </a:r>
            <a:r>
              <a:rPr lang="en-US" sz="1800" dirty="0" err="1"/>
              <a:t>Total_Transport_Cost</a:t>
            </a:r>
            <a:r>
              <a:rPr lang="en-US" sz="1800" dirty="0"/>
              <a:t>]) </a:t>
            </a:r>
            <a:endParaRPr lang="en-US" sz="1800" dirty="0" smtClean="0"/>
          </a:p>
          <a:p>
            <a:r>
              <a:rPr lang="en-US" sz="1800" dirty="0" smtClean="0"/>
              <a:t>Shipping </a:t>
            </a:r>
            <a:r>
              <a:rPr lang="en-US" sz="1800" dirty="0"/>
              <a:t>Costs by Carrier: SUMX(Transportation, Transportation[</a:t>
            </a:r>
            <a:r>
              <a:rPr lang="en-US" sz="1800" dirty="0" err="1"/>
              <a:t>Shipping_Cost</a:t>
            </a:r>
            <a:r>
              <a:rPr lang="en-US" sz="1800" dirty="0"/>
              <a:t>]) Defect Rates by Product: CALCULATE(SUM(Quality[</a:t>
            </a:r>
            <a:r>
              <a:rPr lang="en-US" sz="1800" dirty="0" err="1"/>
              <a:t>Defect_Rate</a:t>
            </a:r>
            <a:r>
              <a:rPr lang="en-US" sz="1800" dirty="0"/>
              <a:t>]), ALLEXCEPT(Products, Products[</a:t>
            </a:r>
            <a:r>
              <a:rPr lang="en-US" sz="1800" dirty="0" err="1"/>
              <a:t>Product_Type</a:t>
            </a:r>
            <a:r>
              <a:rPr lang="en-US" sz="1800" dirty="0" smtClean="0"/>
              <a:t>])).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3667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Critical Immediate Actions Section</a:t>
            </a:r>
            <a:r>
              <a:rPr lang="en-IN" sz="1800" dirty="0"/>
              <a:t> </a:t>
            </a:r>
            <a:r>
              <a:rPr lang="en-IN" sz="1800" dirty="0" smtClean="0"/>
              <a:t>:</a:t>
            </a:r>
          </a:p>
          <a:p>
            <a:r>
              <a:rPr lang="en-IN" sz="1800" dirty="0" smtClean="0"/>
              <a:t>Quality </a:t>
            </a:r>
            <a:r>
              <a:rPr lang="en-IN" sz="1800" dirty="0"/>
              <a:t>Crisis analysis</a:t>
            </a:r>
          </a:p>
          <a:p>
            <a:r>
              <a:rPr lang="en-IN" sz="1800" dirty="0"/>
              <a:t>Transportation Inefficiency insights</a:t>
            </a:r>
          </a:p>
          <a:p>
            <a:r>
              <a:rPr lang="en-IN" sz="1800" dirty="0"/>
              <a:t>Inventory Imbalance findings</a:t>
            </a:r>
          </a:p>
          <a:p>
            <a:pPr marL="0" indent="0">
              <a:buNone/>
            </a:pPr>
            <a:r>
              <a:rPr lang="en-IN" sz="1800" b="1" dirty="0"/>
              <a:t>Strategic Focus Areas Section</a:t>
            </a:r>
            <a:r>
              <a:rPr lang="en-IN" sz="1800" dirty="0"/>
              <a:t> (Green-bordered text box) Quality First recommendations</a:t>
            </a:r>
          </a:p>
          <a:p>
            <a:r>
              <a:rPr lang="en-IN" sz="1800" dirty="0"/>
              <a:t>Cost Optimization strategies</a:t>
            </a:r>
          </a:p>
          <a:p>
            <a:r>
              <a:rPr lang="en-IN" sz="1800" dirty="0"/>
              <a:t>Digital Transformation initiatives</a:t>
            </a:r>
          </a:p>
          <a:p>
            <a:r>
              <a:rPr lang="en-IN" sz="1800" dirty="0"/>
              <a:t>Supplier Rationalization plans</a:t>
            </a:r>
          </a:p>
          <a:p>
            <a:pPr marL="0" indent="0">
              <a:buNone/>
            </a:pPr>
            <a:r>
              <a:rPr lang="en-IN" sz="1800" b="1" dirty="0"/>
              <a:t>Conclusion </a:t>
            </a:r>
            <a:r>
              <a:rPr lang="en-IN" sz="1800" b="1" dirty="0" smtClean="0"/>
              <a:t>:</a:t>
            </a:r>
          </a:p>
          <a:p>
            <a:pPr marL="0" indent="0">
              <a:buNone/>
            </a:pPr>
            <a:r>
              <a:rPr lang="en-IN" sz="1800" b="1" dirty="0"/>
              <a:t> </a:t>
            </a:r>
            <a:r>
              <a:rPr lang="en-IN" sz="1800" dirty="0" smtClean="0"/>
              <a:t>Executive </a:t>
            </a:r>
            <a:r>
              <a:rPr lang="en-IN" sz="1800" dirty="0"/>
              <a:t>summary and recommendations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25743603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93</TotalTime>
  <Words>612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Thatch</vt:lpstr>
      <vt:lpstr>Supply Chain Analysis</vt:lpstr>
      <vt:lpstr>Overview Analysis</vt:lpstr>
      <vt:lpstr>Revenue Analysis</vt:lpstr>
      <vt:lpstr>Stock Analysis</vt:lpstr>
      <vt:lpstr>Transportation Analysis</vt:lpstr>
      <vt:lpstr>Strategic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Analysis</dc:title>
  <dc:creator>ARAVINTH KARTHIK</dc:creator>
  <cp:lastModifiedBy>ARAVINTH KARTHIK</cp:lastModifiedBy>
  <cp:revision>7</cp:revision>
  <dcterms:created xsi:type="dcterms:W3CDTF">2025-07-03T12:05:13Z</dcterms:created>
  <dcterms:modified xsi:type="dcterms:W3CDTF">2025-07-04T01:37:50Z</dcterms:modified>
</cp:coreProperties>
</file>