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61" r:id="rId2"/>
    <p:sldId id="289" r:id="rId3"/>
    <p:sldId id="271" r:id="rId4"/>
    <p:sldId id="276" r:id="rId5"/>
    <p:sldId id="287" r:id="rId6"/>
    <p:sldId id="281" r:id="rId7"/>
    <p:sldId id="282" r:id="rId8"/>
    <p:sldId id="288" r:id="rId9"/>
    <p:sldId id="283" r:id="rId10"/>
    <p:sldId id="290" r:id="rId11"/>
    <p:sldId id="29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246-295A-43FC-BCCD-C64DB5FC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C724-1721-4ED2-A1EF-A91782E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A0C7-2627-4526-BEAB-D0D8533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4D5-9BA0-493E-BDDB-33799F4B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376F-099B-4ED4-9B92-A74D0C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3B1-B6C1-4877-AC1F-EEE3052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6FF-E0AA-4C89-83BA-1A84ED56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16E8-8FCA-4324-A09F-2F58D41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0E2C-16CB-4AD8-ACF8-5E9AF7A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DC2E-B5BE-48BF-B21B-815EA06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28131-C698-4F64-9585-7675461B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3BAE-0293-463F-B6DE-5760BE34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D3A0-A0AA-4122-8B4F-94E0AB3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0EAB-5B80-4BDB-9CF9-4DF5345D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775-DF0F-4BE4-A26F-0728A2F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BE1-7E9E-4393-9403-A4DC644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80A-C1AB-439D-9CF6-BC7875B5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B1D5-A872-4C70-BF06-FFD2BEE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02-D9A2-414D-AF35-6AC1693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4FA-D385-44A7-95F8-B01CB39F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E0E-ECCC-4626-AD41-8EC10DD7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0A0D-64CC-46C3-B846-CC2FECC7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8827-A417-49DA-AAC1-495D1B9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E4CB-EF70-49B3-BE83-44870D41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BF43-DF9D-4293-9C85-369A5F6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699-CFCA-4B93-8CA2-0093C6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7C5-A802-4AA5-BDB6-8E35DBE4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69AA-E315-40A4-987C-999BF6D6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1AB-5553-4CFD-954C-646EC225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2CEA-4D69-4196-B85E-DB8A083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DBF7-E530-4C2A-A3E6-9BB7230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DEA-412D-42A9-91E2-825300E1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B551-958E-4F7D-BBA7-67A56FE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0DEE-EA5D-4D39-877F-A17B2182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61A1-DC5F-41C0-8B75-CD9B61AF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F523-B867-4750-BD41-69F1A04FB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0F2D2-F3E4-4AE6-9AB0-8C4C608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6EB8-2268-4295-A0DE-EC23C4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D54ED-B29E-42F6-93CA-DACB953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62D-566A-4BA9-B1F5-7B73372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A12F-D440-451F-A855-5B97994C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D6CB-89B9-4FF9-813B-A8805AE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B454-01E6-4DE4-A3BC-D1B4C46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BABC-27E2-4256-B0C4-7C87B05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B918-4EC0-4CAE-A859-017AAB5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2ED4-0895-43CE-82CF-4BC7389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633-5011-45BF-A1E1-1012751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F1FB-2269-4080-8CE4-406B1D8A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6095-5AB1-442A-9436-F2E93B38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069-D2A2-4A97-A499-1B03AB0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74E0-F1CC-4941-A3C8-68F727D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0C1C5-0086-4DB1-A948-30CF4B2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6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196F-ACEE-4A4C-A897-B5D8B3D4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CF397-3F65-40F1-AFF2-A26225FB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16AE-6032-4D37-9114-B38448FD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8E4E-3C81-45F8-BC01-E9944C2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D058-F422-465E-BDB3-AFB44F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666D-032C-4130-8116-3966F5A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4958-C5F4-4257-B3C0-54311117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CF1-0E1D-4D89-8799-24E3E68C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E3E8-B13F-4A25-A7B1-094FBA01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C242-DEA8-49E4-B9E8-04A232651860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D7C-D694-4BB9-9F48-EA9DF1CA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F94-73F5-4981-9B57-EAF03D68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Fundamentals of C#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effectLst/>
                <a:latin typeface="arial" panose="020B0604020202020204" pitchFamily="34" charset="0"/>
              </a:rPr>
              <a:t>Initialization and scope of variables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Program Flow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Class in Detail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Modifiers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Object in Detail</a:t>
            </a:r>
            <a:endParaRPr lang="en-IN" sz="3200" dirty="0">
              <a:latin typeface="arial" panose="020B0604020202020204" pitchFamily="34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E3CD57C-98DA-4872-9A46-8CC1396A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r="2051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3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Program Flow- Loops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The for Loop</a:t>
            </a:r>
          </a:p>
          <a:p>
            <a:pPr lvl="1">
              <a:lnSpc>
                <a:spcPct val="150000"/>
              </a:lnSpc>
            </a:pPr>
            <a:r>
              <a:rPr lang="en-IN" sz="2000" b="0" i="0" dirty="0">
                <a:effectLst/>
                <a:latin typeface="arial" panose="020B0604020202020204" pitchFamily="34" charset="0"/>
              </a:rPr>
              <a:t>for loops provide a mechanism for iterating through a loop whereby you test whether a particular condition holds true before you perform another iteration.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Syntax of for loop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The initializer is the expression evaluated before the first loop is executed (usually initializing a local variable as a loop counter).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The condition is the expression checked before each new iteration of the loop (this must evaluate to true for another iteration to be performed).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The iterator is an expression evaluated after each iteration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</a:rPr>
              <a:t>     (usually incrementing the loop counter).</a:t>
            </a:r>
          </a:p>
          <a:p>
            <a:pPr lvl="1">
              <a:lnSpc>
                <a:spcPct val="150000"/>
              </a:lnSpc>
            </a:pPr>
            <a:endParaRPr lang="en-I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5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Program Flow- Loops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The while Loop</a:t>
            </a:r>
          </a:p>
          <a:p>
            <a:pPr lvl="1">
              <a:lnSpc>
                <a:spcPct val="150000"/>
              </a:lnSpc>
            </a:pPr>
            <a:r>
              <a:rPr lang="en-IN" sz="2000" b="0" i="0" dirty="0">
                <a:effectLst/>
                <a:latin typeface="arial" panose="020B0604020202020204" pitchFamily="34" charset="0"/>
              </a:rPr>
              <a:t>Like the for loop, while is a </a:t>
            </a:r>
            <a:r>
              <a:rPr lang="en-IN" sz="2000" b="0" i="0" dirty="0" err="1">
                <a:effectLst/>
                <a:latin typeface="arial" panose="020B0604020202020204" pitchFamily="34" charset="0"/>
              </a:rPr>
              <a:t>pretest</a:t>
            </a:r>
            <a:r>
              <a:rPr lang="en-IN" sz="2000" b="0" i="0" dirty="0">
                <a:effectLst/>
                <a:latin typeface="arial" panose="020B0604020202020204" pitchFamily="34" charset="0"/>
              </a:rPr>
              <a:t> loop. The syntax is similar, but while loops take only one expression</a:t>
            </a:r>
          </a:p>
          <a:p>
            <a:pPr>
              <a:lnSpc>
                <a:spcPct val="150000"/>
              </a:lnSpc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do while Loop</a:t>
            </a:r>
          </a:p>
          <a:p>
            <a:pPr lvl="1">
              <a:lnSpc>
                <a:spcPct val="150000"/>
              </a:lnSpc>
            </a:pPr>
            <a:r>
              <a:rPr lang="en-IN" sz="2000" b="0" i="0" dirty="0">
                <a:effectLst/>
                <a:latin typeface="arial" panose="020B0604020202020204" pitchFamily="34" charset="0"/>
              </a:rPr>
              <a:t>do…while loop is the post-test version of the while loop</a:t>
            </a:r>
            <a:endParaRPr lang="en-IN" sz="22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1F150-3095-4A49-AE55-DD5E5DD4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26" y="2671762"/>
            <a:ext cx="36576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6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DE84-6235-439F-B4B3-1E22943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00799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21" name="Graphic 6" descr="Help">
            <a:extLst>
              <a:ext uri="{FF2B5EF4-FFF2-40B4-BE49-F238E27FC236}">
                <a16:creationId xmlns:a16="http://schemas.microsoft.com/office/drawing/2014/main" id="{A3E77C46-17E3-44D1-B559-4037AA82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6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FD8CA4-B5AD-4EC3-8415-7A39BFF8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8C9EF11E-61D8-433F-93A4-3045E218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B07EF-4BE0-4A53-A477-A08470B41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51762"/>
              </p:ext>
            </p:extLst>
          </p:nvPr>
        </p:nvGraphicFramePr>
        <p:xfrm>
          <a:off x="1477071" y="1926266"/>
          <a:ext cx="9237859" cy="435752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681865">
                  <a:extLst>
                    <a:ext uri="{9D8B030D-6E8A-4147-A177-3AD203B41FA5}">
                      <a16:colId xmlns:a16="http://schemas.microsoft.com/office/drawing/2014/main" val="466232479"/>
                    </a:ext>
                  </a:extLst>
                </a:gridCol>
                <a:gridCol w="3745538">
                  <a:extLst>
                    <a:ext uri="{9D8B030D-6E8A-4147-A177-3AD203B41FA5}">
                      <a16:colId xmlns:a16="http://schemas.microsoft.com/office/drawing/2014/main" val="3566057221"/>
                    </a:ext>
                  </a:extLst>
                </a:gridCol>
                <a:gridCol w="3789650">
                  <a:extLst>
                    <a:ext uri="{9D8B030D-6E8A-4147-A177-3AD203B41FA5}">
                      <a16:colId xmlns:a16="http://schemas.microsoft.com/office/drawing/2014/main" val="3912675348"/>
                    </a:ext>
                  </a:extLst>
                </a:gridCol>
                <a:gridCol w="1020806">
                  <a:extLst>
                    <a:ext uri="{9D8B030D-6E8A-4147-A177-3AD203B41FA5}">
                      <a16:colId xmlns:a16="http://schemas.microsoft.com/office/drawing/2014/main" val="909403661"/>
                    </a:ext>
                  </a:extLst>
                </a:gridCol>
              </a:tblGrid>
              <a:tr h="363474">
                <a:tc>
                  <a:txBody>
                    <a:bodyPr/>
                    <a:lstStyle/>
                    <a:p>
                      <a:pPr fontAlgn="t"/>
                      <a:r>
                        <a:rPr lang="en-IN" sz="1200" b="0" cap="none" spc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99463" marR="14025" marT="76510" marB="765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0" cap="none" spc="0" dirty="0">
                          <a:solidFill>
                            <a:schemeClr val="bg1"/>
                          </a:solidFill>
                          <a:effectLst/>
                        </a:rPr>
                        <a:t>Represents</a:t>
                      </a:r>
                    </a:p>
                  </a:txBody>
                  <a:tcPr marL="99463" marR="14025" marT="76510" marB="765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0" cap="none" spc="0">
                          <a:solidFill>
                            <a:schemeClr val="bg1"/>
                          </a:solidFill>
                          <a:effectLst/>
                        </a:rPr>
                        <a:t>Range</a:t>
                      </a:r>
                    </a:p>
                  </a:txBody>
                  <a:tcPr marL="99463" marR="14025" marT="76510" marB="765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0" cap="none" spc="0">
                          <a:solidFill>
                            <a:schemeClr val="bg1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99463" marR="14025" marT="76510" marB="765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86143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</a:p>
                  </a:txBody>
                  <a:tcPr marL="99463" marR="14025" marT="76510" marB="7651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Boolean value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True or False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46215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8-bit unsigned integer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55147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</a:p>
                  </a:txBody>
                  <a:tcPr marL="99463" marR="14025" marT="76510" marB="7651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16-bit Unicode character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cap="none" spc="0">
                          <a:solidFill>
                            <a:schemeClr val="tx1"/>
                          </a:solidFill>
                          <a:effectLst/>
                        </a:rPr>
                        <a:t>U +0000 to U +ffff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'\0'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32391"/>
                  </a:ext>
                </a:extLst>
              </a:tr>
              <a:tr h="54313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128-bit precise decimal values with 28-29 significant digits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(-7.9 x 10</a:t>
                      </a:r>
                      <a:r>
                        <a:rPr lang="en-IN" sz="1200" cap="none" spc="0" baseline="300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 to 7.9 x 10</a:t>
                      </a:r>
                      <a:r>
                        <a:rPr lang="en-IN" sz="1200" cap="none" spc="0" baseline="300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) / 10</a:t>
                      </a:r>
                      <a:r>
                        <a:rPr lang="en-IN" sz="1200" cap="none" spc="0" baseline="30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 to 28</a:t>
                      </a:r>
                    </a:p>
                  </a:txBody>
                  <a:tcPr marL="99463" marR="14025" marT="76510" marB="765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0.0M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63320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99463" marR="14025" marT="76510" marB="7651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64-bit double-precision floating point type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(+/-)5.0 x 10</a:t>
                      </a:r>
                      <a:r>
                        <a:rPr lang="en-IN" sz="1200" cap="none" spc="0" baseline="30000">
                          <a:solidFill>
                            <a:schemeClr val="tx1"/>
                          </a:solidFill>
                          <a:effectLst/>
                        </a:rPr>
                        <a:t>-324</a:t>
                      </a:r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 to (+/-)1.7 x 10</a:t>
                      </a:r>
                      <a:r>
                        <a:rPr lang="en-IN" sz="1200" cap="none" spc="0" baseline="30000">
                          <a:solidFill>
                            <a:schemeClr val="tx1"/>
                          </a:solidFill>
                          <a:effectLst/>
                        </a:rPr>
                        <a:t>308</a:t>
                      </a:r>
                      <a:endParaRPr lang="en-IN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0.0D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014250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32-bit single-precision floating point type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-3.4 x 10</a:t>
                      </a:r>
                      <a:r>
                        <a:rPr lang="en-IN" sz="1200" cap="none" spc="0" baseline="30000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 to + 3.4 x 10</a:t>
                      </a:r>
                      <a:r>
                        <a:rPr lang="en-IN" sz="1200" cap="none" spc="0" baseline="30000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463" marR="14025" marT="76510" marB="765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0.0F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89738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99463" marR="14025" marT="76510" marB="7651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32-bit signed integer type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-2,147,483,648 to 2,147,483,647</a:t>
                      </a:r>
                    </a:p>
                  </a:txBody>
                  <a:tcPr marL="99463" marR="14025" marT="76510" marB="765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119610"/>
                  </a:ext>
                </a:extLst>
              </a:tr>
              <a:tr h="54313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64-bit signed integer type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0L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3169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99463" marR="14025" marT="76510" marB="7651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8-bit signed integer type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632445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16-bit signed integer type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cap="none" spc="0">
                          <a:solidFill>
                            <a:schemeClr val="tx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99463" marR="14025" marT="76510" marB="765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99463" marR="14025" marT="76510" marB="7651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338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BC25F9-3026-4C94-A513-086DC65D42E5}"/>
              </a:ext>
            </a:extLst>
          </p:cNvPr>
          <p:cNvSpPr txBox="1"/>
          <p:nvPr/>
        </p:nvSpPr>
        <p:spPr>
          <a:xfrm>
            <a:off x="760849" y="666767"/>
            <a:ext cx="8897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Data Types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32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Variables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Variables represent storage locations. Every variable has a type that determines what values can be stored in the variable.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Declare variables in C# using the following syntax: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400" b="1" dirty="0">
                <a:latin typeface="arial" panose="020B0604020202020204" pitchFamily="34" charset="0"/>
              </a:rPr>
              <a:t>datatype identifier;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</a:rPr>
              <a:t>For example: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400" b="1" dirty="0">
                <a:latin typeface="arial" panose="020B0604020202020204" pitchFamily="34" charset="0"/>
              </a:rPr>
              <a:t>int </a:t>
            </a:r>
            <a:r>
              <a:rPr lang="en-IN" sz="1400" b="1" dirty="0" err="1">
                <a:latin typeface="arial" panose="020B0604020202020204" pitchFamily="34" charset="0"/>
              </a:rPr>
              <a:t>i</a:t>
            </a:r>
            <a:r>
              <a:rPr lang="en-IN" sz="1400" b="1" dirty="0">
                <a:latin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282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Scope of a variable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The scope of a variable is the region of code from which the variable can be accessed.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Local and Global Variable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A local variable is in scope until a closing brace indicates the end of the block statement or method in which it was declared.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A variable declared at the top of a program or outside of a function is considered a global scope variable</a:t>
            </a:r>
            <a:endParaRPr lang="en-I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16F42-83C8-4628-9E43-39F988345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242" y="2197608"/>
            <a:ext cx="3114675" cy="1066800"/>
          </a:xfrm>
        </p:spPr>
      </p:pic>
      <p:pic>
        <p:nvPicPr>
          <p:cNvPr id="7" name="Graphic 6" descr="Badge Question Mark with solid fill">
            <a:extLst>
              <a:ext uri="{FF2B5EF4-FFF2-40B4-BE49-F238E27FC236}">
                <a16:creationId xmlns:a16="http://schemas.microsoft.com/office/drawing/2014/main" id="{F6CDD255-5D61-4970-A0C7-2026CF3E2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045" y="2524926"/>
            <a:ext cx="1478964" cy="1478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5C897-E624-47DE-AA36-AAE7C233AB52}"/>
              </a:ext>
            </a:extLst>
          </p:cNvPr>
          <p:cNvSpPr txBox="1"/>
          <p:nvPr/>
        </p:nvSpPr>
        <p:spPr>
          <a:xfrm>
            <a:off x="5283356" y="1027579"/>
            <a:ext cx="573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will be the output of below program?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820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Constants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Constant is a variable whose value cannot be changed throughout its lifetime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Prefixing a variable with the </a:t>
            </a:r>
            <a:r>
              <a:rPr lang="en-IN" sz="2200" b="1" i="0" dirty="0" err="1">
                <a:effectLst/>
                <a:latin typeface="arial" panose="020B0604020202020204" pitchFamily="34" charset="0"/>
              </a:rPr>
              <a:t>const</a:t>
            </a:r>
            <a:r>
              <a:rPr lang="en-IN" sz="2200" b="0" i="0" dirty="0">
                <a:effectLst/>
                <a:latin typeface="arial" panose="020B0604020202020204" pitchFamily="34" charset="0"/>
              </a:rPr>
              <a:t> keyword when it is declared and initialized designates that variable as constant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Example: </a:t>
            </a:r>
            <a:r>
              <a:rPr lang="en-IN" sz="1800" dirty="0" err="1">
                <a:latin typeface="arial" panose="020B0604020202020204" pitchFamily="34" charset="0"/>
              </a:rPr>
              <a:t>const</a:t>
            </a:r>
            <a:r>
              <a:rPr lang="en-IN" sz="1800" dirty="0">
                <a:latin typeface="arial" panose="020B0604020202020204" pitchFamily="34" charset="0"/>
              </a:rPr>
              <a:t> int a=300;</a:t>
            </a:r>
            <a:endParaRPr lang="en-IN" sz="18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0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84F97-0524-4F0E-96ED-1DF195CAA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552" y="2049304"/>
            <a:ext cx="4572000" cy="3067050"/>
          </a:xfrm>
        </p:spPr>
      </p:pic>
      <p:pic>
        <p:nvPicPr>
          <p:cNvPr id="9" name="Graphic 8" descr="Badge Question Mark with solid fill">
            <a:extLst>
              <a:ext uri="{FF2B5EF4-FFF2-40B4-BE49-F238E27FC236}">
                <a16:creationId xmlns:a16="http://schemas.microsoft.com/office/drawing/2014/main" id="{55B12DDD-FA14-4712-9BF2-1F2D7D653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9448" y="2049304"/>
            <a:ext cx="1641265" cy="1641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7D3B6-6C01-465E-93A7-561211368CB2}"/>
              </a:ext>
            </a:extLst>
          </p:cNvPr>
          <p:cNvSpPr txBox="1"/>
          <p:nvPr/>
        </p:nvSpPr>
        <p:spPr>
          <a:xfrm>
            <a:off x="5853879" y="1144498"/>
            <a:ext cx="6063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will be the output of below program?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6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Value Type and Reference Type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A Value Type holds the data within its own memory allocation and a Reference Type contains a pointer to another memory location that holds the real data. </a:t>
            </a:r>
          </a:p>
          <a:p>
            <a:pPr>
              <a:lnSpc>
                <a:spcPct val="150000"/>
              </a:lnSpc>
            </a:pPr>
            <a:r>
              <a:rPr lang="en-IN" sz="2200" b="1" i="0" dirty="0">
                <a:effectLst/>
                <a:latin typeface="arial" panose="020B0604020202020204" pitchFamily="34" charset="0"/>
              </a:rPr>
              <a:t>ref keyword </a:t>
            </a:r>
            <a:r>
              <a:rPr lang="en-IN" sz="2200" b="0" i="0" dirty="0">
                <a:effectLst/>
                <a:latin typeface="arial" panose="020B0604020202020204" pitchFamily="34" charset="0"/>
              </a:rPr>
              <a:t>in C# is used for passing or returning references of values to or from Methods. It means that any change made to a value that is passed by reference will reflect this change since you are modifying the value at the address and not just the value.</a:t>
            </a:r>
          </a:p>
        </p:txBody>
      </p:sp>
    </p:spTree>
    <p:extLst>
      <p:ext uri="{BB962C8B-B14F-4D97-AF65-F5344CB8AC3E}">
        <p14:creationId xmlns:p14="http://schemas.microsoft.com/office/powerpoint/2010/main" val="365732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Program Flow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The statements that allow you to control the flow of your program rather than execute every line of code in the order it appears in the program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Conditional Statements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if Statement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Switch Case Statement</a:t>
            </a:r>
          </a:p>
        </p:txBody>
      </p:sp>
    </p:spTree>
    <p:extLst>
      <p:ext uri="{BB962C8B-B14F-4D97-AF65-F5344CB8AC3E}">
        <p14:creationId xmlns:p14="http://schemas.microsoft.com/office/powerpoint/2010/main" val="202573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773</TotalTime>
  <Words>590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Fundamentals of C#</vt:lpstr>
      <vt:lpstr>PowerPoint Presentation</vt:lpstr>
      <vt:lpstr>Variables</vt:lpstr>
      <vt:lpstr>Scope of a variable</vt:lpstr>
      <vt:lpstr> </vt:lpstr>
      <vt:lpstr>Constants</vt:lpstr>
      <vt:lpstr> </vt:lpstr>
      <vt:lpstr>Value Type and Reference Type</vt:lpstr>
      <vt:lpstr>Program Flow</vt:lpstr>
      <vt:lpstr>Program Flow- Loops</vt:lpstr>
      <vt:lpstr>Program Flow- Loops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Pandidurai, Aravinth11</dc:creator>
  <cp:lastModifiedBy>Pandidurai, Aravinth11</cp:lastModifiedBy>
  <cp:revision>158</cp:revision>
  <dcterms:created xsi:type="dcterms:W3CDTF">2022-01-21T06:29:36Z</dcterms:created>
  <dcterms:modified xsi:type="dcterms:W3CDTF">2022-04-08T04:32:33Z</dcterms:modified>
</cp:coreProperties>
</file>