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31"/>
  </p:notesMasterIdLst>
  <p:sldIdLst>
    <p:sldId id="261" r:id="rId2"/>
    <p:sldId id="271" r:id="rId3"/>
    <p:sldId id="292" r:id="rId4"/>
    <p:sldId id="276"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267"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didurai, Aravinth11" initials="PA" lastIdx="1" clrIdx="0">
    <p:extLst>
      <p:ext uri="{19B8F6BF-5375-455C-9EA6-DF929625EA0E}">
        <p15:presenceInfo xmlns:p15="http://schemas.microsoft.com/office/powerpoint/2012/main" userId="S::179563@NTTDATA.COM::bc42a83d-5f7f-4c05-8632-dc4d4feb20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1836"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9E69F-8E47-4C14-BAD6-E4F0C283C2FA}" type="datetimeFigureOut">
              <a:rPr lang="en-IN" smtClean="0"/>
              <a:t>11-04-2022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5F0F8-0457-4399-A646-D1F586FC81A2}" type="slidenum">
              <a:rPr lang="en-IN" smtClean="0"/>
              <a:t>‹#›</a:t>
            </a:fld>
            <a:endParaRPr lang="en-IN"/>
          </a:p>
        </p:txBody>
      </p:sp>
    </p:spTree>
    <p:extLst>
      <p:ext uri="{BB962C8B-B14F-4D97-AF65-F5344CB8AC3E}">
        <p14:creationId xmlns:p14="http://schemas.microsoft.com/office/powerpoint/2010/main" val="3437639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C246-295A-43FC-BCCD-C64DB5FCE1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1AC724-1721-4ED2-A1EF-A91782EEC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4A0C7-2627-4526-BEAB-D0D8533DF6CF}"/>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5" name="Footer Placeholder 4">
            <a:extLst>
              <a:ext uri="{FF2B5EF4-FFF2-40B4-BE49-F238E27FC236}">
                <a16:creationId xmlns:a16="http://schemas.microsoft.com/office/drawing/2014/main" id="{D8B764D5-9BA0-493E-BDDB-33799F4B5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D376F-099B-4ED4-9B92-A74D0CA934E8}"/>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11936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F3B1-B6C1-4877-AC1F-EEE3052D42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A386FF-E0AA-4C89-83BA-1A84ED5667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8D16E8-8FCA-4324-A09F-2F58D4169B78}"/>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5" name="Footer Placeholder 4">
            <a:extLst>
              <a:ext uri="{FF2B5EF4-FFF2-40B4-BE49-F238E27FC236}">
                <a16:creationId xmlns:a16="http://schemas.microsoft.com/office/drawing/2014/main" id="{28DF0E2C-16CB-4AD8-ACF8-5E9AF7AE4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DDC2E-B5BE-48BF-B21B-815EA066F730}"/>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285105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428131-C698-4F64-9585-7675461B1F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8D3BAE-0293-463F-B6DE-5760BE34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ED3A0-A0AA-4122-8B4F-94E0AB35624F}"/>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5" name="Footer Placeholder 4">
            <a:extLst>
              <a:ext uri="{FF2B5EF4-FFF2-40B4-BE49-F238E27FC236}">
                <a16:creationId xmlns:a16="http://schemas.microsoft.com/office/drawing/2014/main" id="{15B30EAB-5B80-4BDB-9CF9-4DF5345D6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BC775-DF0F-4BE4-A26F-0728A2FB2980}"/>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320795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6BE1-7E9E-4393-9403-A4DC644369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23480A-C1AB-439D-9CF6-BC7875B52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4B1D5-A872-4C70-BF06-FFD2BEEF9BFA}"/>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5" name="Footer Placeholder 4">
            <a:extLst>
              <a:ext uri="{FF2B5EF4-FFF2-40B4-BE49-F238E27FC236}">
                <a16:creationId xmlns:a16="http://schemas.microsoft.com/office/drawing/2014/main" id="{9AC04E02-D9A2-414D-AF35-6AC169398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AB4FA-D385-44A7-95F8-B01CB39FEF8B}"/>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332593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E0E-ECCC-4626-AD41-8EC10DD73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BF0A0D-64CC-46C3-B846-CC2FECC7FF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28827-A417-49DA-AAC1-495D1B924EA5}"/>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5" name="Footer Placeholder 4">
            <a:extLst>
              <a:ext uri="{FF2B5EF4-FFF2-40B4-BE49-F238E27FC236}">
                <a16:creationId xmlns:a16="http://schemas.microsoft.com/office/drawing/2014/main" id="{AB4CE4CB-EF70-49B3-BE83-44870D417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3BF43-DF9D-4293-9C85-369A5F62F2ED}"/>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25952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99-CFCA-4B93-8CA2-0093C61472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E417C5-A802-4AA5-BDB6-8E35DBE4EA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C969AA-E315-40A4-987C-999BF6D67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1BF1AB-5553-4CFD-954C-646EC2251084}"/>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6" name="Footer Placeholder 5">
            <a:extLst>
              <a:ext uri="{FF2B5EF4-FFF2-40B4-BE49-F238E27FC236}">
                <a16:creationId xmlns:a16="http://schemas.microsoft.com/office/drawing/2014/main" id="{C5182CEA-4D69-4196-B85E-DB8A08336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82DBF7-E530-4C2A-A3E6-9BB723032379}"/>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317463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BDEA-412D-42A9-91E2-825300E149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72B551-958E-4F7D-BBA7-67A56FE47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740DEE-EA5D-4D39-877F-A17B21820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C961A1-DC5F-41C0-8B75-CD9B61AFC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95F523-B867-4750-BD41-69F1A04FB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E0F2D2-F3E4-4AE6-9AB0-8C4C6086257F}"/>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8" name="Footer Placeholder 7">
            <a:extLst>
              <a:ext uri="{FF2B5EF4-FFF2-40B4-BE49-F238E27FC236}">
                <a16:creationId xmlns:a16="http://schemas.microsoft.com/office/drawing/2014/main" id="{3FE16EB8-2268-4295-A0DE-EC23C423D4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D54ED-B29E-42F6-93CA-DACB95379A13}"/>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67916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E62D-566A-4BA9-B1F5-7B7337240A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B0A12F-D440-451F-A855-5B97994CFF64}"/>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4" name="Footer Placeholder 3">
            <a:extLst>
              <a:ext uri="{FF2B5EF4-FFF2-40B4-BE49-F238E27FC236}">
                <a16:creationId xmlns:a16="http://schemas.microsoft.com/office/drawing/2014/main" id="{65C0D6CB-89B9-4FF9-813B-A8805AE357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9B454-01E6-4DE4-A3BC-D1B4C4648A9A}"/>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163419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0BABC-27E2-4256-B0C4-7C87B05A3D3D}"/>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3" name="Footer Placeholder 2">
            <a:extLst>
              <a:ext uri="{FF2B5EF4-FFF2-40B4-BE49-F238E27FC236}">
                <a16:creationId xmlns:a16="http://schemas.microsoft.com/office/drawing/2014/main" id="{6010B918-4EC0-4CAE-A859-017AAB502F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072ED4-0895-43CE-82CF-4BC7389D326D}"/>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40739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0633-5011-45BF-A1E1-101275198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16F1FB-2269-4080-8CE4-406B1D8A6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476095-5AB1-442A-9436-F2E93B382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0D069-D2A2-4A97-A499-1B03AB0B41AE}"/>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6" name="Footer Placeholder 5">
            <a:extLst>
              <a:ext uri="{FF2B5EF4-FFF2-40B4-BE49-F238E27FC236}">
                <a16:creationId xmlns:a16="http://schemas.microsoft.com/office/drawing/2014/main" id="{000874E0-F1CC-4941-A3C8-68F727DB23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0C1C5-0086-4DB1-A948-30CF4B2864BE}"/>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252816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196F-ACEE-4A4C-A897-B5D8B3D45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ECF397-3F65-40F1-AFF2-A26225FBD8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0016AE-6032-4D37-9114-B38448FD6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B8E4E-3C81-45F8-BC01-E9944C2197FF}"/>
              </a:ext>
            </a:extLst>
          </p:cNvPr>
          <p:cNvSpPr>
            <a:spLocks noGrp="1"/>
          </p:cNvSpPr>
          <p:nvPr>
            <p:ph type="dt" sz="half" idx="10"/>
          </p:nvPr>
        </p:nvSpPr>
        <p:spPr/>
        <p:txBody>
          <a:bodyPr/>
          <a:lstStyle/>
          <a:p>
            <a:fld id="{7CA1C242-DEA8-49E4-B9E8-04A232651860}" type="datetimeFigureOut">
              <a:rPr lang="en-IN" smtClean="0"/>
              <a:t>11-04-2022</a:t>
            </a:fld>
            <a:endParaRPr lang="en-IN"/>
          </a:p>
        </p:txBody>
      </p:sp>
      <p:sp>
        <p:nvSpPr>
          <p:cNvPr id="6" name="Footer Placeholder 5">
            <a:extLst>
              <a:ext uri="{FF2B5EF4-FFF2-40B4-BE49-F238E27FC236}">
                <a16:creationId xmlns:a16="http://schemas.microsoft.com/office/drawing/2014/main" id="{4AC3D058-F422-465E-BDB3-AFB44F9642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5666D-032C-4130-8116-3966F5A2E8F5}"/>
              </a:ext>
            </a:extLst>
          </p:cNvPr>
          <p:cNvSpPr>
            <a:spLocks noGrp="1"/>
          </p:cNvSpPr>
          <p:nvPr>
            <p:ph type="sldNum" sz="quarter" idx="12"/>
          </p:nvPr>
        </p:nvSpPr>
        <p:spPr/>
        <p:txBody>
          <a:bodyPr/>
          <a:lstStyle/>
          <a:p>
            <a:fld id="{E65EF9E4-628E-4910-9786-4FCFAA1B0F26}" type="slidenum">
              <a:rPr lang="en-IN" smtClean="0"/>
              <a:t>‹#›</a:t>
            </a:fld>
            <a:endParaRPr lang="en-IN"/>
          </a:p>
        </p:txBody>
      </p:sp>
    </p:spTree>
    <p:extLst>
      <p:ext uri="{BB962C8B-B14F-4D97-AF65-F5344CB8AC3E}">
        <p14:creationId xmlns:p14="http://schemas.microsoft.com/office/powerpoint/2010/main" val="239965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84958-C5F4-4257-B3C0-54311117B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CDCF1-0E1D-4D89-8799-24E3E68CF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9E3E8-B13F-4A25-A7B1-094FBA016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1C242-DEA8-49E4-B9E8-04A232651860}" type="datetimeFigureOut">
              <a:rPr lang="en-IN" smtClean="0"/>
              <a:t>11-04-2022</a:t>
            </a:fld>
            <a:endParaRPr lang="en-IN"/>
          </a:p>
        </p:txBody>
      </p:sp>
      <p:sp>
        <p:nvSpPr>
          <p:cNvPr id="5" name="Footer Placeholder 4">
            <a:extLst>
              <a:ext uri="{FF2B5EF4-FFF2-40B4-BE49-F238E27FC236}">
                <a16:creationId xmlns:a16="http://schemas.microsoft.com/office/drawing/2014/main" id="{089BFD7C-D694-4BB9-9F48-EA9DF1CAF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268F94-73F5-4981-9B57-EAF03D681F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EF9E4-628E-4910-9786-4FCFAA1B0F26}" type="slidenum">
              <a:rPr lang="en-IN" smtClean="0"/>
              <a:t>‹#›</a:t>
            </a:fld>
            <a:endParaRPr lang="en-IN"/>
          </a:p>
        </p:txBody>
      </p:sp>
    </p:spTree>
    <p:extLst>
      <p:ext uri="{BB962C8B-B14F-4D97-AF65-F5344CB8AC3E}">
        <p14:creationId xmlns:p14="http://schemas.microsoft.com/office/powerpoint/2010/main" val="3860939032"/>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572493" y="61387"/>
            <a:ext cx="11018520" cy="1434415"/>
          </a:xfrm>
        </p:spPr>
        <p:txBody>
          <a:bodyPr anchor="b">
            <a:normAutofit/>
          </a:bodyPr>
          <a:lstStyle/>
          <a:p>
            <a:r>
              <a:rPr lang="en-US" sz="5400" dirty="0"/>
              <a:t>Object Oriented Programming in Detail</a:t>
            </a:r>
            <a:endParaRPr lang="en-IN" sz="5400" dirty="0"/>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72493" y="2071316"/>
            <a:ext cx="6713552" cy="4119172"/>
          </a:xfrm>
        </p:spPr>
        <p:txBody>
          <a:bodyPr anchor="t">
            <a:normAutofit fontScale="85000" lnSpcReduction="10000"/>
          </a:bodyPr>
          <a:lstStyle/>
          <a:p>
            <a:pPr>
              <a:lnSpc>
                <a:spcPct val="150000"/>
              </a:lnSpc>
            </a:pPr>
            <a:r>
              <a:rPr lang="en-IN" sz="3200" b="0" i="0" dirty="0">
                <a:effectLst/>
                <a:latin typeface="arial" panose="020B0604020202020204" pitchFamily="34" charset="0"/>
              </a:rPr>
              <a:t>Class vs Object</a:t>
            </a:r>
          </a:p>
          <a:p>
            <a:pPr>
              <a:lnSpc>
                <a:spcPct val="150000"/>
              </a:lnSpc>
            </a:pPr>
            <a:r>
              <a:rPr lang="en-IN" sz="3200" b="0" i="0" dirty="0">
                <a:effectLst/>
                <a:latin typeface="arial" panose="020B0604020202020204" pitchFamily="34" charset="0"/>
              </a:rPr>
              <a:t>Encapsulation</a:t>
            </a:r>
            <a:endParaRPr lang="en-IN" b="0" i="0" dirty="0">
              <a:effectLst/>
              <a:latin typeface="arial" panose="020B0604020202020204" pitchFamily="34" charset="0"/>
            </a:endParaRPr>
          </a:p>
          <a:p>
            <a:pPr>
              <a:lnSpc>
                <a:spcPct val="150000"/>
              </a:lnSpc>
            </a:pPr>
            <a:r>
              <a:rPr lang="en-US" sz="3200" dirty="0">
                <a:latin typeface="arial" panose="020B0604020202020204" pitchFamily="34" charset="0"/>
              </a:rPr>
              <a:t>Abstraction</a:t>
            </a:r>
          </a:p>
          <a:p>
            <a:pPr>
              <a:lnSpc>
                <a:spcPct val="150000"/>
              </a:lnSpc>
            </a:pPr>
            <a:r>
              <a:rPr lang="en-US" sz="3200" dirty="0">
                <a:latin typeface="arial" panose="020B0604020202020204" pitchFamily="34" charset="0"/>
              </a:rPr>
              <a:t>Inheritance</a:t>
            </a:r>
          </a:p>
          <a:p>
            <a:pPr>
              <a:lnSpc>
                <a:spcPct val="150000"/>
              </a:lnSpc>
            </a:pPr>
            <a:r>
              <a:rPr lang="en-US" sz="3200" dirty="0">
                <a:latin typeface="arial" panose="020B0604020202020204" pitchFamily="34" charset="0"/>
              </a:rPr>
              <a:t>Polymorphism</a:t>
            </a:r>
          </a:p>
          <a:p>
            <a:pPr>
              <a:lnSpc>
                <a:spcPct val="150000"/>
              </a:lnSpc>
            </a:pPr>
            <a:r>
              <a:rPr lang="en-US" sz="3200" dirty="0">
                <a:latin typeface="arial" panose="020B0604020202020204" pitchFamily="34" charset="0"/>
              </a:rPr>
              <a:t>Interface</a:t>
            </a:r>
            <a:endParaRPr lang="en-IN" sz="3200" dirty="0">
              <a:latin typeface="arial" panose="020B0604020202020204" pitchFamily="34" charset="0"/>
            </a:endParaRPr>
          </a:p>
        </p:txBody>
      </p:sp>
      <p:pic>
        <p:nvPicPr>
          <p:cNvPr id="6" name="Picture 5" descr="Icon&#10;&#10;Description automatically generated">
            <a:extLst>
              <a:ext uri="{FF2B5EF4-FFF2-40B4-BE49-F238E27FC236}">
                <a16:creationId xmlns:a16="http://schemas.microsoft.com/office/drawing/2014/main" id="{7E3CD57C-98DA-4872-9A46-8CC1396A4A51}"/>
              </a:ext>
            </a:extLst>
          </p:cNvPr>
          <p:cNvPicPr>
            <a:picLocks noChangeAspect="1"/>
          </p:cNvPicPr>
          <p:nvPr/>
        </p:nvPicPr>
        <p:blipFill rotWithShape="1">
          <a:blip r:embed="rId2">
            <a:extLst>
              <a:ext uri="{28A0092B-C50C-407E-A947-70E740481C1C}">
                <a14:useLocalDpi xmlns:a14="http://schemas.microsoft.com/office/drawing/2010/main" val="0"/>
              </a:ext>
            </a:extLst>
          </a:blip>
          <a:srcRect l="1741" r="2051" b="-3"/>
          <a:stretch/>
        </p:blipFill>
        <p:spPr>
          <a:xfrm>
            <a:off x="7678443" y="2276856"/>
            <a:ext cx="3941064" cy="4096512"/>
          </a:xfrm>
          <a:prstGeom prst="rect">
            <a:avLst/>
          </a:prstGeom>
        </p:spPr>
      </p:pic>
    </p:spTree>
    <p:extLst>
      <p:ext uri="{BB962C8B-B14F-4D97-AF65-F5344CB8AC3E}">
        <p14:creationId xmlns:p14="http://schemas.microsoft.com/office/powerpoint/2010/main" val="151243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730752" cy="5431536"/>
          </a:xfrm>
        </p:spPr>
        <p:txBody>
          <a:bodyPr>
            <a:normAutofit/>
          </a:bodyPr>
          <a:lstStyle/>
          <a:p>
            <a:r>
              <a:rPr lang="en-US" sz="4800" dirty="0"/>
              <a:t>Polymorphism</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5913057" cy="3696059"/>
          </a:xfrm>
        </p:spPr>
        <p:txBody>
          <a:bodyPr anchor="ctr">
            <a:normAutofit/>
          </a:bodyPr>
          <a:lstStyle/>
          <a:p>
            <a:pPr>
              <a:lnSpc>
                <a:spcPct val="150000"/>
              </a:lnSpc>
            </a:pPr>
            <a:r>
              <a:rPr lang="en-IN" sz="2200" b="0" i="0" dirty="0">
                <a:effectLst/>
                <a:latin typeface="arial" panose="020B0604020202020204" pitchFamily="34" charset="0"/>
              </a:rPr>
              <a:t>Polymorphism literally means “many forms” </a:t>
            </a:r>
          </a:p>
          <a:p>
            <a:pPr>
              <a:lnSpc>
                <a:spcPct val="150000"/>
              </a:lnSpc>
            </a:pPr>
            <a:r>
              <a:rPr lang="en-IN" sz="2200" dirty="0">
                <a:latin typeface="arial" panose="020B0604020202020204" pitchFamily="34" charset="0"/>
              </a:rPr>
              <a:t>Polymorphism refers to the ability of a variable, function, or object to take on multiple forms</a:t>
            </a:r>
          </a:p>
          <a:p>
            <a:pPr>
              <a:lnSpc>
                <a:spcPct val="150000"/>
              </a:lnSpc>
            </a:pPr>
            <a:r>
              <a:rPr lang="en-IN" sz="2200" dirty="0">
                <a:latin typeface="arial" panose="020B0604020202020204" pitchFamily="34" charset="0"/>
              </a:rPr>
              <a:t>It enables the reusability of code</a:t>
            </a:r>
          </a:p>
        </p:txBody>
      </p:sp>
    </p:spTree>
    <p:extLst>
      <p:ext uri="{BB962C8B-B14F-4D97-AF65-F5344CB8AC3E}">
        <p14:creationId xmlns:p14="http://schemas.microsoft.com/office/powerpoint/2010/main" val="202518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787902" cy="5431536"/>
          </a:xfrm>
        </p:spPr>
        <p:txBody>
          <a:bodyPr>
            <a:normAutofit/>
          </a:bodyPr>
          <a:lstStyle/>
          <a:p>
            <a:r>
              <a:rPr lang="en-US" sz="4800" dirty="0"/>
              <a:t>Polymorphism</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34AD1376-7B32-477B-B01D-6974E83206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635" y="768985"/>
            <a:ext cx="6410691" cy="4739154"/>
          </a:xfrm>
        </p:spPr>
      </p:pic>
    </p:spTree>
    <p:extLst>
      <p:ext uri="{BB962C8B-B14F-4D97-AF65-F5344CB8AC3E}">
        <p14:creationId xmlns:p14="http://schemas.microsoft.com/office/powerpoint/2010/main" val="230232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787902" cy="5431536"/>
          </a:xfrm>
        </p:spPr>
        <p:txBody>
          <a:bodyPr>
            <a:normAutofit/>
          </a:bodyPr>
          <a:lstStyle/>
          <a:p>
            <a:r>
              <a:rPr lang="en-US" sz="4800" dirty="0"/>
              <a:t>Polymorphism</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F703E1D-7C00-4C44-8D32-19A9E98D72D9}"/>
              </a:ext>
            </a:extLst>
          </p:cNvPr>
          <p:cNvSpPr>
            <a:spLocks noGrp="1"/>
          </p:cNvSpPr>
          <p:nvPr>
            <p:ph idx="1"/>
          </p:nvPr>
        </p:nvSpPr>
        <p:spPr/>
        <p:txBody>
          <a:bodyPr/>
          <a:lstStyle/>
          <a:p>
            <a:pPr marL="0" indent="0">
              <a:buNone/>
            </a:pPr>
            <a:endParaRPr lang="en-IN" dirty="0"/>
          </a:p>
        </p:txBody>
      </p:sp>
      <p:pic>
        <p:nvPicPr>
          <p:cNvPr id="11" name="Picture 10">
            <a:extLst>
              <a:ext uri="{FF2B5EF4-FFF2-40B4-BE49-F238E27FC236}">
                <a16:creationId xmlns:a16="http://schemas.microsoft.com/office/drawing/2014/main" id="{8FDA91C4-32F2-409C-B939-C31FD1EC13CC}"/>
              </a:ext>
            </a:extLst>
          </p:cNvPr>
          <p:cNvPicPr>
            <a:picLocks noChangeAspect="1"/>
          </p:cNvPicPr>
          <p:nvPr/>
        </p:nvPicPr>
        <p:blipFill>
          <a:blip r:embed="rId2"/>
          <a:stretch>
            <a:fillRect/>
          </a:stretch>
        </p:blipFill>
        <p:spPr>
          <a:xfrm>
            <a:off x="5162552" y="548640"/>
            <a:ext cx="4800600" cy="5781675"/>
          </a:xfrm>
          <a:prstGeom prst="rect">
            <a:avLst/>
          </a:prstGeom>
        </p:spPr>
      </p:pic>
    </p:spTree>
    <p:extLst>
      <p:ext uri="{BB962C8B-B14F-4D97-AF65-F5344CB8AC3E}">
        <p14:creationId xmlns:p14="http://schemas.microsoft.com/office/powerpoint/2010/main" val="2346871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730752" cy="5431536"/>
          </a:xfrm>
        </p:spPr>
        <p:txBody>
          <a:bodyPr>
            <a:normAutofit/>
          </a:bodyPr>
          <a:lstStyle/>
          <a:p>
            <a:r>
              <a:rPr lang="en-US" sz="4800" dirty="0"/>
              <a:t>Interface</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5913057" cy="3696059"/>
          </a:xfrm>
        </p:spPr>
        <p:txBody>
          <a:bodyPr anchor="ctr">
            <a:normAutofit/>
          </a:bodyPr>
          <a:lstStyle/>
          <a:p>
            <a:pPr>
              <a:lnSpc>
                <a:spcPct val="150000"/>
              </a:lnSpc>
            </a:pPr>
            <a:r>
              <a:rPr lang="en-IN" sz="2200" b="0" i="0" dirty="0">
                <a:effectLst/>
                <a:latin typeface="arial" panose="020B0604020202020204" pitchFamily="34" charset="0"/>
              </a:rPr>
              <a:t>An interface is a contract between itself and any class that implements it. Interface can have methods, properties, or events. </a:t>
            </a:r>
          </a:p>
          <a:p>
            <a:pPr>
              <a:lnSpc>
                <a:spcPct val="150000"/>
              </a:lnSpc>
            </a:pPr>
            <a:r>
              <a:rPr lang="en-IN" sz="2200" dirty="0">
                <a:latin typeface="arial" panose="020B0604020202020204" pitchFamily="34" charset="0"/>
              </a:rPr>
              <a:t>It contains only declaration of its members and implementation of its members will be given by the class who implements the interface.</a:t>
            </a:r>
          </a:p>
        </p:txBody>
      </p:sp>
      <p:pic>
        <p:nvPicPr>
          <p:cNvPr id="5" name="Picture 4">
            <a:extLst>
              <a:ext uri="{FF2B5EF4-FFF2-40B4-BE49-F238E27FC236}">
                <a16:creationId xmlns:a16="http://schemas.microsoft.com/office/drawing/2014/main" id="{38D60F59-95D2-4D93-B5E9-323C1ADCB13E}"/>
              </a:ext>
            </a:extLst>
          </p:cNvPr>
          <p:cNvPicPr>
            <a:picLocks noChangeAspect="1"/>
          </p:cNvPicPr>
          <p:nvPr/>
        </p:nvPicPr>
        <p:blipFill>
          <a:blip r:embed="rId2"/>
          <a:stretch>
            <a:fillRect/>
          </a:stretch>
        </p:blipFill>
        <p:spPr>
          <a:xfrm>
            <a:off x="5349820" y="4370187"/>
            <a:ext cx="5839905" cy="2275903"/>
          </a:xfrm>
          <a:prstGeom prst="rect">
            <a:avLst/>
          </a:prstGeom>
        </p:spPr>
      </p:pic>
    </p:spTree>
    <p:extLst>
      <p:ext uri="{BB962C8B-B14F-4D97-AF65-F5344CB8AC3E}">
        <p14:creationId xmlns:p14="http://schemas.microsoft.com/office/powerpoint/2010/main" val="50421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Class Constructors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6039169" cy="3813683"/>
          </a:xfrm>
        </p:spPr>
        <p:txBody>
          <a:bodyPr anchor="ctr">
            <a:normAutofit/>
          </a:bodyPr>
          <a:lstStyle/>
          <a:p>
            <a:pPr>
              <a:lnSpc>
                <a:spcPct val="150000"/>
              </a:lnSpc>
            </a:pPr>
            <a:r>
              <a:rPr lang="en-IN" sz="2200" b="0" i="0" dirty="0">
                <a:effectLst/>
                <a:latin typeface="arial" panose="020B0604020202020204" pitchFamily="34" charset="0"/>
              </a:rPr>
              <a:t>A constructor of a class is a method that gets called when a class is instantiated using the new function.</a:t>
            </a:r>
          </a:p>
          <a:p>
            <a:pPr>
              <a:lnSpc>
                <a:spcPct val="150000"/>
              </a:lnSpc>
            </a:pPr>
            <a:r>
              <a:rPr lang="en-IN" sz="2200" b="0" i="0" dirty="0">
                <a:effectLst/>
                <a:latin typeface="arial" panose="020B0604020202020204" pitchFamily="34" charset="0"/>
              </a:rPr>
              <a:t>A constructor for a class has the same name as the class name</a:t>
            </a:r>
          </a:p>
          <a:p>
            <a:pPr>
              <a:lnSpc>
                <a:spcPct val="150000"/>
              </a:lnSpc>
            </a:pPr>
            <a:endParaRPr lang="en-IN" sz="2200" b="0" i="0" dirty="0">
              <a:effectLst/>
              <a:latin typeface="arial" panose="020B0604020202020204" pitchFamily="34" charset="0"/>
            </a:endParaRPr>
          </a:p>
        </p:txBody>
      </p:sp>
      <p:pic>
        <p:nvPicPr>
          <p:cNvPr id="5" name="Picture 4">
            <a:extLst>
              <a:ext uri="{FF2B5EF4-FFF2-40B4-BE49-F238E27FC236}">
                <a16:creationId xmlns:a16="http://schemas.microsoft.com/office/drawing/2014/main" id="{9FE7465B-AD7B-465F-AC3F-220D29E71D91}"/>
              </a:ext>
            </a:extLst>
          </p:cNvPr>
          <p:cNvPicPr>
            <a:picLocks noChangeAspect="1"/>
          </p:cNvPicPr>
          <p:nvPr/>
        </p:nvPicPr>
        <p:blipFill>
          <a:blip r:embed="rId2"/>
          <a:stretch>
            <a:fillRect/>
          </a:stretch>
        </p:blipFill>
        <p:spPr>
          <a:xfrm>
            <a:off x="5252495" y="3718074"/>
            <a:ext cx="6246103" cy="1709906"/>
          </a:xfrm>
          <a:prstGeom prst="rect">
            <a:avLst/>
          </a:prstGeom>
        </p:spPr>
      </p:pic>
    </p:spTree>
    <p:extLst>
      <p:ext uri="{BB962C8B-B14F-4D97-AF65-F5344CB8AC3E}">
        <p14:creationId xmlns:p14="http://schemas.microsoft.com/office/powerpoint/2010/main" val="225298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Class Fields/Properties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6224335" cy="5431536"/>
          </a:xfrm>
        </p:spPr>
        <p:txBody>
          <a:bodyPr anchor="ctr">
            <a:normAutofit/>
          </a:bodyPr>
          <a:lstStyle/>
          <a:p>
            <a:pPr>
              <a:lnSpc>
                <a:spcPct val="150000"/>
              </a:lnSpc>
            </a:pPr>
            <a:r>
              <a:rPr lang="en-IN" sz="2200" b="0" i="0" dirty="0">
                <a:effectLst/>
                <a:latin typeface="arial" panose="020B0604020202020204" pitchFamily="34" charset="0"/>
              </a:rPr>
              <a:t>Properties enable a class to expose a public way of getting and setting values, while hiding implementation or verification code. </a:t>
            </a:r>
          </a:p>
          <a:p>
            <a:pPr>
              <a:lnSpc>
                <a:spcPct val="150000"/>
              </a:lnSpc>
            </a:pPr>
            <a:r>
              <a:rPr lang="en-IN" sz="2200" b="0" i="0" dirty="0">
                <a:effectLst/>
                <a:latin typeface="arial" panose="020B0604020202020204" pitchFamily="34" charset="0"/>
              </a:rPr>
              <a:t>One basic pattern for implementing a property involves using a private backing field for setting and retrieving the property value. The get accessor returns the value of the private field, and the set accessor may perform some data validation before assigning a value to the private field. </a:t>
            </a:r>
          </a:p>
        </p:txBody>
      </p:sp>
    </p:spTree>
    <p:extLst>
      <p:ext uri="{BB962C8B-B14F-4D97-AF65-F5344CB8AC3E}">
        <p14:creationId xmlns:p14="http://schemas.microsoft.com/office/powerpoint/2010/main" val="55427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Class Fields/Properties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1B2CDE3-ACFE-4269-A02C-6AF9D2B93B93}"/>
              </a:ext>
            </a:extLst>
          </p:cNvPr>
          <p:cNvPicPr>
            <a:picLocks noGrp="1" noChangeAspect="1"/>
          </p:cNvPicPr>
          <p:nvPr>
            <p:ph idx="1"/>
          </p:nvPr>
        </p:nvPicPr>
        <p:blipFill>
          <a:blip r:embed="rId2"/>
          <a:stretch>
            <a:fillRect/>
          </a:stretch>
        </p:blipFill>
        <p:spPr>
          <a:xfrm>
            <a:off x="5126165" y="1341121"/>
            <a:ext cx="6877990" cy="3519178"/>
          </a:xfrm>
        </p:spPr>
      </p:pic>
    </p:spTree>
    <p:extLst>
      <p:ext uri="{BB962C8B-B14F-4D97-AF65-F5344CB8AC3E}">
        <p14:creationId xmlns:p14="http://schemas.microsoft.com/office/powerpoint/2010/main" val="74672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a:t>Access Modifiers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9" y="552091"/>
            <a:ext cx="6224334" cy="3162659"/>
          </a:xfrm>
        </p:spPr>
        <p:txBody>
          <a:bodyPr anchor="ctr">
            <a:normAutofit/>
          </a:bodyPr>
          <a:lstStyle/>
          <a:p>
            <a:pPr>
              <a:lnSpc>
                <a:spcPct val="150000"/>
              </a:lnSpc>
            </a:pPr>
            <a:r>
              <a:rPr lang="en-IN" sz="2200" b="0" i="0" dirty="0">
                <a:effectLst/>
                <a:latin typeface="arial" panose="020B0604020202020204" pitchFamily="34" charset="0"/>
              </a:rPr>
              <a:t>Access Modifiers are keywords that define the accessibility of a member, class or variable in a program </a:t>
            </a:r>
          </a:p>
        </p:txBody>
      </p:sp>
      <p:graphicFrame>
        <p:nvGraphicFramePr>
          <p:cNvPr id="5" name="Table 4">
            <a:extLst>
              <a:ext uri="{FF2B5EF4-FFF2-40B4-BE49-F238E27FC236}">
                <a16:creationId xmlns:a16="http://schemas.microsoft.com/office/drawing/2014/main" id="{424507F8-9347-4B01-918B-E8BE9A22AF97}"/>
              </a:ext>
            </a:extLst>
          </p:cNvPr>
          <p:cNvGraphicFramePr>
            <a:graphicFrameLocks noGrp="1"/>
          </p:cNvGraphicFramePr>
          <p:nvPr>
            <p:extLst>
              <p:ext uri="{D42A27DB-BD31-4B8C-83A1-F6EECF244321}">
                <p14:modId xmlns:p14="http://schemas.microsoft.com/office/powerpoint/2010/main" val="3746302517"/>
              </p:ext>
            </p:extLst>
          </p:nvPr>
        </p:nvGraphicFramePr>
        <p:xfrm>
          <a:off x="5398262" y="3264408"/>
          <a:ext cx="5952490" cy="1793240"/>
        </p:xfrm>
        <a:graphic>
          <a:graphicData uri="http://schemas.openxmlformats.org/drawingml/2006/table">
            <a:tbl>
              <a:tblPr firstRow="1" firstCol="1" bandRow="1">
                <a:tableStyleId>{5C22544A-7EE6-4342-B048-85BDC9FD1C3A}</a:tableStyleId>
              </a:tblPr>
              <a:tblGrid>
                <a:gridCol w="2851150">
                  <a:extLst>
                    <a:ext uri="{9D8B030D-6E8A-4147-A177-3AD203B41FA5}">
                      <a16:colId xmlns:a16="http://schemas.microsoft.com/office/drawing/2014/main" val="3035504135"/>
                    </a:ext>
                  </a:extLst>
                </a:gridCol>
                <a:gridCol w="895194">
                  <a:extLst>
                    <a:ext uri="{9D8B030D-6E8A-4147-A177-3AD203B41FA5}">
                      <a16:colId xmlns:a16="http://schemas.microsoft.com/office/drawing/2014/main" val="812460276"/>
                    </a:ext>
                  </a:extLst>
                </a:gridCol>
                <a:gridCol w="1112041">
                  <a:extLst>
                    <a:ext uri="{9D8B030D-6E8A-4147-A177-3AD203B41FA5}">
                      <a16:colId xmlns:a16="http://schemas.microsoft.com/office/drawing/2014/main" val="2107762725"/>
                    </a:ext>
                  </a:extLst>
                </a:gridCol>
                <a:gridCol w="1094105">
                  <a:extLst>
                    <a:ext uri="{9D8B030D-6E8A-4147-A177-3AD203B41FA5}">
                      <a16:colId xmlns:a16="http://schemas.microsoft.com/office/drawing/2014/main" val="346830466"/>
                    </a:ext>
                  </a:extLst>
                </a:gridCol>
              </a:tblGrid>
              <a:tr h="0">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95250" marR="95250" marT="95250" marB="95250" anchor="b"/>
                </a:tc>
                <a:tc>
                  <a:txBody>
                    <a:bodyPr/>
                    <a:lstStyle/>
                    <a:p>
                      <a:pPr algn="ctr">
                        <a:lnSpc>
                          <a:spcPct val="107000"/>
                        </a:lnSpc>
                        <a:spcAft>
                          <a:spcPts val="800"/>
                        </a:spcAft>
                      </a:pPr>
                      <a:r>
                        <a:rPr lang="en-IN" sz="1400" spc="10" dirty="0">
                          <a:effectLst/>
                        </a:rPr>
                        <a:t>public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pPr algn="ctr">
                        <a:lnSpc>
                          <a:spcPct val="107000"/>
                        </a:lnSpc>
                        <a:spcAft>
                          <a:spcPts val="800"/>
                        </a:spcAft>
                      </a:pPr>
                      <a:r>
                        <a:rPr lang="en-IN" sz="1400" spc="10" dirty="0">
                          <a:effectLst/>
                        </a:rPr>
                        <a:t>protected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tc>
                  <a:txBody>
                    <a:bodyPr/>
                    <a:lstStyle/>
                    <a:p>
                      <a:pPr algn="ctr">
                        <a:lnSpc>
                          <a:spcPct val="107000"/>
                        </a:lnSpc>
                        <a:spcAft>
                          <a:spcPts val="800"/>
                        </a:spcAft>
                      </a:pPr>
                      <a:r>
                        <a:rPr lang="en-IN" sz="1400" spc="10">
                          <a:effectLst/>
                        </a:rPr>
                        <a:t>private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2419916033"/>
                  </a:ext>
                </a:extLst>
              </a:tr>
              <a:tr h="0">
                <a:tc>
                  <a:txBody>
                    <a:bodyPr/>
                    <a:lstStyle/>
                    <a:p>
                      <a:pPr>
                        <a:lnSpc>
                          <a:spcPct val="107000"/>
                        </a:lnSpc>
                        <a:spcAft>
                          <a:spcPts val="800"/>
                        </a:spcAft>
                      </a:pPr>
                      <a:r>
                        <a:rPr lang="en-IN" sz="1250" spc="10">
                          <a:effectLst/>
                        </a:rPr>
                        <a:t>Entire program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gn="ctr">
                        <a:lnSpc>
                          <a:spcPct val="107000"/>
                        </a:lnSpc>
                        <a:spcAft>
                          <a:spcPts val="800"/>
                        </a:spcAft>
                      </a:pPr>
                      <a:r>
                        <a:rPr lang="en-US" sz="1250" spc="10" dirty="0">
                          <a:effectLst/>
                          <a:latin typeface="Calibri" panose="020F0502020204030204" pitchFamily="34" charset="0"/>
                          <a:ea typeface="Calibri" panose="020F0502020204030204" pitchFamily="34" charset="0"/>
                          <a:cs typeface="Times New Roman" panose="02020603050405020304" pitchFamily="18" charset="0"/>
                        </a:rPr>
                        <a:t>Y</a:t>
                      </a:r>
                      <a:r>
                        <a:rPr lang="en-IN" sz="1250" spc="10" dirty="0">
                          <a:effectLst/>
                          <a:latin typeface="Calibri" panose="020F0502020204030204" pitchFamily="34" charset="0"/>
                          <a:ea typeface="Calibri" panose="020F0502020204030204" pitchFamily="34" charset="0"/>
                          <a:cs typeface="Times New Roman" panose="02020603050405020304" pitchFamily="18" charset="0"/>
                        </a:rPr>
                        <a:t>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gn="ctr">
                        <a:lnSpc>
                          <a:spcPct val="107000"/>
                        </a:lnSpc>
                        <a:spcAft>
                          <a:spcPts val="800"/>
                        </a:spcAft>
                      </a:pPr>
                      <a:r>
                        <a:rPr lang="en-IN" sz="1250" spc="1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gn="ctr">
                        <a:lnSpc>
                          <a:spcPct val="107000"/>
                        </a:lnSpc>
                        <a:spcAft>
                          <a:spcPts val="800"/>
                        </a:spcAft>
                      </a:pPr>
                      <a:r>
                        <a:rPr lang="en-IN" sz="1250" spc="1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277187286"/>
                  </a:ext>
                </a:extLst>
              </a:tr>
              <a:tr h="0">
                <a:tc>
                  <a:txBody>
                    <a:bodyPr/>
                    <a:lstStyle/>
                    <a:p>
                      <a:pPr>
                        <a:lnSpc>
                          <a:spcPct val="107000"/>
                        </a:lnSpc>
                        <a:spcAft>
                          <a:spcPts val="800"/>
                        </a:spcAft>
                      </a:pPr>
                      <a:r>
                        <a:rPr lang="en-IN" sz="1250" spc="10">
                          <a:effectLst/>
                        </a:rPr>
                        <a:t>Containing class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gn="ctr">
                        <a:lnSpc>
                          <a:spcPct val="107000"/>
                        </a:lnSpc>
                        <a:spcAft>
                          <a:spcPts val="800"/>
                        </a:spcAft>
                      </a:pPr>
                      <a:r>
                        <a:rPr lang="en-IN" sz="1250" spc="10" dirty="0">
                          <a:effectLst/>
                        </a:rPr>
                        <a:t>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gn="ctr">
                        <a:lnSpc>
                          <a:spcPct val="107000"/>
                        </a:lnSpc>
                        <a:spcAft>
                          <a:spcPts val="800"/>
                        </a:spcAft>
                      </a:pPr>
                      <a:r>
                        <a:rPr lang="en-IN" sz="1250" spc="10" dirty="0">
                          <a:effectLst/>
                        </a:rPr>
                        <a:t>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gn="ctr">
                        <a:lnSpc>
                          <a:spcPct val="107000"/>
                        </a:lnSpc>
                        <a:spcAft>
                          <a:spcPts val="800"/>
                        </a:spcAft>
                      </a:pPr>
                      <a:r>
                        <a:rPr lang="en-IN" sz="1250" spc="10" dirty="0">
                          <a:effectLst/>
                        </a:rPr>
                        <a:t>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373720976"/>
                  </a:ext>
                </a:extLst>
              </a:tr>
              <a:tr h="0">
                <a:tc>
                  <a:txBody>
                    <a:bodyPr/>
                    <a:lstStyle/>
                    <a:p>
                      <a:pPr>
                        <a:lnSpc>
                          <a:spcPct val="107000"/>
                        </a:lnSpc>
                        <a:spcAft>
                          <a:spcPts val="800"/>
                        </a:spcAft>
                      </a:pPr>
                      <a:r>
                        <a:rPr lang="en-IN" sz="1250" spc="10" dirty="0">
                          <a:effectLst/>
                        </a:rPr>
                        <a:t>Derived types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gn="ctr">
                        <a:lnSpc>
                          <a:spcPct val="107000"/>
                        </a:lnSpc>
                        <a:spcAft>
                          <a:spcPts val="800"/>
                        </a:spcAft>
                      </a:pPr>
                      <a:r>
                        <a:rPr lang="en-IN" sz="1250" spc="10" dirty="0">
                          <a:effectLst/>
                        </a:rPr>
                        <a:t>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gn="ctr">
                        <a:lnSpc>
                          <a:spcPct val="107000"/>
                        </a:lnSpc>
                        <a:spcAft>
                          <a:spcPts val="800"/>
                        </a:spcAft>
                      </a:pPr>
                      <a:r>
                        <a:rPr lang="en-IN" sz="1250" spc="10" dirty="0">
                          <a:effectLst/>
                        </a:rPr>
                        <a:t>Yes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algn="ctr">
                        <a:lnSpc>
                          <a:spcPct val="107000"/>
                        </a:lnSpc>
                        <a:spcAft>
                          <a:spcPts val="800"/>
                        </a:spcAft>
                      </a:pPr>
                      <a:r>
                        <a:rPr lang="en-IN" sz="1250" spc="1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533679477"/>
                  </a:ext>
                </a:extLst>
              </a:tr>
            </a:tbl>
          </a:graphicData>
        </a:graphic>
      </p:graphicFrame>
    </p:spTree>
    <p:extLst>
      <p:ext uri="{BB962C8B-B14F-4D97-AF65-F5344CB8AC3E}">
        <p14:creationId xmlns:p14="http://schemas.microsoft.com/office/powerpoint/2010/main" val="291135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Abstract Class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9" y="513991"/>
            <a:ext cx="6075743" cy="3953234"/>
          </a:xfrm>
        </p:spPr>
        <p:txBody>
          <a:bodyPr anchor="ctr">
            <a:normAutofit/>
          </a:bodyPr>
          <a:lstStyle/>
          <a:p>
            <a:pPr>
              <a:lnSpc>
                <a:spcPct val="150000"/>
              </a:lnSpc>
            </a:pPr>
            <a:r>
              <a:rPr lang="en-IN" sz="2200" b="0" i="0" dirty="0">
                <a:effectLst/>
                <a:latin typeface="arial" panose="020B0604020202020204" pitchFamily="34" charset="0"/>
              </a:rPr>
              <a:t>Abstract class is a restricted class that cannot be used to create objects (to access it, it must be inherited from another class)</a:t>
            </a:r>
          </a:p>
          <a:p>
            <a:pPr>
              <a:lnSpc>
                <a:spcPct val="150000"/>
              </a:lnSpc>
            </a:pPr>
            <a:r>
              <a:rPr lang="en-IN" sz="2200" b="0" i="0" dirty="0">
                <a:effectLst/>
                <a:latin typeface="arial" panose="020B0604020202020204" pitchFamily="34" charset="0"/>
              </a:rPr>
              <a:t>Abstract method can only be used in an abstract class, and it does not have a body. The body is provided by the derived class (inherited from).</a:t>
            </a:r>
          </a:p>
        </p:txBody>
      </p:sp>
      <p:pic>
        <p:nvPicPr>
          <p:cNvPr id="12" name="Picture 11">
            <a:extLst>
              <a:ext uri="{FF2B5EF4-FFF2-40B4-BE49-F238E27FC236}">
                <a16:creationId xmlns:a16="http://schemas.microsoft.com/office/drawing/2014/main" id="{B25F46B4-933B-4842-AD05-A942BAB84722}"/>
              </a:ext>
            </a:extLst>
          </p:cNvPr>
          <p:cNvPicPr>
            <a:picLocks noChangeAspect="1"/>
          </p:cNvPicPr>
          <p:nvPr/>
        </p:nvPicPr>
        <p:blipFill>
          <a:blip r:embed="rId2"/>
          <a:stretch>
            <a:fillRect/>
          </a:stretch>
        </p:blipFill>
        <p:spPr>
          <a:xfrm>
            <a:off x="5376401" y="4467225"/>
            <a:ext cx="4543425" cy="1809750"/>
          </a:xfrm>
          <a:prstGeom prst="rect">
            <a:avLst/>
          </a:prstGeom>
        </p:spPr>
      </p:pic>
    </p:spTree>
    <p:extLst>
      <p:ext uri="{BB962C8B-B14F-4D97-AF65-F5344CB8AC3E}">
        <p14:creationId xmlns:p14="http://schemas.microsoft.com/office/powerpoint/2010/main" val="2808236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Sealed Class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9" y="513991"/>
            <a:ext cx="6224333" cy="5134334"/>
          </a:xfrm>
        </p:spPr>
        <p:txBody>
          <a:bodyPr anchor="ctr">
            <a:normAutofit/>
          </a:bodyPr>
          <a:lstStyle/>
          <a:p>
            <a:pPr>
              <a:lnSpc>
                <a:spcPct val="150000"/>
              </a:lnSpc>
            </a:pPr>
            <a:r>
              <a:rPr lang="en-IN" sz="2200" b="0" i="0" dirty="0">
                <a:effectLst/>
                <a:latin typeface="arial" panose="020B0604020202020204" pitchFamily="34" charset="0"/>
              </a:rPr>
              <a:t>A sealed class, in C#, is a class that cannot be inherited by any class but can be instantiated.</a:t>
            </a:r>
          </a:p>
          <a:p>
            <a:pPr>
              <a:lnSpc>
                <a:spcPct val="150000"/>
              </a:lnSpc>
            </a:pPr>
            <a:r>
              <a:rPr lang="en-IN" sz="2200" b="0" i="0" dirty="0">
                <a:effectLst/>
                <a:latin typeface="arial" panose="020B0604020202020204" pitchFamily="34" charset="0"/>
              </a:rPr>
              <a:t>The design intent of a sealed class is to indicate that the class is specialized and there is no need to extend it to provide any additional functionality through inheritance to override its behaviour.</a:t>
            </a:r>
          </a:p>
          <a:p>
            <a:pPr marL="0" indent="0">
              <a:lnSpc>
                <a:spcPct val="150000"/>
              </a:lnSpc>
              <a:buNone/>
            </a:pPr>
            <a:r>
              <a:rPr lang="en-IN" sz="2200" b="0" i="0" dirty="0">
                <a:effectLst/>
                <a:latin typeface="arial" panose="020B0604020202020204" pitchFamily="34" charset="0"/>
              </a:rPr>
              <a:t> </a:t>
            </a:r>
          </a:p>
        </p:txBody>
      </p:sp>
      <p:pic>
        <p:nvPicPr>
          <p:cNvPr id="6" name="Picture 5">
            <a:extLst>
              <a:ext uri="{FF2B5EF4-FFF2-40B4-BE49-F238E27FC236}">
                <a16:creationId xmlns:a16="http://schemas.microsoft.com/office/drawing/2014/main" id="{74260D4E-3A15-4061-BBA7-B0731D327EE8}"/>
              </a:ext>
            </a:extLst>
          </p:cNvPr>
          <p:cNvPicPr>
            <a:picLocks noChangeAspect="1"/>
          </p:cNvPicPr>
          <p:nvPr/>
        </p:nvPicPr>
        <p:blipFill>
          <a:blip r:embed="rId2"/>
          <a:stretch>
            <a:fillRect/>
          </a:stretch>
        </p:blipFill>
        <p:spPr>
          <a:xfrm>
            <a:off x="5405437" y="4743809"/>
            <a:ext cx="3800475" cy="1600200"/>
          </a:xfrm>
          <a:prstGeom prst="rect">
            <a:avLst/>
          </a:prstGeom>
        </p:spPr>
      </p:pic>
    </p:spTree>
    <p:extLst>
      <p:ext uri="{BB962C8B-B14F-4D97-AF65-F5344CB8AC3E}">
        <p14:creationId xmlns:p14="http://schemas.microsoft.com/office/powerpoint/2010/main" val="216908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Class vs Object</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6224335" cy="5431536"/>
          </a:xfrm>
        </p:spPr>
        <p:txBody>
          <a:bodyPr anchor="ctr">
            <a:normAutofit/>
          </a:bodyPr>
          <a:lstStyle/>
          <a:p>
            <a:pPr>
              <a:lnSpc>
                <a:spcPct val="150000"/>
              </a:lnSpc>
            </a:pPr>
            <a:r>
              <a:rPr lang="en-IN" sz="2400" dirty="0">
                <a:latin typeface="arial" panose="020B0604020202020204" pitchFamily="34" charset="0"/>
              </a:rPr>
              <a:t>Class is a logical entity. Object is a physical entity.</a:t>
            </a:r>
          </a:p>
          <a:p>
            <a:pPr>
              <a:lnSpc>
                <a:spcPct val="150000"/>
              </a:lnSpc>
            </a:pPr>
            <a:r>
              <a:rPr lang="en-IN" sz="2400" dirty="0">
                <a:latin typeface="arial" panose="020B0604020202020204" pitchFamily="34" charset="0"/>
              </a:rPr>
              <a:t>A class is a blueprint from which you can create the instance, i.e., objects.</a:t>
            </a:r>
          </a:p>
          <a:p>
            <a:pPr>
              <a:lnSpc>
                <a:spcPct val="150000"/>
              </a:lnSpc>
            </a:pPr>
            <a:r>
              <a:rPr lang="en-IN" sz="2400" dirty="0">
                <a:latin typeface="arial" panose="020B0604020202020204" pitchFamily="34" charset="0"/>
              </a:rPr>
              <a:t>An object is the instance of the class</a:t>
            </a:r>
          </a:p>
        </p:txBody>
      </p:sp>
    </p:spTree>
    <p:extLst>
      <p:ext uri="{BB962C8B-B14F-4D97-AF65-F5344CB8AC3E}">
        <p14:creationId xmlns:p14="http://schemas.microsoft.com/office/powerpoint/2010/main" val="78282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Partial Class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20" y="513991"/>
            <a:ext cx="5938661" cy="3154119"/>
          </a:xfrm>
        </p:spPr>
        <p:txBody>
          <a:bodyPr anchor="ctr">
            <a:normAutofit/>
          </a:bodyPr>
          <a:lstStyle/>
          <a:p>
            <a:pPr>
              <a:lnSpc>
                <a:spcPct val="150000"/>
              </a:lnSpc>
            </a:pPr>
            <a:r>
              <a:rPr lang="en-IN" sz="2200" b="0" i="0" dirty="0">
                <a:effectLst/>
                <a:latin typeface="arial" panose="020B0604020202020204" pitchFamily="34" charset="0"/>
              </a:rPr>
              <a:t>A partial class is a special feature of C#. It provides a special ability to implement the functionality of a single class into multiple files and all these files are combined into a single class file when the application is compiled. </a:t>
            </a:r>
          </a:p>
        </p:txBody>
      </p:sp>
      <p:pic>
        <p:nvPicPr>
          <p:cNvPr id="7" name="Picture 6" descr="Diagram&#10;&#10;Description automatically generated">
            <a:extLst>
              <a:ext uri="{FF2B5EF4-FFF2-40B4-BE49-F238E27FC236}">
                <a16:creationId xmlns:a16="http://schemas.microsoft.com/office/drawing/2014/main" id="{3A87EF44-AB9E-4B89-98F5-6B1DA962C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573" y="3668110"/>
            <a:ext cx="3272353" cy="2800853"/>
          </a:xfrm>
          <a:prstGeom prst="rect">
            <a:avLst/>
          </a:prstGeom>
        </p:spPr>
      </p:pic>
    </p:spTree>
    <p:extLst>
      <p:ext uri="{BB962C8B-B14F-4D97-AF65-F5344CB8AC3E}">
        <p14:creationId xmlns:p14="http://schemas.microsoft.com/office/powerpoint/2010/main" val="3726151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Enums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9" y="513991"/>
            <a:ext cx="5878893" cy="4179929"/>
          </a:xfrm>
        </p:spPr>
        <p:txBody>
          <a:bodyPr anchor="ctr">
            <a:normAutofit/>
          </a:bodyPr>
          <a:lstStyle/>
          <a:p>
            <a:pPr>
              <a:lnSpc>
                <a:spcPct val="150000"/>
              </a:lnSpc>
            </a:pPr>
            <a:r>
              <a:rPr lang="en-IN" sz="2200" b="0" i="0" dirty="0">
                <a:effectLst/>
                <a:latin typeface="arial" panose="020B0604020202020204" pitchFamily="34" charset="0"/>
              </a:rPr>
              <a:t>An </a:t>
            </a:r>
            <a:r>
              <a:rPr lang="en-IN" sz="2200" b="0" i="0" dirty="0" err="1">
                <a:effectLst/>
                <a:latin typeface="arial" panose="020B0604020202020204" pitchFamily="34" charset="0"/>
              </a:rPr>
              <a:t>enum</a:t>
            </a:r>
            <a:r>
              <a:rPr lang="en-IN" sz="2200" b="0" i="0" dirty="0">
                <a:effectLst/>
                <a:latin typeface="arial" panose="020B0604020202020204" pitchFamily="34" charset="0"/>
              </a:rPr>
              <a:t> is a special "class" that represents a group of constants (unchangeable/read-only variables).</a:t>
            </a:r>
          </a:p>
          <a:p>
            <a:pPr>
              <a:lnSpc>
                <a:spcPct val="150000"/>
              </a:lnSpc>
            </a:pPr>
            <a:r>
              <a:rPr lang="en-IN" sz="2200" b="0" i="0" dirty="0">
                <a:effectLst/>
                <a:latin typeface="arial" panose="020B0604020202020204" pitchFamily="34" charset="0"/>
              </a:rPr>
              <a:t>They are a robust alternative to the simple String or int constants.</a:t>
            </a:r>
          </a:p>
          <a:p>
            <a:pPr>
              <a:lnSpc>
                <a:spcPct val="150000"/>
              </a:lnSpc>
            </a:pPr>
            <a:endParaRPr lang="en-IN" sz="2200" b="0" i="0" dirty="0">
              <a:effectLst/>
              <a:latin typeface="arial" panose="020B0604020202020204" pitchFamily="34" charset="0"/>
            </a:endParaRPr>
          </a:p>
          <a:p>
            <a:pPr marL="0" indent="0">
              <a:lnSpc>
                <a:spcPct val="150000"/>
              </a:lnSpc>
              <a:buNone/>
            </a:pPr>
            <a:r>
              <a:rPr lang="en-IN" sz="2200" b="0" i="0" dirty="0">
                <a:effectLst/>
                <a:latin typeface="arial" panose="020B0604020202020204" pitchFamily="34" charset="0"/>
              </a:rPr>
              <a:t> </a:t>
            </a:r>
          </a:p>
        </p:txBody>
      </p:sp>
      <p:pic>
        <p:nvPicPr>
          <p:cNvPr id="5" name="Picture 4">
            <a:extLst>
              <a:ext uri="{FF2B5EF4-FFF2-40B4-BE49-F238E27FC236}">
                <a16:creationId xmlns:a16="http://schemas.microsoft.com/office/drawing/2014/main" id="{42760EC9-9578-4998-9AF4-5FACF27C826D}"/>
              </a:ext>
            </a:extLst>
          </p:cNvPr>
          <p:cNvPicPr>
            <a:picLocks noChangeAspect="1"/>
          </p:cNvPicPr>
          <p:nvPr/>
        </p:nvPicPr>
        <p:blipFill>
          <a:blip r:embed="rId2"/>
          <a:stretch>
            <a:fillRect/>
          </a:stretch>
        </p:blipFill>
        <p:spPr>
          <a:xfrm>
            <a:off x="5477718" y="3388995"/>
            <a:ext cx="3733800" cy="2609850"/>
          </a:xfrm>
          <a:prstGeom prst="rect">
            <a:avLst/>
          </a:prstGeom>
        </p:spPr>
      </p:pic>
    </p:spTree>
    <p:extLst>
      <p:ext uri="{BB962C8B-B14F-4D97-AF65-F5344CB8AC3E}">
        <p14:creationId xmlns:p14="http://schemas.microsoft.com/office/powerpoint/2010/main" val="2906433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Type Casting</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9" y="513991"/>
            <a:ext cx="5981700" cy="4848584"/>
          </a:xfrm>
        </p:spPr>
        <p:txBody>
          <a:bodyPr anchor="ctr">
            <a:normAutofit fontScale="92500"/>
          </a:bodyPr>
          <a:lstStyle/>
          <a:p>
            <a:pPr>
              <a:lnSpc>
                <a:spcPct val="150000"/>
              </a:lnSpc>
            </a:pPr>
            <a:r>
              <a:rPr lang="en-IN" sz="2200" b="0" i="0" dirty="0">
                <a:effectLst/>
                <a:latin typeface="arial" panose="020B0604020202020204" pitchFamily="34" charset="0"/>
              </a:rPr>
              <a:t>When the variable of one data type is changed to another data type is known as the Type Casting.</a:t>
            </a:r>
          </a:p>
          <a:p>
            <a:pPr>
              <a:lnSpc>
                <a:spcPct val="150000"/>
              </a:lnSpc>
            </a:pPr>
            <a:r>
              <a:rPr lang="en-IN" sz="2200" b="1" i="0" dirty="0">
                <a:effectLst/>
                <a:latin typeface="arial" panose="020B0604020202020204" pitchFamily="34" charset="0"/>
              </a:rPr>
              <a:t>Implicit</a:t>
            </a:r>
            <a:r>
              <a:rPr lang="en-IN" sz="2200" b="0" i="0" dirty="0">
                <a:effectLst/>
                <a:latin typeface="arial" panose="020B0604020202020204" pitchFamily="34" charset="0"/>
              </a:rPr>
              <a:t> : For the implicit conversion, there is not any need for the special syntax.</a:t>
            </a:r>
          </a:p>
          <a:p>
            <a:pPr>
              <a:lnSpc>
                <a:spcPct val="150000"/>
              </a:lnSpc>
            </a:pPr>
            <a:endParaRPr lang="en-IN" sz="2200" dirty="0">
              <a:latin typeface="arial" panose="020B0604020202020204" pitchFamily="34" charset="0"/>
            </a:endParaRPr>
          </a:p>
          <a:p>
            <a:pPr marL="0" indent="0">
              <a:lnSpc>
                <a:spcPct val="150000"/>
              </a:lnSpc>
              <a:buNone/>
            </a:pPr>
            <a:r>
              <a:rPr lang="en-IN" sz="2200" b="0" i="0" dirty="0">
                <a:effectLst/>
                <a:latin typeface="arial" panose="020B0604020202020204" pitchFamily="34" charset="0"/>
              </a:rPr>
              <a:t> </a:t>
            </a:r>
          </a:p>
          <a:p>
            <a:pPr>
              <a:lnSpc>
                <a:spcPct val="150000"/>
              </a:lnSpc>
            </a:pPr>
            <a:endParaRPr lang="en-IN" sz="2200" b="0" i="0" dirty="0">
              <a:effectLst/>
              <a:latin typeface="arial" panose="020B0604020202020204" pitchFamily="34" charset="0"/>
            </a:endParaRPr>
          </a:p>
          <a:p>
            <a:pPr marL="0" indent="0">
              <a:lnSpc>
                <a:spcPct val="150000"/>
              </a:lnSpc>
              <a:buNone/>
            </a:pPr>
            <a:r>
              <a:rPr lang="en-IN" sz="2200" b="0" i="0" dirty="0">
                <a:effectLst/>
                <a:latin typeface="arial" panose="020B0604020202020204" pitchFamily="34" charset="0"/>
              </a:rPr>
              <a:t> </a:t>
            </a:r>
          </a:p>
        </p:txBody>
      </p:sp>
      <p:pic>
        <p:nvPicPr>
          <p:cNvPr id="6" name="Picture 5">
            <a:extLst>
              <a:ext uri="{FF2B5EF4-FFF2-40B4-BE49-F238E27FC236}">
                <a16:creationId xmlns:a16="http://schemas.microsoft.com/office/drawing/2014/main" id="{B7E1C049-F531-483B-B5DE-CE36EF04DD6A}"/>
              </a:ext>
            </a:extLst>
          </p:cNvPr>
          <p:cNvPicPr>
            <a:picLocks noChangeAspect="1"/>
          </p:cNvPicPr>
          <p:nvPr/>
        </p:nvPicPr>
        <p:blipFill>
          <a:blip r:embed="rId2"/>
          <a:stretch>
            <a:fillRect/>
          </a:stretch>
        </p:blipFill>
        <p:spPr>
          <a:xfrm>
            <a:off x="5198624" y="3070860"/>
            <a:ext cx="5981700" cy="2705100"/>
          </a:xfrm>
          <a:prstGeom prst="rect">
            <a:avLst/>
          </a:prstGeom>
        </p:spPr>
      </p:pic>
    </p:spTree>
    <p:extLst>
      <p:ext uri="{BB962C8B-B14F-4D97-AF65-F5344CB8AC3E}">
        <p14:creationId xmlns:p14="http://schemas.microsoft.com/office/powerpoint/2010/main" val="3735460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Type Casting</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9" y="513991"/>
            <a:ext cx="5981700" cy="4848584"/>
          </a:xfrm>
        </p:spPr>
        <p:txBody>
          <a:bodyPr anchor="ctr">
            <a:normAutofit/>
          </a:bodyPr>
          <a:lstStyle/>
          <a:p>
            <a:pPr>
              <a:lnSpc>
                <a:spcPct val="150000"/>
              </a:lnSpc>
            </a:pPr>
            <a:r>
              <a:rPr lang="en-IN" sz="2200" b="1" i="0" dirty="0">
                <a:effectLst/>
                <a:latin typeface="arial" panose="020B0604020202020204" pitchFamily="34" charset="0"/>
              </a:rPr>
              <a:t>Explicit</a:t>
            </a:r>
            <a:r>
              <a:rPr lang="en-IN" sz="2200" b="0" i="0" dirty="0">
                <a:effectLst/>
                <a:latin typeface="arial" panose="020B0604020202020204" pitchFamily="34" charset="0"/>
              </a:rPr>
              <a:t> : Explicit conversion will be done with the cast operator ()</a:t>
            </a:r>
            <a:endParaRPr lang="en-IN" sz="2200" dirty="0">
              <a:latin typeface="arial" panose="020B0604020202020204" pitchFamily="34" charset="0"/>
            </a:endParaRPr>
          </a:p>
          <a:p>
            <a:pPr marL="0" indent="0">
              <a:lnSpc>
                <a:spcPct val="150000"/>
              </a:lnSpc>
              <a:buNone/>
            </a:pPr>
            <a:r>
              <a:rPr lang="en-IN" sz="2200" b="0" i="0" dirty="0">
                <a:effectLst/>
                <a:latin typeface="arial" panose="020B0604020202020204" pitchFamily="34" charset="0"/>
              </a:rPr>
              <a:t> </a:t>
            </a:r>
          </a:p>
          <a:p>
            <a:pPr>
              <a:lnSpc>
                <a:spcPct val="150000"/>
              </a:lnSpc>
            </a:pPr>
            <a:endParaRPr lang="en-IN" sz="2200" b="0" i="0" dirty="0">
              <a:effectLst/>
              <a:latin typeface="arial" panose="020B0604020202020204" pitchFamily="34" charset="0"/>
            </a:endParaRPr>
          </a:p>
          <a:p>
            <a:pPr marL="0" indent="0">
              <a:lnSpc>
                <a:spcPct val="150000"/>
              </a:lnSpc>
              <a:buNone/>
            </a:pPr>
            <a:r>
              <a:rPr lang="en-IN" sz="2200" b="0" i="0" dirty="0">
                <a:effectLst/>
                <a:latin typeface="arial" panose="020B0604020202020204" pitchFamily="34" charset="0"/>
              </a:rPr>
              <a:t> </a:t>
            </a:r>
          </a:p>
        </p:txBody>
      </p:sp>
      <p:pic>
        <p:nvPicPr>
          <p:cNvPr id="9" name="Picture 8">
            <a:extLst>
              <a:ext uri="{FF2B5EF4-FFF2-40B4-BE49-F238E27FC236}">
                <a16:creationId xmlns:a16="http://schemas.microsoft.com/office/drawing/2014/main" id="{3600D23E-2BE8-4CF5-A593-3EA2C65B56AB}"/>
              </a:ext>
            </a:extLst>
          </p:cNvPr>
          <p:cNvPicPr>
            <a:picLocks noChangeAspect="1"/>
          </p:cNvPicPr>
          <p:nvPr/>
        </p:nvPicPr>
        <p:blipFill>
          <a:blip r:embed="rId2"/>
          <a:stretch>
            <a:fillRect/>
          </a:stretch>
        </p:blipFill>
        <p:spPr>
          <a:xfrm>
            <a:off x="5285581" y="2743200"/>
            <a:ext cx="4962525" cy="2619375"/>
          </a:xfrm>
          <a:prstGeom prst="rect">
            <a:avLst/>
          </a:prstGeom>
        </p:spPr>
      </p:pic>
    </p:spTree>
    <p:extLst>
      <p:ext uri="{BB962C8B-B14F-4D97-AF65-F5344CB8AC3E}">
        <p14:creationId xmlns:p14="http://schemas.microsoft.com/office/powerpoint/2010/main" val="66947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572493" y="61387"/>
            <a:ext cx="11018520" cy="1434415"/>
          </a:xfrm>
        </p:spPr>
        <p:txBody>
          <a:bodyPr anchor="b">
            <a:normAutofit/>
          </a:bodyPr>
          <a:lstStyle/>
          <a:p>
            <a:r>
              <a:rPr lang="en-US" sz="5400" dirty="0"/>
              <a:t>Collections and Data structures</a:t>
            </a:r>
            <a:endParaRPr lang="en-IN" sz="5400" dirty="0"/>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72493" y="2071316"/>
            <a:ext cx="6713552" cy="4119172"/>
          </a:xfrm>
        </p:spPr>
        <p:txBody>
          <a:bodyPr anchor="t">
            <a:normAutofit/>
          </a:bodyPr>
          <a:lstStyle/>
          <a:p>
            <a:pPr>
              <a:lnSpc>
                <a:spcPct val="150000"/>
              </a:lnSpc>
            </a:pPr>
            <a:r>
              <a:rPr lang="en-IN" sz="3200" b="0" i="0" dirty="0">
                <a:effectLst/>
                <a:latin typeface="arial" panose="020B0604020202020204" pitchFamily="34" charset="0"/>
              </a:rPr>
              <a:t>Generic Collections</a:t>
            </a:r>
          </a:p>
          <a:p>
            <a:pPr>
              <a:lnSpc>
                <a:spcPct val="150000"/>
              </a:lnSpc>
            </a:pPr>
            <a:r>
              <a:rPr lang="en-IN" sz="3200" b="0" i="0" dirty="0">
                <a:effectLst/>
                <a:latin typeface="arial" panose="020B0604020202020204" pitchFamily="34" charset="0"/>
              </a:rPr>
              <a:t>Non-Generic Collections</a:t>
            </a:r>
            <a:endParaRPr lang="en-IN" b="0" i="0" dirty="0">
              <a:effectLst/>
              <a:latin typeface="arial" panose="020B0604020202020204" pitchFamily="34" charset="0"/>
            </a:endParaRPr>
          </a:p>
          <a:p>
            <a:pPr>
              <a:lnSpc>
                <a:spcPct val="150000"/>
              </a:lnSpc>
            </a:pPr>
            <a:r>
              <a:rPr lang="en-US" sz="3200" dirty="0">
                <a:latin typeface="arial" panose="020B0604020202020204" pitchFamily="34" charset="0"/>
              </a:rPr>
              <a:t>Selecting a Collection Class</a:t>
            </a:r>
          </a:p>
        </p:txBody>
      </p:sp>
      <p:pic>
        <p:nvPicPr>
          <p:cNvPr id="6" name="Picture 5" descr="Icon&#10;&#10;Description automatically generated">
            <a:extLst>
              <a:ext uri="{FF2B5EF4-FFF2-40B4-BE49-F238E27FC236}">
                <a16:creationId xmlns:a16="http://schemas.microsoft.com/office/drawing/2014/main" id="{7E3CD57C-98DA-4872-9A46-8CC1396A4A51}"/>
              </a:ext>
            </a:extLst>
          </p:cNvPr>
          <p:cNvPicPr>
            <a:picLocks noChangeAspect="1"/>
          </p:cNvPicPr>
          <p:nvPr/>
        </p:nvPicPr>
        <p:blipFill rotWithShape="1">
          <a:blip r:embed="rId2">
            <a:extLst>
              <a:ext uri="{28A0092B-C50C-407E-A947-70E740481C1C}">
                <a14:useLocalDpi xmlns:a14="http://schemas.microsoft.com/office/drawing/2010/main" val="0"/>
              </a:ext>
            </a:extLst>
          </a:blip>
          <a:srcRect l="1741" r="2051" b="-3"/>
          <a:stretch/>
        </p:blipFill>
        <p:spPr>
          <a:xfrm>
            <a:off x="7678443" y="2276856"/>
            <a:ext cx="3941064" cy="4096512"/>
          </a:xfrm>
          <a:prstGeom prst="rect">
            <a:avLst/>
          </a:prstGeom>
        </p:spPr>
      </p:pic>
    </p:spTree>
    <p:extLst>
      <p:ext uri="{BB962C8B-B14F-4D97-AF65-F5344CB8AC3E}">
        <p14:creationId xmlns:p14="http://schemas.microsoft.com/office/powerpoint/2010/main" val="985701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Generic Collections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9" y="513990"/>
            <a:ext cx="5923343" cy="6058259"/>
          </a:xfrm>
        </p:spPr>
        <p:txBody>
          <a:bodyPr anchor="ctr">
            <a:normAutofit fontScale="85000" lnSpcReduction="20000"/>
          </a:bodyPr>
          <a:lstStyle/>
          <a:p>
            <a:pPr>
              <a:lnSpc>
                <a:spcPct val="150000"/>
              </a:lnSpc>
            </a:pPr>
            <a:r>
              <a:rPr lang="en-IN" sz="2200" i="0" dirty="0">
                <a:effectLst/>
                <a:latin typeface="arial" panose="020B0604020202020204" pitchFamily="34" charset="0"/>
              </a:rPr>
              <a:t>A generic collection is strongly typed (you can store one type of objects into it) so that we can eliminate runtime type mismatches, it improves the performance by avoiding boxing and unboxing.</a:t>
            </a:r>
          </a:p>
          <a:p>
            <a:pPr>
              <a:lnSpc>
                <a:spcPct val="150000"/>
              </a:lnSpc>
            </a:pPr>
            <a:r>
              <a:rPr lang="en-IN" sz="2200" i="0" dirty="0">
                <a:effectLst/>
                <a:latin typeface="arial" panose="020B0604020202020204" pitchFamily="34" charset="0"/>
              </a:rPr>
              <a:t>Generic collections are type-safe at compile time. Because of this, generic collections typically offer better performance.</a:t>
            </a:r>
            <a:r>
              <a:rPr lang="en-IN" sz="2200" b="0" i="0" dirty="0">
                <a:effectLst/>
                <a:latin typeface="arial" panose="020B0604020202020204" pitchFamily="34" charset="0"/>
              </a:rPr>
              <a:t> </a:t>
            </a:r>
          </a:p>
          <a:p>
            <a:pPr>
              <a:lnSpc>
                <a:spcPct val="150000"/>
              </a:lnSpc>
            </a:pPr>
            <a:r>
              <a:rPr lang="en-IN" sz="2200" b="0" i="0" dirty="0">
                <a:effectLst/>
                <a:latin typeface="arial" panose="020B0604020202020204" pitchFamily="34" charset="0"/>
              </a:rPr>
              <a:t>Example:</a:t>
            </a:r>
          </a:p>
          <a:p>
            <a:pPr lvl="1">
              <a:lnSpc>
                <a:spcPct val="150000"/>
              </a:lnSpc>
            </a:pPr>
            <a:r>
              <a:rPr lang="en-IN" sz="1800" b="0" i="0" dirty="0">
                <a:effectLst/>
                <a:latin typeface="arial" panose="020B0604020202020204" pitchFamily="34" charset="0"/>
              </a:rPr>
              <a:t>Dictionary&lt;</a:t>
            </a:r>
            <a:r>
              <a:rPr lang="en-IN" sz="1800" b="0" i="0" dirty="0" err="1">
                <a:effectLst/>
                <a:latin typeface="arial" panose="020B0604020202020204" pitchFamily="34" charset="0"/>
              </a:rPr>
              <a:t>TKey,TValue</a:t>
            </a:r>
            <a:r>
              <a:rPr lang="en-IN" sz="1800" b="0" i="0" dirty="0">
                <a:effectLst/>
                <a:latin typeface="arial" panose="020B0604020202020204" pitchFamily="34" charset="0"/>
              </a:rPr>
              <a:t>&gt;</a:t>
            </a:r>
          </a:p>
          <a:p>
            <a:pPr lvl="1">
              <a:lnSpc>
                <a:spcPct val="150000"/>
              </a:lnSpc>
            </a:pPr>
            <a:r>
              <a:rPr lang="en-IN" sz="1800" b="0" i="0" dirty="0">
                <a:effectLst/>
                <a:latin typeface="arial" panose="020B0604020202020204" pitchFamily="34" charset="0"/>
              </a:rPr>
              <a:t>List&lt;T&gt;</a:t>
            </a:r>
          </a:p>
          <a:p>
            <a:pPr lvl="1">
              <a:lnSpc>
                <a:spcPct val="150000"/>
              </a:lnSpc>
            </a:pPr>
            <a:r>
              <a:rPr lang="en-IN" sz="1800" b="0" i="0" dirty="0">
                <a:effectLst/>
                <a:latin typeface="arial" panose="020B0604020202020204" pitchFamily="34" charset="0"/>
              </a:rPr>
              <a:t>Queue&lt;T&gt;</a:t>
            </a:r>
          </a:p>
          <a:p>
            <a:pPr lvl="1">
              <a:lnSpc>
                <a:spcPct val="150000"/>
              </a:lnSpc>
            </a:pPr>
            <a:r>
              <a:rPr lang="en-IN" sz="1800" dirty="0">
                <a:latin typeface="arial" panose="020B0604020202020204" pitchFamily="34" charset="0"/>
              </a:rPr>
              <a:t>Stack&lt;T&gt;</a:t>
            </a:r>
            <a:endParaRPr lang="en-IN" sz="1800" b="0" i="0" dirty="0">
              <a:effectLst/>
              <a:latin typeface="arial" panose="020B0604020202020204" pitchFamily="34" charset="0"/>
            </a:endParaRPr>
          </a:p>
          <a:p>
            <a:pPr>
              <a:lnSpc>
                <a:spcPct val="150000"/>
              </a:lnSpc>
            </a:pPr>
            <a:endParaRPr lang="en-IN" sz="2200" b="0" i="0" dirty="0">
              <a:effectLst/>
              <a:latin typeface="arial" panose="020B0604020202020204" pitchFamily="34" charset="0"/>
            </a:endParaRPr>
          </a:p>
          <a:p>
            <a:pPr marL="0" indent="0">
              <a:lnSpc>
                <a:spcPct val="150000"/>
              </a:lnSpc>
              <a:buNone/>
            </a:pPr>
            <a:r>
              <a:rPr lang="en-IN" sz="2200" b="0" i="0" dirty="0">
                <a:effectLst/>
                <a:latin typeface="arial" panose="020B0604020202020204" pitchFamily="34" charset="0"/>
              </a:rPr>
              <a:t> </a:t>
            </a:r>
          </a:p>
        </p:txBody>
      </p:sp>
    </p:spTree>
    <p:extLst>
      <p:ext uri="{BB962C8B-B14F-4D97-AF65-F5344CB8AC3E}">
        <p14:creationId xmlns:p14="http://schemas.microsoft.com/office/powerpoint/2010/main" val="2579956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Non Generic Collections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9" y="513990"/>
            <a:ext cx="6206045" cy="6344010"/>
          </a:xfrm>
        </p:spPr>
        <p:txBody>
          <a:bodyPr anchor="ctr">
            <a:normAutofit/>
          </a:bodyPr>
          <a:lstStyle/>
          <a:p>
            <a:pPr>
              <a:lnSpc>
                <a:spcPct val="150000"/>
              </a:lnSpc>
            </a:pPr>
            <a:r>
              <a:rPr lang="en-IN" sz="2200" i="0" dirty="0">
                <a:effectLst/>
                <a:latin typeface="arial" panose="020B0604020202020204" pitchFamily="34" charset="0"/>
              </a:rPr>
              <a:t>Non Generic Collections </a:t>
            </a:r>
            <a:r>
              <a:rPr lang="en-IN" sz="2200" dirty="0">
                <a:latin typeface="arial" panose="020B0604020202020204" pitchFamily="34" charset="0"/>
              </a:rPr>
              <a:t>are</a:t>
            </a:r>
            <a:r>
              <a:rPr lang="en-IN" sz="2200" i="0" dirty="0">
                <a:effectLst/>
                <a:latin typeface="arial" panose="020B0604020202020204" pitchFamily="34" charset="0"/>
              </a:rPr>
              <a:t> general-purpose data structure that works on object references, so it can handle any type of object, but not in a safe-type manner. </a:t>
            </a:r>
          </a:p>
          <a:p>
            <a:pPr>
              <a:lnSpc>
                <a:spcPct val="150000"/>
              </a:lnSpc>
            </a:pPr>
            <a:r>
              <a:rPr lang="en-IN" sz="2200" b="0" i="0" dirty="0">
                <a:effectLst/>
                <a:latin typeface="arial" panose="020B0604020202020204" pitchFamily="34" charset="0"/>
              </a:rPr>
              <a:t>Example:</a:t>
            </a:r>
          </a:p>
          <a:p>
            <a:pPr lvl="1">
              <a:lnSpc>
                <a:spcPct val="150000"/>
              </a:lnSpc>
            </a:pPr>
            <a:r>
              <a:rPr lang="en-IN" sz="1800" b="0" i="0" dirty="0" err="1">
                <a:effectLst/>
                <a:latin typeface="arial" panose="020B0604020202020204" pitchFamily="34" charset="0"/>
              </a:rPr>
              <a:t>Hashtable</a:t>
            </a:r>
            <a:endParaRPr lang="en-IN" sz="1800" b="0" i="0" dirty="0">
              <a:effectLst/>
              <a:latin typeface="arial" panose="020B0604020202020204" pitchFamily="34" charset="0"/>
            </a:endParaRPr>
          </a:p>
          <a:p>
            <a:pPr lvl="1">
              <a:lnSpc>
                <a:spcPct val="150000"/>
              </a:lnSpc>
            </a:pPr>
            <a:r>
              <a:rPr lang="en-IN" sz="1800" b="0" i="0" dirty="0">
                <a:effectLst/>
                <a:latin typeface="arial" panose="020B0604020202020204" pitchFamily="34" charset="0"/>
              </a:rPr>
              <a:t>Array</a:t>
            </a:r>
          </a:p>
          <a:p>
            <a:pPr lvl="1">
              <a:lnSpc>
                <a:spcPct val="150000"/>
              </a:lnSpc>
            </a:pPr>
            <a:r>
              <a:rPr lang="en-IN" sz="1800" b="0" i="0" dirty="0" err="1">
                <a:effectLst/>
                <a:latin typeface="arial" panose="020B0604020202020204" pitchFamily="34" charset="0"/>
              </a:rPr>
              <a:t>ArrayList</a:t>
            </a:r>
            <a:endParaRPr lang="en-IN" sz="1800" b="0" i="0" dirty="0">
              <a:effectLst/>
              <a:latin typeface="arial" panose="020B0604020202020204" pitchFamily="34" charset="0"/>
            </a:endParaRPr>
          </a:p>
          <a:p>
            <a:pPr lvl="1">
              <a:lnSpc>
                <a:spcPct val="150000"/>
              </a:lnSpc>
            </a:pPr>
            <a:r>
              <a:rPr lang="en-IN" sz="1800" dirty="0">
                <a:latin typeface="arial" panose="020B0604020202020204" pitchFamily="34" charset="0"/>
              </a:rPr>
              <a:t>Stack</a:t>
            </a:r>
          </a:p>
          <a:p>
            <a:pPr lvl="1">
              <a:lnSpc>
                <a:spcPct val="150000"/>
              </a:lnSpc>
            </a:pPr>
            <a:r>
              <a:rPr lang="en-IN" sz="1800" b="0" i="0" dirty="0">
                <a:effectLst/>
                <a:latin typeface="arial" panose="020B0604020202020204" pitchFamily="34" charset="0"/>
              </a:rPr>
              <a:t>Queue</a:t>
            </a:r>
          </a:p>
          <a:p>
            <a:pPr>
              <a:lnSpc>
                <a:spcPct val="150000"/>
              </a:lnSpc>
            </a:pPr>
            <a:endParaRPr lang="en-IN" sz="2200" b="0" i="0" dirty="0">
              <a:effectLst/>
              <a:latin typeface="arial" panose="020B0604020202020204" pitchFamily="34" charset="0"/>
            </a:endParaRPr>
          </a:p>
          <a:p>
            <a:pPr marL="0" indent="0">
              <a:lnSpc>
                <a:spcPct val="150000"/>
              </a:lnSpc>
              <a:buNone/>
            </a:pPr>
            <a:r>
              <a:rPr lang="en-IN" sz="2200" b="0" i="0" dirty="0">
                <a:effectLst/>
                <a:latin typeface="arial" panose="020B0604020202020204" pitchFamily="34" charset="0"/>
              </a:rPr>
              <a:t> </a:t>
            </a:r>
          </a:p>
        </p:txBody>
      </p:sp>
    </p:spTree>
    <p:extLst>
      <p:ext uri="{BB962C8B-B14F-4D97-AF65-F5344CB8AC3E}">
        <p14:creationId xmlns:p14="http://schemas.microsoft.com/office/powerpoint/2010/main" val="4138030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533401" y="548640"/>
            <a:ext cx="4371974" cy="5431536"/>
          </a:xfrm>
        </p:spPr>
        <p:txBody>
          <a:bodyPr>
            <a:normAutofit/>
          </a:bodyPr>
          <a:lstStyle/>
          <a:p>
            <a:r>
              <a:rPr lang="en-US" sz="4800" dirty="0"/>
              <a:t>Selecting a Collection Class</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9" y="513990"/>
            <a:ext cx="6206045" cy="6344010"/>
          </a:xfrm>
        </p:spPr>
        <p:txBody>
          <a:bodyPr anchor="ctr">
            <a:normAutofit/>
          </a:bodyPr>
          <a:lstStyle/>
          <a:p>
            <a:pPr>
              <a:lnSpc>
                <a:spcPct val="150000"/>
              </a:lnSpc>
            </a:pPr>
            <a:r>
              <a:rPr lang="en-IN" sz="2200" i="0" dirty="0">
                <a:effectLst/>
                <a:latin typeface="arial" panose="020B0604020202020204" pitchFamily="34" charset="0"/>
              </a:rPr>
              <a:t>Use Queue or Stack if the following conditions met</a:t>
            </a:r>
          </a:p>
          <a:p>
            <a:pPr lvl="1">
              <a:lnSpc>
                <a:spcPct val="150000"/>
              </a:lnSpc>
            </a:pPr>
            <a:r>
              <a:rPr lang="en-IN" sz="1800" i="0" dirty="0">
                <a:effectLst/>
                <a:latin typeface="arial" panose="020B0604020202020204" pitchFamily="34" charset="0"/>
              </a:rPr>
              <a:t>Do you need a sequential list where the element is typically discarded after its value is retrieved?</a:t>
            </a:r>
          </a:p>
          <a:p>
            <a:pPr lvl="1">
              <a:lnSpc>
                <a:spcPct val="150000"/>
              </a:lnSpc>
            </a:pPr>
            <a:r>
              <a:rPr lang="en-IN" sz="1800" i="0" dirty="0">
                <a:effectLst/>
                <a:latin typeface="arial" panose="020B0604020202020204" pitchFamily="34" charset="0"/>
              </a:rPr>
              <a:t>Do you need to access the elements in a certain order, such as FIFO, LIFO, or random?</a:t>
            </a:r>
          </a:p>
          <a:p>
            <a:pPr>
              <a:lnSpc>
                <a:spcPct val="150000"/>
              </a:lnSpc>
            </a:pPr>
            <a:r>
              <a:rPr lang="en-IN" sz="2200" b="0" i="0" dirty="0">
                <a:effectLst/>
                <a:latin typeface="arial" panose="020B0604020202020204" pitchFamily="34" charset="0"/>
              </a:rPr>
              <a:t>Use List, Dictionary or </a:t>
            </a:r>
            <a:r>
              <a:rPr lang="en-IN" sz="2200" b="0" i="0" dirty="0" err="1">
                <a:effectLst/>
                <a:latin typeface="arial" panose="020B0604020202020204" pitchFamily="34" charset="0"/>
              </a:rPr>
              <a:t>Hashtable</a:t>
            </a:r>
            <a:r>
              <a:rPr lang="en-IN" sz="2200" dirty="0">
                <a:latin typeface="arial" panose="020B0604020202020204" pitchFamily="34" charset="0"/>
              </a:rPr>
              <a:t> </a:t>
            </a:r>
            <a:r>
              <a:rPr lang="en-IN" sz="2200" i="0" dirty="0">
                <a:effectLst/>
                <a:latin typeface="arial" panose="020B0604020202020204" pitchFamily="34" charset="0"/>
              </a:rPr>
              <a:t>if the following conditions met</a:t>
            </a:r>
            <a:endParaRPr lang="en-IN" sz="2200" b="0" i="0" dirty="0">
              <a:effectLst/>
              <a:latin typeface="arial" panose="020B0604020202020204" pitchFamily="34" charset="0"/>
            </a:endParaRPr>
          </a:p>
          <a:p>
            <a:pPr lvl="1">
              <a:lnSpc>
                <a:spcPct val="150000"/>
              </a:lnSpc>
            </a:pPr>
            <a:r>
              <a:rPr lang="en-IN" sz="1800" b="0" i="0" dirty="0">
                <a:effectLst/>
                <a:latin typeface="arial" panose="020B0604020202020204" pitchFamily="34" charset="0"/>
              </a:rPr>
              <a:t>Do you need to access each element by index? </a:t>
            </a:r>
          </a:p>
          <a:p>
            <a:pPr lvl="1">
              <a:lnSpc>
                <a:spcPct val="150000"/>
              </a:lnSpc>
            </a:pPr>
            <a:r>
              <a:rPr lang="en-IN" sz="1800" dirty="0">
                <a:latin typeface="arial" panose="020B0604020202020204" pitchFamily="34" charset="0"/>
              </a:rPr>
              <a:t>Do you need to sort the elements differently from how they were entered? </a:t>
            </a:r>
          </a:p>
          <a:p>
            <a:pPr marL="0" indent="0">
              <a:lnSpc>
                <a:spcPct val="150000"/>
              </a:lnSpc>
              <a:buNone/>
            </a:pPr>
            <a:r>
              <a:rPr lang="en-IN" sz="2200" b="0" i="0" dirty="0">
                <a:effectLst/>
                <a:latin typeface="arial" panose="020B0604020202020204" pitchFamily="34" charset="0"/>
              </a:rPr>
              <a:t> </a:t>
            </a:r>
          </a:p>
        </p:txBody>
      </p:sp>
    </p:spTree>
    <p:extLst>
      <p:ext uri="{BB962C8B-B14F-4D97-AF65-F5344CB8AC3E}">
        <p14:creationId xmlns:p14="http://schemas.microsoft.com/office/powerpoint/2010/main" val="126950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2DE84-6235-439F-B4B3-1E229430C8BC}"/>
              </a:ext>
            </a:extLst>
          </p:cNvPr>
          <p:cNvSpPr>
            <a:spLocks noGrp="1"/>
          </p:cNvSpPr>
          <p:nvPr>
            <p:ph type="title"/>
          </p:nvPr>
        </p:nvSpPr>
        <p:spPr>
          <a:xfrm>
            <a:off x="7045534" y="300799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Questions</a:t>
            </a:r>
          </a:p>
        </p:txBody>
      </p:sp>
      <p:pic>
        <p:nvPicPr>
          <p:cNvPr id="21" name="Graphic 6" descr="Help">
            <a:extLst>
              <a:ext uri="{FF2B5EF4-FFF2-40B4-BE49-F238E27FC236}">
                <a16:creationId xmlns:a16="http://schemas.microsoft.com/office/drawing/2014/main" id="{A3E77C46-17E3-44D1-B559-4037AA827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3"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6766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DFD8CA4-B5AD-4EC3-8415-7A39BFF87A9E}"/>
              </a:ext>
            </a:extLst>
          </p:cNvPr>
          <p:cNvSpPr>
            <a:spLocks noGrp="1"/>
          </p:cNvSpPr>
          <p:nvPr>
            <p:ph type="title"/>
          </p:nvPr>
        </p:nvSpPr>
        <p:spPr>
          <a:xfrm>
            <a:off x="6810060" y="2794881"/>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pic>
        <p:nvPicPr>
          <p:cNvPr id="33" name="Graphic 32" descr="Handshake">
            <a:extLst>
              <a:ext uri="{FF2B5EF4-FFF2-40B4-BE49-F238E27FC236}">
                <a16:creationId xmlns:a16="http://schemas.microsoft.com/office/drawing/2014/main" id="{8C9EF11E-61D8-433F-93A4-3045E218A0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40" name="Group 39">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1" name="Freeform: Shape 40">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3145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Class vs Object</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house&#10;&#10;Description automatically generated with medium confidence">
            <a:extLst>
              <a:ext uri="{FF2B5EF4-FFF2-40B4-BE49-F238E27FC236}">
                <a16:creationId xmlns:a16="http://schemas.microsoft.com/office/drawing/2014/main" id="{22A92E78-E5D2-441B-983E-C560C9816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6038" y="2132686"/>
            <a:ext cx="6224587" cy="2270366"/>
          </a:xfrm>
        </p:spPr>
      </p:pic>
      <p:sp>
        <p:nvSpPr>
          <p:cNvPr id="6" name="TextBox 5">
            <a:extLst>
              <a:ext uri="{FF2B5EF4-FFF2-40B4-BE49-F238E27FC236}">
                <a16:creationId xmlns:a16="http://schemas.microsoft.com/office/drawing/2014/main" id="{9A3844D7-AFF8-4209-8573-13DF45A12B1A}"/>
              </a:ext>
            </a:extLst>
          </p:cNvPr>
          <p:cNvSpPr txBox="1"/>
          <p:nvPr/>
        </p:nvSpPr>
        <p:spPr>
          <a:xfrm>
            <a:off x="5712668" y="4516875"/>
            <a:ext cx="1544574" cy="369332"/>
          </a:xfrm>
          <a:prstGeom prst="rect">
            <a:avLst/>
          </a:prstGeom>
          <a:noFill/>
        </p:spPr>
        <p:txBody>
          <a:bodyPr wrap="square" rtlCol="0">
            <a:spAutoFit/>
          </a:bodyPr>
          <a:lstStyle/>
          <a:p>
            <a:r>
              <a:rPr lang="en-US" dirty="0"/>
              <a:t>Class</a:t>
            </a:r>
            <a:endParaRPr lang="en-IN" dirty="0"/>
          </a:p>
        </p:txBody>
      </p:sp>
      <p:cxnSp>
        <p:nvCxnSpPr>
          <p:cNvPr id="9" name="Straight Connector 8">
            <a:extLst>
              <a:ext uri="{FF2B5EF4-FFF2-40B4-BE49-F238E27FC236}">
                <a16:creationId xmlns:a16="http://schemas.microsoft.com/office/drawing/2014/main" id="{1CF847B6-7C68-434E-A3D0-87F6CC39DA92}"/>
              </a:ext>
            </a:extLst>
          </p:cNvPr>
          <p:cNvCxnSpPr/>
          <p:nvPr/>
        </p:nvCxnSpPr>
        <p:spPr>
          <a:xfrm>
            <a:off x="5283356" y="4403052"/>
            <a:ext cx="168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1EFDEF-7592-48C7-A82B-0104546F8021}"/>
              </a:ext>
            </a:extLst>
          </p:cNvPr>
          <p:cNvCxnSpPr/>
          <p:nvPr/>
        </p:nvCxnSpPr>
        <p:spPr>
          <a:xfrm>
            <a:off x="7639050" y="4403052"/>
            <a:ext cx="3711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9DAE7E-3051-42FA-94BC-624F7EE4E34A}"/>
              </a:ext>
            </a:extLst>
          </p:cNvPr>
          <p:cNvSpPr txBox="1"/>
          <p:nvPr/>
        </p:nvSpPr>
        <p:spPr>
          <a:xfrm>
            <a:off x="8950810" y="4516875"/>
            <a:ext cx="1544574" cy="369332"/>
          </a:xfrm>
          <a:prstGeom prst="rect">
            <a:avLst/>
          </a:prstGeom>
          <a:noFill/>
        </p:spPr>
        <p:txBody>
          <a:bodyPr wrap="square" rtlCol="0">
            <a:spAutoFit/>
          </a:bodyPr>
          <a:lstStyle/>
          <a:p>
            <a:r>
              <a:rPr lang="en-US" dirty="0"/>
              <a:t>Objects</a:t>
            </a:r>
            <a:endParaRPr lang="en-IN" dirty="0"/>
          </a:p>
        </p:txBody>
      </p:sp>
    </p:spTree>
    <p:extLst>
      <p:ext uri="{BB962C8B-B14F-4D97-AF65-F5344CB8AC3E}">
        <p14:creationId xmlns:p14="http://schemas.microsoft.com/office/powerpoint/2010/main" val="300339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Encapsulation</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5913057" cy="3696059"/>
          </a:xfrm>
        </p:spPr>
        <p:txBody>
          <a:bodyPr anchor="ctr">
            <a:normAutofit/>
          </a:bodyPr>
          <a:lstStyle/>
          <a:p>
            <a:pPr>
              <a:lnSpc>
                <a:spcPct val="150000"/>
              </a:lnSpc>
            </a:pPr>
            <a:r>
              <a:rPr lang="en-IN" sz="2200" b="0" i="0" dirty="0">
                <a:effectLst/>
                <a:latin typeface="arial" panose="020B0604020202020204" pitchFamily="34" charset="0"/>
              </a:rPr>
              <a:t>Binding together the data and the functions that manipulates them.</a:t>
            </a:r>
          </a:p>
          <a:p>
            <a:pPr>
              <a:lnSpc>
                <a:spcPct val="150000"/>
              </a:lnSpc>
            </a:pPr>
            <a:r>
              <a:rPr lang="en-IN" sz="2200" b="0" i="0" dirty="0">
                <a:effectLst/>
                <a:latin typeface="arial" panose="020B0604020202020204" pitchFamily="34" charset="0"/>
              </a:rPr>
              <a:t>In other words, Encapsulation is a mechanism to wrap up variables(data) and methods(code) together as a single unit.</a:t>
            </a:r>
          </a:p>
        </p:txBody>
      </p:sp>
      <p:pic>
        <p:nvPicPr>
          <p:cNvPr id="5" name="Picture 4" descr="Diagram&#10;&#10;Description automatically generated">
            <a:extLst>
              <a:ext uri="{FF2B5EF4-FFF2-40B4-BE49-F238E27FC236}">
                <a16:creationId xmlns:a16="http://schemas.microsoft.com/office/drawing/2014/main" id="{72716E76-4D57-4E25-8FD4-0B5C59CCE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566" y="3930015"/>
            <a:ext cx="3486329" cy="1225613"/>
          </a:xfrm>
          <a:prstGeom prst="rect">
            <a:avLst/>
          </a:prstGeom>
        </p:spPr>
      </p:pic>
    </p:spTree>
    <p:extLst>
      <p:ext uri="{BB962C8B-B14F-4D97-AF65-F5344CB8AC3E}">
        <p14:creationId xmlns:p14="http://schemas.microsoft.com/office/powerpoint/2010/main" val="157228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Encapsulation</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4AEDBA15-D46A-41CA-9565-9D2202D5E8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1066" y="1534160"/>
            <a:ext cx="6788546" cy="3159760"/>
          </a:xfrm>
        </p:spPr>
      </p:pic>
    </p:spTree>
    <p:extLst>
      <p:ext uri="{BB962C8B-B14F-4D97-AF65-F5344CB8AC3E}">
        <p14:creationId xmlns:p14="http://schemas.microsoft.com/office/powerpoint/2010/main" val="369162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Abstraction</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5913057" cy="3696059"/>
          </a:xfrm>
        </p:spPr>
        <p:txBody>
          <a:bodyPr anchor="ctr">
            <a:normAutofit/>
          </a:bodyPr>
          <a:lstStyle/>
          <a:p>
            <a:pPr>
              <a:lnSpc>
                <a:spcPct val="150000"/>
              </a:lnSpc>
            </a:pPr>
            <a:r>
              <a:rPr lang="en-IN" sz="2200" b="0" i="0" dirty="0">
                <a:effectLst/>
                <a:latin typeface="arial" panose="020B0604020202020204" pitchFamily="34" charset="0"/>
              </a:rPr>
              <a:t>Process of hiding the implementation details and showing only functionality to the user.</a:t>
            </a:r>
          </a:p>
          <a:p>
            <a:pPr>
              <a:lnSpc>
                <a:spcPct val="150000"/>
              </a:lnSpc>
            </a:pPr>
            <a:r>
              <a:rPr lang="en-IN" sz="2200" b="0" i="0" dirty="0">
                <a:effectLst/>
                <a:latin typeface="arial" panose="020B0604020202020204" pitchFamily="34" charset="0"/>
              </a:rPr>
              <a:t>Abstraction lets you focus on what the object does instead of how it does it. </a:t>
            </a:r>
          </a:p>
        </p:txBody>
      </p:sp>
      <p:pic>
        <p:nvPicPr>
          <p:cNvPr id="6" name="Picture 5" descr="Diagram&#10;&#10;Description automatically generated">
            <a:extLst>
              <a:ext uri="{FF2B5EF4-FFF2-40B4-BE49-F238E27FC236}">
                <a16:creationId xmlns:a16="http://schemas.microsoft.com/office/drawing/2014/main" id="{F54BBE04-C627-423C-B820-CB5CAF5A6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447" y="3667760"/>
            <a:ext cx="4091374" cy="2946400"/>
          </a:xfrm>
          <a:prstGeom prst="rect">
            <a:avLst/>
          </a:prstGeom>
        </p:spPr>
      </p:pic>
    </p:spTree>
    <p:extLst>
      <p:ext uri="{BB962C8B-B14F-4D97-AF65-F5344CB8AC3E}">
        <p14:creationId xmlns:p14="http://schemas.microsoft.com/office/powerpoint/2010/main" val="304216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Abstraction</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D14D87DD-BEDC-41D1-BC0E-FAA6949520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62" y="1262068"/>
            <a:ext cx="6599402" cy="3198171"/>
          </a:xfrm>
        </p:spPr>
      </p:pic>
    </p:spTree>
    <p:extLst>
      <p:ext uri="{BB962C8B-B14F-4D97-AF65-F5344CB8AC3E}">
        <p14:creationId xmlns:p14="http://schemas.microsoft.com/office/powerpoint/2010/main" val="226615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Inheritance</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C1F35-BFE6-4ECF-9AA5-324844C656AB}"/>
              </a:ext>
            </a:extLst>
          </p:cNvPr>
          <p:cNvSpPr>
            <a:spLocks noGrp="1"/>
          </p:cNvSpPr>
          <p:nvPr>
            <p:ph idx="1"/>
          </p:nvPr>
        </p:nvSpPr>
        <p:spPr>
          <a:xfrm>
            <a:off x="5126418" y="552091"/>
            <a:ext cx="5913057" cy="3696059"/>
          </a:xfrm>
        </p:spPr>
        <p:txBody>
          <a:bodyPr anchor="ctr">
            <a:normAutofit/>
          </a:bodyPr>
          <a:lstStyle/>
          <a:p>
            <a:pPr>
              <a:lnSpc>
                <a:spcPct val="150000"/>
              </a:lnSpc>
            </a:pPr>
            <a:r>
              <a:rPr lang="en-IN" sz="2200" b="0" i="0" dirty="0">
                <a:effectLst/>
                <a:latin typeface="arial" panose="020B0604020202020204" pitchFamily="34" charset="0"/>
              </a:rPr>
              <a:t>Mechanism of acquiring the features and behaviours of a class by another class. </a:t>
            </a:r>
          </a:p>
          <a:p>
            <a:pPr>
              <a:lnSpc>
                <a:spcPct val="150000"/>
              </a:lnSpc>
            </a:pPr>
            <a:r>
              <a:rPr lang="en-IN" sz="2200" b="0" i="0" dirty="0">
                <a:effectLst/>
                <a:latin typeface="arial" panose="020B0604020202020204" pitchFamily="34" charset="0"/>
              </a:rPr>
              <a:t>The class whose members are inherited is called the base class, and the class that inherits those members is called the derived class.</a:t>
            </a:r>
          </a:p>
        </p:txBody>
      </p:sp>
      <p:pic>
        <p:nvPicPr>
          <p:cNvPr id="5" name="Picture 4" descr="A picture containing text, clock&#10;&#10;Description automatically generated">
            <a:extLst>
              <a:ext uri="{FF2B5EF4-FFF2-40B4-BE49-F238E27FC236}">
                <a16:creationId xmlns:a16="http://schemas.microsoft.com/office/drawing/2014/main" id="{758F5D28-E11E-46C3-94F0-C14A8788F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6" y="3997325"/>
            <a:ext cx="2927350" cy="1911350"/>
          </a:xfrm>
          <a:prstGeom prst="rect">
            <a:avLst/>
          </a:prstGeom>
        </p:spPr>
      </p:pic>
    </p:spTree>
    <p:extLst>
      <p:ext uri="{BB962C8B-B14F-4D97-AF65-F5344CB8AC3E}">
        <p14:creationId xmlns:p14="http://schemas.microsoft.com/office/powerpoint/2010/main" val="283243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85C0E-EE4D-477C-A5EF-F88112B77CA9}"/>
              </a:ext>
            </a:extLst>
          </p:cNvPr>
          <p:cNvSpPr>
            <a:spLocks noGrp="1"/>
          </p:cNvSpPr>
          <p:nvPr>
            <p:ph type="title"/>
          </p:nvPr>
        </p:nvSpPr>
        <p:spPr>
          <a:xfrm>
            <a:off x="841248" y="548640"/>
            <a:ext cx="3600860" cy="5431536"/>
          </a:xfrm>
        </p:spPr>
        <p:txBody>
          <a:bodyPr>
            <a:normAutofit/>
          </a:bodyPr>
          <a:lstStyle/>
          <a:p>
            <a:r>
              <a:rPr lang="en-US" sz="4800" dirty="0"/>
              <a:t>Inheritance</a:t>
            </a:r>
            <a:endParaRPr lang="en-IN" sz="4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10;&#10;Description automatically generated">
            <a:extLst>
              <a:ext uri="{FF2B5EF4-FFF2-40B4-BE49-F238E27FC236}">
                <a16:creationId xmlns:a16="http://schemas.microsoft.com/office/drawing/2014/main" id="{26350CE9-A220-44DE-B214-33624E058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8075" y="396241"/>
            <a:ext cx="5898167" cy="5725868"/>
          </a:xfrm>
        </p:spPr>
      </p:pic>
    </p:spTree>
    <p:extLst>
      <p:ext uri="{BB962C8B-B14F-4D97-AF65-F5344CB8AC3E}">
        <p14:creationId xmlns:p14="http://schemas.microsoft.com/office/powerpoint/2010/main" val="70515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5250</TotalTime>
  <Words>887</Words>
  <Application>Microsoft Office PowerPoint</Application>
  <PresentationFormat>Widescreen</PresentationFormat>
  <Paragraphs>119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vt:lpstr>
      <vt:lpstr>Calibri</vt:lpstr>
      <vt:lpstr>Calibri Light</vt:lpstr>
      <vt:lpstr>Office Theme</vt:lpstr>
      <vt:lpstr>Object Oriented Programming in Detail</vt:lpstr>
      <vt:lpstr>Class vs Object</vt:lpstr>
      <vt:lpstr>Class vs Object</vt:lpstr>
      <vt:lpstr>Encapsulation</vt:lpstr>
      <vt:lpstr>Encapsulation</vt:lpstr>
      <vt:lpstr>Abstraction</vt:lpstr>
      <vt:lpstr>Abstraction</vt:lpstr>
      <vt:lpstr>Inheritance</vt:lpstr>
      <vt:lpstr>Inheritance</vt:lpstr>
      <vt:lpstr>Polymorphism</vt:lpstr>
      <vt:lpstr>Polymorphism</vt:lpstr>
      <vt:lpstr>Polymorphism</vt:lpstr>
      <vt:lpstr>Interface</vt:lpstr>
      <vt:lpstr>Class Constructors</vt:lpstr>
      <vt:lpstr>Class Fields/Properties</vt:lpstr>
      <vt:lpstr>Class Fields/Properties</vt:lpstr>
      <vt:lpstr>Access Modifiers</vt:lpstr>
      <vt:lpstr>Abstract Class</vt:lpstr>
      <vt:lpstr>Sealed Class</vt:lpstr>
      <vt:lpstr>Partial Class</vt:lpstr>
      <vt:lpstr>Enums</vt:lpstr>
      <vt:lpstr>Type Casting</vt:lpstr>
      <vt:lpstr>Type Casting</vt:lpstr>
      <vt:lpstr>Collections and Data structures</vt:lpstr>
      <vt:lpstr>Generic Collections</vt:lpstr>
      <vt:lpstr>Non Generic Collections</vt:lpstr>
      <vt:lpstr>Selecting a Collection Class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Pandidurai, Aravinth11</dc:creator>
  <cp:lastModifiedBy>Pandidurai, Aravinth11</cp:lastModifiedBy>
  <cp:revision>274</cp:revision>
  <dcterms:created xsi:type="dcterms:W3CDTF">2022-01-21T06:29:36Z</dcterms:created>
  <dcterms:modified xsi:type="dcterms:W3CDTF">2022-04-11T07:10:15Z</dcterms:modified>
</cp:coreProperties>
</file>