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sldIdLst>
    <p:sldId id="261" r:id="rId2"/>
    <p:sldId id="271" r:id="rId3"/>
    <p:sldId id="276" r:id="rId4"/>
    <p:sldId id="292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281" r:id="rId13"/>
    <p:sldId id="302" r:id="rId14"/>
    <p:sldId id="303" r:id="rId15"/>
    <p:sldId id="304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C246-295A-43FC-BCCD-C64DB5FCE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AC724-1721-4ED2-A1EF-A91782EEC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A0C7-2627-4526-BEAB-D0D8533D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764D5-9BA0-493E-BDDB-33799F4B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D376F-099B-4ED4-9B92-A74D0CA9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6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F3B1-B6C1-4877-AC1F-EEE3052D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386FF-E0AA-4C89-83BA-1A84ED566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D16E8-8FCA-4324-A09F-2F58D416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F0E2C-16CB-4AD8-ACF8-5E9AF7AE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DDC2E-B5BE-48BF-B21B-815EA066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05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28131-C698-4F64-9585-7675461B1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D3BAE-0293-463F-B6DE-5760BE342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ED3A0-A0AA-4122-8B4F-94E0AB35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30EAB-5B80-4BDB-9CF9-4DF5345D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BC775-DF0F-4BE4-A26F-0728A2FB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95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6BE1-7E9E-4393-9403-A4DC6443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480A-C1AB-439D-9CF6-BC7875B52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B1D5-A872-4C70-BF06-FFD2BEEF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04E02-D9A2-414D-AF35-6AC16939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AB4FA-D385-44A7-95F8-B01CB39F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3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DE0E-ECCC-4626-AD41-8EC10DD7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F0A0D-64CC-46C3-B846-CC2FECC7F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28827-A417-49DA-AAC1-495D1B92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CE4CB-EF70-49B3-BE83-44870D41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3BF43-DF9D-4293-9C85-369A5F62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0699-CFCA-4B93-8CA2-0093C614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17C5-A802-4AA5-BDB6-8E35DBE4E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969AA-E315-40A4-987C-999BF6D67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BF1AB-5553-4CFD-954C-646EC225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82CEA-4D69-4196-B85E-DB8A0833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2DBF7-E530-4C2A-A3E6-9BB72303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63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BDEA-412D-42A9-91E2-825300E1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2B551-958E-4F7D-BBA7-67A56FE4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40DEE-EA5D-4D39-877F-A17B21820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961A1-DC5F-41C0-8B75-CD9B61AFC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5F523-B867-4750-BD41-69F1A04FB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0F2D2-F3E4-4AE6-9AB0-8C4C6086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16EB8-2268-4295-A0DE-EC23C423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D54ED-B29E-42F6-93CA-DACB9537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6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E62D-566A-4BA9-B1F5-7B733724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0A12F-D440-451F-A855-5B97994C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0D6CB-89B9-4FF9-813B-A8805AE3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9B454-01E6-4DE4-A3BC-D1B4C464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19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0BABC-27E2-4256-B0C4-7C87B05A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0B918-4EC0-4CAE-A859-017AAB50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72ED4-0895-43CE-82CF-4BC7389D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0633-5011-45BF-A1E1-10127519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F1FB-2269-4080-8CE4-406B1D8A6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76095-5AB1-442A-9436-F2E93B382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0D069-D2A2-4A97-A499-1B03AB0B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874E0-F1CC-4941-A3C8-68F727DB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0C1C5-0086-4DB1-A948-30CF4B28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6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196F-ACEE-4A4C-A897-B5D8B3D4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CF397-3F65-40F1-AFF2-A26225FBD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016AE-6032-4D37-9114-B38448FD6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B8E4E-3C81-45F8-BC01-E9944C21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C242-DEA8-49E4-B9E8-04A232651860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3D058-F422-465E-BDB3-AFB44F96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5666D-032C-4130-8116-3966F5A2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65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84958-C5F4-4257-B3C0-54311117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CDCF1-0E1D-4D89-8799-24E3E68C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9E3E8-B13F-4A25-A7B1-094FBA016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1C242-DEA8-49E4-B9E8-04A232651860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FD7C-D694-4BB9-9F48-EA9DF1CAF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68F94-73F5-4981-9B57-EAF03D681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F9E4-628E-4910-9786-4FCFAA1B0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9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Fundamentals of Web, Html, CSS and JS</a:t>
            </a:r>
            <a:endParaRPr lang="en-IN" sz="5400" dirty="0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3200" b="0" i="0" dirty="0">
                <a:effectLst/>
                <a:latin typeface="arial" panose="020B0604020202020204" pitchFamily="34" charset="0"/>
              </a:rPr>
              <a:t>Web Application</a:t>
            </a:r>
            <a:endParaRPr lang="en-IN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</a:rPr>
              <a:t>JS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</a:rPr>
              <a:t>Bootstrap</a:t>
            </a:r>
            <a:endParaRPr lang="en-IN" sz="3200" dirty="0">
              <a:latin typeface="arial" panose="020B0604020202020204" pitchFamily="34" charset="0"/>
            </a:endParaRPr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B4E1D8D7-1A9D-4062-9956-EBEDBD71E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78" y="2412516"/>
            <a:ext cx="1545336" cy="1545336"/>
          </a:xfrm>
          <a:prstGeom prst="rect">
            <a:avLst/>
          </a:prstGeom>
        </p:spPr>
      </p:pic>
      <p:pic>
        <p:nvPicPr>
          <p:cNvPr id="8" name="Picture 7" descr="A picture containing text, sign, first-aid kit&#10;&#10;Description automatically generated">
            <a:extLst>
              <a:ext uri="{FF2B5EF4-FFF2-40B4-BE49-F238E27FC236}">
                <a16:creationId xmlns:a16="http://schemas.microsoft.com/office/drawing/2014/main" id="{E6F7A39C-A264-4BA5-9151-1704EB002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489" y="2280282"/>
            <a:ext cx="1809804" cy="180980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647504B-B54B-4A4F-8B70-1EBDB3EE9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819" y="4493329"/>
            <a:ext cx="1366254" cy="136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DE4D35C-B889-4C97-AE4E-73752F643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681" y="4536687"/>
            <a:ext cx="1660663" cy="132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43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2959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Responsive Apps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641268"/>
            <a:ext cx="6189636" cy="231529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b="0" i="0" dirty="0">
                <a:effectLst/>
                <a:latin typeface="arial" panose="020B0604020202020204" pitchFamily="34" charset="0"/>
              </a:rPr>
              <a:t>A responsive web app refers to a design that responds effectively to the behaviour of the users and the environment depending on the size of the screen, orientation and platform. 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FBB9B2D0-7779-444B-B807-3410F78D6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356" y="2956560"/>
            <a:ext cx="5207763" cy="335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152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CSS – Media Queries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700" y="999407"/>
            <a:ext cx="5612492" cy="2429593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Media query is a CSS technique introduced in CSS3.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It uses the @media rule to include a block of CSS properties only if a certain condition is true.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92EFF-3BD8-4B8D-A555-35ECA2C94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417" y="3562350"/>
            <a:ext cx="620643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2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Bootstrap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Bootstrap is a free and open-source CSS framework directed at responsive, mobile-first front-end web development. </a:t>
            </a:r>
          </a:p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It contains HTML, CSS and JavaScript-based design templates for typography, forms, buttons, navigation, and other interface components.</a:t>
            </a:r>
          </a:p>
        </p:txBody>
      </p:sp>
    </p:spTree>
    <p:extLst>
      <p:ext uri="{BB962C8B-B14F-4D97-AF65-F5344CB8AC3E}">
        <p14:creationId xmlns:p14="http://schemas.microsoft.com/office/powerpoint/2010/main" val="3526503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Bootstrap-Starter Code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E8CBD3-A705-45A1-87D3-9B63A11A2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418" y="1859280"/>
            <a:ext cx="7020687" cy="26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1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2959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Bootstrap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700" y="999407"/>
            <a:ext cx="5629637" cy="468701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b="0" i="0" dirty="0">
                <a:effectLst/>
                <a:latin typeface="arial" panose="020B0604020202020204" pitchFamily="34" charset="0"/>
              </a:rPr>
              <a:t>Grid System</a:t>
            </a:r>
          </a:p>
          <a:p>
            <a:pPr>
              <a:lnSpc>
                <a:spcPct val="150000"/>
              </a:lnSpc>
            </a:pPr>
            <a:r>
              <a:rPr lang="en-IN" sz="1800" b="0" i="0" dirty="0">
                <a:effectLst/>
                <a:latin typeface="arial" panose="020B0604020202020204" pitchFamily="34" charset="0"/>
              </a:rPr>
              <a:t>Typography</a:t>
            </a:r>
          </a:p>
          <a:p>
            <a:pPr>
              <a:lnSpc>
                <a:spcPct val="150000"/>
              </a:lnSpc>
            </a:pPr>
            <a:r>
              <a:rPr lang="en-IN" sz="1800" b="0" i="0" dirty="0">
                <a:effectLst/>
                <a:latin typeface="arial" panose="020B0604020202020204" pitchFamily="34" charset="0"/>
              </a:rPr>
              <a:t>Tables</a:t>
            </a:r>
          </a:p>
          <a:p>
            <a:pPr>
              <a:lnSpc>
                <a:spcPct val="150000"/>
              </a:lnSpc>
            </a:pPr>
            <a:r>
              <a:rPr lang="en-IN" sz="1800" b="0" i="0" dirty="0">
                <a:effectLst/>
                <a:latin typeface="arial" panose="020B0604020202020204" pitchFamily="34" charset="0"/>
              </a:rPr>
              <a:t>Alerts</a:t>
            </a:r>
          </a:p>
          <a:p>
            <a:pPr>
              <a:lnSpc>
                <a:spcPct val="150000"/>
              </a:lnSpc>
            </a:pPr>
            <a:r>
              <a:rPr lang="en-IN" sz="1800" b="0" i="0" dirty="0">
                <a:effectLst/>
                <a:latin typeface="arial" panose="020B0604020202020204" pitchFamily="34" charset="0"/>
              </a:rPr>
              <a:t>Buttons</a:t>
            </a:r>
          </a:p>
          <a:p>
            <a:pPr>
              <a:lnSpc>
                <a:spcPct val="150000"/>
              </a:lnSpc>
            </a:pPr>
            <a:r>
              <a:rPr lang="en-IN" sz="1800" b="0" i="0">
                <a:effectLst/>
                <a:latin typeface="arial" panose="020B0604020202020204" pitchFamily="34" charset="0"/>
              </a:rPr>
              <a:t>Forms </a:t>
            </a:r>
            <a:r>
              <a:rPr lang="en-IN" sz="1800" b="0" i="0" dirty="0">
                <a:effectLst/>
                <a:latin typeface="arial" panose="020B0604020202020204" pitchFamily="34" charset="0"/>
              </a:rPr>
              <a:t>and Controls</a:t>
            </a:r>
          </a:p>
          <a:p>
            <a:pPr>
              <a:lnSpc>
                <a:spcPct val="150000"/>
              </a:lnSpc>
            </a:pPr>
            <a:r>
              <a:rPr lang="en-IN" sz="1800" b="0" i="0" dirty="0">
                <a:effectLst/>
                <a:latin typeface="arial" panose="020B0604020202020204" pitchFamily="34" charset="0"/>
              </a:rPr>
              <a:t>Navigation bar</a:t>
            </a:r>
          </a:p>
        </p:txBody>
      </p:sp>
    </p:spTree>
    <p:extLst>
      <p:ext uri="{BB962C8B-B14F-4D97-AF65-F5344CB8AC3E}">
        <p14:creationId xmlns:p14="http://schemas.microsoft.com/office/powerpoint/2010/main" val="190968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2959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Bootstrap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7E0C6AE-3EDD-439F-B9F8-FB799E630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761578"/>
              </p:ext>
            </p:extLst>
          </p:nvPr>
        </p:nvGraphicFramePr>
        <p:xfrm>
          <a:off x="5283356" y="1473201"/>
          <a:ext cx="6483955" cy="3444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791">
                  <a:extLst>
                    <a:ext uri="{9D8B030D-6E8A-4147-A177-3AD203B41FA5}">
                      <a16:colId xmlns:a16="http://schemas.microsoft.com/office/drawing/2014/main" val="2193146618"/>
                    </a:ext>
                  </a:extLst>
                </a:gridCol>
                <a:gridCol w="1296791">
                  <a:extLst>
                    <a:ext uri="{9D8B030D-6E8A-4147-A177-3AD203B41FA5}">
                      <a16:colId xmlns:a16="http://schemas.microsoft.com/office/drawing/2014/main" val="3320482309"/>
                    </a:ext>
                  </a:extLst>
                </a:gridCol>
                <a:gridCol w="1296791">
                  <a:extLst>
                    <a:ext uri="{9D8B030D-6E8A-4147-A177-3AD203B41FA5}">
                      <a16:colId xmlns:a16="http://schemas.microsoft.com/office/drawing/2014/main" val="4135008687"/>
                    </a:ext>
                  </a:extLst>
                </a:gridCol>
                <a:gridCol w="1296791">
                  <a:extLst>
                    <a:ext uri="{9D8B030D-6E8A-4147-A177-3AD203B41FA5}">
                      <a16:colId xmlns:a16="http://schemas.microsoft.com/office/drawing/2014/main" val="3178915732"/>
                    </a:ext>
                  </a:extLst>
                </a:gridCol>
                <a:gridCol w="1296791">
                  <a:extLst>
                    <a:ext uri="{9D8B030D-6E8A-4147-A177-3AD203B41FA5}">
                      <a16:colId xmlns:a16="http://schemas.microsoft.com/office/drawing/2014/main" val="993834547"/>
                    </a:ext>
                  </a:extLst>
                </a:gridCol>
              </a:tblGrid>
              <a:tr h="13728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IN" sz="1400" dirty="0">
                          <a:effectLst/>
                        </a:rPr>
                        <a:t>Extra small devices Phones 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IN" sz="1400" dirty="0">
                          <a:effectLst/>
                        </a:rPr>
                        <a:t>Small devices Tablets 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IN" sz="1400" dirty="0">
                          <a:effectLst/>
                        </a:rPr>
                        <a:t>Medium devices Desktops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IN" sz="1400">
                          <a:effectLst/>
                        </a:rPr>
                        <a:t>Large devices Desktops 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609965871"/>
                  </a:ext>
                </a:extLst>
              </a:tr>
              <a:tr h="13849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IN" sz="1400" dirty="0">
                          <a:effectLst/>
                        </a:rPr>
                        <a:t>Container width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IN" sz="1400" dirty="0">
                          <a:effectLst/>
                        </a:rPr>
                        <a:t>0-576px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IN" sz="1400" dirty="0">
                          <a:effectLst/>
                        </a:rPr>
                        <a:t>577- 768px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IN" sz="1400" dirty="0">
                          <a:effectLst/>
                        </a:rPr>
                        <a:t>769 - 970px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IN" sz="1400" dirty="0">
                          <a:effectLst/>
                        </a:rPr>
                        <a:t>971- 1170px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40220259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IN" sz="1400" dirty="0">
                          <a:effectLst/>
                        </a:rPr>
                        <a:t>Class prefix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IN" sz="1400">
                          <a:effectLst/>
                        </a:rPr>
                        <a:t>.col-xs-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IN" sz="1400">
                          <a:effectLst/>
                        </a:rPr>
                        <a:t>.col-sm-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IN" sz="1400">
                          <a:effectLst/>
                        </a:rPr>
                        <a:t>.col-md-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n-IN" sz="1400" dirty="0">
                          <a:effectLst/>
                        </a:rPr>
                        <a:t>.col-</a:t>
                      </a:r>
                      <a:r>
                        <a:rPr lang="en-IN" sz="1400" dirty="0" err="1">
                          <a:effectLst/>
                        </a:rPr>
                        <a:t>lg</a:t>
                      </a:r>
                      <a:r>
                        <a:rPr lang="en-IN" sz="1400" dirty="0">
                          <a:effectLst/>
                        </a:rPr>
                        <a:t>-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31829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04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2DE84-6235-439F-B4B3-1E229430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534" y="300799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21" name="Graphic 6" descr="Help">
            <a:extLst>
              <a:ext uri="{FF2B5EF4-FFF2-40B4-BE49-F238E27FC236}">
                <a16:creationId xmlns:a16="http://schemas.microsoft.com/office/drawing/2014/main" id="{A3E77C46-17E3-44D1-B559-4037AA827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2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6766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FD8CA4-B5AD-4EC3-8415-7A39BFF87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060" y="2794881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33" name="Graphic 32" descr="Handshake">
            <a:extLst>
              <a:ext uri="{FF2B5EF4-FFF2-40B4-BE49-F238E27FC236}">
                <a16:creationId xmlns:a16="http://schemas.microsoft.com/office/drawing/2014/main" id="{8C9EF11E-61D8-433F-93A4-3045E218A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145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Web Application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700" y="999407"/>
            <a:ext cx="6696436" cy="4715593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A web application is application software that runs on a web server, unlike desktop application that run locally on the operating system of the device. Web applications are accessed by the user through a web browser with an active network connection. 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arial" panose="020B0604020202020204" pitchFamily="34" charset="0"/>
              </a:rPr>
              <a:t>Advantages</a:t>
            </a:r>
          </a:p>
          <a:p>
            <a:pPr lvl="1">
              <a:lnSpc>
                <a:spcPct val="150000"/>
              </a:lnSpc>
            </a:pPr>
            <a:r>
              <a:rPr lang="en-IN" sz="1800" b="0" i="0" dirty="0">
                <a:effectLst/>
                <a:latin typeface="arial" panose="020B0604020202020204" pitchFamily="34" charset="0"/>
              </a:rPr>
              <a:t>Cross Platform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</a:rPr>
              <a:t>More manageable</a:t>
            </a:r>
          </a:p>
          <a:p>
            <a:pPr lvl="1">
              <a:lnSpc>
                <a:spcPct val="150000"/>
              </a:lnSpc>
            </a:pPr>
            <a:r>
              <a:rPr lang="en-IN" sz="1800" b="0" i="0" dirty="0">
                <a:effectLst/>
                <a:latin typeface="arial" panose="020B0604020202020204" pitchFamily="34" charset="0"/>
              </a:rPr>
              <a:t>Always up to date</a:t>
            </a:r>
          </a:p>
          <a:p>
            <a:pPr lvl="1">
              <a:lnSpc>
                <a:spcPct val="150000"/>
              </a:lnSpc>
            </a:pPr>
            <a:r>
              <a:rPr lang="en-IN" sz="1800" b="0" i="0" dirty="0">
                <a:effectLst/>
                <a:latin typeface="arial" panose="020B0604020202020204" pitchFamily="34" charset="0"/>
              </a:rPr>
              <a:t>Cost-Effective</a:t>
            </a:r>
          </a:p>
        </p:txBody>
      </p:sp>
    </p:spTree>
    <p:extLst>
      <p:ext uri="{BB962C8B-B14F-4D97-AF65-F5344CB8AC3E}">
        <p14:creationId xmlns:p14="http://schemas.microsoft.com/office/powerpoint/2010/main" val="78282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How Web  Application Works ?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8DA1DDA-6999-4B65-A968-AC950CEBC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418" y="1378315"/>
            <a:ext cx="6988471" cy="377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28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How Web Application Works ?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ow Does The Web Work? - DEV Community">
            <a:extLst>
              <a:ext uri="{FF2B5EF4-FFF2-40B4-BE49-F238E27FC236}">
                <a16:creationId xmlns:a16="http://schemas.microsoft.com/office/drawing/2014/main" id="{1BA7A4A6-A27D-43F2-BF24-529C117856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65" y="1281579"/>
            <a:ext cx="6224587" cy="343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60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2959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Browser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700" y="999408"/>
            <a:ext cx="5820899" cy="156281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Browser understands only HTML, CSS and JS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A38B9D-95D0-41B6-91A7-E0961DD09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418" y="2436729"/>
            <a:ext cx="6142819" cy="307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7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HTML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700" y="999407"/>
            <a:ext cx="5612492" cy="2429593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 err="1">
                <a:effectLst/>
                <a:latin typeface="arial" panose="020B0604020202020204" pitchFamily="34" charset="0"/>
              </a:rPr>
              <a:t>HyperText</a:t>
            </a:r>
            <a:r>
              <a:rPr lang="en-IN" sz="2200" b="0" i="0" dirty="0">
                <a:effectLst/>
                <a:latin typeface="arial" panose="020B0604020202020204" pitchFamily="34" charset="0"/>
              </a:rPr>
              <a:t> Markup Language (HTML) is the standard markup language for documents designed to be displayed in a web browser.</a:t>
            </a:r>
            <a:endParaRPr lang="en-IN" sz="1800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36A94-13A8-45EA-956E-C34E3EB17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356" y="3471144"/>
            <a:ext cx="47529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4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2959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HTML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700" y="999407"/>
            <a:ext cx="5629637" cy="468701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b="0" i="0" dirty="0">
                <a:effectLst/>
                <a:latin typeface="arial" panose="020B0604020202020204" pitchFamily="34" charset="0"/>
              </a:rPr>
              <a:t>Basic Tags</a:t>
            </a:r>
          </a:p>
          <a:p>
            <a:pPr>
              <a:lnSpc>
                <a:spcPct val="150000"/>
              </a:lnSpc>
            </a:pPr>
            <a:r>
              <a:rPr lang="en-IN" sz="1800" b="0" i="0" dirty="0">
                <a:effectLst/>
                <a:latin typeface="arial" panose="020B0604020202020204" pitchFamily="34" charset="0"/>
              </a:rPr>
              <a:t>Text</a:t>
            </a:r>
          </a:p>
          <a:p>
            <a:pPr>
              <a:lnSpc>
                <a:spcPct val="150000"/>
              </a:lnSpc>
            </a:pPr>
            <a:r>
              <a:rPr lang="en-IN" sz="1800" b="0" i="0" dirty="0">
                <a:effectLst/>
                <a:latin typeface="arial" panose="020B0604020202020204" pitchFamily="34" charset="0"/>
              </a:rPr>
              <a:t>List</a:t>
            </a:r>
          </a:p>
          <a:p>
            <a:pPr>
              <a:lnSpc>
                <a:spcPct val="150000"/>
              </a:lnSpc>
            </a:pPr>
            <a:r>
              <a:rPr lang="en-IN" sz="1800" b="0" i="0" dirty="0">
                <a:effectLst/>
                <a:latin typeface="arial" panose="020B0604020202020204" pitchFamily="34" charset="0"/>
              </a:rPr>
              <a:t>Link</a:t>
            </a:r>
          </a:p>
          <a:p>
            <a:pPr>
              <a:lnSpc>
                <a:spcPct val="150000"/>
              </a:lnSpc>
            </a:pPr>
            <a:r>
              <a:rPr lang="en-IN" sz="1800" b="0" i="0" dirty="0">
                <a:effectLst/>
                <a:latin typeface="arial" panose="020B0604020202020204" pitchFamily="34" charset="0"/>
              </a:rPr>
              <a:t>Images</a:t>
            </a:r>
          </a:p>
          <a:p>
            <a:pPr>
              <a:lnSpc>
                <a:spcPct val="150000"/>
              </a:lnSpc>
            </a:pPr>
            <a:r>
              <a:rPr lang="en-IN" sz="1800" b="0" i="0" dirty="0">
                <a:effectLst/>
                <a:latin typeface="arial" panose="020B0604020202020204" pitchFamily="34" charset="0"/>
              </a:rPr>
              <a:t>Tables</a:t>
            </a:r>
          </a:p>
          <a:p>
            <a:pPr>
              <a:lnSpc>
                <a:spcPct val="150000"/>
              </a:lnSpc>
            </a:pPr>
            <a:r>
              <a:rPr lang="en-IN" sz="1800" b="0" i="0" dirty="0">
                <a:effectLst/>
                <a:latin typeface="arial" panose="020B0604020202020204" pitchFamily="34" charset="0"/>
              </a:rPr>
              <a:t>Forms</a:t>
            </a:r>
          </a:p>
          <a:p>
            <a:pPr>
              <a:lnSpc>
                <a:spcPct val="150000"/>
              </a:lnSpc>
            </a:pPr>
            <a:r>
              <a:rPr lang="en-IN" sz="1800" b="0" i="0" dirty="0">
                <a:effectLst/>
                <a:latin typeface="arial" panose="020B0604020202020204" pitchFamily="34" charset="0"/>
              </a:rPr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183351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CSS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700" y="999407"/>
            <a:ext cx="5612492" cy="2429593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b="0" i="0" dirty="0">
                <a:effectLst/>
                <a:latin typeface="arial" panose="020B0604020202020204" pitchFamily="34" charset="0"/>
              </a:rPr>
              <a:t>Cascading Style Sheets is a style sheet language used for describing the presentation of a document written in a markup language such as HTML.</a:t>
            </a:r>
            <a:endParaRPr lang="en-IN" sz="1800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D53692-C315-4747-9477-4DE619FF0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356" y="3467100"/>
            <a:ext cx="33813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4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5C0E-EE4D-477C-A5EF-F88112B7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29590"/>
            <a:ext cx="3600860" cy="5431536"/>
          </a:xfrm>
        </p:spPr>
        <p:txBody>
          <a:bodyPr>
            <a:normAutofit/>
          </a:bodyPr>
          <a:lstStyle/>
          <a:p>
            <a:r>
              <a:rPr lang="en-US" sz="4800" dirty="0"/>
              <a:t>CSS</a:t>
            </a:r>
            <a:endParaRPr lang="en-IN" sz="48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F35-BFE6-4ECF-9AA5-324844C6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700" y="999407"/>
            <a:ext cx="5629637" cy="468701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b="0" i="0" dirty="0">
                <a:effectLst/>
                <a:latin typeface="arial" panose="020B0604020202020204" pitchFamily="34" charset="0"/>
              </a:rPr>
              <a:t>Syntax</a:t>
            </a:r>
          </a:p>
          <a:p>
            <a:pPr>
              <a:lnSpc>
                <a:spcPct val="150000"/>
              </a:lnSpc>
            </a:pPr>
            <a:r>
              <a:rPr lang="en-IN" sz="1800" b="0" i="0" dirty="0">
                <a:effectLst/>
                <a:latin typeface="arial" panose="020B0604020202020204" pitchFamily="34" charset="0"/>
              </a:rPr>
              <a:t>Colors </a:t>
            </a:r>
          </a:p>
          <a:p>
            <a:pPr>
              <a:lnSpc>
                <a:spcPct val="150000"/>
              </a:lnSpc>
            </a:pPr>
            <a:r>
              <a:rPr lang="en-IN" sz="1800" b="0" i="0" dirty="0">
                <a:effectLst/>
                <a:latin typeface="arial" panose="020B0604020202020204" pitchFamily="34" charset="0"/>
              </a:rPr>
              <a:t>Backgrounds</a:t>
            </a:r>
          </a:p>
          <a:p>
            <a:pPr>
              <a:lnSpc>
                <a:spcPct val="150000"/>
              </a:lnSpc>
            </a:pPr>
            <a:r>
              <a:rPr lang="en-IN" sz="1800" b="0" i="0" dirty="0">
                <a:effectLst/>
                <a:latin typeface="arial" panose="020B0604020202020204" pitchFamily="34" charset="0"/>
              </a:rPr>
              <a:t>Fonts</a:t>
            </a:r>
          </a:p>
          <a:p>
            <a:pPr>
              <a:lnSpc>
                <a:spcPct val="150000"/>
              </a:lnSpc>
            </a:pPr>
            <a:r>
              <a:rPr lang="en-IN" sz="1800" b="0" i="0" dirty="0">
                <a:effectLst/>
                <a:latin typeface="arial" panose="020B0604020202020204" pitchFamily="34" charset="0"/>
              </a:rPr>
              <a:t>Measurement Unit</a:t>
            </a:r>
          </a:p>
          <a:p>
            <a:pPr>
              <a:lnSpc>
                <a:spcPct val="150000"/>
              </a:lnSpc>
            </a:pPr>
            <a:r>
              <a:rPr lang="en-IN" sz="1800" b="0" i="0" dirty="0">
                <a:effectLst/>
                <a:latin typeface="arial" panose="020B0604020202020204" pitchFamily="34" charset="0"/>
              </a:rPr>
              <a:t>Text</a:t>
            </a:r>
          </a:p>
          <a:p>
            <a:pPr>
              <a:lnSpc>
                <a:spcPct val="150000"/>
              </a:lnSpc>
            </a:pPr>
            <a:r>
              <a:rPr lang="en-IN" sz="1800" b="0" i="0" dirty="0">
                <a:effectLst/>
                <a:latin typeface="arial" panose="020B0604020202020204" pitchFamily="34" charset="0"/>
              </a:rPr>
              <a:t>Margin</a:t>
            </a:r>
          </a:p>
          <a:p>
            <a:pPr>
              <a:lnSpc>
                <a:spcPct val="150000"/>
              </a:lnSpc>
            </a:pPr>
            <a:r>
              <a:rPr lang="en-IN" sz="1800" b="0" i="0" dirty="0">
                <a:effectLst/>
                <a:latin typeface="arial" panose="020B0604020202020204" pitchFamily="34" charset="0"/>
              </a:rPr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78037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1638</TotalTime>
  <Words>322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Office Theme</vt:lpstr>
      <vt:lpstr>Fundamentals of Web, Html, CSS and JS</vt:lpstr>
      <vt:lpstr>Web Application</vt:lpstr>
      <vt:lpstr>How Web  Application Works ?</vt:lpstr>
      <vt:lpstr>How Web Application Works ?</vt:lpstr>
      <vt:lpstr>Browser</vt:lpstr>
      <vt:lpstr>HTML</vt:lpstr>
      <vt:lpstr>HTML</vt:lpstr>
      <vt:lpstr>CSS</vt:lpstr>
      <vt:lpstr>CSS</vt:lpstr>
      <vt:lpstr>Responsive Apps</vt:lpstr>
      <vt:lpstr>CSS – Media Queries</vt:lpstr>
      <vt:lpstr>Bootstrap</vt:lpstr>
      <vt:lpstr>Bootstrap-Starter Code</vt:lpstr>
      <vt:lpstr>Bootstrap</vt:lpstr>
      <vt:lpstr>Bootstrap</vt:lpstr>
      <vt:lpstr>Questions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Pandidurai, Aravinth11</dc:creator>
  <cp:lastModifiedBy>Pandidurai, Aravinth11</cp:lastModifiedBy>
  <cp:revision>251</cp:revision>
  <dcterms:created xsi:type="dcterms:W3CDTF">2022-01-21T06:29:36Z</dcterms:created>
  <dcterms:modified xsi:type="dcterms:W3CDTF">2022-04-18T06:48:08Z</dcterms:modified>
</cp:coreProperties>
</file>