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61" r:id="rId2"/>
    <p:sldId id="271" r:id="rId3"/>
    <p:sldId id="297" r:id="rId4"/>
    <p:sldId id="298" r:id="rId5"/>
    <p:sldId id="293" r:id="rId6"/>
    <p:sldId id="276" r:id="rId7"/>
    <p:sldId id="295" r:id="rId8"/>
    <p:sldId id="296" r:id="rId9"/>
    <p:sldId id="299" r:id="rId10"/>
    <p:sldId id="304" r:id="rId11"/>
    <p:sldId id="303" r:id="rId12"/>
    <p:sldId id="292" r:id="rId13"/>
    <p:sldId id="300" r:id="rId14"/>
    <p:sldId id="301" r:id="rId15"/>
    <p:sldId id="302"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C246-295A-43FC-BCCD-C64DB5FCE1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1AC724-1721-4ED2-A1EF-A91782EEC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4A0C7-2627-4526-BEAB-D0D8533DF6CF}"/>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5" name="Footer Placeholder 4">
            <a:extLst>
              <a:ext uri="{FF2B5EF4-FFF2-40B4-BE49-F238E27FC236}">
                <a16:creationId xmlns:a16="http://schemas.microsoft.com/office/drawing/2014/main" id="{D8B764D5-9BA0-493E-BDDB-33799F4B5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D376F-099B-4ED4-9B92-A74D0CA934E8}"/>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11936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F3B1-B6C1-4877-AC1F-EEE3052D42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A386FF-E0AA-4C89-83BA-1A84ED5667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8D16E8-8FCA-4324-A09F-2F58D4169B78}"/>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5" name="Footer Placeholder 4">
            <a:extLst>
              <a:ext uri="{FF2B5EF4-FFF2-40B4-BE49-F238E27FC236}">
                <a16:creationId xmlns:a16="http://schemas.microsoft.com/office/drawing/2014/main" id="{28DF0E2C-16CB-4AD8-ACF8-5E9AF7AE4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DDC2E-B5BE-48BF-B21B-815EA066F730}"/>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285105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428131-C698-4F64-9585-7675461B1F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8D3BAE-0293-463F-B6DE-5760BE34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ED3A0-A0AA-4122-8B4F-94E0AB35624F}"/>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5" name="Footer Placeholder 4">
            <a:extLst>
              <a:ext uri="{FF2B5EF4-FFF2-40B4-BE49-F238E27FC236}">
                <a16:creationId xmlns:a16="http://schemas.microsoft.com/office/drawing/2014/main" id="{15B30EAB-5B80-4BDB-9CF9-4DF5345D6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BC775-DF0F-4BE4-A26F-0728A2FB2980}"/>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320795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6BE1-7E9E-4393-9403-A4DC644369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23480A-C1AB-439D-9CF6-BC7875B52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4B1D5-A872-4C70-BF06-FFD2BEEF9BFA}"/>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5" name="Footer Placeholder 4">
            <a:extLst>
              <a:ext uri="{FF2B5EF4-FFF2-40B4-BE49-F238E27FC236}">
                <a16:creationId xmlns:a16="http://schemas.microsoft.com/office/drawing/2014/main" id="{9AC04E02-D9A2-414D-AF35-6AC169398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AB4FA-D385-44A7-95F8-B01CB39FEF8B}"/>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332593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E0E-ECCC-4626-AD41-8EC10DD73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BF0A0D-64CC-46C3-B846-CC2FECC7FF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28827-A417-49DA-AAC1-495D1B924EA5}"/>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5" name="Footer Placeholder 4">
            <a:extLst>
              <a:ext uri="{FF2B5EF4-FFF2-40B4-BE49-F238E27FC236}">
                <a16:creationId xmlns:a16="http://schemas.microsoft.com/office/drawing/2014/main" id="{AB4CE4CB-EF70-49B3-BE83-44870D417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3BF43-DF9D-4293-9C85-369A5F62F2ED}"/>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25952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99-CFCA-4B93-8CA2-0093C61472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E417C5-A802-4AA5-BDB6-8E35DBE4EA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C969AA-E315-40A4-987C-999BF6D67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1BF1AB-5553-4CFD-954C-646EC2251084}"/>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6" name="Footer Placeholder 5">
            <a:extLst>
              <a:ext uri="{FF2B5EF4-FFF2-40B4-BE49-F238E27FC236}">
                <a16:creationId xmlns:a16="http://schemas.microsoft.com/office/drawing/2014/main" id="{C5182CEA-4D69-4196-B85E-DB8A08336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82DBF7-E530-4C2A-A3E6-9BB723032379}"/>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317463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BDEA-412D-42A9-91E2-825300E149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72B551-958E-4F7D-BBA7-67A56FE47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740DEE-EA5D-4D39-877F-A17B21820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C961A1-DC5F-41C0-8B75-CD9B61AFC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95F523-B867-4750-BD41-69F1A04FB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E0F2D2-F3E4-4AE6-9AB0-8C4C6086257F}"/>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8" name="Footer Placeholder 7">
            <a:extLst>
              <a:ext uri="{FF2B5EF4-FFF2-40B4-BE49-F238E27FC236}">
                <a16:creationId xmlns:a16="http://schemas.microsoft.com/office/drawing/2014/main" id="{3FE16EB8-2268-4295-A0DE-EC23C423D4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D54ED-B29E-42F6-93CA-DACB95379A13}"/>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67916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E62D-566A-4BA9-B1F5-7B7337240A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B0A12F-D440-451F-A855-5B97994CFF64}"/>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4" name="Footer Placeholder 3">
            <a:extLst>
              <a:ext uri="{FF2B5EF4-FFF2-40B4-BE49-F238E27FC236}">
                <a16:creationId xmlns:a16="http://schemas.microsoft.com/office/drawing/2014/main" id="{65C0D6CB-89B9-4FF9-813B-A8805AE357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9B454-01E6-4DE4-A3BC-D1B4C4648A9A}"/>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163419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0BABC-27E2-4256-B0C4-7C87B05A3D3D}"/>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3" name="Footer Placeholder 2">
            <a:extLst>
              <a:ext uri="{FF2B5EF4-FFF2-40B4-BE49-F238E27FC236}">
                <a16:creationId xmlns:a16="http://schemas.microsoft.com/office/drawing/2014/main" id="{6010B918-4EC0-4CAE-A859-017AAB502F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072ED4-0895-43CE-82CF-4BC7389D326D}"/>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40739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0633-5011-45BF-A1E1-101275198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16F1FB-2269-4080-8CE4-406B1D8A6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476095-5AB1-442A-9436-F2E93B382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0D069-D2A2-4A97-A499-1B03AB0B41AE}"/>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6" name="Footer Placeholder 5">
            <a:extLst>
              <a:ext uri="{FF2B5EF4-FFF2-40B4-BE49-F238E27FC236}">
                <a16:creationId xmlns:a16="http://schemas.microsoft.com/office/drawing/2014/main" id="{000874E0-F1CC-4941-A3C8-68F727DB23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0C1C5-0086-4DB1-A948-30CF4B2864BE}"/>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252816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196F-ACEE-4A4C-A897-B5D8B3D45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ECF397-3F65-40F1-AFF2-A26225FBD8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0016AE-6032-4D37-9114-B38448FD6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B8E4E-3C81-45F8-BC01-E9944C2197FF}"/>
              </a:ext>
            </a:extLst>
          </p:cNvPr>
          <p:cNvSpPr>
            <a:spLocks noGrp="1"/>
          </p:cNvSpPr>
          <p:nvPr>
            <p:ph type="dt" sz="half" idx="10"/>
          </p:nvPr>
        </p:nvSpPr>
        <p:spPr/>
        <p:txBody>
          <a:bodyPr/>
          <a:lstStyle/>
          <a:p>
            <a:fld id="{7CA1C242-DEA8-49E4-B9E8-04A232651860}" type="datetimeFigureOut">
              <a:rPr lang="en-IN" smtClean="0"/>
              <a:t>12-04-2022</a:t>
            </a:fld>
            <a:endParaRPr lang="en-IN"/>
          </a:p>
        </p:txBody>
      </p:sp>
      <p:sp>
        <p:nvSpPr>
          <p:cNvPr id="6" name="Footer Placeholder 5">
            <a:extLst>
              <a:ext uri="{FF2B5EF4-FFF2-40B4-BE49-F238E27FC236}">
                <a16:creationId xmlns:a16="http://schemas.microsoft.com/office/drawing/2014/main" id="{4AC3D058-F422-465E-BDB3-AFB44F9642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5666D-032C-4130-8116-3966F5A2E8F5}"/>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239965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84958-C5F4-4257-B3C0-54311117B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CDCF1-0E1D-4D89-8799-24E3E68CF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9E3E8-B13F-4A25-A7B1-094FBA016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1C242-DEA8-49E4-B9E8-04A232651860}" type="datetimeFigureOut">
              <a:rPr lang="en-IN" smtClean="0"/>
              <a:t>12-04-2022</a:t>
            </a:fld>
            <a:endParaRPr lang="en-IN"/>
          </a:p>
        </p:txBody>
      </p:sp>
      <p:sp>
        <p:nvSpPr>
          <p:cNvPr id="5" name="Footer Placeholder 4">
            <a:extLst>
              <a:ext uri="{FF2B5EF4-FFF2-40B4-BE49-F238E27FC236}">
                <a16:creationId xmlns:a16="http://schemas.microsoft.com/office/drawing/2014/main" id="{089BFD7C-D694-4BB9-9F48-EA9DF1CAF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268F94-73F5-4981-9B57-EAF03D681F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EF9E4-628E-4910-9786-4FCFAA1B0F26}" type="slidenum">
              <a:rPr lang="en-IN" smtClean="0"/>
              <a:t>‹#›</a:t>
            </a:fld>
            <a:endParaRPr lang="en-IN"/>
          </a:p>
        </p:txBody>
      </p:sp>
    </p:spTree>
    <p:extLst>
      <p:ext uri="{BB962C8B-B14F-4D97-AF65-F5344CB8AC3E}">
        <p14:creationId xmlns:p14="http://schemas.microsoft.com/office/powerpoint/2010/main" val="3860939032"/>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ql/ssms/download-sql-server-management-studio-ssms" TargetMode="External"/><Relationship Id="rId2" Type="http://schemas.openxmlformats.org/officeDocument/2006/relationships/hyperlink" Target="https://go.microsoft.com/fwlink/?linkid=866658"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572493" y="238539"/>
            <a:ext cx="11018520" cy="1434415"/>
          </a:xfrm>
        </p:spPr>
        <p:txBody>
          <a:bodyPr anchor="b">
            <a:normAutofit/>
          </a:bodyPr>
          <a:lstStyle/>
          <a:p>
            <a:r>
              <a:rPr lang="en-US" sz="5400" dirty="0"/>
              <a:t>Fundamentals of RDBMS</a:t>
            </a:r>
            <a:endParaRPr lang="en-IN" sz="5400" dirty="0"/>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72493" y="2071316"/>
            <a:ext cx="6713552" cy="4119172"/>
          </a:xfrm>
        </p:spPr>
        <p:txBody>
          <a:bodyPr anchor="t">
            <a:normAutofit lnSpcReduction="10000"/>
          </a:bodyPr>
          <a:lstStyle/>
          <a:p>
            <a:pPr>
              <a:lnSpc>
                <a:spcPct val="150000"/>
              </a:lnSpc>
            </a:pPr>
            <a:r>
              <a:rPr lang="en-US" sz="3200" dirty="0">
                <a:latin typeface="arial" panose="020B0604020202020204" pitchFamily="34" charset="0"/>
              </a:rPr>
              <a:t>Database</a:t>
            </a:r>
          </a:p>
          <a:p>
            <a:pPr>
              <a:lnSpc>
                <a:spcPct val="150000"/>
              </a:lnSpc>
            </a:pPr>
            <a:r>
              <a:rPr lang="en-IN" sz="3200" b="0" i="0" dirty="0">
                <a:effectLst/>
                <a:latin typeface="arial" panose="020B0604020202020204" pitchFamily="34" charset="0"/>
              </a:rPr>
              <a:t>What is RDBMS?</a:t>
            </a:r>
            <a:endParaRPr lang="en-IN" b="0" i="0" dirty="0">
              <a:effectLst/>
              <a:latin typeface="arial" panose="020B0604020202020204" pitchFamily="34" charset="0"/>
            </a:endParaRPr>
          </a:p>
          <a:p>
            <a:pPr>
              <a:lnSpc>
                <a:spcPct val="150000"/>
              </a:lnSpc>
            </a:pPr>
            <a:r>
              <a:rPr lang="en-US" sz="3200" dirty="0">
                <a:latin typeface="arial" panose="020B0604020202020204" pitchFamily="34" charset="0"/>
              </a:rPr>
              <a:t>Introduction to SQL</a:t>
            </a:r>
          </a:p>
          <a:p>
            <a:pPr>
              <a:lnSpc>
                <a:spcPct val="150000"/>
              </a:lnSpc>
            </a:pPr>
            <a:r>
              <a:rPr lang="en-US" sz="3200" dirty="0">
                <a:latin typeface="arial" panose="020B0604020202020204" pitchFamily="34" charset="0"/>
              </a:rPr>
              <a:t>Normalization</a:t>
            </a:r>
          </a:p>
          <a:p>
            <a:pPr>
              <a:lnSpc>
                <a:spcPct val="150000"/>
              </a:lnSpc>
            </a:pPr>
            <a:r>
              <a:rPr lang="en-US" sz="3200" dirty="0">
                <a:latin typeface="arial" panose="020B0604020202020204" pitchFamily="34" charset="0"/>
              </a:rPr>
              <a:t>What is NoSQL database?</a:t>
            </a:r>
          </a:p>
        </p:txBody>
      </p:sp>
      <p:pic>
        <p:nvPicPr>
          <p:cNvPr id="5" name="Picture 4" descr="Logo, company name&#10;&#10;Description automatically generated">
            <a:extLst>
              <a:ext uri="{FF2B5EF4-FFF2-40B4-BE49-F238E27FC236}">
                <a16:creationId xmlns:a16="http://schemas.microsoft.com/office/drawing/2014/main" id="{1A32158E-5A62-4CE3-9331-9A999F9CA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243" y="2614145"/>
            <a:ext cx="3956050" cy="2832100"/>
          </a:xfrm>
          <a:prstGeom prst="rect">
            <a:avLst/>
          </a:prstGeom>
        </p:spPr>
      </p:pic>
    </p:spTree>
    <p:extLst>
      <p:ext uri="{BB962C8B-B14F-4D97-AF65-F5344CB8AC3E}">
        <p14:creationId xmlns:p14="http://schemas.microsoft.com/office/powerpoint/2010/main" val="151243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572493" y="238539"/>
            <a:ext cx="11018520" cy="1434415"/>
          </a:xfrm>
        </p:spPr>
        <p:txBody>
          <a:bodyPr anchor="b">
            <a:normAutofit/>
          </a:bodyPr>
          <a:lstStyle/>
          <a:p>
            <a:r>
              <a:rPr lang="en-US" sz="5400" dirty="0"/>
              <a:t>Tools required to learn SQL</a:t>
            </a:r>
            <a:endParaRPr lang="en-IN" sz="5400" dirty="0"/>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72493" y="2071316"/>
            <a:ext cx="6713552" cy="4119172"/>
          </a:xfrm>
        </p:spPr>
        <p:txBody>
          <a:bodyPr anchor="t">
            <a:normAutofit/>
          </a:bodyPr>
          <a:lstStyle/>
          <a:p>
            <a:pPr>
              <a:lnSpc>
                <a:spcPct val="150000"/>
              </a:lnSpc>
            </a:pPr>
            <a:r>
              <a:rPr lang="en-US" sz="3200" dirty="0">
                <a:latin typeface="arial" panose="020B0604020202020204" pitchFamily="34" charset="0"/>
              </a:rPr>
              <a:t>SQL Server</a:t>
            </a:r>
          </a:p>
          <a:p>
            <a:pPr lvl="1">
              <a:lnSpc>
                <a:spcPct val="150000"/>
              </a:lnSpc>
            </a:pPr>
            <a:r>
              <a:rPr lang="en-US" sz="2800" dirty="0">
                <a:latin typeface="arial" panose="020B0604020202020204" pitchFamily="34" charset="0"/>
                <a:hlinkClick r:id="rId2"/>
              </a:rPr>
              <a:t>https://go.microsoft.com/fwlink/?linkid=866658</a:t>
            </a:r>
            <a:endParaRPr lang="en-US" sz="2800" dirty="0">
              <a:latin typeface="arial" panose="020B0604020202020204" pitchFamily="34" charset="0"/>
            </a:endParaRPr>
          </a:p>
          <a:p>
            <a:pPr>
              <a:lnSpc>
                <a:spcPct val="150000"/>
              </a:lnSpc>
            </a:pPr>
            <a:r>
              <a:rPr lang="en-IN" sz="3200" b="0" i="0" dirty="0">
                <a:effectLst/>
                <a:latin typeface="arial" panose="020B0604020202020204" pitchFamily="34" charset="0"/>
              </a:rPr>
              <a:t>SQL Management Studio</a:t>
            </a:r>
          </a:p>
          <a:p>
            <a:pPr lvl="1">
              <a:lnSpc>
                <a:spcPct val="150000"/>
              </a:lnSpc>
            </a:pPr>
            <a:r>
              <a:rPr lang="en-IN" b="0" i="0" dirty="0">
                <a:effectLst/>
                <a:latin typeface="arial" panose="020B0604020202020204" pitchFamily="34" charset="0"/>
                <a:hlinkClick r:id="rId3"/>
              </a:rPr>
              <a:t>https://docs.microsoft.com/sql/ssms/download-sql-server-management-studio-ssms</a:t>
            </a:r>
            <a:endParaRPr lang="en-IN" b="0" i="0" dirty="0">
              <a:effectLst/>
              <a:latin typeface="arial" panose="020B0604020202020204" pitchFamily="34" charset="0"/>
            </a:endParaRPr>
          </a:p>
        </p:txBody>
      </p:sp>
      <p:pic>
        <p:nvPicPr>
          <p:cNvPr id="5" name="Picture 4" descr="Logo, company name&#10;&#10;Description automatically generated">
            <a:extLst>
              <a:ext uri="{FF2B5EF4-FFF2-40B4-BE49-F238E27FC236}">
                <a16:creationId xmlns:a16="http://schemas.microsoft.com/office/drawing/2014/main" id="{1A32158E-5A62-4CE3-9331-9A999F9CA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243" y="2614145"/>
            <a:ext cx="3956050" cy="2832100"/>
          </a:xfrm>
          <a:prstGeom prst="rect">
            <a:avLst/>
          </a:prstGeom>
        </p:spPr>
      </p:pic>
    </p:spTree>
    <p:extLst>
      <p:ext uri="{BB962C8B-B14F-4D97-AF65-F5344CB8AC3E}">
        <p14:creationId xmlns:p14="http://schemas.microsoft.com/office/powerpoint/2010/main" val="205679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897294" cy="5431536"/>
          </a:xfrm>
        </p:spPr>
        <p:txBody>
          <a:bodyPr>
            <a:normAutofit/>
          </a:bodyPr>
          <a:lstStyle/>
          <a:p>
            <a:r>
              <a:rPr lang="en-US" sz="4800" dirty="0"/>
              <a:t>Normalization</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6224335" cy="5431536"/>
          </a:xfrm>
        </p:spPr>
        <p:txBody>
          <a:bodyPr anchor="ctr">
            <a:normAutofit/>
          </a:bodyPr>
          <a:lstStyle/>
          <a:p>
            <a:pPr>
              <a:lnSpc>
                <a:spcPct val="150000"/>
              </a:lnSpc>
            </a:pPr>
            <a:r>
              <a:rPr lang="en-IN" sz="2200" b="0" i="0" dirty="0">
                <a:effectLst/>
                <a:latin typeface="arial" panose="020B0604020202020204" pitchFamily="34" charset="0"/>
              </a:rPr>
              <a:t>Normalization is the process of organizing the data in the database.</a:t>
            </a:r>
          </a:p>
          <a:p>
            <a:pPr>
              <a:lnSpc>
                <a:spcPct val="150000"/>
              </a:lnSpc>
            </a:pPr>
            <a:r>
              <a:rPr lang="en-IN" sz="2200" dirty="0">
                <a:latin typeface="arial" panose="020B0604020202020204" pitchFamily="34" charset="0"/>
              </a:rPr>
              <a:t>Normalization is used to minimize the redundancy from a relation or set of relations. It is also used to eliminate undesirable characteristics like Insertion, Update, and Deletion Anomalies.</a:t>
            </a:r>
          </a:p>
          <a:p>
            <a:pPr>
              <a:lnSpc>
                <a:spcPct val="150000"/>
              </a:lnSpc>
            </a:pPr>
            <a:r>
              <a:rPr lang="en-IN" sz="2200" dirty="0">
                <a:latin typeface="arial" panose="020B0604020202020204" pitchFamily="34" charset="0"/>
              </a:rPr>
              <a:t>Normalization divides the larger table into smaller and links them using relationships</a:t>
            </a:r>
          </a:p>
        </p:txBody>
      </p:sp>
    </p:spTree>
    <p:extLst>
      <p:ext uri="{BB962C8B-B14F-4D97-AF65-F5344CB8AC3E}">
        <p14:creationId xmlns:p14="http://schemas.microsoft.com/office/powerpoint/2010/main" val="290186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897294" cy="5431536"/>
          </a:xfrm>
        </p:spPr>
        <p:txBody>
          <a:bodyPr>
            <a:normAutofit/>
          </a:bodyPr>
          <a:lstStyle/>
          <a:p>
            <a:r>
              <a:rPr lang="en-US" sz="4800" dirty="0"/>
              <a:t>Normalization</a:t>
            </a:r>
            <a:br>
              <a:rPr lang="en-US" sz="4800" dirty="0"/>
            </a:br>
            <a:r>
              <a:rPr lang="en-US" sz="4800" dirty="0"/>
              <a:t>- Advantages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7" y="548640"/>
            <a:ext cx="6224335" cy="5431536"/>
          </a:xfrm>
        </p:spPr>
        <p:txBody>
          <a:bodyPr anchor="ctr">
            <a:normAutofit/>
          </a:bodyPr>
          <a:lstStyle/>
          <a:p>
            <a:pPr>
              <a:lnSpc>
                <a:spcPct val="150000"/>
              </a:lnSpc>
            </a:pPr>
            <a:r>
              <a:rPr lang="en-IN" sz="2200" b="0" i="0" dirty="0">
                <a:effectLst/>
                <a:latin typeface="arial" panose="020B0604020202020204" pitchFamily="34" charset="0"/>
              </a:rPr>
              <a:t>Normalization helps to minimize data redundancy.</a:t>
            </a:r>
          </a:p>
          <a:p>
            <a:pPr>
              <a:lnSpc>
                <a:spcPct val="150000"/>
              </a:lnSpc>
            </a:pPr>
            <a:r>
              <a:rPr lang="en-IN" sz="2200" dirty="0">
                <a:latin typeface="arial" panose="020B0604020202020204" pitchFamily="34" charset="0"/>
              </a:rPr>
              <a:t>Greater overall database organization.</a:t>
            </a:r>
          </a:p>
          <a:p>
            <a:pPr>
              <a:lnSpc>
                <a:spcPct val="150000"/>
              </a:lnSpc>
            </a:pPr>
            <a:r>
              <a:rPr lang="en-IN" sz="2200" dirty="0">
                <a:latin typeface="arial" panose="020B0604020202020204" pitchFamily="34" charset="0"/>
              </a:rPr>
              <a:t>Data consistency within the database.</a:t>
            </a:r>
          </a:p>
          <a:p>
            <a:pPr>
              <a:lnSpc>
                <a:spcPct val="150000"/>
              </a:lnSpc>
            </a:pPr>
            <a:r>
              <a:rPr lang="en-IN" sz="2200" dirty="0">
                <a:latin typeface="arial" panose="020B0604020202020204" pitchFamily="34" charset="0"/>
              </a:rPr>
              <a:t>Enforces the concept of relational integrity.</a:t>
            </a:r>
          </a:p>
          <a:p>
            <a:pPr>
              <a:lnSpc>
                <a:spcPct val="150000"/>
              </a:lnSpc>
            </a:pPr>
            <a:r>
              <a:rPr lang="en-IN" sz="2200" dirty="0">
                <a:latin typeface="arial" panose="020B0604020202020204" pitchFamily="34" charset="0"/>
              </a:rPr>
              <a:t>Much more flexible database design.</a:t>
            </a:r>
          </a:p>
        </p:txBody>
      </p:sp>
    </p:spTree>
    <p:extLst>
      <p:ext uri="{BB962C8B-B14F-4D97-AF65-F5344CB8AC3E}">
        <p14:creationId xmlns:p14="http://schemas.microsoft.com/office/powerpoint/2010/main" val="238769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897294" cy="5431536"/>
          </a:xfrm>
        </p:spPr>
        <p:txBody>
          <a:bodyPr>
            <a:normAutofit/>
          </a:bodyPr>
          <a:lstStyle/>
          <a:p>
            <a:r>
              <a:rPr lang="en-IN" sz="4800" dirty="0"/>
              <a:t>1NF (First Normal Form) Rules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5E98-F7B8-4F10-B485-BA323D2606F2}"/>
              </a:ext>
            </a:extLst>
          </p:cNvPr>
          <p:cNvSpPr txBox="1"/>
          <p:nvPr/>
        </p:nvSpPr>
        <p:spPr>
          <a:xfrm>
            <a:off x="5042945" y="4663245"/>
            <a:ext cx="5965952" cy="369332"/>
          </a:xfrm>
          <a:prstGeom prst="rect">
            <a:avLst/>
          </a:prstGeom>
          <a:noFill/>
        </p:spPr>
        <p:txBody>
          <a:bodyPr wrap="square" rtlCol="0">
            <a:spAutoFit/>
          </a:bodyPr>
          <a:lstStyle/>
          <a:p>
            <a:r>
              <a:rPr lang="en-US" b="1" i="1" dirty="0"/>
              <a:t>E.g. Table without Normalization</a:t>
            </a:r>
            <a:endParaRPr lang="en-IN" b="1" i="1" dirty="0"/>
          </a:p>
        </p:txBody>
      </p:sp>
      <p:sp>
        <p:nvSpPr>
          <p:cNvPr id="11" name="Content Placeholder 2">
            <a:extLst>
              <a:ext uri="{FF2B5EF4-FFF2-40B4-BE49-F238E27FC236}">
                <a16:creationId xmlns:a16="http://schemas.microsoft.com/office/drawing/2014/main" id="{7BC0995C-2A2F-4BE1-9655-6D5A7A243EE3}"/>
              </a:ext>
            </a:extLst>
          </p:cNvPr>
          <p:cNvSpPr txBox="1">
            <a:spLocks/>
          </p:cNvSpPr>
          <p:nvPr/>
        </p:nvSpPr>
        <p:spPr>
          <a:xfrm>
            <a:off x="4959855" y="609128"/>
            <a:ext cx="6132133" cy="177012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200" dirty="0">
                <a:latin typeface="arial" panose="020B0604020202020204" pitchFamily="34" charset="0"/>
              </a:rPr>
              <a:t>Each table cell should contain a single value.</a:t>
            </a:r>
          </a:p>
          <a:p>
            <a:pPr>
              <a:lnSpc>
                <a:spcPct val="150000"/>
              </a:lnSpc>
            </a:pPr>
            <a:r>
              <a:rPr lang="en-IN" sz="2200" dirty="0">
                <a:latin typeface="arial" panose="020B0604020202020204" pitchFamily="34" charset="0"/>
              </a:rPr>
              <a:t>Each record needs to be unique.</a:t>
            </a:r>
          </a:p>
        </p:txBody>
      </p:sp>
      <p:pic>
        <p:nvPicPr>
          <p:cNvPr id="2054" name="Picture 6">
            <a:extLst>
              <a:ext uri="{FF2B5EF4-FFF2-40B4-BE49-F238E27FC236}">
                <a16:creationId xmlns:a16="http://schemas.microsoft.com/office/drawing/2014/main" id="{831B8697-5691-4699-93B1-EF4E4E545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720" y="2379254"/>
            <a:ext cx="6719643" cy="2885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506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897294" cy="5431536"/>
          </a:xfrm>
        </p:spPr>
        <p:txBody>
          <a:bodyPr>
            <a:normAutofit/>
          </a:bodyPr>
          <a:lstStyle/>
          <a:p>
            <a:r>
              <a:rPr lang="en-IN" sz="4800" dirty="0"/>
              <a:t>2NF (Second Normal Form) Rules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7BC0995C-2A2F-4BE1-9655-6D5A7A243EE3}"/>
              </a:ext>
            </a:extLst>
          </p:cNvPr>
          <p:cNvSpPr txBox="1">
            <a:spLocks/>
          </p:cNvSpPr>
          <p:nvPr/>
        </p:nvSpPr>
        <p:spPr>
          <a:xfrm>
            <a:off x="4959855" y="609128"/>
            <a:ext cx="6132133" cy="177012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200" dirty="0">
                <a:latin typeface="arial" panose="020B0604020202020204" pitchFamily="34" charset="0"/>
              </a:rPr>
              <a:t>To be in second normal form, a relation must be in first normal form and relation must not contain any partial dependency. </a:t>
            </a:r>
          </a:p>
        </p:txBody>
      </p:sp>
      <p:pic>
        <p:nvPicPr>
          <p:cNvPr id="9" name="Picture 8">
            <a:extLst>
              <a:ext uri="{FF2B5EF4-FFF2-40B4-BE49-F238E27FC236}">
                <a16:creationId xmlns:a16="http://schemas.microsoft.com/office/drawing/2014/main" id="{6070945D-6D99-4C4C-9967-B3160815942F}"/>
              </a:ext>
            </a:extLst>
          </p:cNvPr>
          <p:cNvPicPr>
            <a:picLocks noChangeAspect="1"/>
          </p:cNvPicPr>
          <p:nvPr/>
        </p:nvPicPr>
        <p:blipFill>
          <a:blip r:embed="rId2"/>
          <a:stretch>
            <a:fillRect/>
          </a:stretch>
        </p:blipFill>
        <p:spPr>
          <a:xfrm>
            <a:off x="5273007" y="2366107"/>
            <a:ext cx="4453543" cy="1890714"/>
          </a:xfrm>
          <a:prstGeom prst="rect">
            <a:avLst/>
          </a:prstGeom>
        </p:spPr>
      </p:pic>
      <p:cxnSp>
        <p:nvCxnSpPr>
          <p:cNvPr id="13" name="Straight Arrow Connector 12">
            <a:extLst>
              <a:ext uri="{FF2B5EF4-FFF2-40B4-BE49-F238E27FC236}">
                <a16:creationId xmlns:a16="http://schemas.microsoft.com/office/drawing/2014/main" id="{3B902502-295A-4CB0-9DB3-1F311E9D7E2F}"/>
              </a:ext>
            </a:extLst>
          </p:cNvPr>
          <p:cNvCxnSpPr>
            <a:cxnSpLocks/>
          </p:cNvCxnSpPr>
          <p:nvPr/>
        </p:nvCxnSpPr>
        <p:spPr>
          <a:xfrm>
            <a:off x="7376160" y="4344670"/>
            <a:ext cx="0" cy="217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F5EAF9F-F87D-4DF3-9F3C-EAFDAA9E065B}"/>
              </a:ext>
            </a:extLst>
          </p:cNvPr>
          <p:cNvPicPr>
            <a:picLocks noChangeAspect="1"/>
          </p:cNvPicPr>
          <p:nvPr/>
        </p:nvPicPr>
        <p:blipFill>
          <a:blip r:embed="rId3"/>
          <a:stretch>
            <a:fillRect/>
          </a:stretch>
        </p:blipFill>
        <p:spPr>
          <a:xfrm>
            <a:off x="5068109" y="4644390"/>
            <a:ext cx="5392627" cy="1930148"/>
          </a:xfrm>
          <a:prstGeom prst="rect">
            <a:avLst/>
          </a:prstGeom>
        </p:spPr>
      </p:pic>
    </p:spTree>
    <p:extLst>
      <p:ext uri="{BB962C8B-B14F-4D97-AF65-F5344CB8AC3E}">
        <p14:creationId xmlns:p14="http://schemas.microsoft.com/office/powerpoint/2010/main" val="281425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897294" cy="5431536"/>
          </a:xfrm>
        </p:spPr>
        <p:txBody>
          <a:bodyPr>
            <a:normAutofit/>
          </a:bodyPr>
          <a:lstStyle/>
          <a:p>
            <a:r>
              <a:rPr lang="en-IN" sz="4800" dirty="0"/>
              <a:t>3NF (Third Normal Form) Rules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7BC0995C-2A2F-4BE1-9655-6D5A7A243EE3}"/>
              </a:ext>
            </a:extLst>
          </p:cNvPr>
          <p:cNvSpPr txBox="1">
            <a:spLocks/>
          </p:cNvSpPr>
          <p:nvPr/>
        </p:nvSpPr>
        <p:spPr>
          <a:xfrm>
            <a:off x="4959855" y="609128"/>
            <a:ext cx="6132133" cy="177012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200" dirty="0">
                <a:latin typeface="arial" panose="020B0604020202020204" pitchFamily="34" charset="0"/>
              </a:rPr>
              <a:t>A relation is in third normal form, if there is no transitive dependency for non-prime attributes as well as it is in second normal form.</a:t>
            </a:r>
          </a:p>
        </p:txBody>
      </p:sp>
      <p:cxnSp>
        <p:nvCxnSpPr>
          <p:cNvPr id="13" name="Straight Arrow Connector 12">
            <a:extLst>
              <a:ext uri="{FF2B5EF4-FFF2-40B4-BE49-F238E27FC236}">
                <a16:creationId xmlns:a16="http://schemas.microsoft.com/office/drawing/2014/main" id="{3B902502-295A-4CB0-9DB3-1F311E9D7E2F}"/>
              </a:ext>
            </a:extLst>
          </p:cNvPr>
          <p:cNvCxnSpPr>
            <a:cxnSpLocks/>
          </p:cNvCxnSpPr>
          <p:nvPr/>
        </p:nvCxnSpPr>
        <p:spPr>
          <a:xfrm>
            <a:off x="8233410" y="3929201"/>
            <a:ext cx="0" cy="42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1FAC42E-734D-4075-969C-64CA2AC5D64B}"/>
              </a:ext>
            </a:extLst>
          </p:cNvPr>
          <p:cNvPicPr>
            <a:picLocks noChangeAspect="1"/>
          </p:cNvPicPr>
          <p:nvPr/>
        </p:nvPicPr>
        <p:blipFill>
          <a:blip r:embed="rId2"/>
          <a:stretch>
            <a:fillRect/>
          </a:stretch>
        </p:blipFill>
        <p:spPr>
          <a:xfrm>
            <a:off x="4945402" y="2319476"/>
            <a:ext cx="6981825" cy="1609725"/>
          </a:xfrm>
          <a:prstGeom prst="rect">
            <a:avLst/>
          </a:prstGeom>
        </p:spPr>
      </p:pic>
      <p:pic>
        <p:nvPicPr>
          <p:cNvPr id="4" name="Picture 3">
            <a:extLst>
              <a:ext uri="{FF2B5EF4-FFF2-40B4-BE49-F238E27FC236}">
                <a16:creationId xmlns:a16="http://schemas.microsoft.com/office/drawing/2014/main" id="{26A16714-3E24-4E84-B05F-2CA22A396B71}"/>
              </a:ext>
            </a:extLst>
          </p:cNvPr>
          <p:cNvPicPr>
            <a:picLocks noChangeAspect="1"/>
          </p:cNvPicPr>
          <p:nvPr/>
        </p:nvPicPr>
        <p:blipFill>
          <a:blip r:embed="rId3"/>
          <a:stretch>
            <a:fillRect/>
          </a:stretch>
        </p:blipFill>
        <p:spPr>
          <a:xfrm>
            <a:off x="4959855" y="4427601"/>
            <a:ext cx="4295775" cy="1552575"/>
          </a:xfrm>
          <a:prstGeom prst="rect">
            <a:avLst/>
          </a:prstGeom>
        </p:spPr>
      </p:pic>
      <p:pic>
        <p:nvPicPr>
          <p:cNvPr id="7" name="Picture 6">
            <a:extLst>
              <a:ext uri="{FF2B5EF4-FFF2-40B4-BE49-F238E27FC236}">
                <a16:creationId xmlns:a16="http://schemas.microsoft.com/office/drawing/2014/main" id="{3ADF0281-3EF6-4485-8AF6-A17EEB7DB613}"/>
              </a:ext>
            </a:extLst>
          </p:cNvPr>
          <p:cNvPicPr>
            <a:picLocks noChangeAspect="1"/>
          </p:cNvPicPr>
          <p:nvPr/>
        </p:nvPicPr>
        <p:blipFill>
          <a:blip r:embed="rId4"/>
          <a:stretch>
            <a:fillRect/>
          </a:stretch>
        </p:blipFill>
        <p:spPr>
          <a:xfrm>
            <a:off x="9464991" y="4494276"/>
            <a:ext cx="2514600" cy="1485900"/>
          </a:xfrm>
          <a:prstGeom prst="rect">
            <a:avLst/>
          </a:prstGeom>
        </p:spPr>
      </p:pic>
    </p:spTree>
    <p:extLst>
      <p:ext uri="{BB962C8B-B14F-4D97-AF65-F5344CB8AC3E}">
        <p14:creationId xmlns:p14="http://schemas.microsoft.com/office/powerpoint/2010/main" val="259977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2DE84-6235-439F-B4B3-1E229430C8BC}"/>
              </a:ext>
            </a:extLst>
          </p:cNvPr>
          <p:cNvSpPr>
            <a:spLocks noGrp="1"/>
          </p:cNvSpPr>
          <p:nvPr>
            <p:ph type="title"/>
          </p:nvPr>
        </p:nvSpPr>
        <p:spPr>
          <a:xfrm>
            <a:off x="7045534" y="300799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Questions</a:t>
            </a:r>
          </a:p>
        </p:txBody>
      </p:sp>
      <p:pic>
        <p:nvPicPr>
          <p:cNvPr id="21" name="Graphic 6" descr="Help">
            <a:extLst>
              <a:ext uri="{FF2B5EF4-FFF2-40B4-BE49-F238E27FC236}">
                <a16:creationId xmlns:a16="http://schemas.microsoft.com/office/drawing/2014/main" id="{A3E77C46-17E3-44D1-B559-4037AA827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3"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676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DFD8CA4-B5AD-4EC3-8415-7A39BFF87A9E}"/>
              </a:ext>
            </a:extLst>
          </p:cNvPr>
          <p:cNvSpPr>
            <a:spLocks noGrp="1"/>
          </p:cNvSpPr>
          <p:nvPr>
            <p:ph type="title"/>
          </p:nvPr>
        </p:nvSpPr>
        <p:spPr>
          <a:xfrm>
            <a:off x="6810060" y="2794881"/>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pic>
        <p:nvPicPr>
          <p:cNvPr id="33" name="Graphic 32" descr="Handshake">
            <a:extLst>
              <a:ext uri="{FF2B5EF4-FFF2-40B4-BE49-F238E27FC236}">
                <a16:creationId xmlns:a16="http://schemas.microsoft.com/office/drawing/2014/main" id="{8C9EF11E-61D8-433F-93A4-3045E218A0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40" name="Group 39">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1" name="Freeform: Shape 40">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3145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Database</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067700" y="1033294"/>
            <a:ext cx="5962206" cy="4305659"/>
          </a:xfrm>
        </p:spPr>
        <p:txBody>
          <a:bodyPr anchor="ctr">
            <a:normAutofit/>
          </a:bodyPr>
          <a:lstStyle/>
          <a:p>
            <a:pPr>
              <a:lnSpc>
                <a:spcPct val="150000"/>
              </a:lnSpc>
            </a:pPr>
            <a:r>
              <a:rPr lang="en-IN" sz="2200" b="0" i="0" dirty="0">
                <a:effectLst/>
                <a:latin typeface="arial" panose="020B0604020202020204" pitchFamily="34" charset="0"/>
              </a:rPr>
              <a:t>A database is an organized collection of data, so that it can be easily accessed and managed.</a:t>
            </a:r>
            <a:endParaRPr lang="en-IN" sz="2200" dirty="0">
              <a:latin typeface="arial" panose="020B0604020202020204" pitchFamily="34" charset="0"/>
            </a:endParaRPr>
          </a:p>
          <a:p>
            <a:pPr>
              <a:lnSpc>
                <a:spcPct val="150000"/>
              </a:lnSpc>
            </a:pPr>
            <a:r>
              <a:rPr lang="en-IN" sz="2200" dirty="0">
                <a:latin typeface="arial" panose="020B0604020202020204" pitchFamily="34" charset="0"/>
              </a:rPr>
              <a:t>The main purpose of the database is to operate a large amount of information by storing, retrieving, and managing data.</a:t>
            </a:r>
          </a:p>
          <a:p>
            <a:pPr>
              <a:lnSpc>
                <a:spcPct val="150000"/>
              </a:lnSpc>
            </a:pPr>
            <a:endParaRPr lang="en-IN" sz="1400" b="1" dirty="0">
              <a:latin typeface="arial" panose="020B0604020202020204" pitchFamily="34" charset="0"/>
            </a:endParaRPr>
          </a:p>
          <a:p>
            <a:pPr>
              <a:lnSpc>
                <a:spcPct val="150000"/>
              </a:lnSpc>
            </a:pPr>
            <a:endParaRPr lang="en-IN" sz="1400" b="1" dirty="0">
              <a:latin typeface="arial" panose="020B0604020202020204" pitchFamily="34" charset="0"/>
            </a:endParaRPr>
          </a:p>
        </p:txBody>
      </p:sp>
    </p:spTree>
    <p:extLst>
      <p:ext uri="{BB962C8B-B14F-4D97-AF65-F5344CB8AC3E}">
        <p14:creationId xmlns:p14="http://schemas.microsoft.com/office/powerpoint/2010/main" val="78282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Components of Database</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011312" y="1227604"/>
            <a:ext cx="5962250" cy="4567428"/>
          </a:xfrm>
        </p:spPr>
        <p:txBody>
          <a:bodyPr anchor="ctr">
            <a:normAutofit/>
          </a:bodyPr>
          <a:lstStyle/>
          <a:p>
            <a:pPr>
              <a:lnSpc>
                <a:spcPct val="150000"/>
              </a:lnSpc>
            </a:pPr>
            <a:r>
              <a:rPr lang="en-IN" sz="2200" dirty="0">
                <a:latin typeface="arial" panose="020B0604020202020204" pitchFamily="34" charset="0"/>
              </a:rPr>
              <a:t>Table</a:t>
            </a:r>
          </a:p>
          <a:p>
            <a:pPr>
              <a:lnSpc>
                <a:spcPct val="150000"/>
              </a:lnSpc>
            </a:pPr>
            <a:r>
              <a:rPr lang="en-IN" sz="2200" dirty="0">
                <a:latin typeface="arial" panose="020B0604020202020204" pitchFamily="34" charset="0"/>
              </a:rPr>
              <a:t>Field/Column</a:t>
            </a:r>
          </a:p>
          <a:p>
            <a:pPr>
              <a:lnSpc>
                <a:spcPct val="150000"/>
              </a:lnSpc>
            </a:pPr>
            <a:r>
              <a:rPr lang="en-IN" sz="2200" dirty="0">
                <a:latin typeface="arial" panose="020B0604020202020204" pitchFamily="34" charset="0"/>
              </a:rPr>
              <a:t>Row</a:t>
            </a:r>
          </a:p>
          <a:p>
            <a:pPr>
              <a:lnSpc>
                <a:spcPct val="150000"/>
              </a:lnSpc>
            </a:pPr>
            <a:r>
              <a:rPr lang="en-IN" sz="2200" dirty="0">
                <a:latin typeface="arial" panose="020B0604020202020204" pitchFamily="34" charset="0"/>
              </a:rPr>
              <a:t>Constraints</a:t>
            </a:r>
          </a:p>
          <a:p>
            <a:pPr>
              <a:lnSpc>
                <a:spcPct val="150000"/>
              </a:lnSpc>
            </a:pPr>
            <a:r>
              <a:rPr lang="en-IN" sz="2200" dirty="0">
                <a:latin typeface="arial" panose="020B0604020202020204" pitchFamily="34" charset="0"/>
              </a:rPr>
              <a:t>Procedures</a:t>
            </a:r>
          </a:p>
          <a:p>
            <a:pPr>
              <a:lnSpc>
                <a:spcPct val="150000"/>
              </a:lnSpc>
            </a:pPr>
            <a:r>
              <a:rPr lang="en-IN" sz="2200" dirty="0">
                <a:latin typeface="arial" panose="020B0604020202020204" pitchFamily="34" charset="0"/>
              </a:rPr>
              <a:t>Functions</a:t>
            </a:r>
          </a:p>
          <a:p>
            <a:pPr>
              <a:lnSpc>
                <a:spcPct val="150000"/>
              </a:lnSpc>
            </a:pPr>
            <a:r>
              <a:rPr lang="en-IN" sz="2200" dirty="0">
                <a:latin typeface="arial" panose="020B0604020202020204" pitchFamily="34" charset="0"/>
              </a:rPr>
              <a:t>Indexes</a:t>
            </a:r>
          </a:p>
          <a:p>
            <a:pPr marL="0" indent="0">
              <a:lnSpc>
                <a:spcPct val="150000"/>
              </a:lnSpc>
              <a:buNone/>
            </a:pPr>
            <a:endParaRPr lang="en-IN" sz="1400" b="1" dirty="0">
              <a:latin typeface="arial" panose="020B0604020202020204" pitchFamily="34" charset="0"/>
            </a:endParaRPr>
          </a:p>
          <a:p>
            <a:pPr>
              <a:lnSpc>
                <a:spcPct val="150000"/>
              </a:lnSpc>
            </a:pPr>
            <a:endParaRPr lang="en-IN" sz="1400" b="1" dirty="0">
              <a:latin typeface="arial" panose="020B0604020202020204" pitchFamily="34" charset="0"/>
            </a:endParaRPr>
          </a:p>
        </p:txBody>
      </p:sp>
    </p:spTree>
    <p:extLst>
      <p:ext uri="{BB962C8B-B14F-4D97-AF65-F5344CB8AC3E}">
        <p14:creationId xmlns:p14="http://schemas.microsoft.com/office/powerpoint/2010/main" val="10542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38480"/>
            <a:ext cx="3600860" cy="5431536"/>
          </a:xfrm>
        </p:spPr>
        <p:txBody>
          <a:bodyPr>
            <a:normAutofit/>
          </a:bodyPr>
          <a:lstStyle/>
          <a:p>
            <a:r>
              <a:rPr lang="en-US" sz="4800" dirty="0"/>
              <a:t>Database</a:t>
            </a:r>
            <a:br>
              <a:rPr lang="en-US" sz="4800" dirty="0"/>
            </a:br>
            <a:r>
              <a:rPr lang="en-US" sz="4800" dirty="0"/>
              <a:t>Example</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7241314" y="1027579"/>
            <a:ext cx="5962250" cy="4567428"/>
          </a:xfrm>
        </p:spPr>
        <p:txBody>
          <a:bodyPr anchor="ctr">
            <a:normAutofit/>
          </a:bodyPr>
          <a:lstStyle/>
          <a:p>
            <a:pPr marL="0" indent="0">
              <a:lnSpc>
                <a:spcPct val="150000"/>
              </a:lnSpc>
              <a:buNone/>
            </a:pPr>
            <a:endParaRPr lang="en-IN" sz="1400" b="1" dirty="0">
              <a:latin typeface="arial" panose="020B0604020202020204" pitchFamily="34" charset="0"/>
            </a:endParaRPr>
          </a:p>
          <a:p>
            <a:pPr>
              <a:lnSpc>
                <a:spcPct val="150000"/>
              </a:lnSpc>
            </a:pPr>
            <a:endParaRPr lang="en-IN" sz="1400" b="1" dirty="0">
              <a:latin typeface="arial" panose="020B0604020202020204" pitchFamily="34" charset="0"/>
            </a:endParaRPr>
          </a:p>
        </p:txBody>
      </p:sp>
      <p:pic>
        <p:nvPicPr>
          <p:cNvPr id="1026" name="Picture 2">
            <a:extLst>
              <a:ext uri="{FF2B5EF4-FFF2-40B4-BE49-F238E27FC236}">
                <a16:creationId xmlns:a16="http://schemas.microsoft.com/office/drawing/2014/main" id="{096D85A3-5584-455C-9CB3-448FDB625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652" y="1257300"/>
            <a:ext cx="63627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52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RDBMS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5819967" cy="3501749"/>
          </a:xfrm>
        </p:spPr>
        <p:txBody>
          <a:bodyPr anchor="ctr">
            <a:normAutofit/>
          </a:bodyPr>
          <a:lstStyle/>
          <a:p>
            <a:pPr>
              <a:lnSpc>
                <a:spcPct val="150000"/>
              </a:lnSpc>
            </a:pPr>
            <a:r>
              <a:rPr lang="en-IN" sz="2200" b="0" i="0" dirty="0">
                <a:effectLst/>
                <a:latin typeface="arial" panose="020B0604020202020204" pitchFamily="34" charset="0"/>
              </a:rPr>
              <a:t>A database management system (DBMS) that incorporates the relational-data model, normally including a Structured Query Language (SQL) application programming interface.</a:t>
            </a:r>
          </a:p>
          <a:p>
            <a:pPr>
              <a:lnSpc>
                <a:spcPct val="150000"/>
              </a:lnSpc>
            </a:pPr>
            <a:endParaRPr lang="en-IN" sz="1400" b="1" dirty="0">
              <a:latin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5AB7F207-98EE-462B-8CD9-BFE69A080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356" y="3288389"/>
            <a:ext cx="5364480" cy="3017520"/>
          </a:xfrm>
          <a:prstGeom prst="rect">
            <a:avLst/>
          </a:prstGeom>
        </p:spPr>
      </p:pic>
    </p:spTree>
    <p:extLst>
      <p:ext uri="{BB962C8B-B14F-4D97-AF65-F5344CB8AC3E}">
        <p14:creationId xmlns:p14="http://schemas.microsoft.com/office/powerpoint/2010/main" val="8216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897294" cy="5431536"/>
          </a:xfrm>
        </p:spPr>
        <p:txBody>
          <a:bodyPr>
            <a:normAutofit/>
          </a:bodyPr>
          <a:lstStyle/>
          <a:p>
            <a:r>
              <a:rPr lang="en-US" sz="4800" dirty="0"/>
              <a:t>SQL</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6224335" cy="5431536"/>
          </a:xfrm>
        </p:spPr>
        <p:txBody>
          <a:bodyPr anchor="ctr">
            <a:normAutofit/>
          </a:bodyPr>
          <a:lstStyle/>
          <a:p>
            <a:pPr>
              <a:lnSpc>
                <a:spcPct val="150000"/>
              </a:lnSpc>
            </a:pPr>
            <a:r>
              <a:rPr lang="en-IN" sz="2200" b="0" i="0" dirty="0">
                <a:effectLst/>
                <a:latin typeface="arial" panose="020B0604020202020204" pitchFamily="34" charset="0"/>
              </a:rPr>
              <a:t>SQL is Structured Query Language, which is a computer language for storing, manipulating and retrieving data stored in a relational database.</a:t>
            </a:r>
          </a:p>
          <a:p>
            <a:pPr>
              <a:lnSpc>
                <a:spcPct val="150000"/>
              </a:lnSpc>
            </a:pPr>
            <a:r>
              <a:rPr lang="en-IN" sz="2200" dirty="0">
                <a:latin typeface="arial" panose="020B0604020202020204" pitchFamily="34" charset="0"/>
              </a:rPr>
              <a:t>SQL is the standard language for Relational Database System. All the Relational Database Management Systems (RDMS) like MySQL, MS Access, Oracle, Sybase, Informix, Postgres and SQL Server use SQL as their standard database language.</a:t>
            </a:r>
          </a:p>
        </p:txBody>
      </p:sp>
    </p:spTree>
    <p:extLst>
      <p:ext uri="{BB962C8B-B14F-4D97-AF65-F5344CB8AC3E}">
        <p14:creationId xmlns:p14="http://schemas.microsoft.com/office/powerpoint/2010/main" val="157228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897294" cy="5431536"/>
          </a:xfrm>
        </p:spPr>
        <p:txBody>
          <a:bodyPr>
            <a:normAutofit/>
          </a:bodyPr>
          <a:lstStyle/>
          <a:p>
            <a:r>
              <a:rPr lang="en-US" sz="4800" dirty="0"/>
              <a:t>Applications of SQL</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5892865" cy="4956048"/>
          </a:xfrm>
        </p:spPr>
        <p:txBody>
          <a:bodyPr anchor="ctr">
            <a:normAutofit/>
          </a:bodyPr>
          <a:lstStyle/>
          <a:p>
            <a:pPr>
              <a:lnSpc>
                <a:spcPct val="150000"/>
              </a:lnSpc>
            </a:pPr>
            <a:r>
              <a:rPr lang="en-IN" sz="2200" b="0" i="0" dirty="0">
                <a:effectLst/>
                <a:latin typeface="arial" panose="020B0604020202020204" pitchFamily="34" charset="0"/>
              </a:rPr>
              <a:t>Allows users to access data in the relational database management systems</a:t>
            </a:r>
          </a:p>
          <a:p>
            <a:pPr>
              <a:lnSpc>
                <a:spcPct val="150000"/>
              </a:lnSpc>
            </a:pPr>
            <a:r>
              <a:rPr lang="en-IN" sz="2200" b="0" i="0" dirty="0">
                <a:effectLst/>
                <a:latin typeface="arial" panose="020B0604020202020204" pitchFamily="34" charset="0"/>
              </a:rPr>
              <a:t>Allows users to describe the data</a:t>
            </a:r>
          </a:p>
          <a:p>
            <a:pPr>
              <a:lnSpc>
                <a:spcPct val="150000"/>
              </a:lnSpc>
            </a:pPr>
            <a:r>
              <a:rPr lang="en-IN" sz="2200" b="0" i="0" dirty="0">
                <a:effectLst/>
                <a:latin typeface="arial" panose="020B0604020202020204" pitchFamily="34" charset="0"/>
              </a:rPr>
              <a:t>Allows users to create and drop databases and tables</a:t>
            </a:r>
          </a:p>
          <a:p>
            <a:pPr>
              <a:lnSpc>
                <a:spcPct val="150000"/>
              </a:lnSpc>
            </a:pPr>
            <a:r>
              <a:rPr lang="en-IN" sz="2200" b="0" i="0" dirty="0">
                <a:effectLst/>
                <a:latin typeface="arial" panose="020B0604020202020204" pitchFamily="34" charset="0"/>
              </a:rPr>
              <a:t>Allows users to create view, stored procedure, functions in a database.</a:t>
            </a:r>
          </a:p>
        </p:txBody>
      </p:sp>
    </p:spTree>
    <p:extLst>
      <p:ext uri="{BB962C8B-B14F-4D97-AF65-F5344CB8AC3E}">
        <p14:creationId xmlns:p14="http://schemas.microsoft.com/office/powerpoint/2010/main" val="82523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897294" cy="5431536"/>
          </a:xfrm>
        </p:spPr>
        <p:txBody>
          <a:bodyPr>
            <a:normAutofit/>
          </a:bodyPr>
          <a:lstStyle/>
          <a:p>
            <a:r>
              <a:rPr lang="en-US" sz="4800" dirty="0"/>
              <a:t>SQL Syntax</a:t>
            </a:r>
            <a:br>
              <a:rPr lang="en-US" sz="4800" dirty="0"/>
            </a:br>
            <a:r>
              <a:rPr lang="en-US" sz="4800" dirty="0"/>
              <a:t>-Select</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5892865" cy="4956048"/>
          </a:xfrm>
        </p:spPr>
        <p:txBody>
          <a:bodyPr anchor="ctr">
            <a:normAutofit/>
          </a:bodyPr>
          <a:lstStyle/>
          <a:p>
            <a:pPr>
              <a:lnSpc>
                <a:spcPct val="150000"/>
              </a:lnSpc>
            </a:pPr>
            <a:r>
              <a:rPr lang="en-IN" sz="2200" b="0" i="0" dirty="0">
                <a:effectLst/>
                <a:latin typeface="arial" panose="020B0604020202020204" pitchFamily="34" charset="0"/>
              </a:rPr>
              <a:t>Select Statement- SELECT statement is used to select data from a database.</a:t>
            </a:r>
          </a:p>
          <a:p>
            <a:pPr>
              <a:lnSpc>
                <a:spcPct val="150000"/>
              </a:lnSpc>
            </a:pPr>
            <a:r>
              <a:rPr lang="en-IN" sz="2200" b="0" i="0" dirty="0">
                <a:effectLst/>
                <a:latin typeface="arial" panose="020B0604020202020204" pitchFamily="34" charset="0"/>
              </a:rPr>
              <a:t>The data returned is stored in a result table, called the result-set.</a:t>
            </a:r>
          </a:p>
          <a:p>
            <a:pPr>
              <a:lnSpc>
                <a:spcPct val="150000"/>
              </a:lnSpc>
            </a:pPr>
            <a:endParaRPr lang="en-IN" sz="2200" b="0" i="0" dirty="0">
              <a:effectLst/>
              <a:latin typeface="arial" panose="020B0604020202020204" pitchFamily="34" charset="0"/>
            </a:endParaRPr>
          </a:p>
          <a:p>
            <a:pPr lvl="1">
              <a:lnSpc>
                <a:spcPct val="150000"/>
              </a:lnSpc>
            </a:pPr>
            <a:endParaRPr lang="en-IN" sz="1800" b="0" i="0" dirty="0">
              <a:effectLst/>
              <a:latin typeface="arial" panose="020B0604020202020204" pitchFamily="34" charset="0"/>
            </a:endParaRPr>
          </a:p>
        </p:txBody>
      </p:sp>
      <p:pic>
        <p:nvPicPr>
          <p:cNvPr id="7" name="Picture 6">
            <a:extLst>
              <a:ext uri="{FF2B5EF4-FFF2-40B4-BE49-F238E27FC236}">
                <a16:creationId xmlns:a16="http://schemas.microsoft.com/office/drawing/2014/main" id="{60D03041-6542-4BC6-8E63-66C12B933535}"/>
              </a:ext>
            </a:extLst>
          </p:cNvPr>
          <p:cNvPicPr>
            <a:picLocks noChangeAspect="1"/>
          </p:cNvPicPr>
          <p:nvPr/>
        </p:nvPicPr>
        <p:blipFill>
          <a:blip r:embed="rId2"/>
          <a:stretch>
            <a:fillRect/>
          </a:stretch>
        </p:blipFill>
        <p:spPr>
          <a:xfrm>
            <a:off x="5951601" y="3896360"/>
            <a:ext cx="2905125" cy="590550"/>
          </a:xfrm>
          <a:prstGeom prst="rect">
            <a:avLst/>
          </a:prstGeom>
        </p:spPr>
      </p:pic>
    </p:spTree>
    <p:extLst>
      <p:ext uri="{BB962C8B-B14F-4D97-AF65-F5344CB8AC3E}">
        <p14:creationId xmlns:p14="http://schemas.microsoft.com/office/powerpoint/2010/main" val="103772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897294" cy="5431536"/>
          </a:xfrm>
        </p:spPr>
        <p:txBody>
          <a:bodyPr>
            <a:normAutofit/>
          </a:bodyPr>
          <a:lstStyle/>
          <a:p>
            <a:r>
              <a:rPr lang="en-US" sz="4800" dirty="0"/>
              <a:t>SQL WHERE</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5892865" cy="4956048"/>
          </a:xfrm>
        </p:spPr>
        <p:txBody>
          <a:bodyPr anchor="ctr">
            <a:normAutofit/>
          </a:bodyPr>
          <a:lstStyle/>
          <a:p>
            <a:pPr>
              <a:lnSpc>
                <a:spcPct val="150000"/>
              </a:lnSpc>
            </a:pPr>
            <a:r>
              <a:rPr lang="en-IN" sz="2200" b="0" i="0" dirty="0">
                <a:effectLst/>
                <a:latin typeface="arial" panose="020B0604020202020204" pitchFamily="34" charset="0"/>
              </a:rPr>
              <a:t>The WHERE clause is used to filter records.</a:t>
            </a:r>
          </a:p>
          <a:p>
            <a:pPr>
              <a:lnSpc>
                <a:spcPct val="150000"/>
              </a:lnSpc>
            </a:pPr>
            <a:r>
              <a:rPr lang="en-IN" sz="2200" b="0" i="0" dirty="0">
                <a:effectLst/>
                <a:latin typeface="arial" panose="020B0604020202020204" pitchFamily="34" charset="0"/>
              </a:rPr>
              <a:t>It is used to extract only those records that fulfil a specified condition.</a:t>
            </a:r>
          </a:p>
          <a:p>
            <a:pPr lvl="1">
              <a:lnSpc>
                <a:spcPct val="150000"/>
              </a:lnSpc>
            </a:pPr>
            <a:endParaRPr lang="en-IN" sz="1800" b="0" i="0" dirty="0">
              <a:effectLst/>
              <a:latin typeface="arial" panose="020B0604020202020204" pitchFamily="34" charset="0"/>
            </a:endParaRPr>
          </a:p>
        </p:txBody>
      </p:sp>
      <p:pic>
        <p:nvPicPr>
          <p:cNvPr id="5" name="Picture 4">
            <a:extLst>
              <a:ext uri="{FF2B5EF4-FFF2-40B4-BE49-F238E27FC236}">
                <a16:creationId xmlns:a16="http://schemas.microsoft.com/office/drawing/2014/main" id="{F8D62AED-B8E2-406D-9914-2CE4387D6679}"/>
              </a:ext>
            </a:extLst>
          </p:cNvPr>
          <p:cNvPicPr>
            <a:picLocks noChangeAspect="1"/>
          </p:cNvPicPr>
          <p:nvPr/>
        </p:nvPicPr>
        <p:blipFill>
          <a:blip r:embed="rId2"/>
          <a:stretch>
            <a:fillRect/>
          </a:stretch>
        </p:blipFill>
        <p:spPr>
          <a:xfrm>
            <a:off x="5935345" y="4102417"/>
            <a:ext cx="3409950" cy="542925"/>
          </a:xfrm>
          <a:prstGeom prst="rect">
            <a:avLst/>
          </a:prstGeom>
        </p:spPr>
      </p:pic>
    </p:spTree>
    <p:extLst>
      <p:ext uri="{BB962C8B-B14F-4D97-AF65-F5344CB8AC3E}">
        <p14:creationId xmlns:p14="http://schemas.microsoft.com/office/powerpoint/2010/main" val="3840381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1094</TotalTime>
  <Words>497</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Calibri</vt:lpstr>
      <vt:lpstr>Calibri Light</vt:lpstr>
      <vt:lpstr>Office Theme</vt:lpstr>
      <vt:lpstr>Fundamentals of RDBMS</vt:lpstr>
      <vt:lpstr>Database</vt:lpstr>
      <vt:lpstr>Components of Database</vt:lpstr>
      <vt:lpstr>Database Example</vt:lpstr>
      <vt:lpstr>RDBMS</vt:lpstr>
      <vt:lpstr>SQL</vt:lpstr>
      <vt:lpstr>Applications of SQL</vt:lpstr>
      <vt:lpstr>SQL Syntax -Select</vt:lpstr>
      <vt:lpstr>SQL WHERE</vt:lpstr>
      <vt:lpstr>Tools required to learn SQL</vt:lpstr>
      <vt:lpstr>Normalization</vt:lpstr>
      <vt:lpstr>Normalization - Advantages</vt:lpstr>
      <vt:lpstr>1NF (First Normal Form) Rules</vt:lpstr>
      <vt:lpstr>2NF (Second Normal Form) Rules</vt:lpstr>
      <vt:lpstr>3NF (Third Normal Form) Rules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Pandidurai, Aravinth11</dc:creator>
  <cp:lastModifiedBy>Pandidurai, Aravinth11</cp:lastModifiedBy>
  <cp:revision>239</cp:revision>
  <dcterms:created xsi:type="dcterms:W3CDTF">2022-01-21T06:29:36Z</dcterms:created>
  <dcterms:modified xsi:type="dcterms:W3CDTF">2022-04-12T07:30:12Z</dcterms:modified>
</cp:coreProperties>
</file>