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7DB44C49-3140-42A4-B5F6-65E6604B6293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2A48C4F-0F45-4D51-BDC9-A1CF27CB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DB44C49-3140-42A4-B5F6-65E6604B6293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2A48C4F-0F45-4D51-BDC9-A1CF27CB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Forensics – COMP </a:t>
            </a:r>
            <a:r>
              <a:rPr lang="en-US" smtClean="0"/>
              <a:t>5350/6350 </a:t>
            </a:r>
            <a:r>
              <a:rPr lang="en-US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191000"/>
            <a:ext cx="4953000" cy="175260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A</a:t>
            </a:r>
            <a:r>
              <a:rPr lang="en-US" dirty="0" err="1" smtClean="0"/>
              <a:t>R</a:t>
            </a:r>
            <a:r>
              <a:rPr lang="en-US" dirty="0" err="1" smtClean="0"/>
              <a:t>avipati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VType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356" y="2648464"/>
            <a:ext cx="3250783" cy="2065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17" y="2648465"/>
            <a:ext cx="5918567" cy="2065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3042" y="5203065"/>
            <a:ext cx="1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3825" y="520306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VType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Overlays are needed when void pointers are in play.</a:t>
            </a:r>
          </a:p>
          <a:p>
            <a:r>
              <a:rPr lang="en-US" dirty="0"/>
              <a:t>A void pointer is a </a:t>
            </a:r>
            <a:r>
              <a:rPr lang="en-US" dirty="0" smtClean="0"/>
              <a:t>pointer to </a:t>
            </a:r>
            <a:r>
              <a:rPr lang="en-US" dirty="0"/>
              <a:t>data whose type is unknown or arbitrary at the time of the </a:t>
            </a:r>
            <a:r>
              <a:rPr lang="en-US" dirty="0" smtClean="0"/>
              <a:t>allocation</a:t>
            </a:r>
          </a:p>
          <a:p>
            <a:r>
              <a:rPr lang="en-US" dirty="0" smtClean="0"/>
              <a:t>Debugging information is not enough to understand type of the data</a:t>
            </a:r>
          </a:p>
          <a:p>
            <a:r>
              <a:rPr lang="en-US" dirty="0" smtClean="0"/>
              <a:t>Once the type is determined by reverse engineering or trial and error – Overlays overrides automated definition</a:t>
            </a:r>
          </a:p>
          <a:p>
            <a:r>
              <a:rPr lang="en-US" dirty="0" smtClean="0"/>
              <a:t>They provide convenience and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9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Example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460" y="2691684"/>
            <a:ext cx="10198414" cy="17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that provides flexible and consistent access to </a:t>
            </a:r>
            <a:r>
              <a:rPr lang="en-US" dirty="0" smtClean="0"/>
              <a:t>data in RAM</a:t>
            </a:r>
          </a:p>
          <a:p>
            <a:r>
              <a:rPr lang="en-US" dirty="0"/>
              <a:t>handles virtual-to-physical-address </a:t>
            </a:r>
            <a:r>
              <a:rPr lang="en-US" dirty="0" smtClean="0"/>
              <a:t>translation</a:t>
            </a:r>
          </a:p>
          <a:p>
            <a:r>
              <a:rPr lang="en-US" dirty="0" smtClean="0"/>
              <a:t>Transparently accounts </a:t>
            </a:r>
            <a:r>
              <a:rPr lang="en-US" dirty="0"/>
              <a:t>for differences in memory dump file formats (for example, the </a:t>
            </a:r>
            <a:r>
              <a:rPr lang="en-US" dirty="0" smtClean="0"/>
              <a:t>proprietary headers </a:t>
            </a:r>
            <a:r>
              <a:rPr lang="en-US" dirty="0"/>
              <a:t>added to Microsoft crash dumps or the compression schemes used in </a:t>
            </a:r>
            <a:r>
              <a:rPr lang="en-US" dirty="0" smtClean="0"/>
              <a:t>hibernation files).</a:t>
            </a:r>
          </a:p>
          <a:p>
            <a:r>
              <a:rPr lang="en-US" dirty="0" smtClean="0"/>
              <a:t>Volatility uses stacked AS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5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helps in providing abstraction</a:t>
            </a:r>
          </a:p>
          <a:p>
            <a:r>
              <a:rPr lang="en-US" dirty="0" smtClean="0"/>
              <a:t>User need not worry about the </a:t>
            </a:r>
            <a:r>
              <a:rPr lang="en-US" dirty="0"/>
              <a:t>differences (such as how data is stored, compressed, </a:t>
            </a:r>
            <a:r>
              <a:rPr lang="en-US" dirty="0" err="1"/>
              <a:t>etc</a:t>
            </a:r>
            <a:r>
              <a:rPr lang="en-US" dirty="0"/>
              <a:t>) between raw dumps, crash dumps, or hibernation </a:t>
            </a:r>
            <a:r>
              <a:rPr lang="en-US" dirty="0" smtClean="0"/>
              <a:t>files, in other words, different memory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1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Volatility object </a:t>
            </a:r>
            <a:r>
              <a:rPr lang="en-US" dirty="0"/>
              <a:t>(or just </a:t>
            </a:r>
            <a:r>
              <a:rPr lang="en-US" i="1" dirty="0"/>
              <a:t>object </a:t>
            </a:r>
            <a:r>
              <a:rPr lang="en-US" dirty="0"/>
              <a:t>for short) is an instance of a structure that exists at a </a:t>
            </a:r>
            <a:r>
              <a:rPr lang="en-US" dirty="0" smtClean="0"/>
              <a:t>specific address </a:t>
            </a:r>
            <a:r>
              <a:rPr lang="en-US" dirty="0"/>
              <a:t>within an address space (AS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Objects are created object.obj() API</a:t>
            </a:r>
          </a:p>
          <a:p>
            <a:r>
              <a:rPr lang="en-US" dirty="0" smtClean="0"/>
              <a:t>It is used to access any of the structures members</a:t>
            </a:r>
          </a:p>
          <a:p>
            <a:r>
              <a:rPr lang="en-US" dirty="0" smtClean="0"/>
              <a:t>An object class has methods and properties attached to object </a:t>
            </a:r>
          </a:p>
          <a:p>
            <a:r>
              <a:rPr lang="en-US" dirty="0" smtClean="0"/>
              <a:t>Object class helps in code sharing and use of API’s within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6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profile is a collection of the </a:t>
            </a:r>
            <a:r>
              <a:rPr lang="en-US" dirty="0" err="1"/>
              <a:t>VTypes</a:t>
            </a:r>
            <a:r>
              <a:rPr lang="en-US" dirty="0"/>
              <a:t>, overlays, and object classes for a specific </a:t>
            </a:r>
            <a:r>
              <a:rPr lang="en-US" dirty="0" smtClean="0"/>
              <a:t>operating system </a:t>
            </a:r>
            <a:r>
              <a:rPr lang="en-US" dirty="0"/>
              <a:t>version and hardware architecture (x86, x64, ARM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also includes metadata, system calls, low-level types of native languages and their sizes, address of critical global variables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5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Volatility has Windows profiles pre-built </a:t>
            </a:r>
          </a:p>
          <a:p>
            <a:r>
              <a:rPr lang="en-US" dirty="0" smtClean="0"/>
              <a:t>To get available profiles use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python vol.py –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info|grep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 Win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73" y="3397405"/>
            <a:ext cx="7316187" cy="264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4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for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is different </a:t>
            </a:r>
            <a:r>
              <a:rPr lang="en-US" dirty="0" smtClean="0"/>
              <a:t>due to </a:t>
            </a:r>
            <a:r>
              <a:rPr lang="en-US" dirty="0"/>
              <a:t>the large number of kernel versions, </a:t>
            </a:r>
            <a:r>
              <a:rPr lang="en-US" dirty="0" err="1"/>
              <a:t>subkernel</a:t>
            </a:r>
            <a:r>
              <a:rPr lang="en-US" dirty="0"/>
              <a:t> versions, and customized </a:t>
            </a:r>
            <a:r>
              <a:rPr lang="en-US" dirty="0" smtClean="0"/>
              <a:t>kernels</a:t>
            </a:r>
          </a:p>
          <a:p>
            <a:r>
              <a:rPr lang="en-US" dirty="0" smtClean="0"/>
              <a:t>So, Linux Profile need to be built before analyzing the memory dump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Dwarfdump</a:t>
            </a:r>
            <a:endParaRPr lang="en-US" dirty="0" smtClean="0"/>
          </a:p>
          <a:p>
            <a:pPr lvl="1"/>
            <a:r>
              <a:rPr lang="en-US" dirty="0"/>
              <a:t>parses the debugging information from ELF files, such </a:t>
            </a:r>
            <a:r>
              <a:rPr lang="en-US" dirty="0" smtClean="0"/>
              <a:t>as the </a:t>
            </a:r>
            <a:r>
              <a:rPr lang="en-US" dirty="0"/>
              <a:t>Linux kernel and kernel </a:t>
            </a:r>
            <a:r>
              <a:rPr lang="en-US" dirty="0" smtClean="0"/>
              <a:t>modules – gives structure definitions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to compile C files</a:t>
            </a:r>
          </a:p>
          <a:p>
            <a:r>
              <a:rPr lang="en-US" dirty="0" smtClean="0"/>
              <a:t>Kernel headers – For Ubuntu/</a:t>
            </a:r>
            <a:r>
              <a:rPr lang="en-US" dirty="0" err="1" smtClean="0"/>
              <a:t>Debian</a:t>
            </a:r>
            <a:endParaRPr lang="en-US" dirty="0" smtClean="0"/>
          </a:p>
          <a:p>
            <a:pPr marL="109728" indent="0">
              <a:buNone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linux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-headers-`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uname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-r`</a:t>
            </a:r>
            <a:endParaRPr lang="en-US" sz="24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0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331" y="2209799"/>
            <a:ext cx="11099443" cy="4152363"/>
          </a:xfrm>
        </p:spPr>
        <p:txBody>
          <a:bodyPr/>
          <a:lstStyle/>
          <a:p>
            <a:r>
              <a:rPr lang="en-US" dirty="0" smtClean="0"/>
              <a:t>Volatility</a:t>
            </a:r>
          </a:p>
          <a:p>
            <a:pPr lvl="1"/>
            <a:r>
              <a:rPr lang="en-US" dirty="0" smtClean="0"/>
              <a:t>What is volatility?</a:t>
            </a:r>
          </a:p>
          <a:p>
            <a:pPr lvl="1"/>
            <a:r>
              <a:rPr lang="en-US" dirty="0" smtClean="0"/>
              <a:t>Why do we need volatility?</a:t>
            </a:r>
          </a:p>
          <a:p>
            <a:pPr lvl="1"/>
            <a:r>
              <a:rPr lang="en-US" dirty="0" smtClean="0"/>
              <a:t>How to build a Linux profile in volatility for analyzing memory dump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creating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Volatility/tools/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“make”</a:t>
            </a:r>
          </a:p>
          <a:p>
            <a:r>
              <a:rPr lang="en-US" dirty="0"/>
              <a:t>h</a:t>
            </a:r>
            <a:r>
              <a:rPr lang="en-US" dirty="0" smtClean="0"/>
              <a:t>ead </a:t>
            </a:r>
            <a:r>
              <a:rPr lang="en-US" dirty="0" err="1" smtClean="0"/>
              <a:t>module.dwarf</a:t>
            </a:r>
            <a:r>
              <a:rPr lang="en-US" dirty="0" smtClean="0"/>
              <a:t> &gt; You will have debug info in this file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system.map</a:t>
            </a:r>
            <a:r>
              <a:rPr lang="en-US" dirty="0" smtClean="0"/>
              <a:t> – it is usually in /boot files</a:t>
            </a:r>
          </a:p>
          <a:p>
            <a:r>
              <a:rPr lang="en-US" dirty="0"/>
              <a:t>zip /</a:t>
            </a:r>
            <a:r>
              <a:rPr lang="en-US" dirty="0" smtClean="0"/>
              <a:t>volatility/plugins/overlays/</a:t>
            </a:r>
            <a:r>
              <a:rPr lang="en-US" dirty="0" err="1" smtClean="0"/>
              <a:t>linux</a:t>
            </a:r>
            <a:r>
              <a:rPr lang="en-US" dirty="0" smtClean="0"/>
              <a:t>/LinuxP1.zip /path/to/</a:t>
            </a:r>
            <a:r>
              <a:rPr lang="en-US" dirty="0" err="1" smtClean="0"/>
              <a:t>module.dwarf</a:t>
            </a:r>
            <a:r>
              <a:rPr lang="en-US" dirty="0" smtClean="0"/>
              <a:t>   /path/to/</a:t>
            </a:r>
            <a:r>
              <a:rPr lang="en-US" dirty="0" err="1" smtClean="0"/>
              <a:t>system.map</a:t>
            </a:r>
            <a:endParaRPr lang="en-US" dirty="0" smtClean="0"/>
          </a:p>
          <a:p>
            <a:r>
              <a:rPr lang="en-US" dirty="0" smtClean="0"/>
              <a:t>To use profile 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33" y="5186899"/>
            <a:ext cx="5458425" cy="3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4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vol.py –profile=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LinuxP1</a:t>
            </a:r>
            <a:r>
              <a:rPr lang="en-US" dirty="0" smtClean="0"/>
              <a:t> –f  /path/to/</a:t>
            </a:r>
            <a:r>
              <a:rPr lang="en-US" dirty="0" err="1" smtClean="0"/>
              <a:t>mem_imagefile</a:t>
            </a:r>
            <a:r>
              <a:rPr lang="en-US" dirty="0" smtClean="0"/>
              <a:t> </a:t>
            </a:r>
            <a:r>
              <a:rPr lang="en-US" dirty="0" err="1" smtClean="0"/>
              <a:t>pslist</a:t>
            </a:r>
            <a:endParaRPr lang="en-US" dirty="0" smtClean="0"/>
          </a:p>
          <a:p>
            <a:r>
              <a:rPr lang="en-US" dirty="0" smtClean="0"/>
              <a:t>LinuxP1 – name of the profile I built, you should use the name you gave while building </a:t>
            </a:r>
            <a:r>
              <a:rPr lang="en-US" smtClean="0"/>
              <a:t>the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9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LiMe</a:t>
            </a:r>
            <a:r>
              <a:rPr lang="en-US" dirty="0" smtClean="0"/>
              <a:t> – Used this tool to acquire memory</a:t>
            </a:r>
          </a:p>
          <a:p>
            <a:r>
              <a:rPr lang="en-US" dirty="0" smtClean="0"/>
              <a:t>Things to remember </a:t>
            </a:r>
          </a:p>
          <a:p>
            <a:pPr lvl="1"/>
            <a:r>
              <a:rPr lang="en-US" dirty="0" smtClean="0"/>
              <a:t>We acquired the memory image as root</a:t>
            </a:r>
          </a:p>
          <a:p>
            <a:pPr lvl="1"/>
            <a:r>
              <a:rPr lang="en-US" dirty="0" smtClean="0"/>
              <a:t>We are assuming the Linux VM as a normal computer – There are different ways to capture the virtual machine images (Snapshot/pause, clone, Host disk, introspection)</a:t>
            </a:r>
          </a:p>
          <a:p>
            <a:pPr lvl="1"/>
            <a:r>
              <a:rPr lang="en-US" dirty="0" smtClean="0"/>
              <a:t>Other details – Remotely acquired the image, Format acquired in - .lime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implemented in Python</a:t>
            </a:r>
          </a:p>
          <a:p>
            <a:pPr lvl="1"/>
            <a:r>
              <a:rPr lang="en-US" dirty="0" smtClean="0"/>
              <a:t>Tool runs anywhere Python can be installed</a:t>
            </a:r>
          </a:p>
          <a:p>
            <a:pPr lvl="1"/>
            <a:r>
              <a:rPr lang="en-US" dirty="0" smtClean="0"/>
              <a:t>Python is well known for libraries that support forensic and reverse engineering</a:t>
            </a:r>
          </a:p>
          <a:p>
            <a:r>
              <a:rPr lang="en-US" dirty="0" smtClean="0"/>
              <a:t>Completely open collection of tools</a:t>
            </a:r>
          </a:p>
          <a:p>
            <a:r>
              <a:rPr lang="en-US" dirty="0" smtClean="0"/>
              <a:t>Used for digital artifact extraction from volatile memory samples</a:t>
            </a:r>
          </a:p>
          <a:p>
            <a:r>
              <a:rPr lang="en-US" dirty="0" smtClean="0"/>
              <a:t>It supports multiple operating systems – Windows, Linux, Mac OS (32 and 64 bit)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1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design helps in cross compiling the code for new OS’s and </a:t>
            </a:r>
            <a:r>
              <a:rPr lang="en-US" dirty="0" smtClean="0"/>
              <a:t>architectures</a:t>
            </a:r>
          </a:p>
          <a:p>
            <a:r>
              <a:rPr lang="en-US" dirty="0" smtClean="0"/>
              <a:t>Source code is available – helps in understanding the tool better</a:t>
            </a:r>
          </a:p>
          <a:p>
            <a:r>
              <a:rPr lang="en-US" dirty="0" smtClean="0"/>
              <a:t> Supported by large organization – Google, DoD, academic communities, antivirus companies..</a:t>
            </a:r>
          </a:p>
          <a:p>
            <a:r>
              <a:rPr lang="en-US" dirty="0" smtClean="0"/>
              <a:t>Efficient resource utilization (algorithm, memory usage, speed)</a:t>
            </a:r>
          </a:p>
          <a:p>
            <a:r>
              <a:rPr lang="en-US" dirty="0" smtClean="0"/>
              <a:t>Wide range of applications – explore kernel memory, drive malware sandbox, virtual machine introspection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3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tools are Windows OS dependent </a:t>
            </a:r>
          </a:p>
          <a:p>
            <a:r>
              <a:rPr lang="en-US" dirty="0" smtClean="0"/>
              <a:t>Windows kernel debugging tools </a:t>
            </a:r>
          </a:p>
          <a:p>
            <a:pPr lvl="1"/>
            <a:r>
              <a:rPr lang="en-US" dirty="0" smtClean="0"/>
              <a:t>Volatility gives information on unallocated space, indirect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7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Volatility doesn’t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acquisition</a:t>
            </a:r>
          </a:p>
          <a:p>
            <a:r>
              <a:rPr lang="en-US" dirty="0" smtClean="0"/>
              <a:t>No GUI</a:t>
            </a:r>
          </a:p>
          <a:p>
            <a:r>
              <a:rPr lang="en-US" dirty="0" smtClean="0"/>
              <a:t>Not bug free</a:t>
            </a:r>
          </a:p>
          <a:p>
            <a:pPr lvl="1"/>
            <a:r>
              <a:rPr lang="en-US" dirty="0" smtClean="0"/>
              <a:t>produces complex and difficult to reproduce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Volatility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VTypes</a:t>
            </a:r>
            <a:endParaRPr lang="en-US" dirty="0" smtClean="0"/>
          </a:p>
          <a:p>
            <a:r>
              <a:rPr lang="en-US" dirty="0" smtClean="0"/>
              <a:t>Overlays</a:t>
            </a:r>
          </a:p>
          <a:p>
            <a:r>
              <a:rPr lang="en-US" dirty="0" smtClean="0"/>
              <a:t>Objects and Classes</a:t>
            </a:r>
          </a:p>
          <a:p>
            <a:r>
              <a:rPr lang="en-US" dirty="0" smtClean="0"/>
              <a:t>Profiles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2400" i="1" dirty="0" smtClean="0"/>
              <a:t>(Most OS and their applications are written in C)</a:t>
            </a:r>
          </a:p>
        </p:txBody>
      </p:sp>
    </p:spTree>
    <p:extLst>
      <p:ext uri="{BB962C8B-B14F-4D97-AF65-F5344CB8AC3E}">
        <p14:creationId xmlns:p14="http://schemas.microsoft.com/office/powerpoint/2010/main" val="413540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common practice to use data structures to organize variables and attributes</a:t>
            </a:r>
          </a:p>
          <a:p>
            <a:r>
              <a:rPr lang="en-US" dirty="0" smtClean="0"/>
              <a:t>Volatility is written in Python – How do we represent data structures in C</a:t>
            </a:r>
          </a:p>
          <a:p>
            <a:r>
              <a:rPr lang="en-US" dirty="0" err="1" smtClean="0"/>
              <a:t>VTypes</a:t>
            </a:r>
            <a:r>
              <a:rPr lang="en-US" dirty="0" smtClean="0"/>
              <a:t> enables to represent structures whose </a:t>
            </a:r>
            <a:r>
              <a:rPr lang="en-US" dirty="0"/>
              <a:t>member names, offsets, and types all match the ones used by the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When the instance of structure defined by </a:t>
            </a:r>
            <a:r>
              <a:rPr lang="en-US" dirty="0" err="1" smtClean="0"/>
              <a:t>VType</a:t>
            </a:r>
            <a:r>
              <a:rPr lang="en-US" dirty="0" smtClean="0"/>
              <a:t> is encountered python source code knows how to interpret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66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ubur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FC6A10"/>
      </a:accent2>
      <a:accent3>
        <a:srgbClr val="313340"/>
      </a:accent3>
      <a:accent4>
        <a:srgbClr val="C4652D"/>
      </a:accent4>
      <a:accent5>
        <a:srgbClr val="8B5D3D"/>
      </a:accent5>
      <a:accent6>
        <a:srgbClr val="ADAFC0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pptB477.tmp</Template>
  <TotalTime>125</TotalTime>
  <Words>803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Georgia</vt:lpstr>
      <vt:lpstr>Trebuchet MS</vt:lpstr>
      <vt:lpstr>Wingdings 2</vt:lpstr>
      <vt:lpstr>Urban</vt:lpstr>
      <vt:lpstr>Digital Forensics – COMP 5350/6350 Spring</vt:lpstr>
      <vt:lpstr>Today’s Topics</vt:lpstr>
      <vt:lpstr>What we know</vt:lpstr>
      <vt:lpstr>Volatility</vt:lpstr>
      <vt:lpstr>Volatility</vt:lpstr>
      <vt:lpstr>Volatility</vt:lpstr>
      <vt:lpstr>What Volatility doesn’t offer</vt:lpstr>
      <vt:lpstr>The Volatility Framework</vt:lpstr>
      <vt:lpstr>VTypes</vt:lpstr>
      <vt:lpstr>VType Example</vt:lpstr>
      <vt:lpstr>Overlays</vt:lpstr>
      <vt:lpstr>Overlay Example</vt:lpstr>
      <vt:lpstr>Address Space</vt:lpstr>
      <vt:lpstr>Volatility AS</vt:lpstr>
      <vt:lpstr>Objects and Classes</vt:lpstr>
      <vt:lpstr>Profile</vt:lpstr>
      <vt:lpstr>Profiles</vt:lpstr>
      <vt:lpstr>Profiles for Linux</vt:lpstr>
      <vt:lpstr>Software setup</vt:lpstr>
      <vt:lpstr>Steps in creating profile</vt:lpstr>
      <vt:lpstr>To use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– COMP 5350/6350 Spring 2016 Feb 29, 2016</dc:title>
  <dc:creator>Ananya Ravipati</dc:creator>
  <cp:lastModifiedBy>Ananya Ravipati</cp:lastModifiedBy>
  <cp:revision>13</cp:revision>
  <dcterms:created xsi:type="dcterms:W3CDTF">2016-02-29T14:13:20Z</dcterms:created>
  <dcterms:modified xsi:type="dcterms:W3CDTF">2016-05-15T03:51:04Z</dcterms:modified>
</cp:coreProperties>
</file>