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7" r:id="rId5"/>
    <p:sldId id="268" r:id="rId6"/>
    <p:sldId id="269" r:id="rId7"/>
    <p:sldId id="257" r:id="rId8"/>
    <p:sldId id="258" r:id="rId9"/>
    <p:sldId id="259" r:id="rId10"/>
    <p:sldId id="260" r:id="rId11"/>
    <p:sldId id="261" r:id="rId12"/>
    <p:sldId id="262" r:id="rId13"/>
    <p:sldId id="263" r:id="rId14"/>
    <p:sldId id="264" r:id="rId15"/>
    <p:sldId id="265" r:id="rId16"/>
    <p:sldId id="266" r:id="rId17"/>
    <p:sldId id="267" r:id="rId18"/>
    <p:sldId id="270" r:id="rId19"/>
    <p:sldId id="271" r:id="rId20"/>
    <p:sldId id="272"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5680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389513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395899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18164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28512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336567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78898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260054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234679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224311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72BCB-BB84-4626-9C28-87845A06AAFC}" type="datetimeFigureOut">
              <a:rPr lang="en-US" smtClean="0"/>
              <a:t>5/14/2016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EE75DC-1AC9-4CEB-A5A3-9C41BBFD1699}" type="slidenum">
              <a:rPr lang="en-US" smtClean="0"/>
              <a:t>‹#›</a:t>
            </a:fld>
            <a:endParaRPr lang="en-US" dirty="0"/>
          </a:p>
        </p:txBody>
      </p:sp>
    </p:spTree>
    <p:extLst>
      <p:ext uri="{BB962C8B-B14F-4D97-AF65-F5344CB8AC3E}">
        <p14:creationId xmlns:p14="http://schemas.microsoft.com/office/powerpoint/2010/main" val="333138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72BCB-BB84-4626-9C28-87845A06AAFC}" type="datetimeFigureOut">
              <a:rPr lang="en-US" smtClean="0"/>
              <a:t>5/14/2016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E75DC-1AC9-4CEB-A5A3-9C41BBFD1699}" type="slidenum">
              <a:rPr lang="en-US" smtClean="0"/>
              <a:t>‹#›</a:t>
            </a:fld>
            <a:endParaRPr lang="en-US" dirty="0"/>
          </a:p>
        </p:txBody>
      </p:sp>
    </p:spTree>
    <p:extLst>
      <p:ext uri="{BB962C8B-B14F-4D97-AF65-F5344CB8AC3E}">
        <p14:creationId xmlns:p14="http://schemas.microsoft.com/office/powerpoint/2010/main" val="164634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Six Sigma Project for Clothing Store  </a:t>
            </a:r>
            <a:endParaRPr lang="en-US" dirty="0"/>
          </a:p>
        </p:txBody>
      </p:sp>
      <p:sp>
        <p:nvSpPr>
          <p:cNvPr id="3" name="Subtitle 2"/>
          <p:cNvSpPr>
            <a:spLocks noGrp="1"/>
          </p:cNvSpPr>
          <p:nvPr>
            <p:ph type="subTitle" idx="1"/>
          </p:nvPr>
        </p:nvSpPr>
        <p:spPr/>
        <p:txBody>
          <a:bodyPr/>
          <a:lstStyle/>
          <a:p>
            <a:r>
              <a:rPr lang="en-US" dirty="0" smtClean="0"/>
              <a:t>- Ananya Ravipati</a:t>
            </a:r>
            <a:endParaRPr lang="en-US" dirty="0"/>
          </a:p>
        </p:txBody>
      </p:sp>
    </p:spTree>
    <p:extLst>
      <p:ext uri="{BB962C8B-B14F-4D97-AF65-F5344CB8AC3E}">
        <p14:creationId xmlns:p14="http://schemas.microsoft.com/office/powerpoint/2010/main" val="130176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Interpret</a:t>
            </a:r>
            <a:endParaRPr lang="en-US" dirty="0"/>
          </a:p>
        </p:txBody>
      </p:sp>
      <p:sp>
        <p:nvSpPr>
          <p:cNvPr id="3" name="Content Placeholder 2"/>
          <p:cNvSpPr>
            <a:spLocks noGrp="1"/>
          </p:cNvSpPr>
          <p:nvPr>
            <p:ph idx="1"/>
          </p:nvPr>
        </p:nvSpPr>
        <p:spPr/>
        <p:txBody>
          <a:bodyPr/>
          <a:lstStyle/>
          <a:p>
            <a:r>
              <a:rPr lang="en-US" dirty="0" smtClean="0"/>
              <a:t>We should be considering the distribution with lowest AD value. Lower AD values indicate a better fit.</a:t>
            </a:r>
          </a:p>
          <a:p>
            <a:r>
              <a:rPr lang="en-US" dirty="0" smtClean="0"/>
              <a:t>p-value should be greater than 0.05.</a:t>
            </a:r>
          </a:p>
          <a:p>
            <a:r>
              <a:rPr lang="en-US" dirty="0" smtClean="0"/>
              <a:t>p &lt; 0.05 indicates that the data don’t follow that distribution.</a:t>
            </a:r>
          </a:p>
          <a:p>
            <a:r>
              <a:rPr lang="en-US" dirty="0" smtClean="0"/>
              <a:t>Therefore, our data is identified as </a:t>
            </a:r>
            <a:r>
              <a:rPr lang="en-US" u="sng" dirty="0" smtClean="0"/>
              <a:t>gamma distribution.</a:t>
            </a:r>
          </a:p>
          <a:p>
            <a:r>
              <a:rPr lang="en-US" dirty="0"/>
              <a:t>Gamma </a:t>
            </a:r>
            <a:r>
              <a:rPr lang="en-US" dirty="0" smtClean="0"/>
              <a:t>distribution with a shape of 2.48214 and a scale of </a:t>
            </a:r>
            <a:r>
              <a:rPr lang="en-US" dirty="0"/>
              <a:t>83.45066</a:t>
            </a:r>
          </a:p>
          <a:p>
            <a:endParaRPr lang="en-US" dirty="0"/>
          </a:p>
          <a:p>
            <a:endParaRPr lang="en-US" u="sng" dirty="0"/>
          </a:p>
        </p:txBody>
      </p:sp>
    </p:spTree>
    <p:extLst>
      <p:ext uri="{BB962C8B-B14F-4D97-AF65-F5344CB8AC3E}">
        <p14:creationId xmlns:p14="http://schemas.microsoft.com/office/powerpoint/2010/main" val="144063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02780" cy="716700"/>
          </a:xfrm>
        </p:spPr>
        <p:txBody>
          <a:bodyPr/>
          <a:lstStyle/>
          <a:p>
            <a:r>
              <a:rPr lang="en-US" dirty="0" smtClean="0"/>
              <a:t>Determining Process Capability </a:t>
            </a:r>
            <a:endParaRPr lang="en-US" dirty="0"/>
          </a:p>
        </p:txBody>
      </p:sp>
      <p:pic>
        <p:nvPicPr>
          <p:cNvPr id="9" name="Content Placeholder 8"/>
          <p:cNvPicPr>
            <a:picLocks noGrp="1" noChangeAspect="1"/>
          </p:cNvPicPr>
          <p:nvPr>
            <p:ph idx="1"/>
          </p:nvPr>
        </p:nvPicPr>
        <p:blipFill>
          <a:blip r:embed="rId2"/>
          <a:stretch>
            <a:fillRect/>
          </a:stretch>
        </p:blipFill>
        <p:spPr>
          <a:xfrm>
            <a:off x="2391530" y="1194559"/>
            <a:ext cx="7254746" cy="5431533"/>
          </a:xfrm>
          <a:prstGeom prst="rect">
            <a:avLst/>
          </a:prstGeom>
        </p:spPr>
      </p:pic>
    </p:spTree>
    <p:extLst>
      <p:ext uri="{BB962C8B-B14F-4D97-AF65-F5344CB8AC3E}">
        <p14:creationId xmlns:p14="http://schemas.microsoft.com/office/powerpoint/2010/main" val="422182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Interpretations</a:t>
            </a:r>
            <a:endParaRPr lang="en-US" dirty="0"/>
          </a:p>
        </p:txBody>
      </p:sp>
      <p:sp>
        <p:nvSpPr>
          <p:cNvPr id="3" name="Content Placeholder 2"/>
          <p:cNvSpPr>
            <a:spLocks noGrp="1"/>
          </p:cNvSpPr>
          <p:nvPr>
            <p:ph idx="1"/>
          </p:nvPr>
        </p:nvSpPr>
        <p:spPr/>
        <p:txBody>
          <a:bodyPr/>
          <a:lstStyle/>
          <a:p>
            <a:r>
              <a:rPr lang="en-US" dirty="0" smtClean="0"/>
              <a:t>Just looking at it , we see that it is bad because maximum of the observation are out of the spec limits.</a:t>
            </a:r>
          </a:p>
          <a:p>
            <a:r>
              <a:rPr lang="en-US" dirty="0" smtClean="0"/>
              <a:t>Also, when we look at Pp and Ppk values they are less than 1.</a:t>
            </a:r>
          </a:p>
          <a:p>
            <a:r>
              <a:rPr lang="en-US" dirty="0" smtClean="0"/>
              <a:t>So, the process is incapable.</a:t>
            </a:r>
          </a:p>
          <a:p>
            <a:pPr marL="0" indent="0">
              <a:buNone/>
            </a:pPr>
            <a:endParaRPr lang="en-US" dirty="0"/>
          </a:p>
        </p:txBody>
      </p:sp>
    </p:spTree>
    <p:extLst>
      <p:ext uri="{BB962C8B-B14F-4D97-AF65-F5344CB8AC3E}">
        <p14:creationId xmlns:p14="http://schemas.microsoft.com/office/powerpoint/2010/main" val="382287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FMEA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186474"/>
              </p:ext>
            </p:extLst>
          </p:nvPr>
        </p:nvGraphicFramePr>
        <p:xfrm>
          <a:off x="1285269" y="1690688"/>
          <a:ext cx="8579947" cy="2391915"/>
        </p:xfrm>
        <a:graphic>
          <a:graphicData uri="http://schemas.openxmlformats.org/drawingml/2006/table">
            <a:tbl>
              <a:tblPr firstRow="1" firstCol="1" bandRow="1">
                <a:tableStyleId>{5C22544A-7EE6-4342-B048-85BDC9FD1C3A}</a:tableStyleId>
              </a:tblPr>
              <a:tblGrid>
                <a:gridCol w="2418373">
                  <a:extLst>
                    <a:ext uri="{9D8B030D-6E8A-4147-A177-3AD203B41FA5}">
                      <a16:colId xmlns:a16="http://schemas.microsoft.com/office/drawing/2014/main" val="20000"/>
                    </a:ext>
                  </a:extLst>
                </a:gridCol>
                <a:gridCol w="2419150">
                  <a:extLst>
                    <a:ext uri="{9D8B030D-6E8A-4147-A177-3AD203B41FA5}">
                      <a16:colId xmlns:a16="http://schemas.microsoft.com/office/drawing/2014/main" val="20001"/>
                    </a:ext>
                  </a:extLst>
                </a:gridCol>
                <a:gridCol w="1247216">
                  <a:extLst>
                    <a:ext uri="{9D8B030D-6E8A-4147-A177-3AD203B41FA5}">
                      <a16:colId xmlns:a16="http://schemas.microsoft.com/office/drawing/2014/main" val="20002"/>
                    </a:ext>
                  </a:extLst>
                </a:gridCol>
                <a:gridCol w="1247216">
                  <a:extLst>
                    <a:ext uri="{9D8B030D-6E8A-4147-A177-3AD203B41FA5}">
                      <a16:colId xmlns:a16="http://schemas.microsoft.com/office/drawing/2014/main" val="20003"/>
                    </a:ext>
                  </a:extLst>
                </a:gridCol>
                <a:gridCol w="623996">
                  <a:extLst>
                    <a:ext uri="{9D8B030D-6E8A-4147-A177-3AD203B41FA5}">
                      <a16:colId xmlns:a16="http://schemas.microsoft.com/office/drawing/2014/main" val="20004"/>
                    </a:ext>
                  </a:extLst>
                </a:gridCol>
                <a:gridCol w="623996">
                  <a:extLst>
                    <a:ext uri="{9D8B030D-6E8A-4147-A177-3AD203B41FA5}">
                      <a16:colId xmlns:a16="http://schemas.microsoft.com/office/drawing/2014/main" val="20005"/>
                    </a:ext>
                  </a:extLst>
                </a:gridCol>
              </a:tblGrid>
              <a:tr h="478383">
                <a:tc>
                  <a:txBody>
                    <a:bodyPr/>
                    <a:lstStyle/>
                    <a:p>
                      <a:pPr marL="0" marR="0">
                        <a:spcBef>
                          <a:spcPts val="0"/>
                        </a:spcBef>
                        <a:spcAft>
                          <a:spcPts val="0"/>
                        </a:spcAft>
                      </a:pPr>
                      <a:r>
                        <a:rPr lang="en-US" sz="1100" dirty="0">
                          <a:effectLst/>
                        </a:rPr>
                        <a:t>Recommended actions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Target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spcBef>
                          <a:spcPts val="0"/>
                        </a:spcBef>
                        <a:spcAft>
                          <a:spcPts val="0"/>
                        </a:spcAft>
                      </a:pPr>
                      <a:r>
                        <a:rPr lang="en-US" sz="1100" dirty="0">
                          <a:effectLst/>
                        </a:rPr>
                        <a:t>Action results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9254">
                <a:tc rowSpan="2">
                  <a:txBody>
                    <a:bodyPr/>
                    <a:lstStyle/>
                    <a:p>
                      <a:pPr marL="342900" marR="0" lvl="0" indent="-342900">
                        <a:spcBef>
                          <a:spcPts val="0"/>
                        </a:spcBef>
                        <a:spcAft>
                          <a:spcPts val="0"/>
                        </a:spcAft>
                        <a:buFont typeface="Symbol" panose="05050102010706020507" pitchFamily="18" charset="2"/>
                        <a:buChar char=""/>
                      </a:pPr>
                      <a:r>
                        <a:rPr lang="en-US" sz="1100" dirty="0">
                          <a:effectLst/>
                        </a:rPr>
                        <a:t>More Billing Counters</a:t>
                      </a:r>
                    </a:p>
                    <a:p>
                      <a:pPr marL="342900" marR="0" lvl="0" indent="-342900">
                        <a:spcBef>
                          <a:spcPts val="0"/>
                        </a:spcBef>
                        <a:spcAft>
                          <a:spcPts val="0"/>
                        </a:spcAft>
                        <a:buFont typeface="Symbol" panose="05050102010706020507" pitchFamily="18" charset="2"/>
                        <a:buChar char=""/>
                      </a:pPr>
                      <a:r>
                        <a:rPr lang="en-US" sz="1100" dirty="0">
                          <a:effectLst/>
                        </a:rPr>
                        <a:t>Fast track Tablet check outs</a:t>
                      </a:r>
                    </a:p>
                    <a:p>
                      <a:pPr marL="342900" marR="0" lvl="0" indent="-342900">
                        <a:spcBef>
                          <a:spcPts val="0"/>
                        </a:spcBef>
                        <a:spcAft>
                          <a:spcPts val="0"/>
                        </a:spcAft>
                        <a:buFont typeface="Symbol" panose="05050102010706020507" pitchFamily="18" charset="2"/>
                        <a:buChar char=""/>
                      </a:pPr>
                      <a:r>
                        <a:rPr lang="en-US" sz="1100" dirty="0">
                          <a:effectLst/>
                        </a:rPr>
                        <a:t>Implementing 5S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spcBef>
                          <a:spcPts val="0"/>
                        </a:spcBef>
                        <a:spcAft>
                          <a:spcPts val="0"/>
                        </a:spcAft>
                      </a:pPr>
                      <a:r>
                        <a:rPr lang="en-US" sz="1100" dirty="0" smtClean="0">
                          <a:effectLst/>
                          <a:latin typeface="+mn-lt"/>
                          <a:ea typeface="+mn-ea"/>
                          <a:cs typeface="+mn-cs"/>
                        </a:rPr>
                        <a:t>30</a:t>
                      </a:r>
                      <a:r>
                        <a:rPr lang="en-US" sz="1100" baseline="0" dirty="0" smtClean="0">
                          <a:effectLst/>
                          <a:latin typeface="+mn-lt"/>
                          <a:ea typeface="+mn-ea"/>
                          <a:cs typeface="+mn-cs"/>
                        </a:rPr>
                        <a:t> days from the proposal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Sev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Occ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Det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RPN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424278">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5" name="TextBox 4"/>
          <p:cNvSpPr txBox="1"/>
          <p:nvPr/>
        </p:nvSpPr>
        <p:spPr>
          <a:xfrm>
            <a:off x="1622738" y="5061397"/>
            <a:ext cx="7173532" cy="369332"/>
          </a:xfrm>
          <a:prstGeom prst="rect">
            <a:avLst/>
          </a:prstGeom>
          <a:noFill/>
        </p:spPr>
        <p:txBody>
          <a:bodyPr wrap="square" rtlCol="0">
            <a:spAutoFit/>
          </a:bodyPr>
          <a:lstStyle/>
          <a:p>
            <a:r>
              <a:rPr lang="en-US" dirty="0" smtClean="0"/>
              <a:t>RPN&lt;40  No risks</a:t>
            </a:r>
            <a:endParaRPr lang="en-US" dirty="0"/>
          </a:p>
        </p:txBody>
      </p:sp>
    </p:spTree>
    <p:extLst>
      <p:ext uri="{BB962C8B-B14F-4D97-AF65-F5344CB8AC3E}">
        <p14:creationId xmlns:p14="http://schemas.microsoft.com/office/powerpoint/2010/main" val="352373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after implementing the recommendations</a:t>
            </a:r>
            <a:endParaRPr lang="en-US" dirty="0"/>
          </a:p>
        </p:txBody>
      </p:sp>
      <p:sp>
        <p:nvSpPr>
          <p:cNvPr id="3" name="Content Placeholder 2"/>
          <p:cNvSpPr>
            <a:spLocks noGrp="1"/>
          </p:cNvSpPr>
          <p:nvPr>
            <p:ph idx="1"/>
          </p:nvPr>
        </p:nvSpPr>
        <p:spPr/>
        <p:txBody>
          <a:bodyPr/>
          <a:lstStyle/>
          <a:p>
            <a:r>
              <a:rPr lang="en-US" dirty="0" smtClean="0"/>
              <a:t>Normality Test</a:t>
            </a:r>
          </a:p>
          <a:p>
            <a:pPr marL="0" indent="0">
              <a:buNone/>
            </a:pPr>
            <a:endParaRPr lang="en-US" dirty="0"/>
          </a:p>
        </p:txBody>
      </p:sp>
      <p:pic>
        <p:nvPicPr>
          <p:cNvPr id="6" name="Picture 5"/>
          <p:cNvPicPr>
            <a:picLocks noChangeAspect="1"/>
          </p:cNvPicPr>
          <p:nvPr/>
        </p:nvPicPr>
        <p:blipFill>
          <a:blip r:embed="rId2"/>
          <a:stretch>
            <a:fillRect/>
          </a:stretch>
        </p:blipFill>
        <p:spPr>
          <a:xfrm>
            <a:off x="3480491" y="1687476"/>
            <a:ext cx="7105943" cy="4731457"/>
          </a:xfrm>
          <a:prstGeom prst="rect">
            <a:avLst/>
          </a:prstGeom>
        </p:spPr>
      </p:pic>
    </p:spTree>
    <p:extLst>
      <p:ext uri="{BB962C8B-B14F-4D97-AF65-F5344CB8AC3E}">
        <p14:creationId xmlns:p14="http://schemas.microsoft.com/office/powerpoint/2010/main" val="184263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l-GR" dirty="0" smtClean="0"/>
              <a:t>α</a:t>
            </a:r>
            <a:r>
              <a:rPr lang="en-US" dirty="0" smtClean="0"/>
              <a:t> &gt;p (0.05 &gt; 0.57) is  False. Therefore, Null hypothesis is accepted.</a:t>
            </a:r>
          </a:p>
          <a:p>
            <a:pPr>
              <a:buFont typeface="Wingdings" panose="05000000000000000000" pitchFamily="2" charset="2"/>
              <a:buChar char="Ø"/>
            </a:pPr>
            <a:r>
              <a:rPr lang="en-US" dirty="0" smtClean="0"/>
              <a:t>Process Capability Indices</a:t>
            </a:r>
          </a:p>
          <a:p>
            <a:pPr>
              <a:buFont typeface="Wingdings" panose="05000000000000000000" pitchFamily="2" charset="2"/>
              <a:buChar char="Ø"/>
            </a:pPr>
            <a:r>
              <a:rPr lang="en-US" dirty="0"/>
              <a:t> </a:t>
            </a:r>
            <a:r>
              <a:rPr lang="en-US" dirty="0" smtClean="0"/>
              <a:t>Cp &gt; 1.33 &amp; Cpk &lt; 1 </a:t>
            </a:r>
          </a:p>
          <a:p>
            <a:pPr>
              <a:buFont typeface="Wingdings" panose="05000000000000000000" pitchFamily="2" charset="2"/>
              <a:buChar char="Ø"/>
            </a:pPr>
            <a:r>
              <a:rPr lang="en-US" dirty="0"/>
              <a:t> </a:t>
            </a:r>
            <a:r>
              <a:rPr lang="en-US" dirty="0" smtClean="0"/>
              <a:t>Process is incapable</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34839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39841" y="167601"/>
            <a:ext cx="8712317" cy="6522797"/>
          </a:xfrm>
          <a:prstGeom prst="rect">
            <a:avLst/>
          </a:prstGeom>
        </p:spPr>
      </p:pic>
    </p:spTree>
    <p:extLst>
      <p:ext uri="{BB962C8B-B14F-4D97-AF65-F5344CB8AC3E}">
        <p14:creationId xmlns:p14="http://schemas.microsoft.com/office/powerpoint/2010/main" val="420398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Process Capability</a:t>
            </a:r>
            <a:endParaRPr lang="en-US" dirty="0"/>
          </a:p>
        </p:txBody>
      </p:sp>
      <p:pic>
        <p:nvPicPr>
          <p:cNvPr id="7" name="Content Placeholder 6"/>
          <p:cNvPicPr>
            <a:picLocks noGrp="1" noChangeAspect="1"/>
          </p:cNvPicPr>
          <p:nvPr>
            <p:ph idx="1"/>
          </p:nvPr>
        </p:nvPicPr>
        <p:blipFill>
          <a:blip r:embed="rId2"/>
          <a:stretch>
            <a:fillRect/>
          </a:stretch>
        </p:blipFill>
        <p:spPr>
          <a:xfrm>
            <a:off x="2233935" y="1487038"/>
            <a:ext cx="7724129" cy="5143073"/>
          </a:xfrm>
          <a:prstGeom prst="rect">
            <a:avLst/>
          </a:prstGeom>
        </p:spPr>
      </p:pic>
    </p:spTree>
    <p:extLst>
      <p:ext uri="{BB962C8B-B14F-4D97-AF65-F5344CB8AC3E}">
        <p14:creationId xmlns:p14="http://schemas.microsoft.com/office/powerpoint/2010/main" val="307354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I-MR chart</a:t>
            </a:r>
            <a:endParaRPr lang="en-US" dirty="0"/>
          </a:p>
        </p:txBody>
      </p:sp>
      <p:sp>
        <p:nvSpPr>
          <p:cNvPr id="3" name="Content Placeholder 2"/>
          <p:cNvSpPr>
            <a:spLocks noGrp="1"/>
          </p:cNvSpPr>
          <p:nvPr>
            <p:ph idx="1"/>
          </p:nvPr>
        </p:nvSpPr>
        <p:spPr/>
        <p:txBody>
          <a:bodyPr/>
          <a:lstStyle/>
          <a:p>
            <a:r>
              <a:rPr lang="en-US" dirty="0"/>
              <a:t> </a:t>
            </a:r>
            <a:r>
              <a:rPr lang="en-US" dirty="0" smtClean="0"/>
              <a:t>None of the individual observations fall outside control limits in MR charts. So, process variation is in control.</a:t>
            </a:r>
          </a:p>
          <a:p>
            <a:r>
              <a:rPr lang="en-US" dirty="0" smtClean="0"/>
              <a:t>Points also display random pattern. Another sign that process is statistically in control</a:t>
            </a:r>
          </a:p>
          <a:p>
            <a:r>
              <a:rPr lang="en-US" dirty="0" smtClean="0"/>
              <a:t>In I chart, all the points are inside control limits. So, the process is statistically in control.</a:t>
            </a:r>
            <a:endParaRPr lang="en-US" dirty="0"/>
          </a:p>
        </p:txBody>
      </p:sp>
    </p:spTree>
    <p:extLst>
      <p:ext uri="{BB962C8B-B14F-4D97-AF65-F5344CB8AC3E}">
        <p14:creationId xmlns:p14="http://schemas.microsoft.com/office/powerpoint/2010/main" val="43070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Quality</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Prevention Steps</a:t>
            </a:r>
          </a:p>
          <a:p>
            <a:pPr marL="514350" indent="-514350">
              <a:buFont typeface="+mj-lt"/>
              <a:buAutoNum type="arabicPeriod"/>
            </a:pPr>
            <a:r>
              <a:rPr lang="en-US" dirty="0" smtClean="0"/>
              <a:t>Up-to-date Maintenance of Billing Systems</a:t>
            </a:r>
          </a:p>
          <a:p>
            <a:pPr marL="514350" indent="-514350">
              <a:buFont typeface="+mj-lt"/>
              <a:buAutoNum type="arabicPeriod"/>
            </a:pPr>
            <a:r>
              <a:rPr lang="en-US" dirty="0" smtClean="0"/>
              <a:t>Implementing fast track Check outs using tablets</a:t>
            </a:r>
          </a:p>
          <a:p>
            <a:pPr marL="514350" indent="-514350">
              <a:buFont typeface="+mj-lt"/>
              <a:buAutoNum type="arabicPeriod"/>
            </a:pPr>
            <a:r>
              <a:rPr lang="en-US" dirty="0" smtClean="0"/>
              <a:t>Products suppliers Inspection</a:t>
            </a:r>
          </a:p>
          <a:p>
            <a:pPr marL="0" indent="0">
              <a:buNone/>
            </a:pPr>
            <a:endParaRPr lang="en-US" dirty="0" smtClean="0"/>
          </a:p>
          <a:p>
            <a:pPr marL="0" indent="0">
              <a:buNone/>
            </a:pPr>
            <a:r>
              <a:rPr lang="en-US" dirty="0" smtClean="0"/>
              <a:t>Costs Associated : 100000 $</a:t>
            </a:r>
          </a:p>
          <a:p>
            <a:pPr>
              <a:buFont typeface="Wingdings" panose="05000000000000000000" pitchFamily="2" charset="2"/>
              <a:buChar char="Ø"/>
            </a:pPr>
            <a:r>
              <a:rPr lang="en-US" dirty="0" smtClean="0"/>
              <a:t>Appraisal Steps</a:t>
            </a:r>
          </a:p>
          <a:p>
            <a:pPr marL="514350" indent="-514350">
              <a:buFont typeface="+mj-lt"/>
              <a:buAutoNum type="arabicPeriod"/>
            </a:pPr>
            <a:r>
              <a:rPr lang="en-US" dirty="0" smtClean="0"/>
              <a:t>Auditing the waiting time records to analyze sustained customer satisfaction</a:t>
            </a:r>
          </a:p>
          <a:p>
            <a:pPr marL="514350" indent="-514350">
              <a:buFont typeface="+mj-lt"/>
              <a:buAutoNum type="arabicPeriod"/>
            </a:pPr>
            <a:r>
              <a:rPr lang="en-US" dirty="0" smtClean="0"/>
              <a:t>Day to Day inspection of Store maintenance</a:t>
            </a:r>
          </a:p>
          <a:p>
            <a:pPr marL="0" indent="0">
              <a:buNone/>
            </a:pPr>
            <a:r>
              <a:rPr lang="en-US" dirty="0" smtClean="0"/>
              <a:t>Costs Associated : 30000 $</a:t>
            </a:r>
          </a:p>
          <a:p>
            <a:pPr marL="514350" indent="-514350">
              <a:buFont typeface="+mj-lt"/>
              <a:buAutoNum type="arabicPeriod"/>
            </a:pPr>
            <a:endParaRPr lang="en-US" dirty="0"/>
          </a:p>
        </p:txBody>
      </p:sp>
    </p:spTree>
    <p:extLst>
      <p:ext uri="{BB962C8B-B14F-4D97-AF65-F5344CB8AC3E}">
        <p14:creationId xmlns:p14="http://schemas.microsoft.com/office/powerpoint/2010/main" val="113323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A </a:t>
            </a:r>
            <a:r>
              <a:rPr lang="en-US" dirty="0" smtClean="0"/>
              <a:t>departmental Store(local store in the downtown – can’t name it ;-)) </a:t>
            </a:r>
            <a:r>
              <a:rPr lang="en-US" dirty="0" smtClean="0"/>
              <a:t>has the goal to reduce the waiting times in the billing queue and also to improve over all customer experience.</a:t>
            </a:r>
          </a:p>
          <a:p>
            <a:r>
              <a:rPr lang="en-US" dirty="0" smtClean="0"/>
              <a:t>With respect to waiting times, the aim is to reduce the waiting times in the billing queue to minimum of zero and no more than 60 seconds (maximum) at all times.</a:t>
            </a:r>
          </a:p>
          <a:p>
            <a:endParaRPr lang="en-US" dirty="0"/>
          </a:p>
        </p:txBody>
      </p:sp>
    </p:spTree>
    <p:extLst>
      <p:ext uri="{BB962C8B-B14F-4D97-AF65-F5344CB8AC3E}">
        <p14:creationId xmlns:p14="http://schemas.microsoft.com/office/powerpoint/2010/main" val="128206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Quality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Failure reasons</a:t>
            </a:r>
          </a:p>
          <a:p>
            <a:pPr marL="514350" indent="-514350">
              <a:buFont typeface="+mj-lt"/>
              <a:buAutoNum type="arabicPeriod"/>
            </a:pPr>
            <a:r>
              <a:rPr lang="en-US" dirty="0" smtClean="0"/>
              <a:t>Damaged goods</a:t>
            </a:r>
          </a:p>
          <a:p>
            <a:pPr marL="514350" indent="-514350">
              <a:buFont typeface="+mj-lt"/>
              <a:buAutoNum type="arabicPeriod"/>
            </a:pPr>
            <a:r>
              <a:rPr lang="en-US" dirty="0" smtClean="0"/>
              <a:t>Customer dissatisfaction due to less longevity of product etc.</a:t>
            </a:r>
          </a:p>
          <a:p>
            <a:pPr marL="0" indent="0">
              <a:buNone/>
            </a:pPr>
            <a:endParaRPr lang="en-US" dirty="0"/>
          </a:p>
          <a:p>
            <a:pPr marL="0" indent="0">
              <a:buNone/>
            </a:pPr>
            <a:r>
              <a:rPr lang="en-US" dirty="0" smtClean="0"/>
              <a:t>Costs Associated 10,000 $</a:t>
            </a:r>
            <a:endParaRPr lang="en-US" dirty="0"/>
          </a:p>
          <a:p>
            <a:r>
              <a:rPr lang="en-US" dirty="0" smtClean="0">
                <a:solidFill>
                  <a:srgbClr val="FFC000"/>
                </a:solidFill>
              </a:rPr>
              <a:t>Prevention costs &gt; Appraisal costs&gt; Failure costs</a:t>
            </a:r>
            <a:r>
              <a:rPr lang="en-US" dirty="0" smtClean="0"/>
              <a:t> </a:t>
            </a:r>
          </a:p>
          <a:p>
            <a:r>
              <a:rPr lang="en-US" dirty="0" smtClean="0"/>
              <a:t>This indicates , the store has ideal quality costs ratio.</a:t>
            </a:r>
          </a:p>
          <a:p>
            <a:pPr marL="0" indent="0">
              <a:buNone/>
            </a:pPr>
            <a:endParaRPr lang="en-US" dirty="0"/>
          </a:p>
        </p:txBody>
      </p:sp>
    </p:spTree>
    <p:extLst>
      <p:ext uri="{BB962C8B-B14F-4D97-AF65-F5344CB8AC3E}">
        <p14:creationId xmlns:p14="http://schemas.microsoft.com/office/powerpoint/2010/main" val="2592763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concern: Disorganized aisles</a:t>
            </a:r>
            <a:endParaRPr lang="en-US" dirty="0"/>
          </a:p>
        </p:txBody>
      </p:sp>
      <p:sp>
        <p:nvSpPr>
          <p:cNvPr id="3" name="Content Placeholder 2"/>
          <p:cNvSpPr>
            <a:spLocks noGrp="1"/>
          </p:cNvSpPr>
          <p:nvPr>
            <p:ph idx="1"/>
          </p:nvPr>
        </p:nvSpPr>
        <p:spPr/>
        <p:txBody>
          <a:bodyPr/>
          <a:lstStyle/>
          <a:p>
            <a:r>
              <a:rPr lang="en-US" dirty="0" smtClean="0"/>
              <a:t>Best way to deal with this is 5S approach.</a:t>
            </a:r>
          </a:p>
          <a:p>
            <a:r>
              <a:rPr lang="en-US" dirty="0" smtClean="0"/>
              <a:t>It makes the environment customers friendly</a:t>
            </a:r>
          </a:p>
          <a:p>
            <a:r>
              <a:rPr lang="en-US" dirty="0" smtClean="0"/>
              <a:t>Better organization</a:t>
            </a:r>
          </a:p>
          <a:p>
            <a:r>
              <a:rPr lang="en-US" dirty="0" smtClean="0"/>
              <a:t>Also, it involves daily activities to keep the store organized at all times.</a:t>
            </a:r>
          </a:p>
        </p:txBody>
      </p:sp>
    </p:spTree>
    <p:extLst>
      <p:ext uri="{BB962C8B-B14F-4D97-AF65-F5344CB8AC3E}">
        <p14:creationId xmlns:p14="http://schemas.microsoft.com/office/powerpoint/2010/main" val="263529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Six Sigma provides the opportunity to drive forward important customer focused initiatives that involve continuous improvements and has the ability to reduce problems or issues effecting customer expectations.</a:t>
            </a:r>
            <a:endParaRPr lang="en-US" dirty="0"/>
          </a:p>
        </p:txBody>
      </p:sp>
    </p:spTree>
    <p:extLst>
      <p:ext uri="{BB962C8B-B14F-4D97-AF65-F5344CB8AC3E}">
        <p14:creationId xmlns:p14="http://schemas.microsoft.com/office/powerpoint/2010/main" val="55269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Initially, I collected data in the local department </a:t>
            </a:r>
            <a:r>
              <a:rPr lang="en-US" dirty="0" smtClean="0"/>
              <a:t>store for 4 weeks during weekends. </a:t>
            </a:r>
            <a:endParaRPr lang="en-US" dirty="0" smtClean="0"/>
          </a:p>
          <a:p>
            <a:r>
              <a:rPr lang="en-US" dirty="0" smtClean="0"/>
              <a:t>Analyzed the data.</a:t>
            </a:r>
          </a:p>
          <a:p>
            <a:r>
              <a:rPr lang="en-US" dirty="0" smtClean="0"/>
              <a:t>Recommended the measures to improve the process.</a:t>
            </a:r>
          </a:p>
          <a:p>
            <a:r>
              <a:rPr lang="en-US" dirty="0" smtClean="0"/>
              <a:t>Using the ideal spec limits, created new data set and analyzed it.</a:t>
            </a:r>
          </a:p>
          <a:p>
            <a:pPr marL="0" indent="0">
              <a:buNone/>
            </a:pPr>
            <a:endParaRPr lang="en-US" dirty="0"/>
          </a:p>
        </p:txBody>
      </p:sp>
    </p:spTree>
    <p:extLst>
      <p:ext uri="{BB962C8B-B14F-4D97-AF65-F5344CB8AC3E}">
        <p14:creationId xmlns:p14="http://schemas.microsoft.com/office/powerpoint/2010/main" val="90134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 of data values</a:t>
            </a:r>
            <a:endParaRPr lang="en-US" dirty="0"/>
          </a:p>
        </p:txBody>
      </p:sp>
      <p:sp>
        <p:nvSpPr>
          <p:cNvPr id="3" name="Content Placeholder 2"/>
          <p:cNvSpPr>
            <a:spLocks noGrp="1"/>
          </p:cNvSpPr>
          <p:nvPr>
            <p:ph idx="1"/>
          </p:nvPr>
        </p:nvSpPr>
        <p:spPr/>
        <p:txBody>
          <a:bodyPr>
            <a:normAutofit/>
          </a:bodyPr>
          <a:lstStyle/>
          <a:p>
            <a:r>
              <a:rPr lang="en-US" dirty="0" smtClean="0"/>
              <a:t>Customer </a:t>
            </a:r>
            <a:r>
              <a:rPr lang="en-US" dirty="0"/>
              <a:t>number: This variable keeps track of the customer coming through a billing counter</a:t>
            </a:r>
          </a:p>
          <a:p>
            <a:r>
              <a:rPr lang="en-US" dirty="0"/>
              <a:t>Cycle Time: This is the time measured from the time customer stands near billing queue to the time customer exits the queue</a:t>
            </a:r>
          </a:p>
          <a:p>
            <a:r>
              <a:rPr lang="en-US" dirty="0"/>
              <a:t>Waiting Time: The time customer waits before they get a chance to stand at the billing system</a:t>
            </a:r>
          </a:p>
          <a:p>
            <a:r>
              <a:rPr lang="en-US" dirty="0"/>
              <a:t>Billing Time: Time taken to scan the items a customer purchased and billing the customer with respective amounts. In other words, time taken by customer to pay bill and exit the billing counter.</a:t>
            </a:r>
          </a:p>
          <a:p>
            <a:endParaRPr lang="en-US" dirty="0"/>
          </a:p>
        </p:txBody>
      </p:sp>
    </p:spTree>
    <p:extLst>
      <p:ext uri="{BB962C8B-B14F-4D97-AF65-F5344CB8AC3E}">
        <p14:creationId xmlns:p14="http://schemas.microsoft.com/office/powerpoint/2010/main" val="259206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Waiting &amp; Billing Times for initial data set</a:t>
            </a:r>
            <a:endParaRPr lang="en-US" dirty="0"/>
          </a:p>
        </p:txBody>
      </p:sp>
      <p:sp>
        <p:nvSpPr>
          <p:cNvPr id="9" name="Content Placeholder 8"/>
          <p:cNvSpPr>
            <a:spLocks noGrp="1"/>
          </p:cNvSpPr>
          <p:nvPr>
            <p:ph sz="half" idx="1"/>
          </p:nvPr>
        </p:nvSpPr>
        <p:spPr/>
        <p:txBody>
          <a:bodyPr>
            <a:noAutofit/>
          </a:bodyPr>
          <a:lstStyle/>
          <a:p>
            <a:pPr marL="0" indent="0">
              <a:buNone/>
            </a:pPr>
            <a:r>
              <a:rPr lang="en-US" sz="2400" dirty="0" smtClean="0"/>
              <a:t>&gt; Summary Report for Waiting Time</a:t>
            </a:r>
          </a:p>
          <a:p>
            <a:r>
              <a:rPr lang="en-US" sz="2400" dirty="0" smtClean="0"/>
              <a:t>Anderson-Darling Normality Test</a:t>
            </a:r>
          </a:p>
          <a:p>
            <a:r>
              <a:rPr lang="en-US" sz="2400" dirty="0" smtClean="0"/>
              <a:t>A-Squared	1.08</a:t>
            </a:r>
          </a:p>
          <a:p>
            <a:r>
              <a:rPr lang="en-US" sz="2400" dirty="0" smtClean="0"/>
              <a:t>P-Value	0.006</a:t>
            </a:r>
          </a:p>
          <a:p>
            <a:r>
              <a:rPr lang="en-US" sz="2400" dirty="0" smtClean="0"/>
              <a:t>Mean	207.14</a:t>
            </a:r>
          </a:p>
          <a:p>
            <a:r>
              <a:rPr lang="en-US" sz="2400" dirty="0" smtClean="0"/>
              <a:t>StDev	140.61</a:t>
            </a:r>
          </a:p>
          <a:p>
            <a:r>
              <a:rPr lang="en-US" sz="2400" dirty="0" smtClean="0"/>
              <a:t>Variance	19771.46</a:t>
            </a:r>
          </a:p>
          <a:p>
            <a:r>
              <a:rPr lang="en-US" sz="2400" dirty="0" smtClean="0"/>
              <a:t>N	22</a:t>
            </a:r>
          </a:p>
          <a:p>
            <a:r>
              <a:rPr lang="en-US" sz="2400" dirty="0" smtClean="0"/>
              <a:t>Minimum	40.00</a:t>
            </a:r>
          </a:p>
        </p:txBody>
      </p:sp>
      <p:sp>
        <p:nvSpPr>
          <p:cNvPr id="11" name="Content Placeholder 10"/>
          <p:cNvSpPr>
            <a:spLocks noGrp="1"/>
          </p:cNvSpPr>
          <p:nvPr>
            <p:ph sz="half" idx="2"/>
          </p:nvPr>
        </p:nvSpPr>
        <p:spPr/>
        <p:txBody>
          <a:bodyPr>
            <a:normAutofit/>
          </a:bodyPr>
          <a:lstStyle/>
          <a:p>
            <a:pPr marL="0" indent="0">
              <a:buNone/>
            </a:pPr>
            <a:r>
              <a:rPr lang="en-US" sz="2400" dirty="0" smtClean="0"/>
              <a:t>&gt; Summary Report of Billing Time</a:t>
            </a:r>
          </a:p>
          <a:p>
            <a:r>
              <a:rPr lang="en-US" sz="2400" dirty="0" smtClean="0"/>
              <a:t>Anderson-Darling Normality Test</a:t>
            </a:r>
          </a:p>
          <a:p>
            <a:r>
              <a:rPr lang="en-US" sz="2400" dirty="0" smtClean="0"/>
              <a:t>A-Squared	0.93</a:t>
            </a:r>
          </a:p>
          <a:p>
            <a:r>
              <a:rPr lang="en-US" sz="2400" dirty="0" smtClean="0"/>
              <a:t>P-Value	0.015</a:t>
            </a:r>
          </a:p>
          <a:p>
            <a:r>
              <a:rPr lang="en-US" sz="2400" dirty="0" smtClean="0"/>
              <a:t>Mean	131.00</a:t>
            </a:r>
          </a:p>
          <a:p>
            <a:r>
              <a:rPr lang="en-US" sz="2400" dirty="0" smtClean="0"/>
              <a:t>StDev	73.45</a:t>
            </a:r>
          </a:p>
          <a:p>
            <a:r>
              <a:rPr lang="en-US" sz="2400" dirty="0" smtClean="0"/>
              <a:t>Variance	5394.95</a:t>
            </a:r>
          </a:p>
          <a:p>
            <a:r>
              <a:rPr lang="en-US" sz="2400" dirty="0" smtClean="0"/>
              <a:t>N	22</a:t>
            </a:r>
          </a:p>
          <a:p>
            <a:r>
              <a:rPr lang="en-US" sz="2400" dirty="0" smtClean="0"/>
              <a:t>Minimum	12.00</a:t>
            </a:r>
          </a:p>
        </p:txBody>
      </p:sp>
    </p:spTree>
    <p:extLst>
      <p:ext uri="{BB962C8B-B14F-4D97-AF65-F5344CB8AC3E}">
        <p14:creationId xmlns:p14="http://schemas.microsoft.com/office/powerpoint/2010/main" val="27846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1571223" y="344555"/>
            <a:ext cx="8345509" cy="6246598"/>
          </a:xfrm>
          <a:prstGeom prst="rect">
            <a:avLst/>
          </a:prstGeom>
        </p:spPr>
      </p:pic>
    </p:spTree>
    <p:extLst>
      <p:ext uri="{BB962C8B-B14F-4D97-AF65-F5344CB8AC3E}">
        <p14:creationId xmlns:p14="http://schemas.microsoft.com/office/powerpoint/2010/main" val="51352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 Test for “Waiting Time”</a:t>
            </a:r>
            <a:endParaRPr lang="en-US" dirty="0"/>
          </a:p>
        </p:txBody>
      </p:sp>
      <p:pic>
        <p:nvPicPr>
          <p:cNvPr id="4" name="Content Placeholder 3"/>
          <p:cNvPicPr>
            <a:picLocks noGrp="1" noChangeAspect="1"/>
          </p:cNvPicPr>
          <p:nvPr>
            <p:ph idx="1"/>
          </p:nvPr>
        </p:nvPicPr>
        <p:blipFill>
          <a:blip r:embed="rId2"/>
          <a:stretch>
            <a:fillRect/>
          </a:stretch>
        </p:blipFill>
        <p:spPr>
          <a:xfrm>
            <a:off x="2656242" y="1690687"/>
            <a:ext cx="6925639" cy="4611403"/>
          </a:xfrm>
          <a:prstGeom prst="rect">
            <a:avLst/>
          </a:prstGeom>
        </p:spPr>
      </p:pic>
    </p:spTree>
    <p:extLst>
      <p:ext uri="{BB962C8B-B14F-4D97-AF65-F5344CB8AC3E}">
        <p14:creationId xmlns:p14="http://schemas.microsoft.com/office/powerpoint/2010/main" val="251233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Normality Test</a:t>
            </a:r>
            <a:endParaRPr lang="en-US" dirty="0"/>
          </a:p>
        </p:txBody>
      </p:sp>
      <p:sp>
        <p:nvSpPr>
          <p:cNvPr id="3" name="Content Placeholder 2"/>
          <p:cNvSpPr>
            <a:spLocks noGrp="1"/>
          </p:cNvSpPr>
          <p:nvPr>
            <p:ph idx="1"/>
          </p:nvPr>
        </p:nvSpPr>
        <p:spPr/>
        <p:txBody>
          <a:bodyPr/>
          <a:lstStyle/>
          <a:p>
            <a:r>
              <a:rPr lang="el-GR" dirty="0" smtClean="0"/>
              <a:t>α</a:t>
            </a:r>
            <a:r>
              <a:rPr lang="en-US" dirty="0" smtClean="0"/>
              <a:t>&gt;p (0.05 &gt; 0.006) is false. Therefore, null hypothesis that data is normally distributed is rejected.</a:t>
            </a:r>
            <a:endParaRPr lang="en-US" dirty="0"/>
          </a:p>
        </p:txBody>
      </p:sp>
    </p:spTree>
    <p:extLst>
      <p:ext uri="{BB962C8B-B14F-4D97-AF65-F5344CB8AC3E}">
        <p14:creationId xmlns:p14="http://schemas.microsoft.com/office/powerpoint/2010/main" val="90381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 : Identify the distribution</a:t>
            </a:r>
            <a:endParaRPr lang="en-US" dirty="0"/>
          </a:p>
        </p:txBody>
      </p:sp>
      <p:pic>
        <p:nvPicPr>
          <p:cNvPr id="4" name="Content Placeholder 3"/>
          <p:cNvPicPr>
            <a:picLocks noGrp="1" noChangeAspect="1"/>
          </p:cNvPicPr>
          <p:nvPr>
            <p:ph idx="1"/>
          </p:nvPr>
        </p:nvPicPr>
        <p:blipFill>
          <a:blip r:embed="rId2"/>
          <a:stretch>
            <a:fillRect/>
          </a:stretch>
        </p:blipFill>
        <p:spPr>
          <a:xfrm>
            <a:off x="2604728" y="1690688"/>
            <a:ext cx="6887002" cy="4585676"/>
          </a:xfrm>
          <a:prstGeom prst="rect">
            <a:avLst/>
          </a:prstGeom>
        </p:spPr>
      </p:pic>
    </p:spTree>
    <p:extLst>
      <p:ext uri="{BB962C8B-B14F-4D97-AF65-F5344CB8AC3E}">
        <p14:creationId xmlns:p14="http://schemas.microsoft.com/office/powerpoint/2010/main" val="3867950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3929</TotalTime>
  <Words>698</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Symbol</vt:lpstr>
      <vt:lpstr>Times New Roman</vt:lpstr>
      <vt:lpstr>Wingdings</vt:lpstr>
      <vt:lpstr>Office Theme</vt:lpstr>
      <vt:lpstr>Six Sigma Project for Clothing Store  </vt:lpstr>
      <vt:lpstr>Problem Statement</vt:lpstr>
      <vt:lpstr>Approach</vt:lpstr>
      <vt:lpstr>Definition of data values</vt:lpstr>
      <vt:lpstr>Summary of Waiting &amp; Billing Times for initial data set</vt:lpstr>
      <vt:lpstr>PowerPoint Presentation</vt:lpstr>
      <vt:lpstr>Normality Test for “Waiting Time”</vt:lpstr>
      <vt:lpstr>Result of Normality Test</vt:lpstr>
      <vt:lpstr>Next Step : Identify the distribution</vt:lpstr>
      <vt:lpstr>How to Interpret</vt:lpstr>
      <vt:lpstr>Determining Process Capability </vt:lpstr>
      <vt:lpstr>Interpretations</vt:lpstr>
      <vt:lpstr>Implementing FMEA</vt:lpstr>
      <vt:lpstr>Data after implementing the recommendations</vt:lpstr>
      <vt:lpstr>Interpretation</vt:lpstr>
      <vt:lpstr>PowerPoint Presentation</vt:lpstr>
      <vt:lpstr>Statistical Process Capability</vt:lpstr>
      <vt:lpstr>Interpreting the I-MR chart</vt:lpstr>
      <vt:lpstr>Cost Of Quality</vt:lpstr>
      <vt:lpstr>Cost Of Quality</vt:lpstr>
      <vt:lpstr>Another concern: Disorganized aisles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Ananya Ravipati</dc:creator>
  <cp:lastModifiedBy>Ananya Ravipati</cp:lastModifiedBy>
  <cp:revision>20</cp:revision>
  <dcterms:created xsi:type="dcterms:W3CDTF">2015-06-19T09:33:06Z</dcterms:created>
  <dcterms:modified xsi:type="dcterms:W3CDTF">2016-05-15T01:03:33Z</dcterms:modified>
</cp:coreProperties>
</file>