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894" r:id="rId1"/>
  </p:sldMasterIdLst>
  <p:notesMasterIdLst>
    <p:notesMasterId r:id="rId10"/>
  </p:notesMasterIdLst>
  <p:sldIdLst>
    <p:sldId id="258" r:id="rId2"/>
    <p:sldId id="260" r:id="rId3"/>
    <p:sldId id="259" r:id="rId4"/>
    <p:sldId id="261" r:id="rId5"/>
    <p:sldId id="256" r:id="rId6"/>
    <p:sldId id="257" r:id="rId7"/>
    <p:sldId id="262" r:id="rId8"/>
    <p:sldId id="263" r:id="rId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4"/>
    <p:restoredTop sz="94626"/>
  </p:normalViewPr>
  <p:slideViewPr>
    <p:cSldViewPr snapToGrid="0">
      <p:cViewPr varScale="1">
        <p:scale>
          <a:sx n="121" d="100"/>
          <a:sy n="121" d="100"/>
        </p:scale>
        <p:origin x="5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4F5AA-F72F-C996-ABD5-2B138B60D1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B9C1DEA0-CA4A-B4D6-2B47-F38F4FF674D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DA3A242-5A17-A342-8C19-EBAE47C65CC0}" type="datetimeFigureOut">
              <a:rPr lang="en-US"/>
              <a:pPr>
                <a:defRPr/>
              </a:pPr>
              <a:t>1/29/23</a:t>
            </a:fld>
            <a:endParaRPr lang="en-US"/>
          </a:p>
        </p:txBody>
      </p:sp>
      <p:sp>
        <p:nvSpPr>
          <p:cNvPr id="4" name="Slide Image Placeholder 3">
            <a:extLst>
              <a:ext uri="{FF2B5EF4-FFF2-40B4-BE49-F238E27FC236}">
                <a16:creationId xmlns:a16="http://schemas.microsoft.com/office/drawing/2014/main" id="{F42B47FE-AD25-0031-0218-823879760D3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C45A689-B546-0DFA-9512-0B1D1C96E3F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E6BEADE-B927-7728-195A-3ED9CD6F72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A359F798-47BB-E892-431E-EA9EF254DEF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smtClean="0">
                <a:latin typeface="+mn-lt"/>
              </a:defRPr>
            </a:lvl1pPr>
          </a:lstStyle>
          <a:p>
            <a:pPr>
              <a:defRPr/>
            </a:pPr>
            <a:fld id="{8E326DCE-B127-6740-96FD-79138969E3E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a:extLst>
              <a:ext uri="{FF2B5EF4-FFF2-40B4-BE49-F238E27FC236}">
                <a16:creationId xmlns:a16="http://schemas.microsoft.com/office/drawing/2014/main" id="{05D92F4D-EE39-0DF4-A589-2BDCF7E4C0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8" name="Notes Placeholder 2">
            <a:extLst>
              <a:ext uri="{FF2B5EF4-FFF2-40B4-BE49-F238E27FC236}">
                <a16:creationId xmlns:a16="http://schemas.microsoft.com/office/drawing/2014/main" id="{C5933AED-4E89-ECA1-6C4F-8D2B670B8C5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9" name="Slide Number Placeholder 3">
            <a:extLst>
              <a:ext uri="{FF2B5EF4-FFF2-40B4-BE49-F238E27FC236}">
                <a16:creationId xmlns:a16="http://schemas.microsoft.com/office/drawing/2014/main" id="{63963794-80FF-5FD1-A98D-199A7C2703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518FE2B-1F9A-FD4F-B937-0116F2B4E266}" type="slidenum">
              <a:rPr lang="en-US" altLang="en-US"/>
              <a:pPr fontAlgn="base">
                <a:spcBef>
                  <a:spcPct val="0"/>
                </a:spcBef>
                <a:spcAft>
                  <a:spcPct val="0"/>
                </a:spcAft>
              </a:pPr>
              <a:t>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CEC4C-E817-9CB9-103E-761C5BB91DA1}"/>
              </a:ext>
            </a:extLst>
          </p:cNvPr>
          <p:cNvSpPr>
            <a:spLocks noGrp="1"/>
          </p:cNvSpPr>
          <p:nvPr>
            <p:ph type="dt" sz="half" idx="10"/>
          </p:nvPr>
        </p:nvSpPr>
        <p:spPr/>
        <p:txBody>
          <a:bodyPr/>
          <a:lstStyle>
            <a:lvl1pPr>
              <a:defRPr/>
            </a:lvl1pPr>
          </a:lstStyle>
          <a:p>
            <a:pPr>
              <a:defRPr/>
            </a:pPr>
            <a:fld id="{5BC47C4A-1F6D-204E-B4A4-C4DDA93C7C8C}" type="datetimeFigureOut">
              <a:rPr lang="en-US"/>
              <a:pPr>
                <a:defRPr/>
              </a:pPr>
              <a:t>1/29/23</a:t>
            </a:fld>
            <a:endParaRPr lang="en-US"/>
          </a:p>
        </p:txBody>
      </p:sp>
      <p:sp>
        <p:nvSpPr>
          <p:cNvPr id="5" name="Footer Placeholder 4">
            <a:extLst>
              <a:ext uri="{FF2B5EF4-FFF2-40B4-BE49-F238E27FC236}">
                <a16:creationId xmlns:a16="http://schemas.microsoft.com/office/drawing/2014/main" id="{5A3F07F9-02E4-A4A8-A5D3-7E48C63B11B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E5F040-9094-7481-7D00-E847E5242D7B}"/>
              </a:ext>
            </a:extLst>
          </p:cNvPr>
          <p:cNvSpPr>
            <a:spLocks noGrp="1"/>
          </p:cNvSpPr>
          <p:nvPr>
            <p:ph type="sldNum" sz="quarter" idx="12"/>
          </p:nvPr>
        </p:nvSpPr>
        <p:spPr/>
        <p:txBody>
          <a:bodyPr/>
          <a:lstStyle>
            <a:lvl1pPr>
              <a:defRPr/>
            </a:lvl1pPr>
          </a:lstStyle>
          <a:p>
            <a:pPr>
              <a:defRPr/>
            </a:pPr>
            <a:fld id="{23491758-C768-0347-B687-D07F002BE168}" type="slidenum">
              <a:rPr lang="en-US" altLang="en-US"/>
              <a:pPr>
                <a:defRPr/>
              </a:pPr>
              <a:t>‹#›</a:t>
            </a:fld>
            <a:endParaRPr lang="en-US" altLang="en-US"/>
          </a:p>
        </p:txBody>
      </p:sp>
    </p:spTree>
    <p:extLst>
      <p:ext uri="{BB962C8B-B14F-4D97-AF65-F5344CB8AC3E}">
        <p14:creationId xmlns:p14="http://schemas.microsoft.com/office/powerpoint/2010/main" val="308458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7EEAD-1847-B6E5-4EFC-E34CED70B561}"/>
              </a:ext>
            </a:extLst>
          </p:cNvPr>
          <p:cNvSpPr>
            <a:spLocks noGrp="1"/>
          </p:cNvSpPr>
          <p:nvPr>
            <p:ph type="dt" sz="half" idx="10"/>
          </p:nvPr>
        </p:nvSpPr>
        <p:spPr/>
        <p:txBody>
          <a:bodyPr/>
          <a:lstStyle>
            <a:lvl1pPr>
              <a:defRPr/>
            </a:lvl1pPr>
          </a:lstStyle>
          <a:p>
            <a:pPr>
              <a:defRPr/>
            </a:pPr>
            <a:fld id="{04DC55E7-38D5-E449-AB6A-1CCE95879ABD}" type="datetimeFigureOut">
              <a:rPr lang="en-US"/>
              <a:pPr>
                <a:defRPr/>
              </a:pPr>
              <a:t>1/29/23</a:t>
            </a:fld>
            <a:endParaRPr lang="en-US"/>
          </a:p>
        </p:txBody>
      </p:sp>
      <p:sp>
        <p:nvSpPr>
          <p:cNvPr id="5" name="Footer Placeholder 4">
            <a:extLst>
              <a:ext uri="{FF2B5EF4-FFF2-40B4-BE49-F238E27FC236}">
                <a16:creationId xmlns:a16="http://schemas.microsoft.com/office/drawing/2014/main" id="{A3020317-9EA1-C787-7927-4EE181F76B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2239B1-FB2F-6D6F-B0F7-45962D4A224A}"/>
              </a:ext>
            </a:extLst>
          </p:cNvPr>
          <p:cNvSpPr>
            <a:spLocks noGrp="1"/>
          </p:cNvSpPr>
          <p:nvPr>
            <p:ph type="sldNum" sz="quarter" idx="12"/>
          </p:nvPr>
        </p:nvSpPr>
        <p:spPr/>
        <p:txBody>
          <a:bodyPr/>
          <a:lstStyle>
            <a:lvl1pPr>
              <a:defRPr/>
            </a:lvl1pPr>
          </a:lstStyle>
          <a:p>
            <a:pPr>
              <a:defRPr/>
            </a:pPr>
            <a:fld id="{5DF25E18-709B-E841-B736-0731F1BD84F6}" type="slidenum">
              <a:rPr lang="en-US" altLang="en-US"/>
              <a:pPr>
                <a:defRPr/>
              </a:pPr>
              <a:t>‹#›</a:t>
            </a:fld>
            <a:endParaRPr lang="en-US" altLang="en-US"/>
          </a:p>
        </p:txBody>
      </p:sp>
    </p:spTree>
    <p:extLst>
      <p:ext uri="{BB962C8B-B14F-4D97-AF65-F5344CB8AC3E}">
        <p14:creationId xmlns:p14="http://schemas.microsoft.com/office/powerpoint/2010/main" val="99123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0CED0-1ED1-EFE2-58FF-7FF6B0B6BD5B}"/>
              </a:ext>
            </a:extLst>
          </p:cNvPr>
          <p:cNvSpPr>
            <a:spLocks noGrp="1"/>
          </p:cNvSpPr>
          <p:nvPr>
            <p:ph type="dt" sz="half" idx="10"/>
          </p:nvPr>
        </p:nvSpPr>
        <p:spPr/>
        <p:txBody>
          <a:bodyPr/>
          <a:lstStyle>
            <a:lvl1pPr>
              <a:defRPr/>
            </a:lvl1pPr>
          </a:lstStyle>
          <a:p>
            <a:pPr>
              <a:defRPr/>
            </a:pPr>
            <a:fld id="{D55FA44D-DC6B-0241-AB7A-B94DA89250DF}" type="datetimeFigureOut">
              <a:rPr lang="en-US"/>
              <a:pPr>
                <a:defRPr/>
              </a:pPr>
              <a:t>1/29/23</a:t>
            </a:fld>
            <a:endParaRPr lang="en-US"/>
          </a:p>
        </p:txBody>
      </p:sp>
      <p:sp>
        <p:nvSpPr>
          <p:cNvPr id="5" name="Footer Placeholder 4">
            <a:extLst>
              <a:ext uri="{FF2B5EF4-FFF2-40B4-BE49-F238E27FC236}">
                <a16:creationId xmlns:a16="http://schemas.microsoft.com/office/drawing/2014/main" id="{57F9DF5F-545B-4B85-A36E-7BF2A920207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22137A-39FB-618B-E9E7-618E1F7371E6}"/>
              </a:ext>
            </a:extLst>
          </p:cNvPr>
          <p:cNvSpPr>
            <a:spLocks noGrp="1"/>
          </p:cNvSpPr>
          <p:nvPr>
            <p:ph type="sldNum" sz="quarter" idx="12"/>
          </p:nvPr>
        </p:nvSpPr>
        <p:spPr/>
        <p:txBody>
          <a:bodyPr/>
          <a:lstStyle>
            <a:lvl1pPr>
              <a:defRPr/>
            </a:lvl1pPr>
          </a:lstStyle>
          <a:p>
            <a:pPr>
              <a:defRPr/>
            </a:pPr>
            <a:fld id="{4FF8B802-642A-B249-9052-1EF9D5E87BF0}" type="slidenum">
              <a:rPr lang="en-US" altLang="en-US"/>
              <a:pPr>
                <a:defRPr/>
              </a:pPr>
              <a:t>‹#›</a:t>
            </a:fld>
            <a:endParaRPr lang="en-US" altLang="en-US"/>
          </a:p>
        </p:txBody>
      </p:sp>
    </p:spTree>
    <p:extLst>
      <p:ext uri="{BB962C8B-B14F-4D97-AF65-F5344CB8AC3E}">
        <p14:creationId xmlns:p14="http://schemas.microsoft.com/office/powerpoint/2010/main" val="12188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982A1-AC08-D78F-E58C-0A0B56287BC1}"/>
              </a:ext>
            </a:extLst>
          </p:cNvPr>
          <p:cNvSpPr>
            <a:spLocks noGrp="1"/>
          </p:cNvSpPr>
          <p:nvPr>
            <p:ph type="dt" sz="half" idx="10"/>
          </p:nvPr>
        </p:nvSpPr>
        <p:spPr/>
        <p:txBody>
          <a:bodyPr/>
          <a:lstStyle>
            <a:lvl1pPr>
              <a:defRPr/>
            </a:lvl1pPr>
          </a:lstStyle>
          <a:p>
            <a:pPr>
              <a:defRPr/>
            </a:pPr>
            <a:fld id="{6F2B4E88-8C80-774C-AE26-7089B23A4EAE}" type="datetimeFigureOut">
              <a:rPr lang="en-US"/>
              <a:pPr>
                <a:defRPr/>
              </a:pPr>
              <a:t>1/29/23</a:t>
            </a:fld>
            <a:endParaRPr lang="en-US"/>
          </a:p>
        </p:txBody>
      </p:sp>
      <p:sp>
        <p:nvSpPr>
          <p:cNvPr id="5" name="Footer Placeholder 4">
            <a:extLst>
              <a:ext uri="{FF2B5EF4-FFF2-40B4-BE49-F238E27FC236}">
                <a16:creationId xmlns:a16="http://schemas.microsoft.com/office/drawing/2014/main" id="{FF71F931-3E81-9D07-35B7-E7D96D15DB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0C995-11AE-4684-25A0-95DBAC7F4E8F}"/>
              </a:ext>
            </a:extLst>
          </p:cNvPr>
          <p:cNvSpPr>
            <a:spLocks noGrp="1"/>
          </p:cNvSpPr>
          <p:nvPr>
            <p:ph type="sldNum" sz="quarter" idx="12"/>
          </p:nvPr>
        </p:nvSpPr>
        <p:spPr/>
        <p:txBody>
          <a:bodyPr/>
          <a:lstStyle>
            <a:lvl1pPr>
              <a:defRPr/>
            </a:lvl1pPr>
          </a:lstStyle>
          <a:p>
            <a:pPr>
              <a:defRPr/>
            </a:pPr>
            <a:fld id="{BCFE6737-2DB3-4E49-AA7E-818446B35C0F}" type="slidenum">
              <a:rPr lang="en-US" altLang="en-US"/>
              <a:pPr>
                <a:defRPr/>
              </a:pPr>
              <a:t>‹#›</a:t>
            </a:fld>
            <a:endParaRPr lang="en-US" altLang="en-US"/>
          </a:p>
        </p:txBody>
      </p:sp>
    </p:spTree>
    <p:extLst>
      <p:ext uri="{BB962C8B-B14F-4D97-AF65-F5344CB8AC3E}">
        <p14:creationId xmlns:p14="http://schemas.microsoft.com/office/powerpoint/2010/main" val="268543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3645E-AAD4-11BA-2589-DB6D4531BC3D}"/>
              </a:ext>
            </a:extLst>
          </p:cNvPr>
          <p:cNvSpPr>
            <a:spLocks noGrp="1"/>
          </p:cNvSpPr>
          <p:nvPr>
            <p:ph type="dt" sz="half" idx="10"/>
          </p:nvPr>
        </p:nvSpPr>
        <p:spPr/>
        <p:txBody>
          <a:bodyPr/>
          <a:lstStyle>
            <a:lvl1pPr>
              <a:defRPr/>
            </a:lvl1pPr>
          </a:lstStyle>
          <a:p>
            <a:pPr>
              <a:defRPr/>
            </a:pPr>
            <a:fld id="{D2670038-BE3D-DF4A-B878-C13C72A0E4B9}" type="datetimeFigureOut">
              <a:rPr lang="en-US"/>
              <a:pPr>
                <a:defRPr/>
              </a:pPr>
              <a:t>1/29/23</a:t>
            </a:fld>
            <a:endParaRPr lang="en-US"/>
          </a:p>
        </p:txBody>
      </p:sp>
      <p:sp>
        <p:nvSpPr>
          <p:cNvPr id="5" name="Footer Placeholder 4">
            <a:extLst>
              <a:ext uri="{FF2B5EF4-FFF2-40B4-BE49-F238E27FC236}">
                <a16:creationId xmlns:a16="http://schemas.microsoft.com/office/drawing/2014/main" id="{0CDF6D42-B90F-95FA-1278-CF497F7A6A3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ED4EB5-253C-742A-7E4C-3C177B160026}"/>
              </a:ext>
            </a:extLst>
          </p:cNvPr>
          <p:cNvSpPr>
            <a:spLocks noGrp="1"/>
          </p:cNvSpPr>
          <p:nvPr>
            <p:ph type="sldNum" sz="quarter" idx="12"/>
          </p:nvPr>
        </p:nvSpPr>
        <p:spPr/>
        <p:txBody>
          <a:bodyPr/>
          <a:lstStyle>
            <a:lvl1pPr>
              <a:defRPr/>
            </a:lvl1pPr>
          </a:lstStyle>
          <a:p>
            <a:pPr>
              <a:defRPr/>
            </a:pPr>
            <a:fld id="{B448C0C7-07C9-1D42-86FA-ABB5C6E1861F}" type="slidenum">
              <a:rPr lang="en-US" altLang="en-US"/>
              <a:pPr>
                <a:defRPr/>
              </a:pPr>
              <a:t>‹#›</a:t>
            </a:fld>
            <a:endParaRPr lang="en-US" altLang="en-US"/>
          </a:p>
        </p:txBody>
      </p:sp>
    </p:spTree>
    <p:extLst>
      <p:ext uri="{BB962C8B-B14F-4D97-AF65-F5344CB8AC3E}">
        <p14:creationId xmlns:p14="http://schemas.microsoft.com/office/powerpoint/2010/main" val="170583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18C97F4-F5B1-BCE7-2914-6389B5CAC3CC}"/>
              </a:ext>
            </a:extLst>
          </p:cNvPr>
          <p:cNvSpPr>
            <a:spLocks noGrp="1"/>
          </p:cNvSpPr>
          <p:nvPr>
            <p:ph type="dt" sz="half" idx="10"/>
          </p:nvPr>
        </p:nvSpPr>
        <p:spPr/>
        <p:txBody>
          <a:bodyPr/>
          <a:lstStyle>
            <a:lvl1pPr>
              <a:defRPr/>
            </a:lvl1pPr>
          </a:lstStyle>
          <a:p>
            <a:pPr>
              <a:defRPr/>
            </a:pPr>
            <a:fld id="{00BF30EA-6B27-B447-ABF7-FAB49FC69736}" type="datetimeFigureOut">
              <a:rPr lang="en-US"/>
              <a:pPr>
                <a:defRPr/>
              </a:pPr>
              <a:t>1/29/23</a:t>
            </a:fld>
            <a:endParaRPr lang="en-US"/>
          </a:p>
        </p:txBody>
      </p:sp>
      <p:sp>
        <p:nvSpPr>
          <p:cNvPr id="6" name="Footer Placeholder 4">
            <a:extLst>
              <a:ext uri="{FF2B5EF4-FFF2-40B4-BE49-F238E27FC236}">
                <a16:creationId xmlns:a16="http://schemas.microsoft.com/office/drawing/2014/main" id="{76019C67-99BB-6BDD-6D3D-ADBCDEF1DAD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594DAB3-5F3F-53F9-1D4A-40C712A2AF4F}"/>
              </a:ext>
            </a:extLst>
          </p:cNvPr>
          <p:cNvSpPr>
            <a:spLocks noGrp="1"/>
          </p:cNvSpPr>
          <p:nvPr>
            <p:ph type="sldNum" sz="quarter" idx="12"/>
          </p:nvPr>
        </p:nvSpPr>
        <p:spPr/>
        <p:txBody>
          <a:bodyPr/>
          <a:lstStyle>
            <a:lvl1pPr>
              <a:defRPr/>
            </a:lvl1pPr>
          </a:lstStyle>
          <a:p>
            <a:pPr>
              <a:defRPr/>
            </a:pPr>
            <a:fld id="{745E5622-35A9-FB4B-9E8E-48BAB5644F48}" type="slidenum">
              <a:rPr lang="en-US" altLang="en-US"/>
              <a:pPr>
                <a:defRPr/>
              </a:pPr>
              <a:t>‹#›</a:t>
            </a:fld>
            <a:endParaRPr lang="en-US" altLang="en-US"/>
          </a:p>
        </p:txBody>
      </p:sp>
    </p:spTree>
    <p:extLst>
      <p:ext uri="{BB962C8B-B14F-4D97-AF65-F5344CB8AC3E}">
        <p14:creationId xmlns:p14="http://schemas.microsoft.com/office/powerpoint/2010/main" val="427944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D0D8190-0268-1793-67ED-1A6C4AC44CCA}"/>
              </a:ext>
            </a:extLst>
          </p:cNvPr>
          <p:cNvSpPr>
            <a:spLocks noGrp="1"/>
          </p:cNvSpPr>
          <p:nvPr>
            <p:ph type="dt" sz="half" idx="10"/>
          </p:nvPr>
        </p:nvSpPr>
        <p:spPr/>
        <p:txBody>
          <a:bodyPr/>
          <a:lstStyle>
            <a:lvl1pPr>
              <a:defRPr/>
            </a:lvl1pPr>
          </a:lstStyle>
          <a:p>
            <a:pPr>
              <a:defRPr/>
            </a:pPr>
            <a:fld id="{B89CC42E-7ACE-544E-9883-0CB87E1CF926}" type="datetimeFigureOut">
              <a:rPr lang="en-US"/>
              <a:pPr>
                <a:defRPr/>
              </a:pPr>
              <a:t>1/29/23</a:t>
            </a:fld>
            <a:endParaRPr lang="en-US"/>
          </a:p>
        </p:txBody>
      </p:sp>
      <p:sp>
        <p:nvSpPr>
          <p:cNvPr id="8" name="Footer Placeholder 4">
            <a:extLst>
              <a:ext uri="{FF2B5EF4-FFF2-40B4-BE49-F238E27FC236}">
                <a16:creationId xmlns:a16="http://schemas.microsoft.com/office/drawing/2014/main" id="{20CDA717-F3A6-FE6B-DC38-5DBACB9DFDB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598E3DA-D5F8-ECCD-D857-835FDB6FBE83}"/>
              </a:ext>
            </a:extLst>
          </p:cNvPr>
          <p:cNvSpPr>
            <a:spLocks noGrp="1"/>
          </p:cNvSpPr>
          <p:nvPr>
            <p:ph type="sldNum" sz="quarter" idx="12"/>
          </p:nvPr>
        </p:nvSpPr>
        <p:spPr/>
        <p:txBody>
          <a:bodyPr/>
          <a:lstStyle>
            <a:lvl1pPr>
              <a:defRPr/>
            </a:lvl1pPr>
          </a:lstStyle>
          <a:p>
            <a:pPr>
              <a:defRPr/>
            </a:pPr>
            <a:fld id="{27BE8A14-8F0A-B840-A863-03970246F5A3}" type="slidenum">
              <a:rPr lang="en-US" altLang="en-US"/>
              <a:pPr>
                <a:defRPr/>
              </a:pPr>
              <a:t>‹#›</a:t>
            </a:fld>
            <a:endParaRPr lang="en-US" altLang="en-US"/>
          </a:p>
        </p:txBody>
      </p:sp>
    </p:spTree>
    <p:extLst>
      <p:ext uri="{BB962C8B-B14F-4D97-AF65-F5344CB8AC3E}">
        <p14:creationId xmlns:p14="http://schemas.microsoft.com/office/powerpoint/2010/main" val="19555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23F9538-5906-9DF6-F102-DD7303E6E15A}"/>
              </a:ext>
            </a:extLst>
          </p:cNvPr>
          <p:cNvSpPr>
            <a:spLocks noGrp="1"/>
          </p:cNvSpPr>
          <p:nvPr>
            <p:ph type="dt" sz="half" idx="10"/>
          </p:nvPr>
        </p:nvSpPr>
        <p:spPr/>
        <p:txBody>
          <a:bodyPr/>
          <a:lstStyle>
            <a:lvl1pPr>
              <a:defRPr/>
            </a:lvl1pPr>
          </a:lstStyle>
          <a:p>
            <a:pPr>
              <a:defRPr/>
            </a:pPr>
            <a:fld id="{9793F556-F054-8742-8748-199719C0DE2F}" type="datetimeFigureOut">
              <a:rPr lang="en-US"/>
              <a:pPr>
                <a:defRPr/>
              </a:pPr>
              <a:t>1/29/23</a:t>
            </a:fld>
            <a:endParaRPr lang="en-US"/>
          </a:p>
        </p:txBody>
      </p:sp>
      <p:sp>
        <p:nvSpPr>
          <p:cNvPr id="4" name="Footer Placeholder 4">
            <a:extLst>
              <a:ext uri="{FF2B5EF4-FFF2-40B4-BE49-F238E27FC236}">
                <a16:creationId xmlns:a16="http://schemas.microsoft.com/office/drawing/2014/main" id="{5C61877D-C6B5-6249-2DC3-19F602D1253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54CFA8D-4534-B94C-242B-E600841E76E7}"/>
              </a:ext>
            </a:extLst>
          </p:cNvPr>
          <p:cNvSpPr>
            <a:spLocks noGrp="1"/>
          </p:cNvSpPr>
          <p:nvPr>
            <p:ph type="sldNum" sz="quarter" idx="12"/>
          </p:nvPr>
        </p:nvSpPr>
        <p:spPr/>
        <p:txBody>
          <a:bodyPr/>
          <a:lstStyle>
            <a:lvl1pPr>
              <a:defRPr/>
            </a:lvl1pPr>
          </a:lstStyle>
          <a:p>
            <a:pPr>
              <a:defRPr/>
            </a:pPr>
            <a:fld id="{E74221F5-1E81-354F-8B0B-B01265BCEF0B}" type="slidenum">
              <a:rPr lang="en-US" altLang="en-US"/>
              <a:pPr>
                <a:defRPr/>
              </a:pPr>
              <a:t>‹#›</a:t>
            </a:fld>
            <a:endParaRPr lang="en-US" altLang="en-US"/>
          </a:p>
        </p:txBody>
      </p:sp>
    </p:spTree>
    <p:extLst>
      <p:ext uri="{BB962C8B-B14F-4D97-AF65-F5344CB8AC3E}">
        <p14:creationId xmlns:p14="http://schemas.microsoft.com/office/powerpoint/2010/main" val="210665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9A29F65-EF1B-CD81-2A8B-E4378037543C}"/>
              </a:ext>
            </a:extLst>
          </p:cNvPr>
          <p:cNvSpPr>
            <a:spLocks noGrp="1"/>
          </p:cNvSpPr>
          <p:nvPr>
            <p:ph type="dt" sz="half" idx="10"/>
          </p:nvPr>
        </p:nvSpPr>
        <p:spPr/>
        <p:txBody>
          <a:bodyPr/>
          <a:lstStyle>
            <a:lvl1pPr>
              <a:defRPr/>
            </a:lvl1pPr>
          </a:lstStyle>
          <a:p>
            <a:pPr>
              <a:defRPr/>
            </a:pPr>
            <a:fld id="{70DCB54B-5C0A-C74B-B078-358B7A7A52C4}" type="datetimeFigureOut">
              <a:rPr lang="en-US"/>
              <a:pPr>
                <a:defRPr/>
              </a:pPr>
              <a:t>1/29/23</a:t>
            </a:fld>
            <a:endParaRPr lang="en-US"/>
          </a:p>
        </p:txBody>
      </p:sp>
      <p:sp>
        <p:nvSpPr>
          <p:cNvPr id="3" name="Footer Placeholder 4">
            <a:extLst>
              <a:ext uri="{FF2B5EF4-FFF2-40B4-BE49-F238E27FC236}">
                <a16:creationId xmlns:a16="http://schemas.microsoft.com/office/drawing/2014/main" id="{E728B789-8587-0132-B45F-21ADA9E3682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7008AF8-4B83-E286-F461-31894158CB0E}"/>
              </a:ext>
            </a:extLst>
          </p:cNvPr>
          <p:cNvSpPr>
            <a:spLocks noGrp="1"/>
          </p:cNvSpPr>
          <p:nvPr>
            <p:ph type="sldNum" sz="quarter" idx="12"/>
          </p:nvPr>
        </p:nvSpPr>
        <p:spPr/>
        <p:txBody>
          <a:bodyPr/>
          <a:lstStyle>
            <a:lvl1pPr>
              <a:defRPr/>
            </a:lvl1pPr>
          </a:lstStyle>
          <a:p>
            <a:pPr>
              <a:defRPr/>
            </a:pPr>
            <a:fld id="{7898E650-5ACD-9640-B98B-A0DF399A9386}" type="slidenum">
              <a:rPr lang="en-US" altLang="en-US"/>
              <a:pPr>
                <a:defRPr/>
              </a:pPr>
              <a:t>‹#›</a:t>
            </a:fld>
            <a:endParaRPr lang="en-US" altLang="en-US"/>
          </a:p>
        </p:txBody>
      </p:sp>
    </p:spTree>
    <p:extLst>
      <p:ext uri="{BB962C8B-B14F-4D97-AF65-F5344CB8AC3E}">
        <p14:creationId xmlns:p14="http://schemas.microsoft.com/office/powerpoint/2010/main" val="137192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22C95A9-2465-E36A-D1BE-40163B4234F1}"/>
              </a:ext>
            </a:extLst>
          </p:cNvPr>
          <p:cNvSpPr>
            <a:spLocks noGrp="1"/>
          </p:cNvSpPr>
          <p:nvPr>
            <p:ph type="dt" sz="half" idx="10"/>
          </p:nvPr>
        </p:nvSpPr>
        <p:spPr/>
        <p:txBody>
          <a:bodyPr/>
          <a:lstStyle>
            <a:lvl1pPr>
              <a:defRPr/>
            </a:lvl1pPr>
          </a:lstStyle>
          <a:p>
            <a:pPr>
              <a:defRPr/>
            </a:pPr>
            <a:fld id="{F3FD31F7-DB52-3846-8A10-81305E101678}" type="datetimeFigureOut">
              <a:rPr lang="en-US"/>
              <a:pPr>
                <a:defRPr/>
              </a:pPr>
              <a:t>1/29/23</a:t>
            </a:fld>
            <a:endParaRPr lang="en-US"/>
          </a:p>
        </p:txBody>
      </p:sp>
      <p:sp>
        <p:nvSpPr>
          <p:cNvPr id="6" name="Footer Placeholder 4">
            <a:extLst>
              <a:ext uri="{FF2B5EF4-FFF2-40B4-BE49-F238E27FC236}">
                <a16:creationId xmlns:a16="http://schemas.microsoft.com/office/drawing/2014/main" id="{BBABCC04-AC02-779B-55AE-F0AF68EDB15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E797B45-0077-F5A7-0605-A6A7CD552545}"/>
              </a:ext>
            </a:extLst>
          </p:cNvPr>
          <p:cNvSpPr>
            <a:spLocks noGrp="1"/>
          </p:cNvSpPr>
          <p:nvPr>
            <p:ph type="sldNum" sz="quarter" idx="12"/>
          </p:nvPr>
        </p:nvSpPr>
        <p:spPr/>
        <p:txBody>
          <a:bodyPr/>
          <a:lstStyle>
            <a:lvl1pPr>
              <a:defRPr/>
            </a:lvl1pPr>
          </a:lstStyle>
          <a:p>
            <a:pPr>
              <a:defRPr/>
            </a:pPr>
            <a:fld id="{A9A3C802-768C-F84A-A10E-37DF064AEB7D}" type="slidenum">
              <a:rPr lang="en-US" altLang="en-US"/>
              <a:pPr>
                <a:defRPr/>
              </a:pPr>
              <a:t>‹#›</a:t>
            </a:fld>
            <a:endParaRPr lang="en-US" altLang="en-US"/>
          </a:p>
        </p:txBody>
      </p:sp>
    </p:spTree>
    <p:extLst>
      <p:ext uri="{BB962C8B-B14F-4D97-AF65-F5344CB8AC3E}">
        <p14:creationId xmlns:p14="http://schemas.microsoft.com/office/powerpoint/2010/main" val="16065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1E2C5F1-D761-BA26-B0E1-628EB6552A8D}"/>
              </a:ext>
            </a:extLst>
          </p:cNvPr>
          <p:cNvSpPr>
            <a:spLocks noGrp="1"/>
          </p:cNvSpPr>
          <p:nvPr>
            <p:ph type="dt" sz="half" idx="10"/>
          </p:nvPr>
        </p:nvSpPr>
        <p:spPr/>
        <p:txBody>
          <a:bodyPr/>
          <a:lstStyle>
            <a:lvl1pPr>
              <a:defRPr/>
            </a:lvl1pPr>
          </a:lstStyle>
          <a:p>
            <a:pPr>
              <a:defRPr/>
            </a:pPr>
            <a:fld id="{356C67C3-2B75-8C43-B310-D43E4A1A26D2}" type="datetimeFigureOut">
              <a:rPr lang="en-US"/>
              <a:pPr>
                <a:defRPr/>
              </a:pPr>
              <a:t>1/29/23</a:t>
            </a:fld>
            <a:endParaRPr lang="en-US"/>
          </a:p>
        </p:txBody>
      </p:sp>
      <p:sp>
        <p:nvSpPr>
          <p:cNvPr id="6" name="Footer Placeholder 4">
            <a:extLst>
              <a:ext uri="{FF2B5EF4-FFF2-40B4-BE49-F238E27FC236}">
                <a16:creationId xmlns:a16="http://schemas.microsoft.com/office/drawing/2014/main" id="{C12995ED-7A2D-4A0F-6D45-48AE4D7E45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D71B772-032F-A05A-134D-B553CF78884D}"/>
              </a:ext>
            </a:extLst>
          </p:cNvPr>
          <p:cNvSpPr>
            <a:spLocks noGrp="1"/>
          </p:cNvSpPr>
          <p:nvPr>
            <p:ph type="sldNum" sz="quarter" idx="12"/>
          </p:nvPr>
        </p:nvSpPr>
        <p:spPr/>
        <p:txBody>
          <a:bodyPr/>
          <a:lstStyle>
            <a:lvl1pPr>
              <a:defRPr/>
            </a:lvl1pPr>
          </a:lstStyle>
          <a:p>
            <a:pPr>
              <a:defRPr/>
            </a:pPr>
            <a:fld id="{1876F765-138F-634E-BBCA-772C2B05EE36}" type="slidenum">
              <a:rPr lang="en-US" altLang="en-US"/>
              <a:pPr>
                <a:defRPr/>
              </a:pPr>
              <a:t>‹#›</a:t>
            </a:fld>
            <a:endParaRPr lang="en-US" altLang="en-US"/>
          </a:p>
        </p:txBody>
      </p:sp>
    </p:spTree>
    <p:extLst>
      <p:ext uri="{BB962C8B-B14F-4D97-AF65-F5344CB8AC3E}">
        <p14:creationId xmlns:p14="http://schemas.microsoft.com/office/powerpoint/2010/main" val="17331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le Placeholder 1">
            <a:extLst>
              <a:ext uri="{FF2B5EF4-FFF2-40B4-BE49-F238E27FC236}">
                <a16:creationId xmlns:a16="http://schemas.microsoft.com/office/drawing/2014/main" id="{EED2F9BD-7741-76EA-1C71-F8C36F5F49CB}"/>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a:extLst>
              <a:ext uri="{FF2B5EF4-FFF2-40B4-BE49-F238E27FC236}">
                <a16:creationId xmlns:a16="http://schemas.microsoft.com/office/drawing/2014/main" id="{94145214-2A53-C413-65CE-681E9641C91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87C377-9E46-98A1-FFE5-DFF989D57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29128412-F411-FD4A-BCB7-DCED6458EFAF}" type="datetimeFigureOut">
              <a:rPr lang="en-US"/>
              <a:pPr>
                <a:defRPr/>
              </a:pPr>
              <a:t>1/29/23</a:t>
            </a:fld>
            <a:endParaRPr lang="en-US"/>
          </a:p>
        </p:txBody>
      </p:sp>
      <p:sp>
        <p:nvSpPr>
          <p:cNvPr id="5" name="Footer Placeholder 4">
            <a:extLst>
              <a:ext uri="{FF2B5EF4-FFF2-40B4-BE49-F238E27FC236}">
                <a16:creationId xmlns:a16="http://schemas.microsoft.com/office/drawing/2014/main" id="{3D7FA4F5-A427-8BE9-E17E-AE381D6B5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7F5D871-1327-7167-A818-EA827DADA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741B3245-8314-684B-BB6C-427DB128E4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97C1787D-B722-9BB0-D83A-493AEADF715A}"/>
              </a:ext>
            </a:extLst>
          </p:cNvPr>
          <p:cNvSpPr txBox="1">
            <a:spLocks/>
          </p:cNvSpPr>
          <p:nvPr/>
        </p:nvSpPr>
        <p:spPr>
          <a:xfrm>
            <a:off x="527050" y="2382838"/>
            <a:ext cx="5241925" cy="1728787"/>
          </a:xfrm>
          <a:prstGeom prst="rect">
            <a:avLst/>
          </a:prstGeom>
        </p:spPr>
        <p:txBody>
          <a:bodyPr anchor="b">
            <a:normAutofit fontScale="7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fontAlgn="auto">
              <a:spcAft>
                <a:spcPts val="0"/>
              </a:spcAft>
              <a:defRPr/>
            </a:pPr>
            <a:r>
              <a:rPr lang="en-US" sz="7700" b="1" dirty="0">
                <a:latin typeface="Avenir Book" panose="02000503020000020003" pitchFamily="2" charset="0"/>
              </a:rPr>
              <a:t>Music Genre Classification </a:t>
            </a:r>
          </a:p>
          <a:p>
            <a:pPr algn="ctr" fontAlgn="auto">
              <a:spcAft>
                <a:spcPts val="0"/>
              </a:spcAft>
              <a:defRPr/>
            </a:pPr>
            <a:endParaRPr lang="en-US" sz="3000" dirty="0">
              <a:latin typeface="Avenir Book" panose="02000503020000020003" pitchFamily="2" charset="0"/>
            </a:endParaRPr>
          </a:p>
          <a:p>
            <a:pPr algn="ctr" fontAlgn="auto">
              <a:spcAft>
                <a:spcPts val="0"/>
              </a:spcAft>
              <a:defRPr/>
            </a:pPr>
            <a:r>
              <a:rPr lang="en-US" sz="3000" dirty="0">
                <a:latin typeface="Avenir Book" panose="02000503020000020003" pitchFamily="2" charset="0"/>
              </a:rPr>
              <a:t>Shruti </a:t>
            </a:r>
            <a:r>
              <a:rPr lang="en-US" sz="3000" dirty="0" err="1">
                <a:latin typeface="Avenir Book" panose="02000503020000020003" pitchFamily="2" charset="0"/>
              </a:rPr>
              <a:t>Misra</a:t>
            </a:r>
            <a:r>
              <a:rPr lang="en-US" sz="3000" dirty="0">
                <a:latin typeface="Avenir Book" panose="02000503020000020003" pitchFamily="2" charset="0"/>
              </a:rPr>
              <a:t> and Manuja Sharma</a:t>
            </a:r>
          </a:p>
        </p:txBody>
      </p:sp>
      <p:pic>
        <p:nvPicPr>
          <p:cNvPr id="2050" name="Picture 6" descr="Diagram&#10;&#10;Description automatically generated">
            <a:extLst>
              <a:ext uri="{FF2B5EF4-FFF2-40B4-BE49-F238E27FC236}">
                <a16:creationId xmlns:a16="http://schemas.microsoft.com/office/drawing/2014/main" id="{239162AF-EAEE-1245-B667-D625DDC4D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713" y="1239838"/>
            <a:ext cx="5710237"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C702-0E1C-5257-23A3-D95945E06467}"/>
              </a:ext>
            </a:extLst>
          </p:cNvPr>
          <p:cNvSpPr txBox="1"/>
          <p:nvPr/>
        </p:nvSpPr>
        <p:spPr>
          <a:xfrm>
            <a:off x="536575" y="388938"/>
            <a:ext cx="4749800" cy="708025"/>
          </a:xfrm>
          <a:prstGeom prst="rect">
            <a:avLst/>
          </a:prstGeom>
          <a:noFill/>
        </p:spPr>
        <p:txBody>
          <a:bodyPr>
            <a:spAutoFit/>
          </a:bodyPr>
          <a:lstStyle/>
          <a:p>
            <a:pPr eaLnBrk="1" fontAlgn="auto" hangingPunct="1">
              <a:spcBef>
                <a:spcPts val="0"/>
              </a:spcBef>
              <a:spcAft>
                <a:spcPts val="0"/>
              </a:spcAft>
              <a:defRPr/>
            </a:pPr>
            <a:r>
              <a:rPr lang="en-US" sz="4000" dirty="0">
                <a:solidFill>
                  <a:schemeClr val="accent2">
                    <a:lumMod val="50000"/>
                  </a:schemeClr>
                </a:solidFill>
                <a:cs typeface="Calibri" panose="020F0502020204030204" pitchFamily="34" charset="0"/>
              </a:rPr>
              <a:t>Goal</a:t>
            </a:r>
            <a:endParaRPr lang="en-US" sz="4800" dirty="0">
              <a:solidFill>
                <a:schemeClr val="accent2">
                  <a:lumMod val="50000"/>
                </a:schemeClr>
              </a:solidFill>
              <a:cs typeface="Calibri" panose="020F0502020204030204" pitchFamily="34" charset="0"/>
            </a:endParaRPr>
          </a:p>
        </p:txBody>
      </p:sp>
      <p:sp>
        <p:nvSpPr>
          <p:cNvPr id="3" name="TextBox 2">
            <a:extLst>
              <a:ext uri="{FF2B5EF4-FFF2-40B4-BE49-F238E27FC236}">
                <a16:creationId xmlns:a16="http://schemas.microsoft.com/office/drawing/2014/main" id="{E18BE4BA-03CA-8DF0-DC31-C7C19E4B7FB0}"/>
              </a:ext>
            </a:extLst>
          </p:cNvPr>
          <p:cNvSpPr txBox="1"/>
          <p:nvPr/>
        </p:nvSpPr>
        <p:spPr>
          <a:xfrm>
            <a:off x="660400" y="2192338"/>
            <a:ext cx="10871200" cy="2092325"/>
          </a:xfrm>
          <a:prstGeom prst="rect">
            <a:avLst/>
          </a:prstGeom>
          <a:noFill/>
        </p:spPr>
        <p:txBody>
          <a:bodyPr>
            <a:spAutoFit/>
          </a:bodyPr>
          <a:lstStyle/>
          <a:p>
            <a:pPr eaLnBrk="1" fontAlgn="auto" hangingPunct="1">
              <a:spcBef>
                <a:spcPts val="0"/>
              </a:spcBef>
              <a:spcAft>
                <a:spcPts val="0"/>
              </a:spcAft>
              <a:defRPr/>
            </a:pPr>
            <a:r>
              <a:rPr lang="en-US" sz="2800" dirty="0">
                <a:latin typeface="+mj-lt"/>
              </a:rPr>
              <a:t>Compare the performance of Gaussian Mixture Models, Support Vector Machines, Convolutional Neural Networks (CNNs), Convolutional Recurrent Neural Networks (CRNNs) to classify audio tracks into 10 different musical genres</a:t>
            </a:r>
          </a:p>
          <a:p>
            <a:pPr eaLnBrk="1" fontAlgn="auto" hangingPunct="1">
              <a:spcBef>
                <a:spcPts val="0"/>
              </a:spcBef>
              <a:spcAft>
                <a:spcPts val="0"/>
              </a:spcAft>
              <a:defRPr/>
            </a:pPr>
            <a:endParaRPr lang="en-US" dirty="0">
              <a:latin typeface="+mn-lt"/>
            </a:endParaRPr>
          </a:p>
        </p:txBody>
      </p:sp>
      <p:cxnSp>
        <p:nvCxnSpPr>
          <p:cNvPr id="6" name="Straight Connector 5">
            <a:extLst>
              <a:ext uri="{FF2B5EF4-FFF2-40B4-BE49-F238E27FC236}">
                <a16:creationId xmlns:a16="http://schemas.microsoft.com/office/drawing/2014/main" id="{9FD588A7-8F8B-C5F5-D8AB-2E1B00F7F26E}"/>
              </a:ext>
            </a:extLst>
          </p:cNvPr>
          <p:cNvCxnSpPr/>
          <p:nvPr/>
        </p:nvCxnSpPr>
        <p:spPr>
          <a:xfrm>
            <a:off x="536575" y="1096963"/>
            <a:ext cx="107727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7A81BF-F245-F536-475B-29F8E1AB4F3F}"/>
              </a:ext>
            </a:extLst>
          </p:cNvPr>
          <p:cNvSpPr txBox="1"/>
          <p:nvPr/>
        </p:nvSpPr>
        <p:spPr>
          <a:xfrm>
            <a:off x="534988" y="368300"/>
            <a:ext cx="4749800" cy="708025"/>
          </a:xfrm>
          <a:prstGeom prst="rect">
            <a:avLst/>
          </a:prstGeom>
          <a:noFill/>
        </p:spPr>
        <p:txBody>
          <a:bodyPr>
            <a:spAutoFit/>
          </a:bodyPr>
          <a:lstStyle/>
          <a:p>
            <a:pPr eaLnBrk="1" fontAlgn="auto" hangingPunct="1">
              <a:spcBef>
                <a:spcPts val="0"/>
              </a:spcBef>
              <a:spcAft>
                <a:spcPts val="0"/>
              </a:spcAft>
              <a:defRPr/>
            </a:pPr>
            <a:r>
              <a:rPr lang="en-US" sz="4000" dirty="0">
                <a:solidFill>
                  <a:schemeClr val="accent2">
                    <a:lumMod val="50000"/>
                  </a:schemeClr>
                </a:solidFill>
                <a:cs typeface="Calibri" panose="020F0502020204030204" pitchFamily="34" charset="0"/>
              </a:rPr>
              <a:t>Dataset</a:t>
            </a:r>
            <a:endParaRPr lang="en-US" sz="4800" dirty="0">
              <a:solidFill>
                <a:schemeClr val="accent2">
                  <a:lumMod val="50000"/>
                </a:schemeClr>
              </a:solidFill>
              <a:cs typeface="Calibri" panose="020F0502020204030204" pitchFamily="34" charset="0"/>
            </a:endParaRPr>
          </a:p>
        </p:txBody>
      </p:sp>
      <p:cxnSp>
        <p:nvCxnSpPr>
          <p:cNvPr id="10" name="Straight Connector 9">
            <a:extLst>
              <a:ext uri="{FF2B5EF4-FFF2-40B4-BE49-F238E27FC236}">
                <a16:creationId xmlns:a16="http://schemas.microsoft.com/office/drawing/2014/main" id="{7C95C08C-8D79-BFEE-AD3E-FEA26A958838}"/>
              </a:ext>
            </a:extLst>
          </p:cNvPr>
          <p:cNvCxnSpPr/>
          <p:nvPr/>
        </p:nvCxnSpPr>
        <p:spPr>
          <a:xfrm>
            <a:off x="450850" y="1076325"/>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EC9AE5-8290-C1FC-8638-1FBA37A93606}"/>
              </a:ext>
            </a:extLst>
          </p:cNvPr>
          <p:cNvSpPr txBox="1"/>
          <p:nvPr/>
        </p:nvSpPr>
        <p:spPr>
          <a:xfrm>
            <a:off x="534988" y="1411288"/>
            <a:ext cx="10952162" cy="4524375"/>
          </a:xfrm>
          <a:prstGeom prst="rect">
            <a:avLst/>
          </a:prstGeom>
          <a:noFill/>
        </p:spPr>
        <p:txBody>
          <a:bodyPr>
            <a:spAutoFit/>
          </a:bodyPr>
          <a:lstStyle/>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The Million Song Dataset (MSD) consists of audio features and metadata for 1,000,000 contemporary music tracks from 44,745 unique artists. Data for each track includes textual features such as artist and album names, numerical descriptors such as duration and audio features.</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The Million Song Dataset does not include any genre labels. However, external groups have proposed genre labels for some of the tracks by accessing external music tagging databases such as the CD2C </a:t>
            </a:r>
            <a:r>
              <a:rPr lang="en-US" dirty="0" err="1">
                <a:latin typeface="+mj-lt"/>
              </a:rPr>
              <a:t>tagtraum</a:t>
            </a:r>
            <a:r>
              <a:rPr lang="en-US" dirty="0">
                <a:latin typeface="+mj-lt"/>
              </a:rPr>
              <a:t> genre annotations. (Schreiber (2015)).</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We use the CD2C variant with non-ambiguous annotations, that is, tracks with multiple genre labels are not included. We classify tracks into 10 different genres; Rap, Rock, RnB, Electronic, Metal, Blues, Pop, Jazz, Country, Reggae. </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We used a subset of the Million Song Dataset, that consists of 40,000 training samples and 10,000 test samples The training and test sets are balanced. Additionally, the dataset we used only consists of the audio features for each track and does not contain textual or numerical descriptors.</a:t>
            </a:r>
          </a:p>
          <a:p>
            <a:pPr eaLnBrk="1" fontAlgn="auto" hangingPunct="1">
              <a:spcBef>
                <a:spcPts val="0"/>
              </a:spcBef>
              <a:spcAft>
                <a:spcPts val="0"/>
              </a:spcAft>
              <a:defRPr/>
            </a:pPr>
            <a:endParaRPr lang="en-US"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988300-5629-08C9-DB86-425C5F082A09}"/>
              </a:ext>
            </a:extLst>
          </p:cNvPr>
          <p:cNvSpPr txBox="1"/>
          <p:nvPr/>
        </p:nvSpPr>
        <p:spPr>
          <a:xfrm>
            <a:off x="534988" y="368300"/>
            <a:ext cx="4749800" cy="708025"/>
          </a:xfrm>
          <a:prstGeom prst="rect">
            <a:avLst/>
          </a:prstGeom>
          <a:noFill/>
        </p:spPr>
        <p:txBody>
          <a:bodyPr>
            <a:spAutoFit/>
          </a:bodyPr>
          <a:lstStyle/>
          <a:p>
            <a:pPr eaLnBrk="1" fontAlgn="auto" hangingPunct="1">
              <a:spcBef>
                <a:spcPts val="0"/>
              </a:spcBef>
              <a:spcAft>
                <a:spcPts val="0"/>
              </a:spcAft>
              <a:defRPr/>
            </a:pPr>
            <a:r>
              <a:rPr lang="en-US" sz="4000" dirty="0">
                <a:solidFill>
                  <a:schemeClr val="accent2">
                    <a:lumMod val="50000"/>
                  </a:schemeClr>
                </a:solidFill>
                <a:cs typeface="Calibri" panose="020F0502020204030204" pitchFamily="34" charset="0"/>
              </a:rPr>
              <a:t>Features</a:t>
            </a:r>
            <a:endParaRPr lang="en-US" sz="4800" dirty="0">
              <a:solidFill>
                <a:schemeClr val="accent2">
                  <a:lumMod val="50000"/>
                </a:schemeClr>
              </a:solidFill>
              <a:cs typeface="Calibri" panose="020F0502020204030204" pitchFamily="34" charset="0"/>
            </a:endParaRPr>
          </a:p>
        </p:txBody>
      </p:sp>
      <p:cxnSp>
        <p:nvCxnSpPr>
          <p:cNvPr id="10" name="Straight Connector 9">
            <a:extLst>
              <a:ext uri="{FF2B5EF4-FFF2-40B4-BE49-F238E27FC236}">
                <a16:creationId xmlns:a16="http://schemas.microsoft.com/office/drawing/2014/main" id="{6D8846D4-B149-71B8-8C1C-62E91FDD4F3C}"/>
              </a:ext>
            </a:extLst>
          </p:cNvPr>
          <p:cNvCxnSpPr/>
          <p:nvPr/>
        </p:nvCxnSpPr>
        <p:spPr>
          <a:xfrm>
            <a:off x="450850" y="1076325"/>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56B8609-D6F6-1F14-76E9-91137653414B}"/>
              </a:ext>
            </a:extLst>
          </p:cNvPr>
          <p:cNvSpPr txBox="1"/>
          <p:nvPr/>
        </p:nvSpPr>
        <p:spPr>
          <a:xfrm>
            <a:off x="534988" y="1354138"/>
            <a:ext cx="10772775" cy="3416300"/>
          </a:xfrm>
          <a:prstGeom prst="rect">
            <a:avLst/>
          </a:prstGeom>
          <a:noFill/>
        </p:spPr>
        <p:txBody>
          <a:bodyPr>
            <a:spAutoFit/>
          </a:bodyPr>
          <a:lstStyle/>
          <a:p>
            <a:pPr marL="285750" indent="-285750" eaLnBrk="1" fontAlgn="auto" hangingPunct="1">
              <a:spcBef>
                <a:spcPts val="0"/>
              </a:spcBef>
              <a:spcAft>
                <a:spcPts val="0"/>
              </a:spcAft>
              <a:buFont typeface="Courier New" panose="02070309020205020404" pitchFamily="49" charset="0"/>
              <a:buChar char="o"/>
              <a:defRPr/>
            </a:pPr>
            <a:r>
              <a:rPr lang="en-US" dirty="0">
                <a:latin typeface="+mj-lt"/>
                <a:cs typeface="Calibri" panose="020F0502020204030204" pitchFamily="34" charset="0"/>
              </a:rPr>
              <a:t>The features for each audio track are partitioned into bins of 120 segments.</a:t>
            </a:r>
          </a:p>
          <a:p>
            <a:pPr eaLnBrk="1" fontAlgn="auto" hangingPunct="1">
              <a:spcBef>
                <a:spcPts val="0"/>
              </a:spcBef>
              <a:spcAft>
                <a:spcPts val="0"/>
              </a:spcAft>
              <a:defRPr/>
            </a:pPr>
            <a:r>
              <a:rPr lang="en-US" dirty="0">
                <a:latin typeface="+mj-lt"/>
                <a:cs typeface="Calibri" panose="020F0502020204030204" pitchFamily="34" charset="0"/>
              </a:rPr>
              <a:t> </a:t>
            </a: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cs typeface="Calibri" panose="020F0502020204030204" pitchFamily="34" charset="0"/>
              </a:rPr>
              <a:t>A segment corresponds to an automatically identified, roughly continuous sections of audio with similar perceptual quality.</a:t>
            </a:r>
          </a:p>
          <a:p>
            <a:pPr eaLnBrk="1" fontAlgn="auto" hangingPunct="1">
              <a:spcBef>
                <a:spcPts val="0"/>
              </a:spcBef>
              <a:spcAft>
                <a:spcPts val="0"/>
              </a:spcAft>
              <a:defRPr/>
            </a:pPr>
            <a:endParaRPr lang="en-US" dirty="0">
              <a:latin typeface="+mj-lt"/>
              <a:cs typeface="Calibri" panose="020F0502020204030204" pitchFamily="34" charset="0"/>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cs typeface="Calibri" panose="020F0502020204030204" pitchFamily="34" charset="0"/>
              </a:rPr>
              <a:t>The number of segments per track is fixed to 120. For each segment, the following audio features are available: </a:t>
            </a:r>
            <a:r>
              <a:rPr lang="en-US" b="1" dirty="0">
                <a:latin typeface="+mn-lt"/>
                <a:cs typeface="Calibri" panose="020F0502020204030204" pitchFamily="34" charset="0"/>
              </a:rPr>
              <a:t>12 timbre features, 12 chroma features and loudness</a:t>
            </a:r>
            <a:r>
              <a:rPr lang="en-US" dirty="0">
                <a:latin typeface="+mn-lt"/>
                <a:cs typeface="Calibri" panose="020F0502020204030204" pitchFamily="34" charset="0"/>
              </a:rPr>
              <a:t> </a:t>
            </a:r>
            <a:r>
              <a:rPr lang="en-US" dirty="0">
                <a:latin typeface="+mj-lt"/>
                <a:cs typeface="Calibri" panose="020F0502020204030204" pitchFamily="34" charset="0"/>
              </a:rPr>
              <a:t>at start of segment concatenated in that order.</a:t>
            </a:r>
          </a:p>
          <a:p>
            <a:pPr eaLnBrk="1" fontAlgn="auto" hangingPunct="1">
              <a:spcBef>
                <a:spcPts val="0"/>
              </a:spcBef>
              <a:spcAft>
                <a:spcPts val="0"/>
              </a:spcAft>
              <a:defRPr/>
            </a:pPr>
            <a:endParaRPr lang="en-US" dirty="0">
              <a:latin typeface="+mj-lt"/>
              <a:cs typeface="Calibri" panose="020F0502020204030204" pitchFamily="34" charset="0"/>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cs typeface="Calibri" panose="020F0502020204030204" pitchFamily="34" charset="0"/>
              </a:rPr>
              <a:t>Consequently, each segment is characterized by a 25 dimensional vector. Furthermore, each audio track is represented by a total of 3,000 features (120x25 = 3000). Every feature has been normalized by subtracting the mean and dividing by the standard deviation.</a:t>
            </a:r>
          </a:p>
          <a:p>
            <a:pPr eaLnBrk="1" fontAlgn="auto" hangingPunct="1">
              <a:spcBef>
                <a:spcPts val="0"/>
              </a:spcBef>
              <a:spcAft>
                <a:spcPts val="0"/>
              </a:spcAft>
              <a:defRPr/>
            </a:pPr>
            <a:endParaRPr lang="en-US"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AC9F0D11-5AE4-6450-DEAD-9A7D6A00D505}"/>
              </a:ext>
            </a:extLst>
          </p:cNvPr>
          <p:cNvSpPr/>
          <p:nvPr/>
        </p:nvSpPr>
        <p:spPr>
          <a:xfrm>
            <a:off x="381000" y="519113"/>
            <a:ext cx="3760788" cy="5448300"/>
          </a:xfrm>
          <a:prstGeom prst="round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075" name="Title 8">
            <a:extLst>
              <a:ext uri="{FF2B5EF4-FFF2-40B4-BE49-F238E27FC236}">
                <a16:creationId xmlns:a16="http://schemas.microsoft.com/office/drawing/2014/main" id="{A0D3792A-6C70-2CB2-4A24-B5407F479720}"/>
              </a:ext>
            </a:extLst>
          </p:cNvPr>
          <p:cNvSpPr txBox="1">
            <a:spLocks noChangeArrowheads="1"/>
          </p:cNvSpPr>
          <p:nvPr/>
        </p:nvSpPr>
        <p:spPr bwMode="auto">
          <a:xfrm>
            <a:off x="114300" y="550863"/>
            <a:ext cx="393223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3200" b="1">
                <a:latin typeface="Avenir Next" panose="020B0503020202020204" pitchFamily="34" charset="0"/>
              </a:rPr>
              <a:t>Baseline</a:t>
            </a:r>
          </a:p>
        </p:txBody>
      </p:sp>
      <p:sp>
        <p:nvSpPr>
          <p:cNvPr id="30" name="Text Placeholder 10">
            <a:extLst>
              <a:ext uri="{FF2B5EF4-FFF2-40B4-BE49-F238E27FC236}">
                <a16:creationId xmlns:a16="http://schemas.microsoft.com/office/drawing/2014/main" id="{89EB3257-C1CD-2FE9-B5C4-C9E6C4A7BFFB}"/>
              </a:ext>
            </a:extLst>
          </p:cNvPr>
          <p:cNvSpPr txBox="1">
            <a:spLocks/>
          </p:cNvSpPr>
          <p:nvPr/>
        </p:nvSpPr>
        <p:spPr>
          <a:xfrm>
            <a:off x="541338" y="1490663"/>
            <a:ext cx="3932237" cy="522605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r>
              <a:rPr lang="en-US" sz="1800" b="1" dirty="0">
                <a:latin typeface="Avenir Book" panose="02000503020000020003" pitchFamily="2" charset="0"/>
              </a:rPr>
              <a:t>Random Classification</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Randomly assigned class to dataset</a:t>
            </a:r>
            <a:endParaRPr lang="en-US" sz="2000" b="1" dirty="0">
              <a:latin typeface="Avenir Book" panose="02000503020000020003" pitchFamily="2" charset="0"/>
            </a:endParaRPr>
          </a:p>
          <a:p>
            <a:pPr fontAlgn="auto">
              <a:spcAft>
                <a:spcPts val="0"/>
              </a:spcAft>
              <a:defRPr/>
            </a:pPr>
            <a:r>
              <a:rPr lang="en-US" sz="1800" b="1" dirty="0">
                <a:latin typeface="Avenir Book" panose="02000503020000020003" pitchFamily="2" charset="0"/>
              </a:rPr>
              <a:t>Gaussian Mixture Model (GMM)</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Each segment as a data point</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Input size: 40,000  x 25</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Training: 8 minutes</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Validation:  5 fold CV</a:t>
            </a:r>
            <a:endParaRPr lang="en-US" sz="2000" b="1" dirty="0">
              <a:latin typeface="Avenir Book" panose="02000503020000020003" pitchFamily="2" charset="0"/>
            </a:endParaRPr>
          </a:p>
          <a:p>
            <a:pPr fontAlgn="auto">
              <a:spcAft>
                <a:spcPts val="0"/>
              </a:spcAft>
              <a:defRPr/>
            </a:pPr>
            <a:r>
              <a:rPr lang="en-US" sz="1800" b="1" dirty="0">
                <a:latin typeface="Avenir Book" panose="02000503020000020003" pitchFamily="2" charset="0"/>
              </a:rPr>
              <a:t>Support Vector Machine (SVM</a:t>
            </a:r>
            <a:r>
              <a:rPr lang="en-US" sz="2000" b="1" dirty="0">
                <a:latin typeface="Avenir Book" panose="02000503020000020003" pitchFamily="2" charset="0"/>
              </a:rPr>
              <a:t>)</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Input Size: Data x 3000</a:t>
            </a:r>
          </a:p>
          <a:p>
            <a:pPr marL="285750" indent="-285750" fontAlgn="auto">
              <a:spcAft>
                <a:spcPts val="0"/>
              </a:spcAft>
              <a:buFont typeface="Arial" panose="020B0604020202020204" pitchFamily="34" charset="0"/>
              <a:buChar char="•"/>
              <a:defRPr/>
            </a:pPr>
            <a:r>
              <a:rPr lang="en-US" sz="1800" dirty="0">
                <a:latin typeface="Avenir Book" panose="02000503020000020003" pitchFamily="2" charset="0"/>
              </a:rPr>
              <a:t>Training:  1 </a:t>
            </a:r>
            <a:r>
              <a:rPr lang="en-US" sz="1800" dirty="0" err="1">
                <a:latin typeface="Avenir Book" panose="02000503020000020003" pitchFamily="2" charset="0"/>
              </a:rPr>
              <a:t>hr</a:t>
            </a:r>
            <a:r>
              <a:rPr lang="en-US" sz="1800" dirty="0">
                <a:latin typeface="Avenir Book" panose="02000503020000020003" pitchFamily="2" charset="0"/>
              </a:rPr>
              <a:t> on GPU (K80)</a:t>
            </a:r>
          </a:p>
          <a:p>
            <a:pPr fontAlgn="auto">
              <a:spcAft>
                <a:spcPts val="0"/>
              </a:spcAft>
              <a:defRPr/>
            </a:pPr>
            <a:endParaRPr lang="en-US" b="1" dirty="0">
              <a:latin typeface="Avenir Book" panose="02000503020000020003" pitchFamily="2" charset="0"/>
            </a:endParaRPr>
          </a:p>
          <a:p>
            <a:pPr fontAlgn="auto">
              <a:spcAft>
                <a:spcPts val="0"/>
              </a:spcAft>
              <a:defRPr/>
            </a:pPr>
            <a:endParaRPr lang="en-US" b="1" dirty="0">
              <a:latin typeface="Avenir Book" panose="02000503020000020003" pitchFamily="2" charset="0"/>
            </a:endParaRPr>
          </a:p>
        </p:txBody>
      </p:sp>
      <p:sp>
        <p:nvSpPr>
          <p:cNvPr id="7" name="Rounded Rectangle 6">
            <a:extLst>
              <a:ext uri="{FF2B5EF4-FFF2-40B4-BE49-F238E27FC236}">
                <a16:creationId xmlns:a16="http://schemas.microsoft.com/office/drawing/2014/main" id="{82C9C1FF-89AF-F1C7-EAA9-0F9BC9D64199}"/>
              </a:ext>
            </a:extLst>
          </p:cNvPr>
          <p:cNvSpPr/>
          <p:nvPr/>
        </p:nvSpPr>
        <p:spPr>
          <a:xfrm>
            <a:off x="4473575" y="309563"/>
            <a:ext cx="6688138" cy="6407150"/>
          </a:xfrm>
          <a:prstGeom prst="roundRect">
            <a:avLst/>
          </a:prstGeom>
          <a:solidFill>
            <a:schemeClr val="accent1">
              <a:lumMod val="20000"/>
              <a:lumOff val="80000"/>
            </a:schemeClr>
          </a:solidFill>
          <a:ln>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dirty="0"/>
          </a:p>
        </p:txBody>
      </p:sp>
      <p:sp>
        <p:nvSpPr>
          <p:cNvPr id="8" name="Text Placeholder 10">
            <a:extLst>
              <a:ext uri="{FF2B5EF4-FFF2-40B4-BE49-F238E27FC236}">
                <a16:creationId xmlns:a16="http://schemas.microsoft.com/office/drawing/2014/main" id="{108EFA2C-62F5-7F27-9DAC-3B78EC60FFB5}"/>
              </a:ext>
            </a:extLst>
          </p:cNvPr>
          <p:cNvSpPr txBox="1">
            <a:spLocks/>
          </p:cNvSpPr>
          <p:nvPr/>
        </p:nvSpPr>
        <p:spPr>
          <a:xfrm>
            <a:off x="5035550" y="1057275"/>
            <a:ext cx="6126163" cy="5800725"/>
          </a:xfrm>
          <a:prstGeom prst="rect">
            <a:avLst/>
          </a:prstGeom>
        </p:spPr>
        <p:txBody>
          <a:bodyP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r>
              <a:rPr lang="en-US" sz="1800" b="1" dirty="0">
                <a:latin typeface="Avenir Book" panose="02000503020000020003" pitchFamily="2" charset="0"/>
              </a:rPr>
              <a:t>Convolutional Neural Network (CNN)</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Used for image classification</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Layers: 7</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Activation: </a:t>
            </a:r>
            <a:r>
              <a:rPr lang="en-US" dirty="0" err="1">
                <a:latin typeface="Avenir Book" panose="02000503020000020003" pitchFamily="2" charset="0"/>
                <a:cs typeface="Al Bayan Plain" pitchFamily="2" charset="-78"/>
              </a:rPr>
              <a:t>ReLu</a:t>
            </a:r>
            <a:r>
              <a:rPr lang="en-US" dirty="0">
                <a:latin typeface="Avenir Book" panose="02000503020000020003" pitchFamily="2" charset="0"/>
                <a:cs typeface="Al Bayan Plain" pitchFamily="2" charset="-78"/>
              </a:rPr>
              <a:t>, </a:t>
            </a:r>
            <a:r>
              <a:rPr lang="en-US" dirty="0" err="1">
                <a:latin typeface="Avenir Book" panose="02000503020000020003" pitchFamily="2" charset="0"/>
                <a:cs typeface="Al Bayan Plain" pitchFamily="2" charset="-78"/>
              </a:rPr>
              <a:t>Softmax</a:t>
            </a:r>
            <a:r>
              <a:rPr lang="en-US" dirty="0">
                <a:latin typeface="Avenir Book" panose="02000503020000020003" pitchFamily="2" charset="0"/>
                <a:cs typeface="Al Bayan Plain" pitchFamily="2" charset="-78"/>
              </a:rPr>
              <a:t> </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Loss: Cross Entropy</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Training:   15 mins on GPU (K80)</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Validation: 10% of training set</a:t>
            </a:r>
          </a:p>
          <a:p>
            <a:pPr fontAlgn="auto">
              <a:spcAft>
                <a:spcPts val="0"/>
              </a:spcAft>
              <a:defRPr/>
            </a:pPr>
            <a:endParaRPr lang="en-US" sz="1800" b="1" dirty="0">
              <a:latin typeface="Bell MT" panose="02020503060305020303" pitchFamily="18" charset="0"/>
            </a:endParaRPr>
          </a:p>
          <a:p>
            <a:pPr fontAlgn="auto">
              <a:spcAft>
                <a:spcPts val="0"/>
              </a:spcAft>
              <a:defRPr/>
            </a:pPr>
            <a:r>
              <a:rPr lang="en-US" sz="1800" b="1" dirty="0">
                <a:latin typeface="Avenir Book" panose="02000503020000020003" pitchFamily="2" charset="0"/>
              </a:rPr>
              <a:t>Convolutional Recurrent Neural Network (CRNN)</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Used for images with texts classification</a:t>
            </a:r>
          </a:p>
          <a:p>
            <a:pPr marL="742950" lvl="1" indent="-285750" fontAlgn="auto">
              <a:spcAft>
                <a:spcPts val="0"/>
              </a:spcAft>
              <a:buFont typeface="Arial" panose="020B0604020202020204" pitchFamily="34" charset="0"/>
              <a:buChar char="•"/>
              <a:defRPr/>
            </a:pPr>
            <a:r>
              <a:rPr lang="en-US" sz="1600" dirty="0">
                <a:latin typeface="Avenir Book" panose="02000503020000020003" pitchFamily="2" charset="0"/>
              </a:rPr>
              <a:t>Recently for audio classification</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Layers: 9</a:t>
            </a:r>
          </a:p>
          <a:p>
            <a:pPr marL="742950" lvl="1" indent="-285750" fontAlgn="auto">
              <a:spcAft>
                <a:spcPts val="0"/>
              </a:spcAft>
              <a:buFont typeface="Arial" panose="020B0604020202020204" pitchFamily="34" charset="0"/>
              <a:buChar char="•"/>
              <a:defRPr/>
            </a:pPr>
            <a:r>
              <a:rPr lang="en-US" sz="1500" dirty="0">
                <a:latin typeface="Avenir Book" panose="02000503020000020003" pitchFamily="2" charset="0"/>
              </a:rPr>
              <a:t>CNN: 4 layers</a:t>
            </a:r>
          </a:p>
          <a:p>
            <a:pPr marL="742950" lvl="1" indent="-285750" fontAlgn="auto">
              <a:spcAft>
                <a:spcPts val="0"/>
              </a:spcAft>
              <a:buFont typeface="Arial" panose="020B0604020202020204" pitchFamily="34" charset="0"/>
              <a:buChar char="•"/>
              <a:defRPr/>
            </a:pPr>
            <a:r>
              <a:rPr lang="en-US" sz="1500" dirty="0">
                <a:latin typeface="Avenir Book" panose="02000503020000020003" pitchFamily="2" charset="0"/>
              </a:rPr>
              <a:t>LSTM: 2 layers</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Input Size: 120x25x1</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Activation: ReLu, Softmax</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Training:   25 mins on GPU (K80)</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rPr>
              <a:t>Validation: 10% of training set</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Loss: Cross Entropy</a:t>
            </a:r>
          </a:p>
          <a:p>
            <a:pPr marL="285750" indent="-285750" fontAlgn="auto">
              <a:spcAft>
                <a:spcPts val="0"/>
              </a:spcAft>
              <a:buFont typeface="Arial" panose="020B0604020202020204" pitchFamily="34" charset="0"/>
              <a:buChar char="•"/>
              <a:defRPr/>
            </a:pPr>
            <a:r>
              <a:rPr lang="en-US" dirty="0">
                <a:latin typeface="Avenir Book" panose="02000503020000020003" pitchFamily="2" charset="0"/>
                <a:cs typeface="Al Bayan Plain" pitchFamily="2" charset="-78"/>
              </a:rPr>
              <a:t>Optimizer: Adam</a:t>
            </a:r>
          </a:p>
          <a:p>
            <a:pPr marL="285750" indent="-285750" fontAlgn="auto">
              <a:spcAft>
                <a:spcPts val="0"/>
              </a:spcAft>
              <a:buFont typeface="Arial" panose="020B0604020202020204" pitchFamily="34" charset="0"/>
              <a:buChar char="•"/>
              <a:defRPr/>
            </a:pPr>
            <a:endParaRPr lang="en-US" dirty="0">
              <a:latin typeface="Avenir Book" panose="02000503020000020003" pitchFamily="2" charset="0"/>
              <a:cs typeface="Al Bayan Plain" pitchFamily="2" charset="-78"/>
            </a:endParaRPr>
          </a:p>
          <a:p>
            <a:pPr marL="285750" indent="-285750" fontAlgn="auto">
              <a:spcAft>
                <a:spcPts val="0"/>
              </a:spcAft>
              <a:buFont typeface="Arial" panose="020B0604020202020204" pitchFamily="34" charset="0"/>
              <a:buChar char="•"/>
              <a:defRPr/>
            </a:pPr>
            <a:endParaRPr lang="en-US" dirty="0">
              <a:latin typeface="Avenir Book" panose="02000503020000020003" pitchFamily="2" charset="0"/>
            </a:endParaRPr>
          </a:p>
          <a:p>
            <a:pPr marL="285750" indent="-285750" fontAlgn="auto">
              <a:spcAft>
                <a:spcPts val="0"/>
              </a:spcAft>
              <a:buFont typeface="Arial" panose="020B0604020202020204" pitchFamily="34" charset="0"/>
              <a:buChar char="•"/>
              <a:defRPr/>
            </a:pPr>
            <a:endParaRPr lang="en-US" dirty="0">
              <a:latin typeface="Avenir Book" panose="02000503020000020003" pitchFamily="2" charset="0"/>
            </a:endParaRPr>
          </a:p>
          <a:p>
            <a:pPr fontAlgn="auto">
              <a:spcAft>
                <a:spcPts val="0"/>
              </a:spcAft>
              <a:defRPr/>
            </a:pPr>
            <a:endParaRPr lang="en-US" dirty="0"/>
          </a:p>
          <a:p>
            <a:pPr fontAlgn="auto">
              <a:spcAft>
                <a:spcPts val="0"/>
              </a:spcAft>
              <a:defRPr/>
            </a:pPr>
            <a:endParaRPr lang="en-US" dirty="0"/>
          </a:p>
        </p:txBody>
      </p:sp>
      <p:sp>
        <p:nvSpPr>
          <p:cNvPr id="3079" name="Title 8">
            <a:extLst>
              <a:ext uri="{FF2B5EF4-FFF2-40B4-BE49-F238E27FC236}">
                <a16:creationId xmlns:a16="http://schemas.microsoft.com/office/drawing/2014/main" id="{698E5019-2E11-182F-1D8E-903E1AA0EB9B}"/>
              </a:ext>
            </a:extLst>
          </p:cNvPr>
          <p:cNvSpPr txBox="1">
            <a:spLocks noChangeArrowheads="1"/>
          </p:cNvSpPr>
          <p:nvPr/>
        </p:nvSpPr>
        <p:spPr bwMode="auto">
          <a:xfrm>
            <a:off x="6132513" y="309563"/>
            <a:ext cx="39322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3200" b="1">
                <a:latin typeface="Avenir Next" panose="020B0503020202020204" pitchFamily="34" charset="0"/>
              </a:rPr>
              <a:t>Neural 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D6441FBE-AAE0-3211-356C-3C49186255FE}"/>
              </a:ext>
            </a:extLst>
          </p:cNvPr>
          <p:cNvSpPr/>
          <p:nvPr/>
        </p:nvSpPr>
        <p:spPr>
          <a:xfrm>
            <a:off x="254000" y="496888"/>
            <a:ext cx="3540125" cy="5254625"/>
          </a:xfrm>
          <a:prstGeom prst="roundRect">
            <a:avLst/>
          </a:prstGeom>
          <a:solidFill>
            <a:schemeClr val="accent4">
              <a:lumMod val="20000"/>
              <a:lumOff val="80000"/>
            </a:schemeClr>
          </a:solidFill>
          <a:ln>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eaLnBrk="1" fontAlgn="auto" hangingPunct="1">
              <a:spcBef>
                <a:spcPts val="0"/>
              </a:spcBef>
              <a:spcAft>
                <a:spcPts val="0"/>
              </a:spcAft>
              <a:defRPr/>
            </a:pPr>
            <a:endParaRPr lang="en-US" sz="1600" dirty="0">
              <a:latin typeface="Avenir Book" panose="02000503020000020003" pitchFamily="2" charset="0"/>
            </a:endParaRPr>
          </a:p>
          <a:p>
            <a:pPr eaLnBrk="1" fontAlgn="auto" hangingPunct="1">
              <a:spcBef>
                <a:spcPts val="0"/>
              </a:spcBef>
              <a:spcAft>
                <a:spcPts val="0"/>
              </a:spcAft>
              <a:defRPr/>
            </a:pPr>
            <a:endParaRPr lang="en-US" sz="1600" dirty="0">
              <a:latin typeface="Avenir Book" panose="02000503020000020003" pitchFamily="2" charset="0"/>
            </a:endParaRPr>
          </a:p>
          <a:p>
            <a:pPr eaLnBrk="1" fontAlgn="auto" hangingPunct="1">
              <a:spcBef>
                <a:spcPts val="0"/>
              </a:spcBef>
              <a:spcAft>
                <a:spcPts val="0"/>
              </a:spcAft>
              <a:defRPr/>
            </a:pPr>
            <a:endParaRPr lang="en-US" sz="1600" dirty="0">
              <a:latin typeface="Avenir Book" panose="02000503020000020003" pitchFamily="2" charset="0"/>
            </a:endParaRPr>
          </a:p>
        </p:txBody>
      </p:sp>
      <p:sp>
        <p:nvSpPr>
          <p:cNvPr id="5123" name="Title 8">
            <a:extLst>
              <a:ext uri="{FF2B5EF4-FFF2-40B4-BE49-F238E27FC236}">
                <a16:creationId xmlns:a16="http://schemas.microsoft.com/office/drawing/2014/main" id="{58808309-4425-BD9E-0BB2-874C18E2639A}"/>
              </a:ext>
            </a:extLst>
          </p:cNvPr>
          <p:cNvSpPr txBox="1">
            <a:spLocks noChangeArrowheads="1"/>
          </p:cNvSpPr>
          <p:nvPr/>
        </p:nvSpPr>
        <p:spPr bwMode="auto">
          <a:xfrm>
            <a:off x="-534988" y="650875"/>
            <a:ext cx="39322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3200" b="1">
                <a:latin typeface="Avenir Next" panose="020B0503020202020204" pitchFamily="34" charset="0"/>
              </a:rPr>
              <a:t>Results</a:t>
            </a:r>
          </a:p>
        </p:txBody>
      </p:sp>
      <p:graphicFrame>
        <p:nvGraphicFramePr>
          <p:cNvPr id="2" name="Table 1">
            <a:extLst>
              <a:ext uri="{FF2B5EF4-FFF2-40B4-BE49-F238E27FC236}">
                <a16:creationId xmlns:a16="http://schemas.microsoft.com/office/drawing/2014/main" id="{51B0A3F2-2CD6-5536-6753-CAC25CCBC661}"/>
              </a:ext>
            </a:extLst>
          </p:cNvPr>
          <p:cNvGraphicFramePr>
            <a:graphicFrameLocks noGrp="1"/>
          </p:cNvGraphicFramePr>
          <p:nvPr/>
        </p:nvGraphicFramePr>
        <p:xfrm>
          <a:off x="608013" y="1500188"/>
          <a:ext cx="2852737" cy="1828800"/>
        </p:xfrm>
        <a:graphic>
          <a:graphicData uri="http://schemas.openxmlformats.org/drawingml/2006/table">
            <a:tbl>
              <a:tblPr firstRow="1" bandRow="1">
                <a:tableStyleId>{5C22544A-7EE6-4342-B048-85BDC9FD1C3A}</a:tableStyleId>
              </a:tblPr>
              <a:tblGrid>
                <a:gridCol w="950912">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gridCol w="950912">
                  <a:extLst>
                    <a:ext uri="{9D8B030D-6E8A-4147-A177-3AD203B41FA5}">
                      <a16:colId xmlns:a16="http://schemas.microsoft.com/office/drawing/2014/main" val="20002"/>
                    </a:ext>
                  </a:extLst>
                </a:gridCol>
              </a:tblGrid>
              <a:tr h="272182">
                <a:tc>
                  <a:txBody>
                    <a:bodyPr/>
                    <a:lstStyle/>
                    <a:p>
                      <a:r>
                        <a:rPr lang="en-US" sz="1200" b="0" i="0" dirty="0">
                          <a:latin typeface="Avenir Book" panose="02000503020000020003" pitchFamily="2" charset="0"/>
                        </a:rPr>
                        <a:t>Model</a:t>
                      </a:r>
                    </a:p>
                  </a:txBody>
                  <a:tcPr marL="91477" marR="91477"/>
                </a:tc>
                <a:tc>
                  <a:txBody>
                    <a:bodyPr/>
                    <a:lstStyle/>
                    <a:p>
                      <a:r>
                        <a:rPr lang="en-US" sz="1200" b="0" i="0" dirty="0">
                          <a:latin typeface="Avenir Book" panose="02000503020000020003" pitchFamily="2" charset="0"/>
                        </a:rPr>
                        <a:t>Accuracy</a:t>
                      </a:r>
                    </a:p>
                  </a:txBody>
                  <a:tcPr marL="91477" marR="91477"/>
                </a:tc>
                <a:tc>
                  <a:txBody>
                    <a:bodyPr/>
                    <a:lstStyle/>
                    <a:p>
                      <a:r>
                        <a:rPr lang="en-US" sz="1200" b="0" i="0" dirty="0">
                          <a:latin typeface="Avenir Book" panose="02000503020000020003" pitchFamily="2" charset="0"/>
                        </a:rPr>
                        <a:t>F1</a:t>
                      </a:r>
                      <a:r>
                        <a:rPr lang="en-US" sz="1200" b="0" i="0" baseline="0" dirty="0">
                          <a:latin typeface="Avenir Book" panose="02000503020000020003" pitchFamily="2" charset="0"/>
                        </a:rPr>
                        <a:t> Score (Mean)</a:t>
                      </a:r>
                      <a:endParaRPr lang="en-US" sz="1200" b="0" i="0" dirty="0">
                        <a:latin typeface="Avenir Book" panose="02000503020000020003" pitchFamily="2" charset="0"/>
                      </a:endParaRPr>
                    </a:p>
                  </a:txBody>
                  <a:tcPr marL="91477" marR="91477"/>
                </a:tc>
                <a:extLst>
                  <a:ext uri="{0D108BD9-81ED-4DB2-BD59-A6C34878D82A}">
                    <a16:rowId xmlns:a16="http://schemas.microsoft.com/office/drawing/2014/main" val="10000"/>
                  </a:ext>
                </a:extLst>
              </a:tr>
              <a:tr h="272182">
                <a:tc>
                  <a:txBody>
                    <a:bodyPr/>
                    <a:lstStyle/>
                    <a:p>
                      <a:r>
                        <a:rPr lang="en-US" sz="1200" b="0" i="0" dirty="0">
                          <a:latin typeface="Avenir Book" panose="02000503020000020003" pitchFamily="2" charset="0"/>
                        </a:rPr>
                        <a:t>CRNN</a:t>
                      </a:r>
                    </a:p>
                  </a:txBody>
                  <a:tcPr marL="91477" marR="91477"/>
                </a:tc>
                <a:tc>
                  <a:txBody>
                    <a:bodyPr/>
                    <a:lstStyle/>
                    <a:p>
                      <a:r>
                        <a:rPr lang="en-US" sz="1200" b="0" i="0" dirty="0">
                          <a:latin typeface="Avenir Book" panose="02000503020000020003" pitchFamily="2" charset="0"/>
                        </a:rPr>
                        <a:t>64.47 %</a:t>
                      </a:r>
                    </a:p>
                  </a:txBody>
                  <a:tcPr marL="91477" marR="91477"/>
                </a:tc>
                <a:tc>
                  <a:txBody>
                    <a:bodyPr/>
                    <a:lstStyle/>
                    <a:p>
                      <a:r>
                        <a:rPr lang="en-US" sz="1200" b="0" i="0" dirty="0">
                          <a:latin typeface="Avenir Book" panose="02000503020000020003" pitchFamily="2" charset="0"/>
                        </a:rPr>
                        <a:t>33.75</a:t>
                      </a:r>
                    </a:p>
                  </a:txBody>
                  <a:tcPr marL="91477" marR="91477"/>
                </a:tc>
                <a:extLst>
                  <a:ext uri="{0D108BD9-81ED-4DB2-BD59-A6C34878D82A}">
                    <a16:rowId xmlns:a16="http://schemas.microsoft.com/office/drawing/2014/main" val="10001"/>
                  </a:ext>
                </a:extLst>
              </a:tr>
              <a:tr h="272182">
                <a:tc>
                  <a:txBody>
                    <a:bodyPr/>
                    <a:lstStyle/>
                    <a:p>
                      <a:r>
                        <a:rPr lang="en-US" sz="1200" b="0" i="0" dirty="0">
                          <a:latin typeface="Avenir Book" panose="02000503020000020003" pitchFamily="2" charset="0"/>
                        </a:rPr>
                        <a:t>CNN</a:t>
                      </a:r>
                    </a:p>
                  </a:txBody>
                  <a:tcPr marL="91477" marR="91477"/>
                </a:tc>
                <a:tc>
                  <a:txBody>
                    <a:bodyPr/>
                    <a:lstStyle/>
                    <a:p>
                      <a:r>
                        <a:rPr lang="en-US" sz="1200" b="0" i="0" dirty="0">
                          <a:latin typeface="Avenir Book" panose="02000503020000020003" pitchFamily="2" charset="0"/>
                        </a:rPr>
                        <a:t>56.1 %</a:t>
                      </a:r>
                    </a:p>
                  </a:txBody>
                  <a:tcPr marL="91477" marR="91477"/>
                </a:tc>
                <a:tc>
                  <a:txBody>
                    <a:bodyPr/>
                    <a:lstStyle/>
                    <a:p>
                      <a:r>
                        <a:rPr lang="en-US" sz="1200" b="0" i="0" dirty="0">
                          <a:latin typeface="Avenir Book" panose="02000503020000020003" pitchFamily="2" charset="0"/>
                        </a:rPr>
                        <a:t>29.4</a:t>
                      </a:r>
                    </a:p>
                  </a:txBody>
                  <a:tcPr marL="91477" marR="91477"/>
                </a:tc>
                <a:extLst>
                  <a:ext uri="{0D108BD9-81ED-4DB2-BD59-A6C34878D82A}">
                    <a16:rowId xmlns:a16="http://schemas.microsoft.com/office/drawing/2014/main" val="10002"/>
                  </a:ext>
                </a:extLst>
              </a:tr>
              <a:tr h="272182">
                <a:tc>
                  <a:txBody>
                    <a:bodyPr/>
                    <a:lstStyle/>
                    <a:p>
                      <a:r>
                        <a:rPr lang="en-US" sz="1200" b="0" i="0" dirty="0">
                          <a:latin typeface="Avenir Book" panose="02000503020000020003" pitchFamily="2" charset="0"/>
                        </a:rPr>
                        <a:t>GMM</a:t>
                      </a:r>
                    </a:p>
                  </a:txBody>
                  <a:tcPr marL="91477" marR="91477"/>
                </a:tc>
                <a:tc>
                  <a:txBody>
                    <a:bodyPr/>
                    <a:lstStyle/>
                    <a:p>
                      <a:r>
                        <a:rPr lang="en-US" sz="1200" b="0" i="0" dirty="0">
                          <a:latin typeface="Avenir Book" panose="02000503020000020003" pitchFamily="2" charset="0"/>
                        </a:rPr>
                        <a:t>51.05</a:t>
                      </a:r>
                    </a:p>
                  </a:txBody>
                  <a:tcPr marL="91477" marR="91477"/>
                </a:tc>
                <a:tc>
                  <a:txBody>
                    <a:bodyPr/>
                    <a:lstStyle/>
                    <a:p>
                      <a:r>
                        <a:rPr lang="en-US" sz="1200" b="0" i="0" dirty="0">
                          <a:latin typeface="Avenir Book" panose="02000503020000020003" pitchFamily="2" charset="0"/>
                        </a:rPr>
                        <a:t>26.76</a:t>
                      </a:r>
                    </a:p>
                  </a:txBody>
                  <a:tcPr marL="91477" marR="91477"/>
                </a:tc>
                <a:extLst>
                  <a:ext uri="{0D108BD9-81ED-4DB2-BD59-A6C34878D82A}">
                    <a16:rowId xmlns:a16="http://schemas.microsoft.com/office/drawing/2014/main" val="10003"/>
                  </a:ext>
                </a:extLst>
              </a:tr>
              <a:tr h="272182">
                <a:tc>
                  <a:txBody>
                    <a:bodyPr/>
                    <a:lstStyle/>
                    <a:p>
                      <a:r>
                        <a:rPr lang="en-US" sz="1200" b="0" i="0" dirty="0">
                          <a:latin typeface="Avenir Book" panose="02000503020000020003" pitchFamily="2" charset="0"/>
                        </a:rPr>
                        <a:t>SVM</a:t>
                      </a:r>
                    </a:p>
                  </a:txBody>
                  <a:tcPr marL="91477" marR="91477"/>
                </a:tc>
                <a:tc>
                  <a:txBody>
                    <a:bodyPr/>
                    <a:lstStyle/>
                    <a:p>
                      <a:r>
                        <a:rPr lang="en-US" sz="1200" b="0" i="0" dirty="0">
                          <a:latin typeface="Avenir Book" panose="02000503020000020003" pitchFamily="2" charset="0"/>
                        </a:rPr>
                        <a:t>26 %</a:t>
                      </a:r>
                    </a:p>
                  </a:txBody>
                  <a:tcPr marL="91477" marR="91477"/>
                </a:tc>
                <a:tc>
                  <a:txBody>
                    <a:bodyPr/>
                    <a:lstStyle/>
                    <a:p>
                      <a:r>
                        <a:rPr lang="en-US" sz="1200" b="0" i="0" dirty="0">
                          <a:latin typeface="Avenir Book" panose="02000503020000020003" pitchFamily="2" charset="0"/>
                        </a:rPr>
                        <a:t>15.7</a:t>
                      </a:r>
                    </a:p>
                  </a:txBody>
                  <a:tcPr marL="91477" marR="91477"/>
                </a:tc>
                <a:extLst>
                  <a:ext uri="{0D108BD9-81ED-4DB2-BD59-A6C34878D82A}">
                    <a16:rowId xmlns:a16="http://schemas.microsoft.com/office/drawing/2014/main" val="10004"/>
                  </a:ext>
                </a:extLst>
              </a:tr>
              <a:tr h="272182">
                <a:tc>
                  <a:txBody>
                    <a:bodyPr/>
                    <a:lstStyle/>
                    <a:p>
                      <a:r>
                        <a:rPr lang="en-US" sz="1200" b="0" i="0" dirty="0">
                          <a:latin typeface="Avenir Book" panose="02000503020000020003" pitchFamily="2" charset="0"/>
                        </a:rPr>
                        <a:t>Random</a:t>
                      </a:r>
                    </a:p>
                  </a:txBody>
                  <a:tcPr marL="91477" marR="91477"/>
                </a:tc>
                <a:tc>
                  <a:txBody>
                    <a:bodyPr/>
                    <a:lstStyle/>
                    <a:p>
                      <a:r>
                        <a:rPr lang="en-US" sz="1200" b="0" i="0" dirty="0">
                          <a:latin typeface="Avenir Book" panose="02000503020000020003" pitchFamily="2" charset="0"/>
                        </a:rPr>
                        <a:t>10 %</a:t>
                      </a:r>
                    </a:p>
                  </a:txBody>
                  <a:tcPr marL="91477" marR="91477"/>
                </a:tc>
                <a:tc>
                  <a:txBody>
                    <a:bodyPr/>
                    <a:lstStyle/>
                    <a:p>
                      <a:r>
                        <a:rPr lang="en-US" sz="1200" b="0" i="0" dirty="0">
                          <a:latin typeface="Avenir Book" panose="02000503020000020003" pitchFamily="2" charset="0"/>
                        </a:rPr>
                        <a:t>5.11</a:t>
                      </a:r>
                    </a:p>
                  </a:txBody>
                  <a:tcPr marL="91477" marR="91477"/>
                </a:tc>
                <a:extLst>
                  <a:ext uri="{0D108BD9-81ED-4DB2-BD59-A6C34878D82A}">
                    <a16:rowId xmlns:a16="http://schemas.microsoft.com/office/drawing/2014/main" val="10005"/>
                  </a:ext>
                </a:extLst>
              </a:tr>
            </a:tbl>
          </a:graphicData>
        </a:graphic>
      </p:graphicFrame>
      <p:sp>
        <p:nvSpPr>
          <p:cNvPr id="5154" name="TextBox 20">
            <a:extLst>
              <a:ext uri="{FF2B5EF4-FFF2-40B4-BE49-F238E27FC236}">
                <a16:creationId xmlns:a16="http://schemas.microsoft.com/office/drawing/2014/main" id="{42E9CB39-D481-4DE0-F0D1-055521E4EF4A}"/>
              </a:ext>
            </a:extLst>
          </p:cNvPr>
          <p:cNvSpPr txBox="1">
            <a:spLocks noChangeArrowheads="1"/>
          </p:cNvSpPr>
          <p:nvPr/>
        </p:nvSpPr>
        <p:spPr bwMode="auto">
          <a:xfrm>
            <a:off x="442913" y="3663950"/>
            <a:ext cx="3276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Avenir Book" panose="02000503020000020003" pitchFamily="2" charset="0"/>
              </a:rPr>
              <a:t>Related work with the dataset has 66% accuracy</a:t>
            </a:r>
          </a:p>
          <a:p>
            <a:pPr eaLnBrk="1" hangingPunct="1">
              <a:lnSpc>
                <a:spcPct val="100000"/>
              </a:lnSpc>
              <a:spcBef>
                <a:spcPct val="0"/>
              </a:spcBef>
              <a:buFontTx/>
              <a:buNone/>
            </a:pPr>
            <a:endParaRPr lang="en-US" altLang="en-US" sz="1800">
              <a:latin typeface="Avenir Book" panose="02000503020000020003" pitchFamily="2" charset="0"/>
            </a:endParaRPr>
          </a:p>
          <a:p>
            <a:pPr eaLnBrk="1" hangingPunct="1">
              <a:lnSpc>
                <a:spcPct val="100000"/>
              </a:lnSpc>
              <a:spcBef>
                <a:spcPct val="0"/>
              </a:spcBef>
              <a:buFontTx/>
              <a:buNone/>
            </a:pPr>
            <a:r>
              <a:rPr lang="en-US" altLang="en-US" sz="1800">
                <a:latin typeface="Avenir Book" panose="02000503020000020003" pitchFamily="2" charset="0"/>
              </a:rPr>
              <a:t>CRNN and GMM Timbre features alone performed better than Chroma features</a:t>
            </a:r>
          </a:p>
          <a:p>
            <a:pPr eaLnBrk="1" hangingPunct="1">
              <a:lnSpc>
                <a:spcPct val="100000"/>
              </a:lnSpc>
              <a:spcBef>
                <a:spcPct val="0"/>
              </a:spcBef>
              <a:buFontTx/>
              <a:buNone/>
            </a:pPr>
            <a:endParaRPr lang="en-US" altLang="en-US" sz="1800"/>
          </a:p>
        </p:txBody>
      </p:sp>
      <p:pic>
        <p:nvPicPr>
          <p:cNvPr id="5155" name="Picture 3" descr="Table&#10;&#10;Description automatically generated">
            <a:extLst>
              <a:ext uri="{FF2B5EF4-FFF2-40B4-BE49-F238E27FC236}">
                <a16:creationId xmlns:a16="http://schemas.microsoft.com/office/drawing/2014/main" id="{4282A7A8-7E58-E4FF-B265-6C1C33B27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305"/>
          <a:stretch>
            <a:fillRect/>
          </a:stretch>
        </p:blipFill>
        <p:spPr bwMode="auto">
          <a:xfrm>
            <a:off x="4583113" y="2414588"/>
            <a:ext cx="6634162"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8795FB64-ACE5-BBC7-DC86-EDDC9EC4681C}"/>
              </a:ext>
            </a:extLst>
          </p:cNvPr>
          <p:cNvSpPr txBox="1"/>
          <p:nvPr/>
        </p:nvSpPr>
        <p:spPr>
          <a:xfrm>
            <a:off x="5765800" y="2046288"/>
            <a:ext cx="4267200" cy="368300"/>
          </a:xfrm>
          <a:prstGeom prst="rect">
            <a:avLst/>
          </a:prstGeom>
          <a:noFill/>
        </p:spPr>
        <p:txBody>
          <a:bodyPr>
            <a:spAutoFit/>
          </a:bodyPr>
          <a:lstStyle/>
          <a:p>
            <a:pPr algn="ctr" eaLnBrk="1" fontAlgn="auto" hangingPunct="1">
              <a:spcBef>
                <a:spcPts val="0"/>
              </a:spcBef>
              <a:spcAft>
                <a:spcPts val="0"/>
              </a:spcAft>
              <a:defRPr/>
            </a:pPr>
            <a:r>
              <a:rPr lang="en-US" dirty="0">
                <a:latin typeface="+mj-lt"/>
              </a:rPr>
              <a:t>Evaluation Metrics for different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5" descr="Calendar&#10;&#10;Description automatically generated">
            <a:extLst>
              <a:ext uri="{FF2B5EF4-FFF2-40B4-BE49-F238E27FC236}">
                <a16:creationId xmlns:a16="http://schemas.microsoft.com/office/drawing/2014/main" id="{83B49085-D3F0-207A-913F-247D1EE6D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0"/>
            <a:ext cx="73437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CA07C3-C927-9B65-A6C4-FF19FF9CFF73}"/>
              </a:ext>
            </a:extLst>
          </p:cNvPr>
          <p:cNvSpPr txBox="1"/>
          <p:nvPr/>
        </p:nvSpPr>
        <p:spPr>
          <a:xfrm>
            <a:off x="534988" y="368300"/>
            <a:ext cx="4749800" cy="708025"/>
          </a:xfrm>
          <a:prstGeom prst="rect">
            <a:avLst/>
          </a:prstGeom>
          <a:noFill/>
        </p:spPr>
        <p:txBody>
          <a:bodyPr>
            <a:spAutoFit/>
          </a:bodyPr>
          <a:lstStyle/>
          <a:p>
            <a:pPr eaLnBrk="1" fontAlgn="auto" hangingPunct="1">
              <a:spcBef>
                <a:spcPts val="0"/>
              </a:spcBef>
              <a:spcAft>
                <a:spcPts val="0"/>
              </a:spcAft>
              <a:defRPr/>
            </a:pPr>
            <a:r>
              <a:rPr lang="en-US" sz="4000" dirty="0">
                <a:solidFill>
                  <a:schemeClr val="accent2">
                    <a:lumMod val="50000"/>
                  </a:schemeClr>
                </a:solidFill>
                <a:cs typeface="Calibri" panose="020F0502020204030204" pitchFamily="34" charset="0"/>
              </a:rPr>
              <a:t>Conclusion</a:t>
            </a:r>
            <a:endParaRPr lang="en-US" sz="4800" dirty="0">
              <a:solidFill>
                <a:schemeClr val="accent2">
                  <a:lumMod val="50000"/>
                </a:schemeClr>
              </a:solidFill>
              <a:cs typeface="Calibri" panose="020F0502020204030204" pitchFamily="34" charset="0"/>
            </a:endParaRPr>
          </a:p>
        </p:txBody>
      </p:sp>
      <p:cxnSp>
        <p:nvCxnSpPr>
          <p:cNvPr id="10" name="Straight Connector 9">
            <a:extLst>
              <a:ext uri="{FF2B5EF4-FFF2-40B4-BE49-F238E27FC236}">
                <a16:creationId xmlns:a16="http://schemas.microsoft.com/office/drawing/2014/main" id="{9F1DFF65-7F53-0BFF-55BD-3B31ED88CA1D}"/>
              </a:ext>
            </a:extLst>
          </p:cNvPr>
          <p:cNvCxnSpPr/>
          <p:nvPr/>
        </p:nvCxnSpPr>
        <p:spPr>
          <a:xfrm>
            <a:off x="450850" y="1076325"/>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6E029A4-AC69-AFFF-6520-57AF63C5A5EE}"/>
              </a:ext>
            </a:extLst>
          </p:cNvPr>
          <p:cNvSpPr txBox="1"/>
          <p:nvPr/>
        </p:nvSpPr>
        <p:spPr>
          <a:xfrm>
            <a:off x="534988" y="1238250"/>
            <a:ext cx="10772775" cy="5354638"/>
          </a:xfrm>
          <a:prstGeom prst="rect">
            <a:avLst/>
          </a:prstGeom>
          <a:noFill/>
        </p:spPr>
        <p:txBody>
          <a:bodyPr>
            <a:spAutoFit/>
          </a:bodyPr>
          <a:lstStyle/>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The random classification as expected performed the worst with around 10% accuracy. </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Our most prominent baseline was the Gaussian Mixture Model, where each genre corresponded to a GMM. Our best GMM classifier was trained over all features averaged over all segments and garnered an accuracy of 51.05%. </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We also trained a Support Vector classifier as a baseline. However, this model did not fare too well, providing an accuracy of only 26.64%.</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We then implemented CNN and CRNN neural network models and both outperformed all the baselines.</a:t>
            </a:r>
          </a:p>
          <a:p>
            <a:pPr eaLnBrk="1" fontAlgn="auto" hangingPunct="1">
              <a:spcBef>
                <a:spcPts val="0"/>
              </a:spcBef>
              <a:spcAft>
                <a:spcPts val="0"/>
              </a:spcAft>
              <a:defRPr/>
            </a:pPr>
            <a:r>
              <a:rPr lang="en-US" dirty="0">
                <a:latin typeface="+mj-lt"/>
              </a:rPr>
              <a:t> </a:t>
            </a: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CRNN performed the best with an accuracy of 64.47%. </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We also concluded that timbral features provided more information about music genre than chroma or pitch features. As part of future work, we can look at obtaining raw audio data and extracting our own features to characterize different genres more accurately. </a:t>
            </a:r>
          </a:p>
          <a:p>
            <a:pPr eaLnBrk="1" fontAlgn="auto" hangingPunct="1">
              <a:spcBef>
                <a:spcPts val="0"/>
              </a:spcBef>
              <a:spcAft>
                <a:spcPts val="0"/>
              </a:spcAft>
              <a:defRPr/>
            </a:pPr>
            <a:endParaRPr lang="en-US" dirty="0">
              <a:latin typeface="+mj-lt"/>
            </a:endParaRPr>
          </a:p>
          <a:p>
            <a:pPr marL="285750" indent="-285750" eaLnBrk="1" fontAlgn="auto" hangingPunct="1">
              <a:spcBef>
                <a:spcPts val="0"/>
              </a:spcBef>
              <a:spcAft>
                <a:spcPts val="0"/>
              </a:spcAft>
              <a:buFont typeface="Courier New" panose="02070309020205020404" pitchFamily="49" charset="0"/>
              <a:buChar char="o"/>
              <a:defRPr/>
            </a:pPr>
            <a:r>
              <a:rPr lang="en-US" dirty="0">
                <a:latin typeface="+mj-lt"/>
              </a:rPr>
              <a:t>Furthermore, incorporating textual data such as year of release, artist and lyrics might also help improve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735</Words>
  <Application>Microsoft Macintosh PowerPoint</Application>
  <PresentationFormat>Widescreen</PresentationFormat>
  <Paragraphs>103</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Calibri</vt:lpstr>
      <vt:lpstr>Arial</vt:lpstr>
      <vt:lpstr>Calibri Light</vt:lpstr>
      <vt:lpstr>Avenir Book</vt:lpstr>
      <vt:lpstr>Courier New</vt:lpstr>
      <vt:lpstr>Avenir Next</vt:lpstr>
      <vt:lpstr>Al Bayan Plain</vt:lpstr>
      <vt:lpstr>Bell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Manuja Sharma</dc:creator>
  <cp:lastModifiedBy>Shruti Misra</cp:lastModifiedBy>
  <cp:revision>56</cp:revision>
  <dcterms:created xsi:type="dcterms:W3CDTF">2019-03-18T20:48:34Z</dcterms:created>
  <dcterms:modified xsi:type="dcterms:W3CDTF">2023-01-30T03:02:45Z</dcterms:modified>
</cp:coreProperties>
</file>