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oleObject" PartName="/ppt/embeddings/oleObject3.bin"/>
  <Override ContentType="application/vnd.openxmlformats-officedocument.oleObject" PartName="/ppt/embeddings/oleObject4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</p:sldIdLst>
  <p:sldSz cy="6858000" cx="9144000"/>
  <p:notesSz cx="6858000" cy="9144000"/>
  <p:embeddedFontLst>
    <p:embeddedFont>
      <p:font typeface="Arial Narrow"/>
      <p:regular r:id="rId129"/>
      <p:bold r:id="rId130"/>
      <p:italic r:id="rId131"/>
      <p:boldItalic r:id="rId132"/>
    </p:embeddedFont>
    <p:embeddedFont>
      <p:font typeface="Arial Black"/>
      <p:regular r:id="rId1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34" roundtripDataSignature="AMtx7mimMzLp42lgV8X55BZwelW2BnB9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283D92-0EC2-4726-9CDF-D5CF9CF26C8C}">
  <a:tblStyle styleId="{DC283D92-0EC2-4726-9CDF-D5CF9CF26C8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font" Target="fonts/ArialNarrow-regular.fntdata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2" Type="http://schemas.openxmlformats.org/officeDocument/2006/relationships/font" Target="fonts/ArialNarrow-boldItalic.fntdata"/><Relationship Id="rId131" Type="http://schemas.openxmlformats.org/officeDocument/2006/relationships/font" Target="fonts/ArialNarrow-italic.fntdata"/><Relationship Id="rId130" Type="http://schemas.openxmlformats.org/officeDocument/2006/relationships/font" Target="fonts/ArialNarrow-bold.fntdata"/><Relationship Id="rId134" Type="http://customschemas.google.com/relationships/presentationmetadata" Target="metadata"/><Relationship Id="rId133" Type="http://schemas.openxmlformats.org/officeDocument/2006/relationships/font" Target="fonts/ArialBlack-regular.fntdata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4.png"/><Relationship Id="rId3" Type="http://schemas.openxmlformats.org/officeDocument/2006/relationships/image" Target="../media/image28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3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5" name="Google Shape;2315;p1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3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5" name="Google Shape;2345;p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9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1" name="Google Shape;2351;p10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5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7" name="Google Shape;2357;p1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2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4" name="Google Shape;2364;p10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8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0" name="Google Shape;2370;p1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4" name="Shape 2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Google Shape;2375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6" name="Google Shape;2376;p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7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9" name="Google Shape;2389;p10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3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Google Shape;2394;p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5" name="Google Shape;2395;p10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2" name="Google Shape;2402;p10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7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9" name="Google Shape;2409;p1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4" name="Shape 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6" name="Google Shape;2416;p1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p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3" name="Google Shape;2423;p1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8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p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0" name="Google Shape;2430;p1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5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p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7" name="Google Shape;2437;p1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2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p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4" name="Google Shape;2444;p1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9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" name="Google Shape;2450;p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1" name="Google Shape;2451;p1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6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p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8" name="Google Shape;2458;p1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5" name="Google Shape;2465;p1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0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1" name="Google Shape;2471;p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2" name="Google Shape;2472;p1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p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3" name="Google Shape;2483;p1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3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Google Shape;2514;p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5" name="Google Shape;2515;p1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6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p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8" name="Google Shape;2528;p1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p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3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3" name="Google Shape;2013;p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9" name="Google Shape;2019;p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5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7" name="Google Shape;2047;p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7" name="Google Shape;2077;p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4" name="Google Shape;2104;p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4" name="Google Shape;2134;p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0" name="Google Shape;2170;p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5" name="Google Shape;2205;p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4" name="Google Shape;2234;p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3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5" name="Google Shape;2275;p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3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5" name="Google Shape;2285;p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4" name="Google Shape;14;p1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0" name="Google Shape;70;p13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1" name="Google Shape;71;p1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77" name="Google Shape;77;p1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9" name="Google Shape;29;p1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5" name="Google Shape;35;p1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9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1" name="Google Shape;41;p1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3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8" name="Google Shape;48;p1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4" name="Google Shape;54;p13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5" name="Google Shape;55;p1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1" name="Google Shape;61;p13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2" name="Google Shape;62;p13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3" name="Google Shape;63;p13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4" name="Google Shape;64;p1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7.jp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61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59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62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60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66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5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50.png"/><Relationship Id="rId4" Type="http://schemas.openxmlformats.org/officeDocument/2006/relationships/image" Target="../media/image52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68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oleObject4.bin"/><Relationship Id="rId10" Type="http://schemas.openxmlformats.org/officeDocument/2006/relationships/image" Target="../media/image7.jpg"/><Relationship Id="rId13" Type="http://schemas.openxmlformats.org/officeDocument/2006/relationships/image" Target="../media/image28.png"/><Relationship Id="rId1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9" Type="http://schemas.openxmlformats.org/officeDocument/2006/relationships/image" Target="../media/image14.png"/><Relationship Id="rId14" Type="http://schemas.openxmlformats.org/officeDocument/2006/relationships/image" Target="../media/image24.jpg"/><Relationship Id="rId5" Type="http://schemas.openxmlformats.org/officeDocument/2006/relationships/oleObject" Target="../embeddings/oleObject2.bin"/><Relationship Id="rId6" Type="http://schemas.openxmlformats.org/officeDocument/2006/relationships/image" Target="../media/image17.png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3.bin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5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3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Relationship Id="rId5" Type="http://schemas.openxmlformats.org/officeDocument/2006/relationships/image" Target="../media/image2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9.png"/><Relationship Id="rId4" Type="http://schemas.openxmlformats.org/officeDocument/2006/relationships/image" Target="../media/image47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51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50.png"/><Relationship Id="rId4" Type="http://schemas.openxmlformats.org/officeDocument/2006/relationships/image" Target="../media/image52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53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0.png"/><Relationship Id="rId4" Type="http://schemas.openxmlformats.org/officeDocument/2006/relationships/image" Target="../media/image54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56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56.png"/><Relationship Id="rId4" Type="http://schemas.openxmlformats.org/officeDocument/2006/relationships/image" Target="../media/image57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64.png"/><Relationship Id="rId4" Type="http://schemas.openxmlformats.org/officeDocument/2006/relationships/image" Target="../media/image67.png"/><Relationship Id="rId5" Type="http://schemas.openxmlformats.org/officeDocument/2006/relationships/image" Target="../media/image55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63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58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685800" y="1654175"/>
            <a:ext cx="8077200" cy="21558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0">
                      <a:srgbClr val="83A7C3"/>
                    </a:gs>
                    <a:gs pos="52000">
                      <a:srgbClr val="FFFFFF"/>
                    </a:gs>
                    <a:gs pos="55999">
                      <a:srgbClr val="9C6563"/>
                    </a:gs>
                    <a:gs pos="58000">
                      <a:srgbClr val="80302D"/>
                    </a:gs>
                    <a:gs pos="71000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0"/>
                </a:gradFill>
                <a:latin typeface="Arial Black"/>
              </a:rPr>
              <a:t>Chapter 35 Slides </a:t>
            </a:r>
          </a:p>
        </p:txBody>
      </p:sp>
      <p:pic>
        <p:nvPicPr>
          <p:cNvPr descr="jessica"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0" y="4900612"/>
            <a:ext cx="2559050" cy="18049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schram" id="86" name="Google Shape;8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72400" y="548640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5667375" y="4876800"/>
            <a:ext cx="2486025" cy="99218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0"/>
                </a:gradFill>
                <a:latin typeface="Impact"/>
              </a:rPr>
              <a:t>From Materials Created by Mr. Leon Schram </a:t>
            </a:r>
          </a:p>
        </p:txBody>
      </p:sp>
      <p:sp>
        <p:nvSpPr>
          <p:cNvPr id="88" name="Google Shape;88;p1"/>
          <p:cNvSpPr/>
          <p:nvPr/>
        </p:nvSpPr>
        <p:spPr>
          <a:xfrm>
            <a:off x="0" y="4800600"/>
            <a:ext cx="2619375" cy="19843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0"/>
                </a:gradFill>
                <a:latin typeface="Impact"/>
              </a:rPr>
              <a:t>PowerPoint Presentation created by:  Mr. John L. M. Schram </a:t>
            </a:r>
          </a:p>
        </p:txBody>
      </p:sp>
      <p:sp>
        <p:nvSpPr>
          <p:cNvPr id="89" name="Google Shape;89;p1"/>
          <p:cNvSpPr/>
          <p:nvPr/>
        </p:nvSpPr>
        <p:spPr>
          <a:xfrm>
            <a:off x="1524000" y="228600"/>
            <a:ext cx="6324600" cy="990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12700">
                  <a:solidFill>
                    <a:srgbClr val="B2B2B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0"/>
                </a:gradFill>
                <a:latin typeface="Impact"/>
              </a:rPr>
              <a:t>Exposure Java-AB 2007 </a:t>
            </a:r>
          </a:p>
        </p:txBody>
      </p:sp>
      <p:sp>
        <p:nvSpPr>
          <p:cNvPr id="90" name="Google Shape;90;p1"/>
          <p:cNvSpPr/>
          <p:nvPr/>
        </p:nvSpPr>
        <p:spPr>
          <a:xfrm>
            <a:off x="371475" y="3924300"/>
            <a:ext cx="8401050" cy="6477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FFFFFF"/>
                </a:solidFill>
                <a:latin typeface="Arial Black"/>
              </a:rPr>
              <a:t>Binary Trees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0"/>
          <p:cNvSpPr txBox="1"/>
          <p:nvPr>
            <p:ph type="title"/>
          </p:nvPr>
        </p:nvSpPr>
        <p:spPr>
          <a:xfrm>
            <a:off x="0" y="0"/>
            <a:ext cx="9067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 Black"/>
              <a:buNone/>
            </a:pPr>
            <a:r>
              <a:rPr b="0" i="0" lang="en-US" sz="4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Left Children &amp; Right Children</a:t>
            </a:r>
            <a:endParaRPr/>
          </a:p>
        </p:txBody>
      </p:sp>
      <p:graphicFrame>
        <p:nvGraphicFramePr>
          <p:cNvPr id="318" name="Google Shape;318;p10"/>
          <p:cNvGraphicFramePr/>
          <p:nvPr/>
        </p:nvGraphicFramePr>
        <p:xfrm>
          <a:off x="3962400" y="3471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319" name="Google Shape;319;p10"/>
          <p:cNvSpPr txBox="1"/>
          <p:nvPr/>
        </p:nvSpPr>
        <p:spPr>
          <a:xfrm>
            <a:off x="2286000" y="1416050"/>
            <a:ext cx="4953000" cy="1174750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N2 is the </a:t>
            </a:r>
            <a:r>
              <a:rPr b="0" i="1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left child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N1.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N3 is the </a:t>
            </a:r>
            <a:r>
              <a:rPr b="0" i="1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right child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N1.</a:t>
            </a:r>
            <a:endParaRPr/>
          </a:p>
        </p:txBody>
      </p:sp>
      <p:graphicFrame>
        <p:nvGraphicFramePr>
          <p:cNvPr id="320" name="Google Shape;320;p10"/>
          <p:cNvGraphicFramePr/>
          <p:nvPr/>
        </p:nvGraphicFramePr>
        <p:xfrm>
          <a:off x="1676400" y="45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1" name="Google Shape;321;p10"/>
          <p:cNvGraphicFramePr/>
          <p:nvPr/>
        </p:nvGraphicFramePr>
        <p:xfrm>
          <a:off x="2286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2" name="Google Shape;322;p10"/>
          <p:cNvGraphicFramePr/>
          <p:nvPr/>
        </p:nvGraphicFramePr>
        <p:xfrm>
          <a:off x="31242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3" name="Google Shape;323;p10"/>
          <p:cNvGraphicFramePr/>
          <p:nvPr/>
        </p:nvGraphicFramePr>
        <p:xfrm>
          <a:off x="48006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4" name="Google Shape;324;p10"/>
          <p:cNvGraphicFramePr/>
          <p:nvPr/>
        </p:nvGraphicFramePr>
        <p:xfrm>
          <a:off x="76962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5" name="Google Shape;325;p10"/>
          <p:cNvGraphicFramePr/>
          <p:nvPr/>
        </p:nvGraphicFramePr>
        <p:xfrm>
          <a:off x="6248400" y="45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cxnSp>
        <p:nvCxnSpPr>
          <p:cNvPr id="326" name="Google Shape;326;p10"/>
          <p:cNvCxnSpPr/>
          <p:nvPr/>
        </p:nvCxnSpPr>
        <p:spPr>
          <a:xfrm flipH="1">
            <a:off x="2971800" y="38100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7" name="Google Shape;327;p10"/>
          <p:cNvCxnSpPr/>
          <p:nvPr/>
        </p:nvCxnSpPr>
        <p:spPr>
          <a:xfrm>
            <a:off x="5105400" y="38100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8" name="Google Shape;328;p10"/>
          <p:cNvCxnSpPr/>
          <p:nvPr/>
        </p:nvCxnSpPr>
        <p:spPr>
          <a:xfrm flipH="1">
            <a:off x="8382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9" name="Google Shape;329;p10"/>
          <p:cNvCxnSpPr/>
          <p:nvPr/>
        </p:nvCxnSpPr>
        <p:spPr>
          <a:xfrm flipH="1">
            <a:off x="54102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0" name="Google Shape;330;p10"/>
          <p:cNvCxnSpPr/>
          <p:nvPr/>
        </p:nvCxnSpPr>
        <p:spPr>
          <a:xfrm>
            <a:off x="73914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1" name="Google Shape;331;p10"/>
          <p:cNvCxnSpPr/>
          <p:nvPr/>
        </p:nvCxnSpPr>
        <p:spPr>
          <a:xfrm>
            <a:off x="28194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2" name="Google Shape;332;p10"/>
          <p:cNvCxnSpPr/>
          <p:nvPr/>
        </p:nvCxnSpPr>
        <p:spPr>
          <a:xfrm flipH="1">
            <a:off x="2286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3" name="Google Shape;333;p10"/>
          <p:cNvCxnSpPr/>
          <p:nvPr/>
        </p:nvCxnSpPr>
        <p:spPr>
          <a:xfrm flipH="1">
            <a:off x="1219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4" name="Google Shape;334;p10"/>
          <p:cNvCxnSpPr/>
          <p:nvPr/>
        </p:nvCxnSpPr>
        <p:spPr>
          <a:xfrm flipH="1">
            <a:off x="3124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5" name="Google Shape;335;p10"/>
          <p:cNvCxnSpPr/>
          <p:nvPr/>
        </p:nvCxnSpPr>
        <p:spPr>
          <a:xfrm flipH="1">
            <a:off x="41148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6" name="Google Shape;336;p10"/>
          <p:cNvCxnSpPr/>
          <p:nvPr/>
        </p:nvCxnSpPr>
        <p:spPr>
          <a:xfrm flipH="1">
            <a:off x="48006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7" name="Google Shape;337;p10"/>
          <p:cNvCxnSpPr/>
          <p:nvPr/>
        </p:nvCxnSpPr>
        <p:spPr>
          <a:xfrm flipH="1">
            <a:off x="5791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8" name="Google Shape;338;p10"/>
          <p:cNvCxnSpPr/>
          <p:nvPr/>
        </p:nvCxnSpPr>
        <p:spPr>
          <a:xfrm flipH="1">
            <a:off x="7696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9" name="Google Shape;339;p10"/>
          <p:cNvCxnSpPr/>
          <p:nvPr/>
        </p:nvCxnSpPr>
        <p:spPr>
          <a:xfrm flipH="1">
            <a:off x="86868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p100"/>
          <p:cNvSpPr txBox="1"/>
          <p:nvPr>
            <p:ph type="title"/>
          </p:nvPr>
        </p:nvSpPr>
        <p:spPr>
          <a:xfrm>
            <a:off x="0" y="0"/>
            <a:ext cx="9067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Min Heap</a:t>
            </a:r>
            <a:endParaRPr/>
          </a:p>
        </p:txBody>
      </p:sp>
      <p:sp>
        <p:nvSpPr>
          <p:cNvPr id="2318" name="Google Shape;2318;p100"/>
          <p:cNvSpPr txBox="1"/>
          <p:nvPr/>
        </p:nvSpPr>
        <p:spPr>
          <a:xfrm>
            <a:off x="381000" y="1143000"/>
            <a:ext cx="8382000" cy="879475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parent's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value is 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smaller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than the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children's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values, the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heap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called a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minheap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pSp>
        <p:nvGrpSpPr>
          <p:cNvPr id="2319" name="Google Shape;2319;p100"/>
          <p:cNvGrpSpPr/>
          <p:nvPr/>
        </p:nvGrpSpPr>
        <p:grpSpPr>
          <a:xfrm>
            <a:off x="804862" y="3124200"/>
            <a:ext cx="7272337" cy="3429000"/>
            <a:chOff x="432" y="2160"/>
            <a:chExt cx="4581" cy="1680"/>
          </a:xfrm>
        </p:grpSpPr>
        <p:sp>
          <p:nvSpPr>
            <p:cNvPr id="2320" name="Google Shape;2320;p100"/>
            <p:cNvSpPr txBox="1"/>
            <p:nvPr/>
          </p:nvSpPr>
          <p:spPr>
            <a:xfrm>
              <a:off x="2736" y="2160"/>
              <a:ext cx="316" cy="194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  <p:sp>
          <p:nvSpPr>
            <p:cNvPr id="2321" name="Google Shape;2321;p100"/>
            <p:cNvSpPr txBox="1"/>
            <p:nvPr/>
          </p:nvSpPr>
          <p:spPr>
            <a:xfrm>
              <a:off x="1376" y="2676"/>
              <a:ext cx="316" cy="194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</a:t>
              </a:r>
              <a:endParaRPr/>
            </a:p>
          </p:txBody>
        </p:sp>
        <p:sp>
          <p:nvSpPr>
            <p:cNvPr id="2322" name="Google Shape;2322;p100"/>
            <p:cNvSpPr txBox="1"/>
            <p:nvPr/>
          </p:nvSpPr>
          <p:spPr>
            <a:xfrm>
              <a:off x="4068" y="2676"/>
              <a:ext cx="316" cy="194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300</a:t>
              </a:r>
              <a:endParaRPr/>
            </a:p>
          </p:txBody>
        </p:sp>
        <p:sp>
          <p:nvSpPr>
            <p:cNvPr id="2323" name="Google Shape;2323;p100"/>
            <p:cNvSpPr txBox="1"/>
            <p:nvPr/>
          </p:nvSpPr>
          <p:spPr>
            <a:xfrm>
              <a:off x="747" y="3128"/>
              <a:ext cx="315" cy="193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250</a:t>
              </a:r>
              <a:endParaRPr/>
            </a:p>
          </p:txBody>
        </p:sp>
        <p:sp>
          <p:nvSpPr>
            <p:cNvPr id="2324" name="Google Shape;2324;p100"/>
            <p:cNvSpPr txBox="1"/>
            <p:nvPr/>
          </p:nvSpPr>
          <p:spPr>
            <a:xfrm>
              <a:off x="432" y="3643"/>
              <a:ext cx="315" cy="194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400</a:t>
              </a:r>
              <a:endParaRPr/>
            </a:p>
          </p:txBody>
        </p:sp>
        <p:sp>
          <p:nvSpPr>
            <p:cNvPr id="2325" name="Google Shape;2325;p100"/>
            <p:cNvSpPr txBox="1"/>
            <p:nvPr/>
          </p:nvSpPr>
          <p:spPr>
            <a:xfrm>
              <a:off x="2006" y="3128"/>
              <a:ext cx="315" cy="193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275</a:t>
              </a:r>
              <a:endParaRPr/>
            </a:p>
          </p:txBody>
        </p:sp>
        <p:sp>
          <p:nvSpPr>
            <p:cNvPr id="2326" name="Google Shape;2326;p100"/>
            <p:cNvSpPr txBox="1"/>
            <p:nvPr/>
          </p:nvSpPr>
          <p:spPr>
            <a:xfrm>
              <a:off x="1061" y="3643"/>
              <a:ext cx="316" cy="194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450</a:t>
              </a:r>
              <a:endParaRPr/>
            </a:p>
          </p:txBody>
        </p:sp>
        <p:sp>
          <p:nvSpPr>
            <p:cNvPr id="2327" name="Google Shape;2327;p100"/>
            <p:cNvSpPr txBox="1"/>
            <p:nvPr/>
          </p:nvSpPr>
          <p:spPr>
            <a:xfrm>
              <a:off x="3439" y="3128"/>
              <a:ext cx="315" cy="193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350</a:t>
              </a:r>
              <a:endParaRPr/>
            </a:p>
          </p:txBody>
        </p:sp>
        <p:sp>
          <p:nvSpPr>
            <p:cNvPr id="2328" name="Google Shape;2328;p100"/>
            <p:cNvSpPr txBox="1"/>
            <p:nvPr/>
          </p:nvSpPr>
          <p:spPr>
            <a:xfrm>
              <a:off x="1691" y="3643"/>
              <a:ext cx="315" cy="194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315</a:t>
              </a:r>
              <a:endParaRPr/>
            </a:p>
          </p:txBody>
        </p:sp>
        <p:sp>
          <p:nvSpPr>
            <p:cNvPr id="2329" name="Google Shape;2329;p100"/>
            <p:cNvSpPr txBox="1"/>
            <p:nvPr/>
          </p:nvSpPr>
          <p:spPr>
            <a:xfrm>
              <a:off x="4698" y="3128"/>
              <a:ext cx="315" cy="193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375</a:t>
              </a:r>
              <a:endParaRPr/>
            </a:p>
          </p:txBody>
        </p:sp>
        <p:sp>
          <p:nvSpPr>
            <p:cNvPr id="2330" name="Google Shape;2330;p100"/>
            <p:cNvSpPr txBox="1"/>
            <p:nvPr/>
          </p:nvSpPr>
          <p:spPr>
            <a:xfrm>
              <a:off x="3124" y="3643"/>
              <a:ext cx="316" cy="194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385</a:t>
              </a:r>
              <a:endParaRPr/>
            </a:p>
          </p:txBody>
        </p:sp>
        <p:sp>
          <p:nvSpPr>
            <p:cNvPr id="2331" name="Google Shape;2331;p100"/>
            <p:cNvSpPr txBox="1"/>
            <p:nvPr/>
          </p:nvSpPr>
          <p:spPr>
            <a:xfrm>
              <a:off x="2305" y="3646"/>
              <a:ext cx="315" cy="194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395</a:t>
              </a:r>
              <a:endParaRPr/>
            </a:p>
          </p:txBody>
        </p:sp>
        <p:cxnSp>
          <p:nvCxnSpPr>
            <p:cNvPr id="2332" name="Google Shape;2332;p100"/>
            <p:cNvCxnSpPr/>
            <p:nvPr/>
          </p:nvCxnSpPr>
          <p:spPr>
            <a:xfrm flipH="1">
              <a:off x="1536" y="2370"/>
              <a:ext cx="1163" cy="27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333" name="Google Shape;2333;p100"/>
            <p:cNvCxnSpPr/>
            <p:nvPr/>
          </p:nvCxnSpPr>
          <p:spPr>
            <a:xfrm>
              <a:off x="3091" y="2370"/>
              <a:ext cx="1120" cy="27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334" name="Google Shape;2334;p100"/>
            <p:cNvCxnSpPr/>
            <p:nvPr/>
          </p:nvCxnSpPr>
          <p:spPr>
            <a:xfrm flipH="1">
              <a:off x="911" y="2876"/>
              <a:ext cx="613" cy="20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335" name="Google Shape;2335;p100"/>
            <p:cNvCxnSpPr/>
            <p:nvPr/>
          </p:nvCxnSpPr>
          <p:spPr>
            <a:xfrm>
              <a:off x="1523" y="2876"/>
              <a:ext cx="635" cy="20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336" name="Google Shape;2336;p100"/>
            <p:cNvCxnSpPr/>
            <p:nvPr/>
          </p:nvCxnSpPr>
          <p:spPr>
            <a:xfrm flipH="1">
              <a:off x="3598" y="2876"/>
              <a:ext cx="634" cy="20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337" name="Google Shape;2337;p100"/>
            <p:cNvCxnSpPr/>
            <p:nvPr/>
          </p:nvCxnSpPr>
          <p:spPr>
            <a:xfrm>
              <a:off x="4253" y="2876"/>
              <a:ext cx="592" cy="22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338" name="Google Shape;2338;p100"/>
            <p:cNvCxnSpPr/>
            <p:nvPr/>
          </p:nvCxnSpPr>
          <p:spPr>
            <a:xfrm flipH="1">
              <a:off x="594" y="3336"/>
              <a:ext cx="317" cy="28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339" name="Google Shape;2339;p100"/>
            <p:cNvCxnSpPr/>
            <p:nvPr/>
          </p:nvCxnSpPr>
          <p:spPr>
            <a:xfrm>
              <a:off x="932" y="3349"/>
              <a:ext cx="296" cy="27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340" name="Google Shape;2340;p100"/>
            <p:cNvCxnSpPr/>
            <p:nvPr/>
          </p:nvCxnSpPr>
          <p:spPr>
            <a:xfrm flipH="1">
              <a:off x="1840" y="3336"/>
              <a:ext cx="318" cy="28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341" name="Google Shape;2341;p100"/>
            <p:cNvCxnSpPr/>
            <p:nvPr/>
          </p:nvCxnSpPr>
          <p:spPr>
            <a:xfrm flipH="1">
              <a:off x="3260" y="3336"/>
              <a:ext cx="338" cy="28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342" name="Google Shape;2342;p100"/>
            <p:cNvCxnSpPr/>
            <p:nvPr/>
          </p:nvCxnSpPr>
          <p:spPr>
            <a:xfrm>
              <a:off x="2178" y="3333"/>
              <a:ext cx="318" cy="28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p101"/>
          <p:cNvSpPr txBox="1"/>
          <p:nvPr/>
        </p:nvSpPr>
        <p:spPr>
          <a:xfrm>
            <a:off x="0" y="0"/>
            <a:ext cx="9144000" cy="6864350"/>
          </a:xfrm>
          <a:prstGeom prst="rect">
            <a:avLst/>
          </a:prstGeom>
          <a:solidFill>
            <a:srgbClr val="FFFF99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Java3513.java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This program demonstrates the consequence of casually placing some output statements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in a recursive method.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java.util.*;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Java3513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 args[])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System.out.println("\nJAVA3513.JAVA\n");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int[] list = {400,200,600,100,300,500,700};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TreeNode root = createBST(list);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traverseInOrder(root);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System.out.println("\n\n");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traverseInOrder(TreeNode p)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System.out.println("--------------------------------------------------------------------------------");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System.out.println("==========   INORDER TREE TRAVERSAL   ==========");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System.out.println("--------------------------------------------------------------------------------");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(p != null)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traverseInOrder(p.getLeft());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System.out.println(p.getValue());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traverseInOrder(p.getRight());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pic>
        <p:nvPicPr>
          <p:cNvPr id="2348" name="Google Shape;2348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0"/>
            <a:ext cx="457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2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102"/>
          <p:cNvSpPr txBox="1"/>
          <p:nvPr/>
        </p:nvSpPr>
        <p:spPr>
          <a:xfrm>
            <a:off x="0" y="0"/>
            <a:ext cx="9144000" cy="6837362"/>
          </a:xfrm>
          <a:prstGeom prst="rect">
            <a:avLst/>
          </a:prstGeom>
          <a:solidFill>
            <a:srgbClr val="FFFF99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Java3514.java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This program solves the problem of the previous program by using an auxiliary method.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java.util.*;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Java3514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 args[])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System.out.println("\nJAVA3514.JAVA\n");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int[] list = {400,200,600,100,300,500,700};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TreeNode root = createBST(list);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displayTree(root);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System.out.println("\n\n");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displayTree(TreeNode p)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System.out.println("--------------------------------------------------------------------------------");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System.out.println("==========   INORDER TREE TRAVERSAL   ==========");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System.out.println("--------------------------------------------------------------------------------");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traverseInOrder(p);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traverseInOrder(TreeNode p)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(p != null)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traverseInOrder(p.getLeft());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System.out.println(p.getValue());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traverseInOrder(p.getRight());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pic>
        <p:nvPicPr>
          <p:cNvPr id="2354" name="Google Shape;2354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0"/>
            <a:ext cx="44958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0000"/>
            </a:gs>
            <a:gs pos="100000">
              <a:schemeClr val="accent2"/>
            </a:gs>
          </a:gsLst>
          <a:lin ang="5400000" scaled="0"/>
        </a:gradFill>
      </p:bgPr>
    </p:bg>
    <p:spTree>
      <p:nvGrpSpPr>
        <p:cNvPr id="2358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Google Shape;2359;p103"/>
          <p:cNvSpPr/>
          <p:nvPr/>
        </p:nvSpPr>
        <p:spPr>
          <a:xfrm flipH="1">
            <a:off x="457200" y="609600"/>
            <a:ext cx="8229600" cy="2971800"/>
          </a:xfrm>
          <a:custGeom>
            <a:rect b="b" l="l" r="r" t="t"/>
            <a:pathLst>
              <a:path extrusionOk="0" h="21600" w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lnTo>
                  <a:pt x="10766" y="21600"/>
                </a:lnTo>
                <a:close/>
              </a:path>
            </a:pathLst>
          </a:custGeom>
          <a:solidFill>
            <a:srgbClr val="CCCC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  <a:effectLst>
            <a:outerShdw blurRad="63500" dir="2700000" dist="107763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0" name="Google Shape;2360;p103"/>
          <p:cNvSpPr txBox="1"/>
          <p:nvPr/>
        </p:nvSpPr>
        <p:spPr>
          <a:xfrm>
            <a:off x="990600" y="1066800"/>
            <a:ext cx="7315200" cy="130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1" i="1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Auxiliary</a:t>
            </a: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not to </a:t>
            </a:r>
            <a:r>
              <a:rPr b="1" i="1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Auxiliary</a:t>
            </a: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That is the question.</a:t>
            </a:r>
            <a:endParaRPr/>
          </a:p>
        </p:txBody>
      </p:sp>
      <p:pic>
        <p:nvPicPr>
          <p:cNvPr descr="MCj03341700000[1]" id="2361" name="Google Shape;2361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3124200"/>
            <a:ext cx="3259137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5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Google Shape;2366;p104"/>
          <p:cNvSpPr txBox="1"/>
          <p:nvPr/>
        </p:nvSpPr>
        <p:spPr>
          <a:xfrm>
            <a:off x="0" y="0"/>
            <a:ext cx="9144000" cy="6845300"/>
          </a:xfrm>
          <a:prstGeom prst="rect">
            <a:avLst/>
          </a:prstGeom>
          <a:solidFill>
            <a:srgbClr val="FFFF99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Java3515.java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This program uses an auxiliary method &amp; a static sum to add the values in the nodes of a binary tree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java.util.*;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Java3515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 args[])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System.out.println("\nJAVA3515.JAVA\n");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int[] list = {400,200,600,100,300,500,700};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TreeNode root = createBST(list);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treeSum(root);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System.out.println("\n\n");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1" lang="en-US" sz="16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public static int sum;		// allows accumulation in recursive method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treeSum(TreeNode p)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1" lang="en-US" sz="16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sum = 0;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traverseInOrder(p);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System.out.println("The sum of the nodes is " + sum);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traverseInOrder(TreeNode p)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(p != null)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{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traverseInOrder(p.getLeft());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System.out.print(p.getValue() + "  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0" i="1" lang="en-US" sz="16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sum += p.getValue();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traverseInOrder(p.getRight());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  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pic>
        <p:nvPicPr>
          <p:cNvPr id="2367" name="Google Shape;2367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0"/>
            <a:ext cx="41148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105"/>
          <p:cNvSpPr txBox="1"/>
          <p:nvPr/>
        </p:nvSpPr>
        <p:spPr>
          <a:xfrm>
            <a:off x="0" y="0"/>
            <a:ext cx="9144000" cy="6861175"/>
          </a:xfrm>
          <a:prstGeom prst="rect">
            <a:avLst/>
          </a:prstGeom>
          <a:solidFill>
            <a:srgbClr val="FFFF99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Java3516.java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This program uses a single &lt;treeSum&gt; method to handle the addition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of the values in the binary tree nodes.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java.util.*;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Java3516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 args[])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System.out.println("\nJAVA3516.JAVA\n");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int[] list = {400,200,600,100,300,500,700};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TreeNode root = createBST(list);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System.out.println("The sum of the nodes is " + treeSum(root));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System.out.println("\n\n");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1" lang="en-US" sz="20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public static int treeSum(TreeNode p)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(p == null)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0" i="1" lang="en-US" sz="20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return 0;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else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return p.getValue() + treeSum(p.getLeft()) + treeSum(p.getRight());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pic>
        <p:nvPicPr>
          <p:cNvPr id="2373" name="Google Shape;2373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0"/>
            <a:ext cx="44958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7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Google Shape;2378;p106"/>
          <p:cNvSpPr txBox="1"/>
          <p:nvPr/>
        </p:nvSpPr>
        <p:spPr>
          <a:xfrm>
            <a:off x="304800" y="1600200"/>
            <a:ext cx="8534400" cy="3800475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are planning to take the AP Computer Science examination you will find it very beneficial to become comfortable with the return method style.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questions on past examinations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proven that there is a considerable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emphasis on the ability to write a wide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range of different methods 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or need of any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auxiliary methods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MAG00293_0000[1]" id="2379" name="Google Shape;2379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6037" y="2743200"/>
            <a:ext cx="2290762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0" name="Google Shape;2380;p106"/>
          <p:cNvSpPr txBox="1"/>
          <p:nvPr>
            <p:ph type="title"/>
          </p:nvPr>
        </p:nvSpPr>
        <p:spPr>
          <a:xfrm>
            <a:off x="0" y="228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 Black"/>
              <a:buNone/>
            </a:pPr>
            <a:r>
              <a:rPr b="0" i="0" lang="en-US" sz="5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APCS Exam Alert</a:t>
            </a:r>
            <a:endParaRPr/>
          </a:p>
        </p:txBody>
      </p:sp>
      <p:pic>
        <p:nvPicPr>
          <p:cNvPr descr="MMj03368600000[1]" id="2381" name="Google Shape;2381;p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72512" y="0"/>
            <a:ext cx="471487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Mj03368600000[1]" id="2382" name="Google Shape;2382;p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471487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Mj03368600000[1]" id="2383" name="Google Shape;2383;p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912" y="0"/>
            <a:ext cx="471487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Mj03368600000[1]" id="2384" name="Google Shape;2384;p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471487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Mj03368600000[1]" id="2385" name="Google Shape;2385;p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4312" y="0"/>
            <a:ext cx="471487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Mj03368600000[1]" id="2386" name="Google Shape;2386;p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112" y="0"/>
            <a:ext cx="471487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</p:bgPr>
    </p:bg>
    <p:spTree>
      <p:nvGrpSpPr>
        <p:cNvPr id="2390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p107"/>
          <p:cNvSpPr/>
          <p:nvPr/>
        </p:nvSpPr>
        <p:spPr>
          <a:xfrm>
            <a:off x="1524000" y="3352800"/>
            <a:ext cx="6324600" cy="30480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chemeClr val="lt1"/>
                    </a:gs>
                    <a:gs pos="100000">
                      <a:srgbClr val="00FF00"/>
                    </a:gs>
                  </a:gsLst>
                  <a:lin ang="5400000" scaled="0"/>
                </a:gradFill>
                <a:latin typeface="Impact"/>
              </a:rPr>
              <a:t>Methods </a:t>
            </a:r>
          </a:p>
        </p:txBody>
      </p:sp>
      <p:sp>
        <p:nvSpPr>
          <p:cNvPr id="2392" name="Google Shape;2392;p107"/>
          <p:cNvSpPr/>
          <p:nvPr/>
        </p:nvSpPr>
        <p:spPr>
          <a:xfrm>
            <a:off x="381000" y="228600"/>
            <a:ext cx="8382000" cy="3581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chemeClr val="lt1"/>
                    </a:gs>
                    <a:gs pos="100000">
                      <a:srgbClr val="00FF00"/>
                    </a:gs>
                  </a:gsLst>
                  <a:lin ang="5400000" scaled="0"/>
                </a:gradFill>
                <a:latin typeface="Impact"/>
              </a:rPr>
              <a:t>Binary Tree 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6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p108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Method inOrder</a:t>
            </a:r>
            <a:endParaRPr/>
          </a:p>
        </p:txBody>
      </p:sp>
      <p:sp>
        <p:nvSpPr>
          <p:cNvPr id="2398" name="Google Shape;2398;p108"/>
          <p:cNvSpPr txBox="1"/>
          <p:nvPr/>
        </p:nvSpPr>
        <p:spPr>
          <a:xfrm>
            <a:off x="228600" y="1066800"/>
            <a:ext cx="8686800" cy="5705475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method will traverse a binary tree in the sequence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left child --- parent --- right child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binary tree is a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binary search tree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traversal will visit nodes from the 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smallest value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the 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greatest value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9" name="Google Shape;2399;p108"/>
          <p:cNvSpPr txBox="1"/>
          <p:nvPr/>
        </p:nvSpPr>
        <p:spPr>
          <a:xfrm>
            <a:off x="609600" y="3200400"/>
            <a:ext cx="7924800" cy="3435350"/>
          </a:xfrm>
          <a:prstGeom prst="rect">
            <a:avLst/>
          </a:prstGeom>
          <a:solidFill>
            <a:srgbClr val="FFFF99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void inOrder(TreeNode 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(p !=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inOrder(p.getLeft());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System.out.println("Node value:  " + p.getValue());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inOrder(p.getRight());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09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Method preOrder</a:t>
            </a:r>
            <a:endParaRPr/>
          </a:p>
        </p:txBody>
      </p:sp>
      <p:sp>
        <p:nvSpPr>
          <p:cNvPr id="2405" name="Google Shape;2405;p109"/>
          <p:cNvSpPr txBox="1"/>
          <p:nvPr/>
        </p:nvSpPr>
        <p:spPr>
          <a:xfrm>
            <a:off x="304800" y="1066800"/>
            <a:ext cx="8534400" cy="5656262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method will traverse a binary tree in the sequence: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b="0" i="1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Parent  - - -  Left Child  - - -  Right Child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6" name="Google Shape;2406;p109"/>
          <p:cNvSpPr txBox="1"/>
          <p:nvPr/>
        </p:nvSpPr>
        <p:spPr>
          <a:xfrm>
            <a:off x="609600" y="3048000"/>
            <a:ext cx="7924800" cy="3435350"/>
          </a:xfrm>
          <a:prstGeom prst="rect">
            <a:avLst/>
          </a:prstGeom>
          <a:solidFill>
            <a:srgbClr val="FFFF99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void preOrder(TreeNode 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(p !=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System.out.println("Node value:  " + p.getValue());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preOrder(p.getLeft());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preOrder(p.getRight());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1"/>
          <p:cNvSpPr txBox="1"/>
          <p:nvPr>
            <p:ph type="title"/>
          </p:nvPr>
        </p:nvSpPr>
        <p:spPr>
          <a:xfrm>
            <a:off x="0" y="0"/>
            <a:ext cx="9067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Siblings &amp; Cousins</a:t>
            </a:r>
            <a:endParaRPr/>
          </a:p>
        </p:txBody>
      </p:sp>
      <p:graphicFrame>
        <p:nvGraphicFramePr>
          <p:cNvPr id="345" name="Google Shape;345;p11"/>
          <p:cNvGraphicFramePr/>
          <p:nvPr/>
        </p:nvGraphicFramePr>
        <p:xfrm>
          <a:off x="3962400" y="3471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346" name="Google Shape;346;p11"/>
          <p:cNvSpPr txBox="1"/>
          <p:nvPr/>
        </p:nvSpPr>
        <p:spPr>
          <a:xfrm>
            <a:off x="381000" y="1143000"/>
            <a:ext cx="8077200" cy="1755775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N2 and N3 are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siblings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as are N4 and N5.  N5 and N6 are on the same level, but they are not siblings, since they do not share a common parent.  You could say that N5 and N6 are the same generation or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cousins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aphicFrame>
        <p:nvGraphicFramePr>
          <p:cNvPr id="347" name="Google Shape;347;p11"/>
          <p:cNvGraphicFramePr/>
          <p:nvPr/>
        </p:nvGraphicFramePr>
        <p:xfrm>
          <a:off x="1676400" y="45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" name="Google Shape;348;p11"/>
          <p:cNvGraphicFramePr/>
          <p:nvPr/>
        </p:nvGraphicFramePr>
        <p:xfrm>
          <a:off x="2286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9" name="Google Shape;349;p11"/>
          <p:cNvGraphicFramePr/>
          <p:nvPr/>
        </p:nvGraphicFramePr>
        <p:xfrm>
          <a:off x="31242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0" name="Google Shape;350;p11"/>
          <p:cNvGraphicFramePr/>
          <p:nvPr/>
        </p:nvGraphicFramePr>
        <p:xfrm>
          <a:off x="48006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1" name="Google Shape;351;p11"/>
          <p:cNvGraphicFramePr/>
          <p:nvPr/>
        </p:nvGraphicFramePr>
        <p:xfrm>
          <a:off x="76962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2" name="Google Shape;352;p11"/>
          <p:cNvGraphicFramePr/>
          <p:nvPr/>
        </p:nvGraphicFramePr>
        <p:xfrm>
          <a:off x="6248400" y="45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cxnSp>
        <p:nvCxnSpPr>
          <p:cNvPr id="353" name="Google Shape;353;p11"/>
          <p:cNvCxnSpPr/>
          <p:nvPr/>
        </p:nvCxnSpPr>
        <p:spPr>
          <a:xfrm flipH="1">
            <a:off x="2971800" y="38100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4" name="Google Shape;354;p11"/>
          <p:cNvCxnSpPr/>
          <p:nvPr/>
        </p:nvCxnSpPr>
        <p:spPr>
          <a:xfrm>
            <a:off x="5105400" y="38100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5" name="Google Shape;355;p11"/>
          <p:cNvCxnSpPr/>
          <p:nvPr/>
        </p:nvCxnSpPr>
        <p:spPr>
          <a:xfrm flipH="1">
            <a:off x="8382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6" name="Google Shape;356;p11"/>
          <p:cNvCxnSpPr/>
          <p:nvPr/>
        </p:nvCxnSpPr>
        <p:spPr>
          <a:xfrm flipH="1">
            <a:off x="54102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7" name="Google Shape;357;p11"/>
          <p:cNvCxnSpPr/>
          <p:nvPr/>
        </p:nvCxnSpPr>
        <p:spPr>
          <a:xfrm>
            <a:off x="73914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8" name="Google Shape;358;p11"/>
          <p:cNvCxnSpPr/>
          <p:nvPr/>
        </p:nvCxnSpPr>
        <p:spPr>
          <a:xfrm>
            <a:off x="28194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9" name="Google Shape;359;p11"/>
          <p:cNvCxnSpPr/>
          <p:nvPr/>
        </p:nvCxnSpPr>
        <p:spPr>
          <a:xfrm flipH="1">
            <a:off x="2286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0" name="Google Shape;360;p11"/>
          <p:cNvCxnSpPr/>
          <p:nvPr/>
        </p:nvCxnSpPr>
        <p:spPr>
          <a:xfrm flipH="1">
            <a:off x="1219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1" name="Google Shape;361;p11"/>
          <p:cNvCxnSpPr/>
          <p:nvPr/>
        </p:nvCxnSpPr>
        <p:spPr>
          <a:xfrm flipH="1">
            <a:off x="3124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2" name="Google Shape;362;p11"/>
          <p:cNvCxnSpPr/>
          <p:nvPr/>
        </p:nvCxnSpPr>
        <p:spPr>
          <a:xfrm flipH="1">
            <a:off x="41148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3" name="Google Shape;363;p11"/>
          <p:cNvCxnSpPr/>
          <p:nvPr/>
        </p:nvCxnSpPr>
        <p:spPr>
          <a:xfrm flipH="1">
            <a:off x="48006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4" name="Google Shape;364;p11"/>
          <p:cNvCxnSpPr/>
          <p:nvPr/>
        </p:nvCxnSpPr>
        <p:spPr>
          <a:xfrm flipH="1">
            <a:off x="5791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5" name="Google Shape;365;p11"/>
          <p:cNvCxnSpPr/>
          <p:nvPr/>
        </p:nvCxnSpPr>
        <p:spPr>
          <a:xfrm flipH="1">
            <a:off x="7696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6" name="Google Shape;366;p11"/>
          <p:cNvCxnSpPr/>
          <p:nvPr/>
        </p:nvCxnSpPr>
        <p:spPr>
          <a:xfrm flipH="1">
            <a:off x="86868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0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Google Shape;2411;p110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Method postOrder</a:t>
            </a:r>
            <a:endParaRPr/>
          </a:p>
        </p:txBody>
      </p:sp>
      <p:sp>
        <p:nvSpPr>
          <p:cNvPr id="2412" name="Google Shape;2412;p110"/>
          <p:cNvSpPr txBox="1"/>
          <p:nvPr/>
        </p:nvSpPr>
        <p:spPr>
          <a:xfrm>
            <a:off x="304800" y="1066800"/>
            <a:ext cx="8534400" cy="5656262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method will traverse a binary tree in the sequence: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b="0" i="1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Left Child  - - -  Right Child  - - -  Parent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3" name="Google Shape;2413;p110"/>
          <p:cNvSpPr txBox="1"/>
          <p:nvPr/>
        </p:nvSpPr>
        <p:spPr>
          <a:xfrm>
            <a:off x="609600" y="3048000"/>
            <a:ext cx="7924800" cy="3435350"/>
          </a:xfrm>
          <a:prstGeom prst="rect">
            <a:avLst/>
          </a:prstGeom>
          <a:solidFill>
            <a:srgbClr val="FFFF99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void traverseInOrder(TreeNode 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(p !=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postOrder(p.getLeft());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postOrder(p.getRight());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System.out.println("Node value:  " + p.getValue());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7" name="Shape 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Google Shape;2418;p111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Method levelOrder</a:t>
            </a:r>
            <a:endParaRPr/>
          </a:p>
        </p:txBody>
      </p:sp>
      <p:sp>
        <p:nvSpPr>
          <p:cNvPr id="2419" name="Google Shape;2419;p111"/>
          <p:cNvSpPr txBox="1"/>
          <p:nvPr/>
        </p:nvSpPr>
        <p:spPr>
          <a:xfrm>
            <a:off x="76200" y="1066800"/>
            <a:ext cx="3124200" cy="5597525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method traverses a binary tree by levels starting with the root level and then visiting nodes from left-to-right from the top level down to the lowest level.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the only iterative binary tree method.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also uses a queue rather than a stack.</a:t>
            </a:r>
            <a:endParaRPr/>
          </a:p>
        </p:txBody>
      </p:sp>
      <p:sp>
        <p:nvSpPr>
          <p:cNvPr id="2420" name="Google Shape;2420;p111"/>
          <p:cNvSpPr txBox="1"/>
          <p:nvPr/>
        </p:nvSpPr>
        <p:spPr>
          <a:xfrm>
            <a:off x="3124200" y="1068387"/>
            <a:ext cx="5943600" cy="5600700"/>
          </a:xfrm>
          <a:prstGeom prst="rect">
            <a:avLst/>
          </a:prstGeom>
          <a:solidFill>
            <a:srgbClr val="FFFF99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</a:pPr>
            <a:r>
              <a:rPr b="1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void levelOrder (TreeNode 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</a:pPr>
            <a:r>
              <a:rPr b="1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</a:pPr>
            <a:r>
              <a:rPr b="1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Queue temp = new Queue();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</a:pPr>
            <a:r>
              <a:rPr b="1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(p !=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</a:pPr>
            <a:r>
              <a:rPr b="1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</a:pPr>
            <a:r>
              <a:rPr b="1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temp.add(p);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</a:pPr>
            <a:r>
              <a:rPr b="1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while (!temp.isEmpty())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</a:pPr>
            <a:r>
              <a:rPr b="1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</a:pPr>
            <a:r>
              <a:rPr b="1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p = (TreeNode) temp.remove();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</a:pPr>
            <a:r>
              <a:rPr b="1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System.out.print(p.getValue() + " 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</a:pPr>
            <a:r>
              <a:rPr b="1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if (p.getLeft() !=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</a:pPr>
            <a:r>
              <a:rPr b="1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			temp.add(p.getLeft());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</a:pPr>
            <a:r>
              <a:rPr b="1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if (p.getRight() !=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</a:pPr>
            <a:r>
              <a:rPr b="1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			temp.add(p.getRight());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</a:pPr>
            <a:r>
              <a:rPr b="1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</a:pPr>
            <a:r>
              <a:rPr b="1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</a:pPr>
            <a:r>
              <a:rPr b="1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4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Google Shape;2425;p112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Method revOrder</a:t>
            </a:r>
            <a:endParaRPr/>
          </a:p>
        </p:txBody>
      </p:sp>
      <p:sp>
        <p:nvSpPr>
          <p:cNvPr id="2426" name="Google Shape;2426;p112"/>
          <p:cNvSpPr txBox="1"/>
          <p:nvPr/>
        </p:nvSpPr>
        <p:spPr>
          <a:xfrm>
            <a:off x="228600" y="1066800"/>
            <a:ext cx="8686800" cy="5705475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method will traverse a binary tree in the sequence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right child --- parent --- left child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binary tree is a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binary search tree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traversal will visit nodes from the 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greatest value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the 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smallest value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7" name="Google Shape;2427;p112"/>
          <p:cNvSpPr txBox="1"/>
          <p:nvPr/>
        </p:nvSpPr>
        <p:spPr>
          <a:xfrm>
            <a:off x="609600" y="3200400"/>
            <a:ext cx="7924800" cy="3435350"/>
          </a:xfrm>
          <a:prstGeom prst="rect">
            <a:avLst/>
          </a:prstGeom>
          <a:solidFill>
            <a:srgbClr val="FFFF99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void revOrder(TreeNode 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(p !=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revOrder(p.getRight());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System.out.println("Node value:  " + p.getValue());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revOrder(p.getLeft());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Google Shape;2432;p113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Method treeSum</a:t>
            </a:r>
            <a:endParaRPr/>
          </a:p>
        </p:txBody>
      </p:sp>
      <p:sp>
        <p:nvSpPr>
          <p:cNvPr id="2433" name="Google Shape;2433;p113"/>
          <p:cNvSpPr txBox="1"/>
          <p:nvPr/>
        </p:nvSpPr>
        <p:spPr>
          <a:xfrm>
            <a:off x="228600" y="1116012"/>
            <a:ext cx="8686800" cy="5168900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method returns the sum of values in all the nodes if the binary tree is non-empty and zero if the tree is empty.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4" name="Google Shape;2434;p113"/>
          <p:cNvSpPr txBox="1"/>
          <p:nvPr/>
        </p:nvSpPr>
        <p:spPr>
          <a:xfrm>
            <a:off x="609600" y="2895600"/>
            <a:ext cx="7924800" cy="3070225"/>
          </a:xfrm>
          <a:prstGeom prst="rect">
            <a:avLst/>
          </a:prstGeom>
          <a:solidFill>
            <a:srgbClr val="FFFF99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int treeSum (TreeNode 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(p ==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		return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		return p.getValue() + treeSum(p.getLeft()) +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treeSum(p.getRight());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8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p114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Method nodeCount</a:t>
            </a:r>
            <a:endParaRPr/>
          </a:p>
        </p:txBody>
      </p:sp>
      <p:sp>
        <p:nvSpPr>
          <p:cNvPr id="2440" name="Google Shape;2440;p114"/>
          <p:cNvSpPr txBox="1"/>
          <p:nvPr/>
        </p:nvSpPr>
        <p:spPr>
          <a:xfrm>
            <a:off x="228600" y="1116012"/>
            <a:ext cx="8686800" cy="4827587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method returns the number of nodes in a binary tree.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1" name="Google Shape;2441;p114"/>
          <p:cNvSpPr txBox="1"/>
          <p:nvPr/>
        </p:nvSpPr>
        <p:spPr>
          <a:xfrm>
            <a:off x="1295400" y="2416175"/>
            <a:ext cx="6400800" cy="3070225"/>
          </a:xfrm>
          <a:prstGeom prst="rect">
            <a:avLst/>
          </a:prstGeom>
          <a:solidFill>
            <a:srgbClr val="FFFF99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int nodeCount (TreeNode 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(p ==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		return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		return 1 + nodeCount(p.getLeft()) 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      nodeCount(p.getRight());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5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p115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Method leafCount</a:t>
            </a:r>
            <a:endParaRPr/>
          </a:p>
        </p:txBody>
      </p:sp>
      <p:sp>
        <p:nvSpPr>
          <p:cNvPr id="2447" name="Google Shape;2447;p115"/>
          <p:cNvSpPr txBox="1"/>
          <p:nvPr/>
        </p:nvSpPr>
        <p:spPr>
          <a:xfrm>
            <a:off x="228600" y="1116012"/>
            <a:ext cx="8686800" cy="5553075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method returns the number of leaves in a binary tree.</a:t>
            </a:r>
            <a:endParaRPr/>
          </a:p>
          <a:p>
            <a:pPr indent="0" lvl="0" marL="0" marR="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8" name="Google Shape;2448;p115"/>
          <p:cNvSpPr txBox="1"/>
          <p:nvPr/>
        </p:nvSpPr>
        <p:spPr>
          <a:xfrm>
            <a:off x="685800" y="2441575"/>
            <a:ext cx="8001000" cy="3806825"/>
          </a:xfrm>
          <a:prstGeom prst="rect">
            <a:avLst/>
          </a:prstGeom>
          <a:solidFill>
            <a:srgbClr val="FFFF99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int leafCount (TreeNode 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(p ==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	return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		if ((p.getLeft() == null) &amp;&amp; (p.getRight() == null))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		return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		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		return leafCount(p.getLeft()) + leafCount(p.getRight());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2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p116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Method copyTree</a:t>
            </a:r>
            <a:endParaRPr/>
          </a:p>
        </p:txBody>
      </p:sp>
      <p:sp>
        <p:nvSpPr>
          <p:cNvPr id="2454" name="Google Shape;2454;p116"/>
          <p:cNvSpPr txBox="1"/>
          <p:nvPr/>
        </p:nvSpPr>
        <p:spPr>
          <a:xfrm>
            <a:off x="228600" y="1116012"/>
            <a:ext cx="8686800" cy="5561012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method makes a duplicate of a binary tree and returns a reference to the root of the new binary tree.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1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1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5" name="Google Shape;2455;p116"/>
          <p:cNvSpPr txBox="1"/>
          <p:nvPr/>
        </p:nvSpPr>
        <p:spPr>
          <a:xfrm>
            <a:off x="1371600" y="2286000"/>
            <a:ext cx="6553200" cy="4111625"/>
          </a:xfrm>
          <a:prstGeom prst="rect">
            <a:avLst/>
          </a:prstGeom>
          <a:solidFill>
            <a:srgbClr val="FFFF99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TreeNode copyTree (TreeNode 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TreeNode temp;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(p ==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	return null;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temp = new TreeNode(p.getValue(), null, 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		temp.setLeft(copyTree(p.getLeft()));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		temp.setRight(copyTree(p.getRight()));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		return temp;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9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117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Method mirrorTree</a:t>
            </a:r>
            <a:endParaRPr/>
          </a:p>
        </p:txBody>
      </p:sp>
      <p:sp>
        <p:nvSpPr>
          <p:cNvPr id="2461" name="Google Shape;2461;p117"/>
          <p:cNvSpPr txBox="1"/>
          <p:nvPr/>
        </p:nvSpPr>
        <p:spPr>
          <a:xfrm>
            <a:off x="228600" y="1116012"/>
            <a:ext cx="8686800" cy="5548312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method creates a new binary tree that is a mirror tree of the argument.  The method returns a reference to the root of the mirror tree.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2" name="Google Shape;2462;p117"/>
          <p:cNvSpPr txBox="1"/>
          <p:nvPr/>
        </p:nvSpPr>
        <p:spPr>
          <a:xfrm>
            <a:off x="1371600" y="2286000"/>
            <a:ext cx="6553200" cy="4111625"/>
          </a:xfrm>
          <a:prstGeom prst="rect">
            <a:avLst/>
          </a:prstGeom>
          <a:solidFill>
            <a:srgbClr val="FFFF99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TreeNode mirrorTree (TreeNode 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TreeNode temp;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(p ==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	return null;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temp = new TreeNode(p.getValue(), null, 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		temp.setLeft(mirrorTree(p.</a:t>
            </a:r>
            <a:r>
              <a:rPr b="0" i="1" lang="en-US" sz="20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getRight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		temp.setRight(mirrorTree(p.</a:t>
            </a:r>
            <a:r>
              <a:rPr b="0" i="1" lang="en-US" sz="20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getLeft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		return temp;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6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" name="Google Shape;2467;p118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Method getHeight</a:t>
            </a:r>
            <a:endParaRPr/>
          </a:p>
        </p:txBody>
      </p:sp>
      <p:sp>
        <p:nvSpPr>
          <p:cNvPr id="2468" name="Google Shape;2468;p118"/>
          <p:cNvSpPr txBox="1"/>
          <p:nvPr/>
        </p:nvSpPr>
        <p:spPr>
          <a:xfrm>
            <a:off x="228600" y="1116012"/>
            <a:ext cx="8686800" cy="5489575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method returns the height of a binary tree.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9" name="Google Shape;2469;p118"/>
          <p:cNvSpPr txBox="1"/>
          <p:nvPr/>
        </p:nvSpPr>
        <p:spPr>
          <a:xfrm>
            <a:off x="838200" y="2057400"/>
            <a:ext cx="7696200" cy="4168775"/>
          </a:xfrm>
          <a:prstGeom prst="rect">
            <a:avLst/>
          </a:prstGeom>
          <a:solidFill>
            <a:srgbClr val="FFFF99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int getHeight (TreeNode 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(p ==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		return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		if (getHeight(p.getLeft()) &gt; getHeight(p.getRight()))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			return 1 + getHeight(p.getLeft());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		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			return 1 + getHeight(p.getRight());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3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Google Shape;2474;p119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Method isFull</a:t>
            </a:r>
            <a:endParaRPr/>
          </a:p>
        </p:txBody>
      </p:sp>
      <p:sp>
        <p:nvSpPr>
          <p:cNvPr id="2475" name="Google Shape;2475;p119"/>
          <p:cNvSpPr txBox="1"/>
          <p:nvPr/>
        </p:nvSpPr>
        <p:spPr>
          <a:xfrm>
            <a:off x="228600" y="1116012"/>
            <a:ext cx="8686800" cy="5607050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method determines if a binary tree is full.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method returns true if the argument is the root of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full binary tree, otherwise isFull returns false.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method assumes that method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getHeight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exists.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6" name="Google Shape;2476;p119"/>
          <p:cNvSpPr txBox="1"/>
          <p:nvPr/>
        </p:nvSpPr>
        <p:spPr>
          <a:xfrm>
            <a:off x="457200" y="3657600"/>
            <a:ext cx="8077200" cy="2828925"/>
          </a:xfrm>
          <a:prstGeom prst="rect">
            <a:avLst/>
          </a:prstGeom>
          <a:solidFill>
            <a:srgbClr val="FFFF99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boolean isFull (TreeNode 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(p ==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		return true;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		return (isFull(p.getLeft()) &amp;&amp; isFull(p.getRight()) &amp;&amp;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			(getHeight(p.getLeft()) == getHeight(p.getRight())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pic>
        <p:nvPicPr>
          <p:cNvPr descr="MCj02307370000[1]" id="2477" name="Google Shape;2477;p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4600" y="3890962"/>
            <a:ext cx="1676400" cy="15954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8" name="Google Shape;2478;p119"/>
          <p:cNvGrpSpPr/>
          <p:nvPr/>
        </p:nvGrpSpPr>
        <p:grpSpPr>
          <a:xfrm>
            <a:off x="3886200" y="2667000"/>
            <a:ext cx="5105400" cy="1371600"/>
            <a:chOff x="2448" y="1680"/>
            <a:chExt cx="3216" cy="864"/>
          </a:xfrm>
        </p:grpSpPr>
        <p:sp>
          <p:nvSpPr>
            <p:cNvPr id="2479" name="Google Shape;2479;p119"/>
            <p:cNvSpPr/>
            <p:nvPr/>
          </p:nvSpPr>
          <p:spPr>
            <a:xfrm>
              <a:off x="2448" y="1680"/>
              <a:ext cx="3216" cy="864"/>
            </a:xfrm>
            <a:custGeom>
              <a:rect b="b" l="l" r="r" t="t"/>
              <a:pathLst>
                <a:path extrusionOk="0" h="21600" w="21600">
                  <a:moveTo>
                    <a:pt x="10766" y="21600"/>
                  </a:moveTo>
                  <a:lnTo>
                    <a:pt x="9590" y="16158"/>
                  </a:lnTo>
                  <a:cubicBezTo>
                    <a:pt x="9991" y="16192"/>
                    <a:pt x="10395" y="16210"/>
                    <a:pt x="10800" y="16210"/>
                  </a:cubicBezTo>
                  <a:cubicBezTo>
                    <a:pt x="16764" y="16210"/>
                    <a:pt x="21600" y="12581"/>
                    <a:pt x="21600" y="8105"/>
                  </a:cubicBezTo>
                  <a:cubicBezTo>
                    <a:pt x="21600" y="3628"/>
                    <a:pt x="16764" y="0"/>
                    <a:pt x="10800" y="0"/>
                  </a:cubicBezTo>
                  <a:cubicBezTo>
                    <a:pt x="4835" y="0"/>
                    <a:pt x="0" y="3628"/>
                    <a:pt x="0" y="8105"/>
                  </a:cubicBezTo>
                  <a:cubicBezTo>
                    <a:pt x="-1" y="10568"/>
                    <a:pt x="1493" y="12898"/>
                    <a:pt x="4057" y="14436"/>
                  </a:cubicBezTo>
                  <a:lnTo>
                    <a:pt x="10766" y="21600"/>
                  </a:lnTo>
                  <a:close/>
                </a:path>
              </a:pathLst>
            </a:custGeom>
            <a:solidFill>
              <a:srgbClr val="CCCCFF"/>
            </a:solidFill>
            <a:ln cap="flat" cmpd="sng" w="9525">
              <a:solidFill>
                <a:srgbClr val="000000"/>
              </a:solidFill>
              <a:prstDash val="solid"/>
              <a:miter lim="524288"/>
              <a:headEnd len="sm" w="sm" type="none"/>
              <a:tailEnd len="sm" w="sm" type="none"/>
            </a:ln>
            <a:effectLst>
              <a:outerShdw blurRad="63500" dir="2700000" dist="107763">
                <a:srgbClr val="808080"/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119"/>
            <p:cNvSpPr txBox="1"/>
            <p:nvPr/>
          </p:nvSpPr>
          <p:spPr>
            <a:xfrm>
              <a:off x="2688" y="1776"/>
              <a:ext cx="2880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What happens if the tree is empty? &amp; Why is </a:t>
              </a:r>
              <a:r>
                <a:rPr b="0" i="1" lang="en-US" sz="2000" u="none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getHeight</a:t>
              </a: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necessary?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2"/>
          <p:cNvSpPr txBox="1"/>
          <p:nvPr>
            <p:ph type="title"/>
          </p:nvPr>
        </p:nvSpPr>
        <p:spPr>
          <a:xfrm>
            <a:off x="0" y="0"/>
            <a:ext cx="9067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Ancestors</a:t>
            </a:r>
            <a:endParaRPr/>
          </a:p>
        </p:txBody>
      </p:sp>
      <p:graphicFrame>
        <p:nvGraphicFramePr>
          <p:cNvPr id="372" name="Google Shape;372;p12"/>
          <p:cNvGraphicFramePr/>
          <p:nvPr/>
        </p:nvGraphicFramePr>
        <p:xfrm>
          <a:off x="3962400" y="3471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373" name="Google Shape;373;p12"/>
          <p:cNvSpPr txBox="1"/>
          <p:nvPr/>
        </p:nvSpPr>
        <p:spPr>
          <a:xfrm>
            <a:off x="228600" y="1143000"/>
            <a:ext cx="7239000" cy="1755775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N1 is the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ancestor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all the nodes that follow.  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ancestor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either a parent of the node, or 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grand parent, or great grand parent and so on.  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ancestors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N6 are N3 and N1.</a:t>
            </a:r>
            <a:endParaRPr/>
          </a:p>
        </p:txBody>
      </p:sp>
      <p:graphicFrame>
        <p:nvGraphicFramePr>
          <p:cNvPr id="374" name="Google Shape;374;p12"/>
          <p:cNvGraphicFramePr/>
          <p:nvPr/>
        </p:nvGraphicFramePr>
        <p:xfrm>
          <a:off x="1676400" y="45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5" name="Google Shape;375;p12"/>
          <p:cNvGraphicFramePr/>
          <p:nvPr/>
        </p:nvGraphicFramePr>
        <p:xfrm>
          <a:off x="2286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6" name="Google Shape;376;p12"/>
          <p:cNvGraphicFramePr/>
          <p:nvPr/>
        </p:nvGraphicFramePr>
        <p:xfrm>
          <a:off x="31242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7" name="Google Shape;377;p12"/>
          <p:cNvGraphicFramePr/>
          <p:nvPr/>
        </p:nvGraphicFramePr>
        <p:xfrm>
          <a:off x="48006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8" name="Google Shape;378;p12"/>
          <p:cNvGraphicFramePr/>
          <p:nvPr/>
        </p:nvGraphicFramePr>
        <p:xfrm>
          <a:off x="76962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9" name="Google Shape;379;p12"/>
          <p:cNvGraphicFramePr/>
          <p:nvPr/>
        </p:nvGraphicFramePr>
        <p:xfrm>
          <a:off x="6248400" y="45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cxnSp>
        <p:nvCxnSpPr>
          <p:cNvPr id="380" name="Google Shape;380;p12"/>
          <p:cNvCxnSpPr/>
          <p:nvPr/>
        </p:nvCxnSpPr>
        <p:spPr>
          <a:xfrm flipH="1">
            <a:off x="2971800" y="38100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81" name="Google Shape;381;p12"/>
          <p:cNvCxnSpPr/>
          <p:nvPr/>
        </p:nvCxnSpPr>
        <p:spPr>
          <a:xfrm>
            <a:off x="5105400" y="38100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82" name="Google Shape;382;p12"/>
          <p:cNvCxnSpPr/>
          <p:nvPr/>
        </p:nvCxnSpPr>
        <p:spPr>
          <a:xfrm flipH="1">
            <a:off x="8382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83" name="Google Shape;383;p12"/>
          <p:cNvCxnSpPr/>
          <p:nvPr/>
        </p:nvCxnSpPr>
        <p:spPr>
          <a:xfrm flipH="1">
            <a:off x="54102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84" name="Google Shape;384;p12"/>
          <p:cNvCxnSpPr/>
          <p:nvPr/>
        </p:nvCxnSpPr>
        <p:spPr>
          <a:xfrm>
            <a:off x="73914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85" name="Google Shape;385;p12"/>
          <p:cNvCxnSpPr/>
          <p:nvPr/>
        </p:nvCxnSpPr>
        <p:spPr>
          <a:xfrm>
            <a:off x="28194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86" name="Google Shape;386;p12"/>
          <p:cNvCxnSpPr/>
          <p:nvPr/>
        </p:nvCxnSpPr>
        <p:spPr>
          <a:xfrm flipH="1">
            <a:off x="2286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7" name="Google Shape;387;p12"/>
          <p:cNvCxnSpPr/>
          <p:nvPr/>
        </p:nvCxnSpPr>
        <p:spPr>
          <a:xfrm flipH="1">
            <a:off x="1219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8" name="Google Shape;388;p12"/>
          <p:cNvCxnSpPr/>
          <p:nvPr/>
        </p:nvCxnSpPr>
        <p:spPr>
          <a:xfrm flipH="1">
            <a:off x="3124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9" name="Google Shape;389;p12"/>
          <p:cNvCxnSpPr/>
          <p:nvPr/>
        </p:nvCxnSpPr>
        <p:spPr>
          <a:xfrm flipH="1">
            <a:off x="41148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0" name="Google Shape;390;p12"/>
          <p:cNvCxnSpPr/>
          <p:nvPr/>
        </p:nvCxnSpPr>
        <p:spPr>
          <a:xfrm flipH="1">
            <a:off x="48006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1" name="Google Shape;391;p12"/>
          <p:cNvCxnSpPr/>
          <p:nvPr/>
        </p:nvCxnSpPr>
        <p:spPr>
          <a:xfrm flipH="1">
            <a:off x="5791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2" name="Google Shape;392;p12"/>
          <p:cNvCxnSpPr/>
          <p:nvPr/>
        </p:nvCxnSpPr>
        <p:spPr>
          <a:xfrm flipH="1">
            <a:off x="7696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3" name="Google Shape;393;p12"/>
          <p:cNvCxnSpPr/>
          <p:nvPr/>
        </p:nvCxnSpPr>
        <p:spPr>
          <a:xfrm flipH="1">
            <a:off x="86868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MCPE03669_0000[1]" id="394" name="Google Shape;39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200" y="1776412"/>
            <a:ext cx="2590800" cy="25669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schram" id="395" name="Google Shape;39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312420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4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p120"/>
          <p:cNvSpPr txBox="1"/>
          <p:nvPr>
            <p:ph type="title"/>
          </p:nvPr>
        </p:nvSpPr>
        <p:spPr>
          <a:xfrm>
            <a:off x="0" y="0"/>
            <a:ext cx="9067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Why getHeight is Necessary</a:t>
            </a:r>
            <a:endParaRPr/>
          </a:p>
        </p:txBody>
      </p:sp>
      <p:grpSp>
        <p:nvGrpSpPr>
          <p:cNvPr id="2486" name="Google Shape;2486;p120"/>
          <p:cNvGrpSpPr/>
          <p:nvPr/>
        </p:nvGrpSpPr>
        <p:grpSpPr>
          <a:xfrm>
            <a:off x="381000" y="1066800"/>
            <a:ext cx="7196137" cy="5257800"/>
            <a:chOff x="240" y="864"/>
            <a:chExt cx="4533" cy="3312"/>
          </a:xfrm>
        </p:grpSpPr>
        <p:sp>
          <p:nvSpPr>
            <p:cNvPr id="2487" name="Google Shape;2487;p120"/>
            <p:cNvSpPr txBox="1"/>
            <p:nvPr/>
          </p:nvSpPr>
          <p:spPr>
            <a:xfrm>
              <a:off x="2674" y="864"/>
              <a:ext cx="316" cy="298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500</a:t>
              </a:r>
              <a:endParaRPr/>
            </a:p>
          </p:txBody>
        </p:sp>
        <p:sp>
          <p:nvSpPr>
            <p:cNvPr id="2488" name="Google Shape;2488;p120"/>
            <p:cNvSpPr txBox="1"/>
            <p:nvPr/>
          </p:nvSpPr>
          <p:spPr>
            <a:xfrm>
              <a:off x="1520" y="1656"/>
              <a:ext cx="316" cy="298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300</a:t>
              </a:r>
              <a:endParaRPr/>
            </a:p>
          </p:txBody>
        </p:sp>
        <p:sp>
          <p:nvSpPr>
            <p:cNvPr id="2489" name="Google Shape;2489;p120"/>
            <p:cNvSpPr txBox="1"/>
            <p:nvPr/>
          </p:nvSpPr>
          <p:spPr>
            <a:xfrm>
              <a:off x="3828" y="1656"/>
              <a:ext cx="316" cy="298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700</a:t>
              </a:r>
              <a:endParaRPr/>
            </a:p>
          </p:txBody>
        </p:sp>
        <p:sp>
          <p:nvSpPr>
            <p:cNvPr id="2490" name="Google Shape;2490;p120"/>
            <p:cNvSpPr txBox="1"/>
            <p:nvPr/>
          </p:nvSpPr>
          <p:spPr>
            <a:xfrm>
              <a:off x="891" y="2349"/>
              <a:ext cx="315" cy="298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</a:t>
              </a:r>
              <a:endParaRPr/>
            </a:p>
          </p:txBody>
        </p:sp>
        <p:sp>
          <p:nvSpPr>
            <p:cNvPr id="2491" name="Google Shape;2491;p120"/>
            <p:cNvSpPr txBox="1"/>
            <p:nvPr/>
          </p:nvSpPr>
          <p:spPr>
            <a:xfrm>
              <a:off x="2150" y="2349"/>
              <a:ext cx="315" cy="298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400</a:t>
              </a:r>
              <a:endParaRPr/>
            </a:p>
          </p:txBody>
        </p:sp>
        <p:sp>
          <p:nvSpPr>
            <p:cNvPr id="2492" name="Google Shape;2492;p120"/>
            <p:cNvSpPr txBox="1"/>
            <p:nvPr/>
          </p:nvSpPr>
          <p:spPr>
            <a:xfrm>
              <a:off x="3199" y="2349"/>
              <a:ext cx="315" cy="298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600</a:t>
              </a:r>
              <a:endParaRPr/>
            </a:p>
          </p:txBody>
        </p:sp>
        <p:sp>
          <p:nvSpPr>
            <p:cNvPr id="2493" name="Google Shape;2493;p120"/>
            <p:cNvSpPr txBox="1"/>
            <p:nvPr/>
          </p:nvSpPr>
          <p:spPr>
            <a:xfrm>
              <a:off x="4458" y="2349"/>
              <a:ext cx="315" cy="298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800</a:t>
              </a:r>
              <a:endParaRPr/>
            </a:p>
          </p:txBody>
        </p:sp>
        <p:cxnSp>
          <p:nvCxnSpPr>
            <p:cNvPr id="2494" name="Google Shape;2494;p120"/>
            <p:cNvCxnSpPr/>
            <p:nvPr/>
          </p:nvCxnSpPr>
          <p:spPr>
            <a:xfrm flipH="1">
              <a:off x="1667" y="1186"/>
              <a:ext cx="1163" cy="41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495" name="Google Shape;2495;p120"/>
            <p:cNvCxnSpPr/>
            <p:nvPr/>
          </p:nvCxnSpPr>
          <p:spPr>
            <a:xfrm>
              <a:off x="2851" y="1186"/>
              <a:ext cx="1120" cy="41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496" name="Google Shape;2496;p120"/>
            <p:cNvCxnSpPr/>
            <p:nvPr/>
          </p:nvCxnSpPr>
          <p:spPr>
            <a:xfrm flipH="1">
              <a:off x="1055" y="1964"/>
              <a:ext cx="613" cy="31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497" name="Google Shape;2497;p120"/>
            <p:cNvCxnSpPr/>
            <p:nvPr/>
          </p:nvCxnSpPr>
          <p:spPr>
            <a:xfrm>
              <a:off x="1667" y="1964"/>
              <a:ext cx="635" cy="31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498" name="Google Shape;2498;p120"/>
            <p:cNvCxnSpPr/>
            <p:nvPr/>
          </p:nvCxnSpPr>
          <p:spPr>
            <a:xfrm flipH="1">
              <a:off x="3358" y="1964"/>
              <a:ext cx="634" cy="31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499" name="Google Shape;2499;p120"/>
            <p:cNvCxnSpPr/>
            <p:nvPr/>
          </p:nvCxnSpPr>
          <p:spPr>
            <a:xfrm>
              <a:off x="4013" y="1964"/>
              <a:ext cx="592" cy="3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sp>
          <p:nvSpPr>
            <p:cNvPr id="2500" name="Google Shape;2500;p120"/>
            <p:cNvSpPr txBox="1"/>
            <p:nvPr/>
          </p:nvSpPr>
          <p:spPr>
            <a:xfrm>
              <a:off x="1839" y="3112"/>
              <a:ext cx="315" cy="297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350</a:t>
              </a:r>
              <a:endParaRPr/>
            </a:p>
          </p:txBody>
        </p:sp>
        <p:sp>
          <p:nvSpPr>
            <p:cNvPr id="2501" name="Google Shape;2501;p120"/>
            <p:cNvSpPr txBox="1"/>
            <p:nvPr/>
          </p:nvSpPr>
          <p:spPr>
            <a:xfrm>
              <a:off x="2468" y="3112"/>
              <a:ext cx="316" cy="297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450</a:t>
              </a:r>
              <a:endParaRPr/>
            </a:p>
          </p:txBody>
        </p:sp>
        <p:cxnSp>
          <p:nvCxnSpPr>
            <p:cNvPr id="2502" name="Google Shape;2502;p120"/>
            <p:cNvCxnSpPr/>
            <p:nvPr/>
          </p:nvCxnSpPr>
          <p:spPr>
            <a:xfrm flipH="1">
              <a:off x="2001" y="2640"/>
              <a:ext cx="317" cy="4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503" name="Google Shape;2503;p120"/>
            <p:cNvCxnSpPr/>
            <p:nvPr/>
          </p:nvCxnSpPr>
          <p:spPr>
            <a:xfrm>
              <a:off x="2339" y="2660"/>
              <a:ext cx="296" cy="41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sp>
          <p:nvSpPr>
            <p:cNvPr id="2504" name="Google Shape;2504;p120"/>
            <p:cNvSpPr txBox="1"/>
            <p:nvPr/>
          </p:nvSpPr>
          <p:spPr>
            <a:xfrm>
              <a:off x="576" y="3112"/>
              <a:ext cx="315" cy="297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150</a:t>
              </a:r>
              <a:endParaRPr/>
            </a:p>
          </p:txBody>
        </p:sp>
        <p:sp>
          <p:nvSpPr>
            <p:cNvPr id="2505" name="Google Shape;2505;p120"/>
            <p:cNvSpPr txBox="1"/>
            <p:nvPr/>
          </p:nvSpPr>
          <p:spPr>
            <a:xfrm>
              <a:off x="1205" y="3112"/>
              <a:ext cx="316" cy="297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250</a:t>
              </a:r>
              <a:endParaRPr/>
            </a:p>
          </p:txBody>
        </p:sp>
        <p:cxnSp>
          <p:nvCxnSpPr>
            <p:cNvPr id="2506" name="Google Shape;2506;p120"/>
            <p:cNvCxnSpPr/>
            <p:nvPr/>
          </p:nvCxnSpPr>
          <p:spPr>
            <a:xfrm flipH="1">
              <a:off x="738" y="2640"/>
              <a:ext cx="317" cy="4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507" name="Google Shape;2507;p120"/>
            <p:cNvCxnSpPr/>
            <p:nvPr/>
          </p:nvCxnSpPr>
          <p:spPr>
            <a:xfrm>
              <a:off x="1076" y="2660"/>
              <a:ext cx="296" cy="41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sp>
          <p:nvSpPr>
            <p:cNvPr id="2508" name="Google Shape;2508;p120"/>
            <p:cNvSpPr txBox="1"/>
            <p:nvPr/>
          </p:nvSpPr>
          <p:spPr>
            <a:xfrm>
              <a:off x="240" y="3879"/>
              <a:ext cx="315" cy="297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125</a:t>
              </a:r>
              <a:endParaRPr/>
            </a:p>
          </p:txBody>
        </p:sp>
        <p:sp>
          <p:nvSpPr>
            <p:cNvPr id="2509" name="Google Shape;2509;p120"/>
            <p:cNvSpPr txBox="1"/>
            <p:nvPr/>
          </p:nvSpPr>
          <p:spPr>
            <a:xfrm>
              <a:off x="869" y="3879"/>
              <a:ext cx="316" cy="297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175</a:t>
              </a:r>
              <a:endParaRPr/>
            </a:p>
          </p:txBody>
        </p:sp>
        <p:cxnSp>
          <p:nvCxnSpPr>
            <p:cNvPr id="2510" name="Google Shape;2510;p120"/>
            <p:cNvCxnSpPr/>
            <p:nvPr/>
          </p:nvCxnSpPr>
          <p:spPr>
            <a:xfrm flipH="1">
              <a:off x="402" y="3407"/>
              <a:ext cx="317" cy="4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511" name="Google Shape;2511;p120"/>
            <p:cNvCxnSpPr/>
            <p:nvPr/>
          </p:nvCxnSpPr>
          <p:spPr>
            <a:xfrm>
              <a:off x="740" y="3427"/>
              <a:ext cx="296" cy="41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  <p:sp>
        <p:nvSpPr>
          <p:cNvPr id="2512" name="Google Shape;2512;p120"/>
          <p:cNvSpPr/>
          <p:nvPr/>
        </p:nvSpPr>
        <p:spPr>
          <a:xfrm>
            <a:off x="4495800" y="4114800"/>
            <a:ext cx="4495800" cy="2514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If all you do is  check that every  parent node has 2 children, this  binary tree would  be considered full.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6" name="Shape 2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7" name="Google Shape;2517;p121"/>
          <p:cNvSpPr txBox="1"/>
          <p:nvPr>
            <p:ph type="title"/>
          </p:nvPr>
        </p:nvSpPr>
        <p:spPr>
          <a:xfrm>
            <a:off x="0" y="228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 Black"/>
              <a:buNone/>
            </a:pPr>
            <a:r>
              <a:rPr b="0" i="0" lang="en-US" sz="5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APCS Exam Alert</a:t>
            </a:r>
            <a:endParaRPr/>
          </a:p>
        </p:txBody>
      </p:sp>
      <p:sp>
        <p:nvSpPr>
          <p:cNvPr id="2518" name="Google Shape;2518;p121"/>
          <p:cNvSpPr txBox="1"/>
          <p:nvPr/>
        </p:nvSpPr>
        <p:spPr>
          <a:xfrm>
            <a:off x="304800" y="1600200"/>
            <a:ext cx="8534400" cy="4419600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 taking the "AB" examination frequently must answer a tree question.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majority of previous examinations this has been a binary tree question.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program that follows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 variety of methods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were used on previous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APCS examinations.</a:t>
            </a:r>
            <a:endParaRPr/>
          </a:p>
        </p:txBody>
      </p:sp>
      <p:pic>
        <p:nvPicPr>
          <p:cNvPr descr="MMj03368600000[1]" id="2519" name="Google Shape;2519;p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2512" y="0"/>
            <a:ext cx="471487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Mj03368600000[1]" id="2520" name="Google Shape;2520;p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0"/>
            <a:ext cx="471487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Mj03368600000[1]" id="2521" name="Google Shape;2521;p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912" y="0"/>
            <a:ext cx="471487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Mj03368600000[1]" id="2522" name="Google Shape;2522;p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1487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MAG00293_0000[1]" id="2523" name="Google Shape;2523;p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3352800"/>
            <a:ext cx="2290762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Mj03368600000[1]" id="2524" name="Google Shape;2524;p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4312" y="0"/>
            <a:ext cx="471487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Mj03368600000[1]" id="2525" name="Google Shape;2525;p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0"/>
            <a:ext cx="471487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9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p122"/>
          <p:cNvSpPr txBox="1"/>
          <p:nvPr/>
        </p:nvSpPr>
        <p:spPr>
          <a:xfrm>
            <a:off x="0" y="0"/>
            <a:ext cx="9144000" cy="6837362"/>
          </a:xfrm>
          <a:prstGeom prst="rect">
            <a:avLst/>
          </a:prstGeom>
          <a:solidFill>
            <a:srgbClr val="FFFF99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Java3517.java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This program combines a large variety of binary tree methods into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one program, which displays tree statistics and tests the tree methods.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java.util.*;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Java3517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 args[])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System.out.println("\nJAVA3517.JAVA\n");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int[] list = {400,200,600,100,300,500,700};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TreeNode root = createBST(list);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System.out.println("\nLevel Traversal");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levelOrder(root);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System.out.println("\n\nInOrder Traversal");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inOrder(root);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System.out.println("\n\nPreOrder Traversal");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preOrder(root);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System.out.println("\n\nPostOrder Traversal");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postOrder(root);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System.out.println("\n\nReverse Order Traversal");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revOrder(root);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System.out.println("\n\nTree Sum:    " + treeSum(root));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System.out.println("\nNode Count:  " + nodeCount(root));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System.out.println("\nLeaf Count:  " + leafCount(root));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System.out.println("\nCopy Tree and Level Traversal");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copyTree(root); levelOrder(root);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System.out.println("\n\nMirror Tree and Level Traversal");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mirrorTree(root); levelOrder(root);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System.out.println("\n\nTree Height: " + getHeight(root));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System.out.println("\nFull Tree:   " + isFull(root));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System.out.println();		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</p:txBody>
      </p:sp>
      <p:pic>
        <p:nvPicPr>
          <p:cNvPr id="2531" name="Google Shape;2531;p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0" y="0"/>
            <a:ext cx="2857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2" name="Google Shape;2532;p122"/>
          <p:cNvSpPr/>
          <p:nvPr/>
        </p:nvSpPr>
        <p:spPr>
          <a:xfrm>
            <a:off x="2286000" y="762000"/>
            <a:ext cx="3733800" cy="609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All of these methods have already been shown.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0" name="Google Shape;400;p13"/>
          <p:cNvGraphicFramePr/>
          <p:nvPr/>
        </p:nvGraphicFramePr>
        <p:xfrm>
          <a:off x="3881437" y="4191000"/>
          <a:ext cx="1489075" cy="1600200"/>
        </p:xfrm>
        <a:graphic>
          <a:graphicData uri="http://schemas.openxmlformats.org/presentationml/2006/ole">
            <mc:AlternateContent>
              <mc:Choice Requires="v">
                <p:oleObj r:id="rId4" imgH="1600200" imgW="1489075" progId="Paint.Picture" spid="_x0000_s1">
                  <p:embed/>
                </p:oleObj>
              </mc:Choice>
              <mc:Fallback>
                <p:oleObj r:id="rId5" imgH="1600200" imgW="1489075" progId="Paint.Picture">
                  <p:embed/>
                  <p:pic>
                    <p:nvPicPr>
                      <p:cNvPr id="400" name="Google Shape;400;p1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881437" y="4191000"/>
                        <a:ext cx="14890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" name="Google Shape;401;p13"/>
          <p:cNvGraphicFramePr/>
          <p:nvPr/>
        </p:nvGraphicFramePr>
        <p:xfrm>
          <a:off x="0" y="2514600"/>
          <a:ext cx="1857375" cy="2609850"/>
        </p:xfrm>
        <a:graphic>
          <a:graphicData uri="http://schemas.openxmlformats.org/presentationml/2006/ole">
            <mc:AlternateContent>
              <mc:Choice Requires="v">
                <p:oleObj r:id="rId7" imgH="2609850" imgW="1857375" progId="Paint.Picture" spid="_x0000_s2">
                  <p:embed/>
                </p:oleObj>
              </mc:Choice>
              <mc:Fallback>
                <p:oleObj r:id="rId8" imgH="2609850" imgW="1857375" progId="Paint.Picture">
                  <p:embed/>
                  <p:pic>
                    <p:nvPicPr>
                      <p:cNvPr id="401" name="Google Shape;401;p13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0" y="2514600"/>
                        <a:ext cx="1857375" cy="260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" name="Google Shape;402;p13"/>
          <p:cNvSpPr txBox="1"/>
          <p:nvPr>
            <p:ph type="title"/>
          </p:nvPr>
        </p:nvSpPr>
        <p:spPr>
          <a:xfrm>
            <a:off x="0" y="0"/>
            <a:ext cx="9067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Descendants</a:t>
            </a:r>
            <a:endParaRPr/>
          </a:p>
        </p:txBody>
      </p:sp>
      <p:graphicFrame>
        <p:nvGraphicFramePr>
          <p:cNvPr id="403" name="Google Shape;403;p13"/>
          <p:cNvGraphicFramePr/>
          <p:nvPr/>
        </p:nvGraphicFramePr>
        <p:xfrm>
          <a:off x="3962400" y="3471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404" name="Google Shape;404;p13"/>
          <p:cNvSpPr txBox="1"/>
          <p:nvPr/>
        </p:nvSpPr>
        <p:spPr>
          <a:xfrm>
            <a:off x="2057400" y="1066800"/>
            <a:ext cx="4953000" cy="2157412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Descendants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children of a node or grand children, or great grand children and so on. 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N1’s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descendants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all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other nodes in the tree.</a:t>
            </a:r>
            <a:endParaRPr/>
          </a:p>
        </p:txBody>
      </p:sp>
      <p:graphicFrame>
        <p:nvGraphicFramePr>
          <p:cNvPr id="405" name="Google Shape;405;p13"/>
          <p:cNvGraphicFramePr/>
          <p:nvPr/>
        </p:nvGraphicFramePr>
        <p:xfrm>
          <a:off x="1676400" y="45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6" name="Google Shape;406;p13"/>
          <p:cNvGraphicFramePr/>
          <p:nvPr/>
        </p:nvGraphicFramePr>
        <p:xfrm>
          <a:off x="2286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7" name="Google Shape;407;p13"/>
          <p:cNvGraphicFramePr/>
          <p:nvPr/>
        </p:nvGraphicFramePr>
        <p:xfrm>
          <a:off x="31242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8" name="Google Shape;408;p13"/>
          <p:cNvGraphicFramePr/>
          <p:nvPr/>
        </p:nvGraphicFramePr>
        <p:xfrm>
          <a:off x="48006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9" name="Google Shape;409;p13"/>
          <p:cNvGraphicFramePr/>
          <p:nvPr/>
        </p:nvGraphicFramePr>
        <p:xfrm>
          <a:off x="76962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0" name="Google Shape;410;p13"/>
          <p:cNvGraphicFramePr/>
          <p:nvPr/>
        </p:nvGraphicFramePr>
        <p:xfrm>
          <a:off x="6248400" y="45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cxnSp>
        <p:nvCxnSpPr>
          <p:cNvPr id="411" name="Google Shape;411;p13"/>
          <p:cNvCxnSpPr/>
          <p:nvPr/>
        </p:nvCxnSpPr>
        <p:spPr>
          <a:xfrm flipH="1">
            <a:off x="2971800" y="38100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12" name="Google Shape;412;p13"/>
          <p:cNvCxnSpPr/>
          <p:nvPr/>
        </p:nvCxnSpPr>
        <p:spPr>
          <a:xfrm>
            <a:off x="5105400" y="38100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13" name="Google Shape;413;p13"/>
          <p:cNvCxnSpPr/>
          <p:nvPr/>
        </p:nvCxnSpPr>
        <p:spPr>
          <a:xfrm flipH="1">
            <a:off x="8382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14" name="Google Shape;414;p13"/>
          <p:cNvCxnSpPr/>
          <p:nvPr/>
        </p:nvCxnSpPr>
        <p:spPr>
          <a:xfrm flipH="1">
            <a:off x="54102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15" name="Google Shape;415;p13"/>
          <p:cNvCxnSpPr/>
          <p:nvPr/>
        </p:nvCxnSpPr>
        <p:spPr>
          <a:xfrm>
            <a:off x="73914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16" name="Google Shape;416;p13"/>
          <p:cNvCxnSpPr/>
          <p:nvPr/>
        </p:nvCxnSpPr>
        <p:spPr>
          <a:xfrm>
            <a:off x="28194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17" name="Google Shape;417;p13"/>
          <p:cNvCxnSpPr/>
          <p:nvPr/>
        </p:nvCxnSpPr>
        <p:spPr>
          <a:xfrm flipH="1">
            <a:off x="2286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8" name="Google Shape;418;p13"/>
          <p:cNvCxnSpPr/>
          <p:nvPr/>
        </p:nvCxnSpPr>
        <p:spPr>
          <a:xfrm flipH="1">
            <a:off x="1219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9" name="Google Shape;419;p13"/>
          <p:cNvCxnSpPr/>
          <p:nvPr/>
        </p:nvCxnSpPr>
        <p:spPr>
          <a:xfrm flipH="1">
            <a:off x="3124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0" name="Google Shape;420;p13"/>
          <p:cNvCxnSpPr/>
          <p:nvPr/>
        </p:nvCxnSpPr>
        <p:spPr>
          <a:xfrm flipH="1">
            <a:off x="41148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1" name="Google Shape;421;p13"/>
          <p:cNvCxnSpPr/>
          <p:nvPr/>
        </p:nvCxnSpPr>
        <p:spPr>
          <a:xfrm flipH="1">
            <a:off x="48006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2" name="Google Shape;422;p13"/>
          <p:cNvCxnSpPr/>
          <p:nvPr/>
        </p:nvCxnSpPr>
        <p:spPr>
          <a:xfrm flipH="1">
            <a:off x="5791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3" name="Google Shape;423;p13"/>
          <p:cNvCxnSpPr/>
          <p:nvPr/>
        </p:nvCxnSpPr>
        <p:spPr>
          <a:xfrm flipH="1">
            <a:off x="7696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4" name="Google Shape;424;p13"/>
          <p:cNvCxnSpPr/>
          <p:nvPr/>
        </p:nvCxnSpPr>
        <p:spPr>
          <a:xfrm flipH="1">
            <a:off x="86868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jessica" id="425" name="Google Shape;425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248400" y="2133600"/>
            <a:ext cx="2895600" cy="20431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6" name="Google Shape;426;p13"/>
          <p:cNvGraphicFramePr/>
          <p:nvPr/>
        </p:nvGraphicFramePr>
        <p:xfrm>
          <a:off x="0" y="0"/>
          <a:ext cx="1874837" cy="2286000"/>
        </p:xfrm>
        <a:graphic>
          <a:graphicData uri="http://schemas.openxmlformats.org/presentationml/2006/ole">
            <mc:AlternateContent>
              <mc:Choice Requires="v">
                <p:oleObj r:id="rId11" imgH="2286000" imgW="1874837" progId="Paint.Picture" spid="_x0000_s3">
                  <p:embed/>
                </p:oleObj>
              </mc:Choice>
              <mc:Fallback>
                <p:oleObj r:id="rId12" imgH="2286000" imgW="1874837" progId="Paint.Picture">
                  <p:embed/>
                  <p:pic>
                    <p:nvPicPr>
                      <p:cNvPr id="426" name="Google Shape;426;p13"/>
                      <p:cNvPicPr preferRelativeResize="0"/>
                      <p:nvPr/>
                    </p:nvPicPr>
                    <p:blipFill rotWithShape="1">
                      <a:blip r:embed="rId13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0" y="0"/>
                        <a:ext cx="1874837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descr="JesMickey" id="427" name="Google Shape;427;p1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397750" y="0"/>
            <a:ext cx="17462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4"/>
          <p:cNvSpPr txBox="1"/>
          <p:nvPr>
            <p:ph type="title"/>
          </p:nvPr>
        </p:nvSpPr>
        <p:spPr>
          <a:xfrm>
            <a:off x="0" y="0"/>
            <a:ext cx="9067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Subtree</a:t>
            </a:r>
            <a:endParaRPr/>
          </a:p>
        </p:txBody>
      </p:sp>
      <p:graphicFrame>
        <p:nvGraphicFramePr>
          <p:cNvPr id="433" name="Google Shape;433;p14"/>
          <p:cNvGraphicFramePr/>
          <p:nvPr/>
        </p:nvGraphicFramePr>
        <p:xfrm>
          <a:off x="3962400" y="3471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434" name="Google Shape;434;p14"/>
          <p:cNvSpPr txBox="1"/>
          <p:nvPr/>
        </p:nvSpPr>
        <p:spPr>
          <a:xfrm>
            <a:off x="381000" y="914400"/>
            <a:ext cx="8077200" cy="2339975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node in a tree, and all its descendants is a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subtree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In such a case the given node becomes the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root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subtree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The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subtree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starts with N2 includes N2 as the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root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the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descendants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N4 and N5. The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left subtree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N1 starts with N2 and the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right subtree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N1 starts with N3.</a:t>
            </a:r>
            <a:endParaRPr/>
          </a:p>
        </p:txBody>
      </p:sp>
      <p:graphicFrame>
        <p:nvGraphicFramePr>
          <p:cNvPr id="435" name="Google Shape;435;p14"/>
          <p:cNvGraphicFramePr/>
          <p:nvPr/>
        </p:nvGraphicFramePr>
        <p:xfrm>
          <a:off x="1676400" y="45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6" name="Google Shape;436;p14"/>
          <p:cNvGraphicFramePr/>
          <p:nvPr/>
        </p:nvGraphicFramePr>
        <p:xfrm>
          <a:off x="2286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7" name="Google Shape;437;p14"/>
          <p:cNvGraphicFramePr/>
          <p:nvPr/>
        </p:nvGraphicFramePr>
        <p:xfrm>
          <a:off x="31242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8" name="Google Shape;438;p14"/>
          <p:cNvGraphicFramePr/>
          <p:nvPr/>
        </p:nvGraphicFramePr>
        <p:xfrm>
          <a:off x="48006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9" name="Google Shape;439;p14"/>
          <p:cNvGraphicFramePr/>
          <p:nvPr/>
        </p:nvGraphicFramePr>
        <p:xfrm>
          <a:off x="76962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0" name="Google Shape;440;p14"/>
          <p:cNvGraphicFramePr/>
          <p:nvPr/>
        </p:nvGraphicFramePr>
        <p:xfrm>
          <a:off x="6248400" y="45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cxnSp>
        <p:nvCxnSpPr>
          <p:cNvPr id="441" name="Google Shape;441;p14"/>
          <p:cNvCxnSpPr/>
          <p:nvPr/>
        </p:nvCxnSpPr>
        <p:spPr>
          <a:xfrm flipH="1">
            <a:off x="2971800" y="38100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42" name="Google Shape;442;p14"/>
          <p:cNvCxnSpPr/>
          <p:nvPr/>
        </p:nvCxnSpPr>
        <p:spPr>
          <a:xfrm>
            <a:off x="5105400" y="38100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43" name="Google Shape;443;p14"/>
          <p:cNvCxnSpPr/>
          <p:nvPr/>
        </p:nvCxnSpPr>
        <p:spPr>
          <a:xfrm flipH="1">
            <a:off x="8382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44" name="Google Shape;444;p14"/>
          <p:cNvCxnSpPr/>
          <p:nvPr/>
        </p:nvCxnSpPr>
        <p:spPr>
          <a:xfrm flipH="1">
            <a:off x="54102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45" name="Google Shape;445;p14"/>
          <p:cNvCxnSpPr/>
          <p:nvPr/>
        </p:nvCxnSpPr>
        <p:spPr>
          <a:xfrm>
            <a:off x="73914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46" name="Google Shape;446;p14"/>
          <p:cNvCxnSpPr/>
          <p:nvPr/>
        </p:nvCxnSpPr>
        <p:spPr>
          <a:xfrm>
            <a:off x="28194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47" name="Google Shape;447;p14"/>
          <p:cNvCxnSpPr/>
          <p:nvPr/>
        </p:nvCxnSpPr>
        <p:spPr>
          <a:xfrm flipH="1">
            <a:off x="2286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8" name="Google Shape;448;p14"/>
          <p:cNvCxnSpPr/>
          <p:nvPr/>
        </p:nvCxnSpPr>
        <p:spPr>
          <a:xfrm flipH="1">
            <a:off x="1219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9" name="Google Shape;449;p14"/>
          <p:cNvCxnSpPr/>
          <p:nvPr/>
        </p:nvCxnSpPr>
        <p:spPr>
          <a:xfrm flipH="1">
            <a:off x="3124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0" name="Google Shape;450;p14"/>
          <p:cNvCxnSpPr/>
          <p:nvPr/>
        </p:nvCxnSpPr>
        <p:spPr>
          <a:xfrm flipH="1">
            <a:off x="41148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1" name="Google Shape;451;p14"/>
          <p:cNvCxnSpPr/>
          <p:nvPr/>
        </p:nvCxnSpPr>
        <p:spPr>
          <a:xfrm flipH="1">
            <a:off x="48006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2" name="Google Shape;452;p14"/>
          <p:cNvCxnSpPr/>
          <p:nvPr/>
        </p:nvCxnSpPr>
        <p:spPr>
          <a:xfrm flipH="1">
            <a:off x="5791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3" name="Google Shape;453;p14"/>
          <p:cNvCxnSpPr/>
          <p:nvPr/>
        </p:nvCxnSpPr>
        <p:spPr>
          <a:xfrm flipH="1">
            <a:off x="7696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4" name="Google Shape;454;p14"/>
          <p:cNvCxnSpPr/>
          <p:nvPr/>
        </p:nvCxnSpPr>
        <p:spPr>
          <a:xfrm flipH="1">
            <a:off x="86868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5"/>
          <p:cNvSpPr txBox="1"/>
          <p:nvPr>
            <p:ph type="title"/>
          </p:nvPr>
        </p:nvSpPr>
        <p:spPr>
          <a:xfrm>
            <a:off x="0" y="0"/>
            <a:ext cx="9067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Leaf</a:t>
            </a:r>
            <a:endParaRPr/>
          </a:p>
        </p:txBody>
      </p:sp>
      <p:graphicFrame>
        <p:nvGraphicFramePr>
          <p:cNvPr id="460" name="Google Shape;460;p15"/>
          <p:cNvGraphicFramePr/>
          <p:nvPr/>
        </p:nvGraphicFramePr>
        <p:xfrm>
          <a:off x="3962400" y="3471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461" name="Google Shape;461;p15"/>
          <p:cNvSpPr txBox="1"/>
          <p:nvPr/>
        </p:nvSpPr>
        <p:spPr>
          <a:xfrm>
            <a:off x="685800" y="1958975"/>
            <a:ext cx="7848600" cy="1089025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node without any children is called a </a:t>
            </a:r>
            <a:r>
              <a:rPr b="0" i="1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leaf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N4, N5, N6 and N7 are all </a:t>
            </a:r>
            <a:r>
              <a:rPr b="0" i="1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leaves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aphicFrame>
        <p:nvGraphicFramePr>
          <p:cNvPr id="462" name="Google Shape;462;p15"/>
          <p:cNvGraphicFramePr/>
          <p:nvPr/>
        </p:nvGraphicFramePr>
        <p:xfrm>
          <a:off x="1676400" y="45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3" name="Google Shape;463;p15"/>
          <p:cNvGraphicFramePr/>
          <p:nvPr/>
        </p:nvGraphicFramePr>
        <p:xfrm>
          <a:off x="2286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4" name="Google Shape;464;p15"/>
          <p:cNvGraphicFramePr/>
          <p:nvPr/>
        </p:nvGraphicFramePr>
        <p:xfrm>
          <a:off x="31242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5" name="Google Shape;465;p15"/>
          <p:cNvGraphicFramePr/>
          <p:nvPr/>
        </p:nvGraphicFramePr>
        <p:xfrm>
          <a:off x="48006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6" name="Google Shape;466;p15"/>
          <p:cNvGraphicFramePr/>
          <p:nvPr/>
        </p:nvGraphicFramePr>
        <p:xfrm>
          <a:off x="76962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7" name="Google Shape;467;p15"/>
          <p:cNvGraphicFramePr/>
          <p:nvPr/>
        </p:nvGraphicFramePr>
        <p:xfrm>
          <a:off x="6248400" y="45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cxnSp>
        <p:nvCxnSpPr>
          <p:cNvPr id="468" name="Google Shape;468;p15"/>
          <p:cNvCxnSpPr/>
          <p:nvPr/>
        </p:nvCxnSpPr>
        <p:spPr>
          <a:xfrm flipH="1">
            <a:off x="2971800" y="38100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69" name="Google Shape;469;p15"/>
          <p:cNvCxnSpPr/>
          <p:nvPr/>
        </p:nvCxnSpPr>
        <p:spPr>
          <a:xfrm>
            <a:off x="5105400" y="38100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70" name="Google Shape;470;p15"/>
          <p:cNvCxnSpPr/>
          <p:nvPr/>
        </p:nvCxnSpPr>
        <p:spPr>
          <a:xfrm flipH="1">
            <a:off x="8382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71" name="Google Shape;471;p15"/>
          <p:cNvCxnSpPr/>
          <p:nvPr/>
        </p:nvCxnSpPr>
        <p:spPr>
          <a:xfrm flipH="1">
            <a:off x="54102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72" name="Google Shape;472;p15"/>
          <p:cNvCxnSpPr/>
          <p:nvPr/>
        </p:nvCxnSpPr>
        <p:spPr>
          <a:xfrm>
            <a:off x="73914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73" name="Google Shape;473;p15"/>
          <p:cNvCxnSpPr/>
          <p:nvPr/>
        </p:nvCxnSpPr>
        <p:spPr>
          <a:xfrm>
            <a:off x="28194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74" name="Google Shape;474;p15"/>
          <p:cNvCxnSpPr/>
          <p:nvPr/>
        </p:nvCxnSpPr>
        <p:spPr>
          <a:xfrm flipH="1">
            <a:off x="2286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5" name="Google Shape;475;p15"/>
          <p:cNvCxnSpPr/>
          <p:nvPr/>
        </p:nvCxnSpPr>
        <p:spPr>
          <a:xfrm flipH="1">
            <a:off x="1219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6" name="Google Shape;476;p15"/>
          <p:cNvCxnSpPr/>
          <p:nvPr/>
        </p:nvCxnSpPr>
        <p:spPr>
          <a:xfrm flipH="1">
            <a:off x="3124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7" name="Google Shape;477;p15"/>
          <p:cNvCxnSpPr/>
          <p:nvPr/>
        </p:nvCxnSpPr>
        <p:spPr>
          <a:xfrm flipH="1">
            <a:off x="41148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8" name="Google Shape;478;p15"/>
          <p:cNvCxnSpPr/>
          <p:nvPr/>
        </p:nvCxnSpPr>
        <p:spPr>
          <a:xfrm flipH="1">
            <a:off x="48006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9" name="Google Shape;479;p15"/>
          <p:cNvCxnSpPr/>
          <p:nvPr/>
        </p:nvCxnSpPr>
        <p:spPr>
          <a:xfrm flipH="1">
            <a:off x="5791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0" name="Google Shape;480;p15"/>
          <p:cNvCxnSpPr/>
          <p:nvPr/>
        </p:nvCxnSpPr>
        <p:spPr>
          <a:xfrm flipH="1">
            <a:off x="7696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1" name="Google Shape;481;p15"/>
          <p:cNvCxnSpPr/>
          <p:nvPr/>
        </p:nvCxnSpPr>
        <p:spPr>
          <a:xfrm flipH="1">
            <a:off x="86868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j0232448" id="482" name="Google Shape;4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5500" y="0"/>
            <a:ext cx="19685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335906" id="483" name="Google Shape;48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95262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196060" id="484" name="Google Shape;48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32212" y="4351337"/>
            <a:ext cx="1830387" cy="1211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6"/>
          <p:cNvSpPr txBox="1"/>
          <p:nvPr>
            <p:ph type="title"/>
          </p:nvPr>
        </p:nvSpPr>
        <p:spPr>
          <a:xfrm>
            <a:off x="0" y="0"/>
            <a:ext cx="9067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Path</a:t>
            </a:r>
            <a:endParaRPr/>
          </a:p>
        </p:txBody>
      </p:sp>
      <p:graphicFrame>
        <p:nvGraphicFramePr>
          <p:cNvPr id="490" name="Google Shape;490;p16"/>
          <p:cNvGraphicFramePr/>
          <p:nvPr/>
        </p:nvGraphicFramePr>
        <p:xfrm>
          <a:off x="3962400" y="3471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491" name="Google Shape;491;p16"/>
          <p:cNvSpPr txBox="1"/>
          <p:nvPr/>
        </p:nvSpPr>
        <p:spPr>
          <a:xfrm>
            <a:off x="381000" y="1524000"/>
            <a:ext cx="8077200" cy="1685925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path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a binary tree is a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of nodes with each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the </a:t>
            </a:r>
            <a:r>
              <a:rPr b="0" i="1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parent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next node in the </a:t>
            </a:r>
            <a:r>
              <a:rPr b="0" i="1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path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N4 – N2 – N1 is an example of a </a:t>
            </a:r>
            <a:r>
              <a:rPr b="0" i="1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path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aphicFrame>
        <p:nvGraphicFramePr>
          <p:cNvPr id="492" name="Google Shape;492;p16"/>
          <p:cNvGraphicFramePr/>
          <p:nvPr/>
        </p:nvGraphicFramePr>
        <p:xfrm>
          <a:off x="1676400" y="45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3" name="Google Shape;493;p16"/>
          <p:cNvGraphicFramePr/>
          <p:nvPr/>
        </p:nvGraphicFramePr>
        <p:xfrm>
          <a:off x="2286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4" name="Google Shape;494;p16"/>
          <p:cNvGraphicFramePr/>
          <p:nvPr/>
        </p:nvGraphicFramePr>
        <p:xfrm>
          <a:off x="31242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5" name="Google Shape;495;p16"/>
          <p:cNvGraphicFramePr/>
          <p:nvPr/>
        </p:nvGraphicFramePr>
        <p:xfrm>
          <a:off x="48006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6" name="Google Shape;496;p16"/>
          <p:cNvGraphicFramePr/>
          <p:nvPr/>
        </p:nvGraphicFramePr>
        <p:xfrm>
          <a:off x="76962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7" name="Google Shape;497;p16"/>
          <p:cNvGraphicFramePr/>
          <p:nvPr/>
        </p:nvGraphicFramePr>
        <p:xfrm>
          <a:off x="6248400" y="45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cxnSp>
        <p:nvCxnSpPr>
          <p:cNvPr id="498" name="Google Shape;498;p16"/>
          <p:cNvCxnSpPr/>
          <p:nvPr/>
        </p:nvCxnSpPr>
        <p:spPr>
          <a:xfrm flipH="1">
            <a:off x="2971800" y="38100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99" name="Google Shape;499;p16"/>
          <p:cNvCxnSpPr/>
          <p:nvPr/>
        </p:nvCxnSpPr>
        <p:spPr>
          <a:xfrm>
            <a:off x="5105400" y="38100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00" name="Google Shape;500;p16"/>
          <p:cNvCxnSpPr/>
          <p:nvPr/>
        </p:nvCxnSpPr>
        <p:spPr>
          <a:xfrm flipH="1">
            <a:off x="8382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01" name="Google Shape;501;p16"/>
          <p:cNvCxnSpPr/>
          <p:nvPr/>
        </p:nvCxnSpPr>
        <p:spPr>
          <a:xfrm flipH="1">
            <a:off x="54102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02" name="Google Shape;502;p16"/>
          <p:cNvCxnSpPr/>
          <p:nvPr/>
        </p:nvCxnSpPr>
        <p:spPr>
          <a:xfrm>
            <a:off x="73914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03" name="Google Shape;503;p16"/>
          <p:cNvCxnSpPr/>
          <p:nvPr/>
        </p:nvCxnSpPr>
        <p:spPr>
          <a:xfrm>
            <a:off x="28194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04" name="Google Shape;504;p16"/>
          <p:cNvCxnSpPr/>
          <p:nvPr/>
        </p:nvCxnSpPr>
        <p:spPr>
          <a:xfrm flipH="1">
            <a:off x="2286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5" name="Google Shape;505;p16"/>
          <p:cNvCxnSpPr/>
          <p:nvPr/>
        </p:nvCxnSpPr>
        <p:spPr>
          <a:xfrm flipH="1">
            <a:off x="1219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6" name="Google Shape;506;p16"/>
          <p:cNvCxnSpPr/>
          <p:nvPr/>
        </p:nvCxnSpPr>
        <p:spPr>
          <a:xfrm flipH="1">
            <a:off x="3124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7" name="Google Shape;507;p16"/>
          <p:cNvCxnSpPr/>
          <p:nvPr/>
        </p:nvCxnSpPr>
        <p:spPr>
          <a:xfrm flipH="1">
            <a:off x="41148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8" name="Google Shape;508;p16"/>
          <p:cNvCxnSpPr/>
          <p:nvPr/>
        </p:nvCxnSpPr>
        <p:spPr>
          <a:xfrm flipH="1">
            <a:off x="48006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9" name="Google Shape;509;p16"/>
          <p:cNvCxnSpPr/>
          <p:nvPr/>
        </p:nvCxnSpPr>
        <p:spPr>
          <a:xfrm flipH="1">
            <a:off x="5791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0" name="Google Shape;510;p16"/>
          <p:cNvCxnSpPr/>
          <p:nvPr/>
        </p:nvCxnSpPr>
        <p:spPr>
          <a:xfrm flipH="1">
            <a:off x="7696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1" name="Google Shape;511;p16"/>
          <p:cNvCxnSpPr/>
          <p:nvPr/>
        </p:nvCxnSpPr>
        <p:spPr>
          <a:xfrm flipH="1">
            <a:off x="86868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MCj03832520000[1]" id="512" name="Google Shape;5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1336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CBD09076_0000[1]" id="513" name="Google Shape;51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0"/>
            <a:ext cx="30480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7"/>
          <p:cNvSpPr txBox="1"/>
          <p:nvPr>
            <p:ph type="title"/>
          </p:nvPr>
        </p:nvSpPr>
        <p:spPr>
          <a:xfrm>
            <a:off x="0" y="0"/>
            <a:ext cx="9067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Branch</a:t>
            </a:r>
            <a:endParaRPr/>
          </a:p>
        </p:txBody>
      </p:sp>
      <p:graphicFrame>
        <p:nvGraphicFramePr>
          <p:cNvPr id="519" name="Google Shape;519;p17"/>
          <p:cNvGraphicFramePr/>
          <p:nvPr/>
        </p:nvGraphicFramePr>
        <p:xfrm>
          <a:off x="3962400" y="3471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0" name="Google Shape;520;p17"/>
          <p:cNvGraphicFramePr/>
          <p:nvPr/>
        </p:nvGraphicFramePr>
        <p:xfrm>
          <a:off x="1676400" y="45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1" name="Google Shape;521;p17"/>
          <p:cNvGraphicFramePr/>
          <p:nvPr/>
        </p:nvGraphicFramePr>
        <p:xfrm>
          <a:off x="2286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2" name="Google Shape;522;p17"/>
          <p:cNvGraphicFramePr/>
          <p:nvPr/>
        </p:nvGraphicFramePr>
        <p:xfrm>
          <a:off x="31242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3" name="Google Shape;523;p17"/>
          <p:cNvGraphicFramePr/>
          <p:nvPr/>
        </p:nvGraphicFramePr>
        <p:xfrm>
          <a:off x="48006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4" name="Google Shape;524;p17"/>
          <p:cNvGraphicFramePr/>
          <p:nvPr/>
        </p:nvGraphicFramePr>
        <p:xfrm>
          <a:off x="76962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5" name="Google Shape;525;p17"/>
          <p:cNvGraphicFramePr/>
          <p:nvPr/>
        </p:nvGraphicFramePr>
        <p:xfrm>
          <a:off x="6248400" y="45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cxnSp>
        <p:nvCxnSpPr>
          <p:cNvPr id="526" name="Google Shape;526;p17"/>
          <p:cNvCxnSpPr/>
          <p:nvPr/>
        </p:nvCxnSpPr>
        <p:spPr>
          <a:xfrm flipH="1">
            <a:off x="2971800" y="38100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27" name="Google Shape;527;p17"/>
          <p:cNvCxnSpPr/>
          <p:nvPr/>
        </p:nvCxnSpPr>
        <p:spPr>
          <a:xfrm>
            <a:off x="5105400" y="38100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28" name="Google Shape;528;p17"/>
          <p:cNvCxnSpPr/>
          <p:nvPr/>
        </p:nvCxnSpPr>
        <p:spPr>
          <a:xfrm flipH="1">
            <a:off x="8382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29" name="Google Shape;529;p17"/>
          <p:cNvCxnSpPr/>
          <p:nvPr/>
        </p:nvCxnSpPr>
        <p:spPr>
          <a:xfrm flipH="1">
            <a:off x="54102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30" name="Google Shape;530;p17"/>
          <p:cNvCxnSpPr/>
          <p:nvPr/>
        </p:nvCxnSpPr>
        <p:spPr>
          <a:xfrm>
            <a:off x="73914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31" name="Google Shape;531;p17"/>
          <p:cNvCxnSpPr/>
          <p:nvPr/>
        </p:nvCxnSpPr>
        <p:spPr>
          <a:xfrm>
            <a:off x="28194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32" name="Google Shape;532;p17"/>
          <p:cNvCxnSpPr/>
          <p:nvPr/>
        </p:nvCxnSpPr>
        <p:spPr>
          <a:xfrm flipH="1">
            <a:off x="2286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3" name="Google Shape;533;p17"/>
          <p:cNvCxnSpPr/>
          <p:nvPr/>
        </p:nvCxnSpPr>
        <p:spPr>
          <a:xfrm flipH="1">
            <a:off x="1219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4" name="Google Shape;534;p17"/>
          <p:cNvCxnSpPr/>
          <p:nvPr/>
        </p:nvCxnSpPr>
        <p:spPr>
          <a:xfrm flipH="1">
            <a:off x="3124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5" name="Google Shape;535;p17"/>
          <p:cNvCxnSpPr/>
          <p:nvPr/>
        </p:nvCxnSpPr>
        <p:spPr>
          <a:xfrm flipH="1">
            <a:off x="41148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6" name="Google Shape;536;p17"/>
          <p:cNvCxnSpPr/>
          <p:nvPr/>
        </p:nvCxnSpPr>
        <p:spPr>
          <a:xfrm flipH="1">
            <a:off x="48006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7" name="Google Shape;537;p17"/>
          <p:cNvCxnSpPr/>
          <p:nvPr/>
        </p:nvCxnSpPr>
        <p:spPr>
          <a:xfrm flipH="1">
            <a:off x="5791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8" name="Google Shape;538;p17"/>
          <p:cNvCxnSpPr/>
          <p:nvPr/>
        </p:nvCxnSpPr>
        <p:spPr>
          <a:xfrm flipH="1">
            <a:off x="7696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9" name="Google Shape;539;p17"/>
          <p:cNvCxnSpPr/>
          <p:nvPr/>
        </p:nvCxnSpPr>
        <p:spPr>
          <a:xfrm flipH="1">
            <a:off x="86868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j0232443" id="540" name="Google Shape;5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7002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Cj03825900000[1]" id="541" name="Google Shape;54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1800" y="0"/>
            <a:ext cx="23622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17"/>
          <p:cNvSpPr txBox="1"/>
          <p:nvPr/>
        </p:nvSpPr>
        <p:spPr>
          <a:xfrm>
            <a:off x="228600" y="1524000"/>
            <a:ext cx="7162800" cy="1792287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branch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path that extends from the root of a tree to a leaf.  A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branch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also start in a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subtree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the same meaning.  The node that starts the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subtree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becomes its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virtual root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N1 – N2 – N4 is an example of a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branch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8"/>
          <p:cNvSpPr txBox="1"/>
          <p:nvPr>
            <p:ph type="title"/>
          </p:nvPr>
        </p:nvSpPr>
        <p:spPr>
          <a:xfrm>
            <a:off x="0" y="0"/>
            <a:ext cx="9067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Height</a:t>
            </a:r>
            <a:endParaRPr/>
          </a:p>
        </p:txBody>
      </p:sp>
      <p:graphicFrame>
        <p:nvGraphicFramePr>
          <p:cNvPr id="548" name="Google Shape;548;p18"/>
          <p:cNvGraphicFramePr/>
          <p:nvPr/>
        </p:nvGraphicFramePr>
        <p:xfrm>
          <a:off x="3962400" y="3471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9" name="Google Shape;549;p18"/>
          <p:cNvGraphicFramePr/>
          <p:nvPr/>
        </p:nvGraphicFramePr>
        <p:xfrm>
          <a:off x="1676400" y="45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0" name="Google Shape;550;p18"/>
          <p:cNvGraphicFramePr/>
          <p:nvPr/>
        </p:nvGraphicFramePr>
        <p:xfrm>
          <a:off x="2286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1" name="Google Shape;551;p18"/>
          <p:cNvGraphicFramePr/>
          <p:nvPr/>
        </p:nvGraphicFramePr>
        <p:xfrm>
          <a:off x="31242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2" name="Google Shape;552;p18"/>
          <p:cNvGraphicFramePr/>
          <p:nvPr/>
        </p:nvGraphicFramePr>
        <p:xfrm>
          <a:off x="48006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3" name="Google Shape;553;p18"/>
          <p:cNvGraphicFramePr/>
          <p:nvPr/>
        </p:nvGraphicFramePr>
        <p:xfrm>
          <a:off x="76962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4" name="Google Shape;554;p18"/>
          <p:cNvGraphicFramePr/>
          <p:nvPr/>
        </p:nvGraphicFramePr>
        <p:xfrm>
          <a:off x="6248400" y="45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cxnSp>
        <p:nvCxnSpPr>
          <p:cNvPr id="555" name="Google Shape;555;p18"/>
          <p:cNvCxnSpPr/>
          <p:nvPr/>
        </p:nvCxnSpPr>
        <p:spPr>
          <a:xfrm flipH="1">
            <a:off x="2971800" y="38100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56" name="Google Shape;556;p18"/>
          <p:cNvCxnSpPr/>
          <p:nvPr/>
        </p:nvCxnSpPr>
        <p:spPr>
          <a:xfrm>
            <a:off x="5105400" y="38100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57" name="Google Shape;557;p18"/>
          <p:cNvCxnSpPr/>
          <p:nvPr/>
        </p:nvCxnSpPr>
        <p:spPr>
          <a:xfrm flipH="1">
            <a:off x="8382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58" name="Google Shape;558;p18"/>
          <p:cNvCxnSpPr/>
          <p:nvPr/>
        </p:nvCxnSpPr>
        <p:spPr>
          <a:xfrm flipH="1">
            <a:off x="54102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59" name="Google Shape;559;p18"/>
          <p:cNvCxnSpPr/>
          <p:nvPr/>
        </p:nvCxnSpPr>
        <p:spPr>
          <a:xfrm>
            <a:off x="73914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60" name="Google Shape;560;p18"/>
          <p:cNvCxnSpPr/>
          <p:nvPr/>
        </p:nvCxnSpPr>
        <p:spPr>
          <a:xfrm>
            <a:off x="28194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61" name="Google Shape;561;p18"/>
          <p:cNvCxnSpPr/>
          <p:nvPr/>
        </p:nvCxnSpPr>
        <p:spPr>
          <a:xfrm flipH="1">
            <a:off x="2286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2" name="Google Shape;562;p18"/>
          <p:cNvCxnSpPr/>
          <p:nvPr/>
        </p:nvCxnSpPr>
        <p:spPr>
          <a:xfrm flipH="1">
            <a:off x="1219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3" name="Google Shape;563;p18"/>
          <p:cNvCxnSpPr/>
          <p:nvPr/>
        </p:nvCxnSpPr>
        <p:spPr>
          <a:xfrm flipH="1">
            <a:off x="3124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4" name="Google Shape;564;p18"/>
          <p:cNvCxnSpPr/>
          <p:nvPr/>
        </p:nvCxnSpPr>
        <p:spPr>
          <a:xfrm flipH="1">
            <a:off x="41148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5" name="Google Shape;565;p18"/>
          <p:cNvCxnSpPr/>
          <p:nvPr/>
        </p:nvCxnSpPr>
        <p:spPr>
          <a:xfrm flipH="1">
            <a:off x="48006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6" name="Google Shape;566;p18"/>
          <p:cNvCxnSpPr/>
          <p:nvPr/>
        </p:nvCxnSpPr>
        <p:spPr>
          <a:xfrm flipH="1">
            <a:off x="5791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7" name="Google Shape;567;p18"/>
          <p:cNvCxnSpPr/>
          <p:nvPr/>
        </p:nvCxnSpPr>
        <p:spPr>
          <a:xfrm flipH="1">
            <a:off x="7696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8" name="Google Shape;568;p18"/>
          <p:cNvCxnSpPr/>
          <p:nvPr/>
        </p:nvCxnSpPr>
        <p:spPr>
          <a:xfrm flipH="1">
            <a:off x="86868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69" name="Google Shape;569;p18"/>
          <p:cNvSpPr txBox="1"/>
          <p:nvPr/>
        </p:nvSpPr>
        <p:spPr>
          <a:xfrm>
            <a:off x="228600" y="990600"/>
            <a:ext cx="7239000" cy="2339975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height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a binary tree is measured by counting the number of nodes in the longest possible path from the root of the tree to any of its leaves.  The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height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same as the number of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levels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a binary tree.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height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tree below is 3.</a:t>
            </a:r>
            <a:endParaRPr/>
          </a:p>
        </p:txBody>
      </p:sp>
      <p:pic>
        <p:nvPicPr>
          <p:cNvPr descr="MCHM00017_0000[1]" id="570" name="Google Shape;57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2850" y="914400"/>
            <a:ext cx="158115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9"/>
          <p:cNvSpPr txBox="1"/>
          <p:nvPr>
            <p:ph type="title"/>
          </p:nvPr>
        </p:nvSpPr>
        <p:spPr>
          <a:xfrm>
            <a:off x="0" y="0"/>
            <a:ext cx="9067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Another Height Example</a:t>
            </a:r>
            <a:endParaRPr/>
          </a:p>
        </p:txBody>
      </p:sp>
      <p:grpSp>
        <p:nvGrpSpPr>
          <p:cNvPr id="576" name="Google Shape;576;p19"/>
          <p:cNvGrpSpPr/>
          <p:nvPr/>
        </p:nvGrpSpPr>
        <p:grpSpPr>
          <a:xfrm>
            <a:off x="914400" y="1371600"/>
            <a:ext cx="7162800" cy="5029200"/>
            <a:chOff x="3" y="0"/>
            <a:chExt cx="19994" cy="20004"/>
          </a:xfrm>
        </p:grpSpPr>
        <p:sp>
          <p:nvSpPr>
            <p:cNvPr id="577" name="Google Shape;577;p19"/>
            <p:cNvSpPr txBox="1"/>
            <p:nvPr/>
          </p:nvSpPr>
          <p:spPr>
            <a:xfrm>
              <a:off x="9301" y="0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500</a:t>
              </a:r>
              <a:endParaRPr/>
            </a:p>
          </p:txBody>
        </p:sp>
        <p:sp>
          <p:nvSpPr>
            <p:cNvPr id="578" name="Google Shape;578;p19"/>
            <p:cNvSpPr txBox="1"/>
            <p:nvPr/>
          </p:nvSpPr>
          <p:spPr>
            <a:xfrm>
              <a:off x="4187" y="5003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300</a:t>
              </a:r>
              <a:endParaRPr/>
            </a:p>
          </p:txBody>
        </p:sp>
        <p:sp>
          <p:nvSpPr>
            <p:cNvPr id="579" name="Google Shape;579;p19"/>
            <p:cNvSpPr txBox="1"/>
            <p:nvPr/>
          </p:nvSpPr>
          <p:spPr>
            <a:xfrm>
              <a:off x="14415" y="5003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700</a:t>
              </a:r>
              <a:endParaRPr/>
            </a:p>
          </p:txBody>
        </p:sp>
        <p:sp>
          <p:nvSpPr>
            <p:cNvPr id="580" name="Google Shape;580;p19"/>
            <p:cNvSpPr txBox="1"/>
            <p:nvPr/>
          </p:nvSpPr>
          <p:spPr>
            <a:xfrm>
              <a:off x="1398" y="9377"/>
              <a:ext cx="1397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</a:t>
              </a:r>
              <a:endParaRPr/>
            </a:p>
          </p:txBody>
        </p:sp>
        <p:sp>
          <p:nvSpPr>
            <p:cNvPr id="581" name="Google Shape;581;p19"/>
            <p:cNvSpPr txBox="1"/>
            <p:nvPr/>
          </p:nvSpPr>
          <p:spPr>
            <a:xfrm>
              <a:off x="3" y="14376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150</a:t>
              </a:r>
              <a:endParaRPr/>
            </a:p>
          </p:txBody>
        </p:sp>
        <p:sp>
          <p:nvSpPr>
            <p:cNvPr id="582" name="Google Shape;582;p19"/>
            <p:cNvSpPr txBox="1"/>
            <p:nvPr/>
          </p:nvSpPr>
          <p:spPr>
            <a:xfrm>
              <a:off x="6977" y="9377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400</a:t>
              </a:r>
              <a:endParaRPr/>
            </a:p>
          </p:txBody>
        </p:sp>
        <p:sp>
          <p:nvSpPr>
            <p:cNvPr id="583" name="Google Shape;583;p19"/>
            <p:cNvSpPr txBox="1"/>
            <p:nvPr/>
          </p:nvSpPr>
          <p:spPr>
            <a:xfrm>
              <a:off x="2792" y="14376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250</a:t>
              </a:r>
              <a:endParaRPr/>
            </a:p>
          </p:txBody>
        </p:sp>
        <p:sp>
          <p:nvSpPr>
            <p:cNvPr id="584" name="Google Shape;584;p19"/>
            <p:cNvSpPr txBox="1"/>
            <p:nvPr/>
          </p:nvSpPr>
          <p:spPr>
            <a:xfrm>
              <a:off x="11626" y="9377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600</a:t>
              </a:r>
              <a:endParaRPr/>
            </a:p>
          </p:txBody>
        </p:sp>
        <p:sp>
          <p:nvSpPr>
            <p:cNvPr id="585" name="Google Shape;585;p19"/>
            <p:cNvSpPr txBox="1"/>
            <p:nvPr/>
          </p:nvSpPr>
          <p:spPr>
            <a:xfrm>
              <a:off x="5582" y="14376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350</a:t>
              </a:r>
              <a:endParaRPr/>
            </a:p>
          </p:txBody>
        </p:sp>
        <p:sp>
          <p:nvSpPr>
            <p:cNvPr id="586" name="Google Shape;586;p19"/>
            <p:cNvSpPr txBox="1"/>
            <p:nvPr/>
          </p:nvSpPr>
          <p:spPr>
            <a:xfrm>
              <a:off x="17204" y="9377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800</a:t>
              </a:r>
              <a:endParaRPr/>
            </a:p>
          </p:txBody>
        </p:sp>
        <p:sp>
          <p:nvSpPr>
            <p:cNvPr id="587" name="Google Shape;587;p19"/>
            <p:cNvSpPr txBox="1"/>
            <p:nvPr/>
          </p:nvSpPr>
          <p:spPr>
            <a:xfrm>
              <a:off x="10231" y="14376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550</a:t>
              </a:r>
              <a:endParaRPr/>
            </a:p>
          </p:txBody>
        </p:sp>
        <p:sp>
          <p:nvSpPr>
            <p:cNvPr id="588" name="Google Shape;588;p19"/>
            <p:cNvSpPr txBox="1"/>
            <p:nvPr/>
          </p:nvSpPr>
          <p:spPr>
            <a:xfrm>
              <a:off x="11354" y="18125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575</a:t>
              </a:r>
              <a:endParaRPr/>
            </a:p>
          </p:txBody>
        </p:sp>
        <p:cxnSp>
          <p:nvCxnSpPr>
            <p:cNvPr id="589" name="Google Shape;589;p19"/>
            <p:cNvCxnSpPr/>
            <p:nvPr/>
          </p:nvCxnSpPr>
          <p:spPr>
            <a:xfrm flipH="1">
              <a:off x="4839" y="2035"/>
              <a:ext cx="5153" cy="264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590" name="Google Shape;590;p19"/>
            <p:cNvCxnSpPr/>
            <p:nvPr/>
          </p:nvCxnSpPr>
          <p:spPr>
            <a:xfrm>
              <a:off x="10082" y="2035"/>
              <a:ext cx="4965" cy="264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591" name="Google Shape;591;p19"/>
            <p:cNvCxnSpPr/>
            <p:nvPr/>
          </p:nvCxnSpPr>
          <p:spPr>
            <a:xfrm flipH="1">
              <a:off x="2124" y="6943"/>
              <a:ext cx="2718" cy="201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592" name="Google Shape;592;p19"/>
            <p:cNvCxnSpPr/>
            <p:nvPr/>
          </p:nvCxnSpPr>
          <p:spPr>
            <a:xfrm>
              <a:off x="4839" y="6943"/>
              <a:ext cx="2812" cy="201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593" name="Google Shape;593;p19"/>
            <p:cNvCxnSpPr/>
            <p:nvPr/>
          </p:nvCxnSpPr>
          <p:spPr>
            <a:xfrm flipH="1">
              <a:off x="12329" y="6943"/>
              <a:ext cx="2812" cy="201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594" name="Google Shape;594;p19"/>
            <p:cNvCxnSpPr/>
            <p:nvPr/>
          </p:nvCxnSpPr>
          <p:spPr>
            <a:xfrm>
              <a:off x="15232" y="6943"/>
              <a:ext cx="2624" cy="214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sp>
          <p:nvSpPr>
            <p:cNvPr id="595" name="Google Shape;595;p19"/>
            <p:cNvSpPr txBox="1"/>
            <p:nvPr/>
          </p:nvSpPr>
          <p:spPr>
            <a:xfrm>
              <a:off x="15809" y="14168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750</a:t>
              </a:r>
              <a:endParaRPr/>
            </a:p>
          </p:txBody>
        </p:sp>
        <p:sp>
          <p:nvSpPr>
            <p:cNvPr id="596" name="Google Shape;596;p19"/>
            <p:cNvSpPr txBox="1"/>
            <p:nvPr/>
          </p:nvSpPr>
          <p:spPr>
            <a:xfrm>
              <a:off x="18599" y="14168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850</a:t>
              </a:r>
              <a:endParaRPr/>
            </a:p>
          </p:txBody>
        </p:sp>
        <p:sp>
          <p:nvSpPr>
            <p:cNvPr id="597" name="Google Shape;597;p19"/>
            <p:cNvSpPr txBox="1"/>
            <p:nvPr/>
          </p:nvSpPr>
          <p:spPr>
            <a:xfrm>
              <a:off x="17756" y="17917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825</a:t>
              </a:r>
              <a:endParaRPr/>
            </a:p>
          </p:txBody>
        </p:sp>
        <p:cxnSp>
          <p:nvCxnSpPr>
            <p:cNvPr id="598" name="Google Shape;598;p19"/>
            <p:cNvCxnSpPr/>
            <p:nvPr/>
          </p:nvCxnSpPr>
          <p:spPr>
            <a:xfrm flipH="1">
              <a:off x="720" y="11395"/>
              <a:ext cx="1407" cy="277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599" name="Google Shape;599;p19"/>
            <p:cNvCxnSpPr/>
            <p:nvPr/>
          </p:nvCxnSpPr>
          <p:spPr>
            <a:xfrm>
              <a:off x="2218" y="11521"/>
              <a:ext cx="1314" cy="264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600" name="Google Shape;600;p19"/>
            <p:cNvCxnSpPr/>
            <p:nvPr/>
          </p:nvCxnSpPr>
          <p:spPr>
            <a:xfrm flipH="1">
              <a:off x="6244" y="11395"/>
              <a:ext cx="1407" cy="277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601" name="Google Shape;601;p19"/>
            <p:cNvCxnSpPr/>
            <p:nvPr/>
          </p:nvCxnSpPr>
          <p:spPr>
            <a:xfrm flipH="1">
              <a:off x="10831" y="11395"/>
              <a:ext cx="1502" cy="277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602" name="Google Shape;602;p19"/>
            <p:cNvCxnSpPr/>
            <p:nvPr/>
          </p:nvCxnSpPr>
          <p:spPr>
            <a:xfrm flipH="1">
              <a:off x="16543" y="11395"/>
              <a:ext cx="1407" cy="264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603" name="Google Shape;603;p19"/>
            <p:cNvCxnSpPr/>
            <p:nvPr/>
          </p:nvCxnSpPr>
          <p:spPr>
            <a:xfrm>
              <a:off x="18041" y="11521"/>
              <a:ext cx="1314" cy="252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604" name="Google Shape;604;p19"/>
            <p:cNvCxnSpPr/>
            <p:nvPr/>
          </p:nvCxnSpPr>
          <p:spPr>
            <a:xfrm>
              <a:off x="10925" y="16194"/>
              <a:ext cx="1127" cy="17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605" name="Google Shape;605;p19"/>
            <p:cNvCxnSpPr/>
            <p:nvPr/>
          </p:nvCxnSpPr>
          <p:spPr>
            <a:xfrm flipH="1">
              <a:off x="18415" y="16068"/>
              <a:ext cx="940" cy="164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  <p:cxnSp>
        <p:nvCxnSpPr>
          <p:cNvPr id="606" name="Google Shape;606;p19"/>
          <p:cNvCxnSpPr/>
          <p:nvPr/>
        </p:nvCxnSpPr>
        <p:spPr>
          <a:xfrm>
            <a:off x="1143000" y="1600200"/>
            <a:ext cx="2819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07" name="Google Shape;607;p19"/>
          <p:cNvCxnSpPr/>
          <p:nvPr/>
        </p:nvCxnSpPr>
        <p:spPr>
          <a:xfrm>
            <a:off x="1219200" y="2895600"/>
            <a:ext cx="1143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08" name="Google Shape;608;p19"/>
          <p:cNvCxnSpPr/>
          <p:nvPr/>
        </p:nvCxnSpPr>
        <p:spPr>
          <a:xfrm>
            <a:off x="1143000" y="3962400"/>
            <a:ext cx="2746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09" name="Google Shape;609;p19"/>
          <p:cNvSpPr/>
          <p:nvPr/>
        </p:nvSpPr>
        <p:spPr>
          <a:xfrm>
            <a:off x="6019800" y="1219200"/>
            <a:ext cx="1400175" cy="609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Root </a:t>
            </a:r>
          </a:p>
        </p:txBody>
      </p:sp>
      <p:cxnSp>
        <p:nvCxnSpPr>
          <p:cNvPr id="610" name="Google Shape;610;p19"/>
          <p:cNvCxnSpPr/>
          <p:nvPr/>
        </p:nvCxnSpPr>
        <p:spPr>
          <a:xfrm rot="10800000">
            <a:off x="4876800" y="16002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11" name="Google Shape;611;p19"/>
          <p:cNvSpPr/>
          <p:nvPr/>
        </p:nvSpPr>
        <p:spPr>
          <a:xfrm>
            <a:off x="76200" y="3733800"/>
            <a:ext cx="990600" cy="457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Level 2 </a:t>
            </a:r>
          </a:p>
        </p:txBody>
      </p:sp>
      <p:sp>
        <p:nvSpPr>
          <p:cNvPr id="612" name="Google Shape;612;p19"/>
          <p:cNvSpPr/>
          <p:nvPr/>
        </p:nvSpPr>
        <p:spPr>
          <a:xfrm>
            <a:off x="76200" y="2667000"/>
            <a:ext cx="990600" cy="457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Level 1 </a:t>
            </a:r>
          </a:p>
        </p:txBody>
      </p:sp>
      <p:sp>
        <p:nvSpPr>
          <p:cNvPr id="613" name="Google Shape;613;p19"/>
          <p:cNvSpPr/>
          <p:nvPr/>
        </p:nvSpPr>
        <p:spPr>
          <a:xfrm>
            <a:off x="76200" y="1371600"/>
            <a:ext cx="990600" cy="457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Level 0 </a:t>
            </a:r>
          </a:p>
        </p:txBody>
      </p:sp>
      <p:sp>
        <p:nvSpPr>
          <p:cNvPr id="614" name="Google Shape;614;p19"/>
          <p:cNvSpPr/>
          <p:nvPr/>
        </p:nvSpPr>
        <p:spPr>
          <a:xfrm>
            <a:off x="76200" y="5486400"/>
            <a:ext cx="990600" cy="457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Level 3 </a:t>
            </a:r>
          </a:p>
        </p:txBody>
      </p:sp>
      <p:cxnSp>
        <p:nvCxnSpPr>
          <p:cNvPr id="615" name="Google Shape;615;p19"/>
          <p:cNvCxnSpPr/>
          <p:nvPr/>
        </p:nvCxnSpPr>
        <p:spPr>
          <a:xfrm>
            <a:off x="152400" y="5257800"/>
            <a:ext cx="533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16" name="Google Shape;616;p19"/>
          <p:cNvCxnSpPr/>
          <p:nvPr/>
        </p:nvCxnSpPr>
        <p:spPr>
          <a:xfrm>
            <a:off x="3657600" y="6172200"/>
            <a:ext cx="1143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17" name="Google Shape;617;p19"/>
          <p:cNvSpPr/>
          <p:nvPr/>
        </p:nvSpPr>
        <p:spPr>
          <a:xfrm>
            <a:off x="2514600" y="5943600"/>
            <a:ext cx="990600" cy="457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Level 4 </a:t>
            </a:r>
          </a:p>
        </p:txBody>
      </p:sp>
      <p:sp>
        <p:nvSpPr>
          <p:cNvPr id="618" name="Google Shape;618;p19"/>
          <p:cNvSpPr txBox="1"/>
          <p:nvPr/>
        </p:nvSpPr>
        <p:spPr>
          <a:xfrm>
            <a:off x="3352800" y="1981200"/>
            <a:ext cx="5562600" cy="3800475"/>
          </a:xfrm>
          <a:prstGeom prst="rect">
            <a:avLst/>
          </a:prstGeom>
          <a:solidFill>
            <a:srgbClr val="FAA4F8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binary tree has a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height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5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It is true that the last level is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Level 4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but the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height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refers to 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levels.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similar to an array.  The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size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length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an array is always one greater that the maximum index.  And the first index, like the first level, is always 0.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2514600" y="533400"/>
            <a:ext cx="3429000" cy="2362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chemeClr val="lt1"/>
                    </a:gs>
                    <a:gs pos="100000">
                      <a:srgbClr val="00FF00"/>
                    </a:gs>
                  </a:gsLst>
                  <a:lin ang="5400000" scaled="0"/>
                </a:gradFill>
                <a:latin typeface="Impact"/>
              </a:rPr>
              <a:t>Tree </a:t>
            </a:r>
          </a:p>
        </p:txBody>
      </p:sp>
      <p:sp>
        <p:nvSpPr>
          <p:cNvPr id="96" name="Google Shape;96;p2"/>
          <p:cNvSpPr/>
          <p:nvPr/>
        </p:nvSpPr>
        <p:spPr>
          <a:xfrm>
            <a:off x="457200" y="2743200"/>
            <a:ext cx="8382000" cy="3581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chemeClr val="lt1"/>
                    </a:gs>
                    <a:gs pos="100000">
                      <a:srgbClr val="00FF00"/>
                    </a:gs>
                  </a:gsLst>
                  <a:lin ang="5400000" scaled="0"/>
                </a:gradFill>
                <a:latin typeface="Impact"/>
              </a:rPr>
              <a:t>Vocabulary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0000"/>
            </a:gs>
            <a:gs pos="100000">
              <a:schemeClr val="accent2"/>
            </a:gs>
          </a:gsLst>
          <a:lin ang="5400000" scaled="0"/>
        </a:grad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Cj02307370000[1]" id="623" name="Google Shape;6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3276600"/>
            <a:ext cx="3641725" cy="3468687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20"/>
          <p:cNvSpPr/>
          <p:nvPr/>
        </p:nvSpPr>
        <p:spPr>
          <a:xfrm flipH="1">
            <a:off x="457200" y="990600"/>
            <a:ext cx="8229600" cy="2971800"/>
          </a:xfrm>
          <a:custGeom>
            <a:rect b="b" l="l" r="r" t="t"/>
            <a:pathLst>
              <a:path extrusionOk="0" h="21600" w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lnTo>
                  <a:pt x="10766" y="21600"/>
                </a:lnTo>
                <a:close/>
              </a:path>
            </a:pathLst>
          </a:custGeom>
          <a:solidFill>
            <a:srgbClr val="CCCC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  <a:effectLst>
            <a:outerShdw blurRad="63500" dir="2700000" dist="107763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0"/>
          <p:cNvSpPr txBox="1"/>
          <p:nvPr/>
        </p:nvSpPr>
        <p:spPr>
          <a:xfrm>
            <a:off x="1371600" y="1295400"/>
            <a:ext cx="6858000" cy="150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Linked Lists have some major advantages over arrays, but can you do a </a:t>
            </a:r>
            <a:r>
              <a:rPr b="0" i="1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Binary Search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a Linked List?</a:t>
            </a:r>
            <a:endParaRPr/>
          </a:p>
        </p:txBody>
      </p:sp>
      <p:graphicFrame>
        <p:nvGraphicFramePr>
          <p:cNvPr id="626" name="Google Shape;626;p20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1093775"/>
                <a:gridCol w="4302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Tom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7" name="Google Shape;627;p20"/>
          <p:cNvGraphicFramePr/>
          <p:nvPr/>
        </p:nvGraphicFramePr>
        <p:xfrm>
          <a:off x="19812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1093775"/>
                <a:gridCol w="4302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8" name="Google Shape;628;p20"/>
          <p:cNvGraphicFramePr/>
          <p:nvPr/>
        </p:nvGraphicFramePr>
        <p:xfrm>
          <a:off x="38100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1093775"/>
                <a:gridCol w="4302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Joe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9" name="Google Shape;629;p20"/>
          <p:cNvGraphicFramePr/>
          <p:nvPr/>
        </p:nvGraphicFramePr>
        <p:xfrm>
          <a:off x="56388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1093775"/>
                <a:gridCol w="4302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Meg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0" name="Google Shape;630;p20"/>
          <p:cNvGraphicFramePr/>
          <p:nvPr/>
        </p:nvGraphicFramePr>
        <p:xfrm>
          <a:off x="74676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1093775"/>
                <a:gridCol w="4302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cxnSp>
        <p:nvCxnSpPr>
          <p:cNvPr id="631" name="Google Shape;631;p20"/>
          <p:cNvCxnSpPr/>
          <p:nvPr/>
        </p:nvCxnSpPr>
        <p:spPr>
          <a:xfrm>
            <a:off x="1447800" y="457200"/>
            <a:ext cx="533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32" name="Google Shape;632;p20"/>
          <p:cNvCxnSpPr/>
          <p:nvPr/>
        </p:nvCxnSpPr>
        <p:spPr>
          <a:xfrm>
            <a:off x="3276600" y="457200"/>
            <a:ext cx="533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33" name="Google Shape;633;p20"/>
          <p:cNvCxnSpPr/>
          <p:nvPr/>
        </p:nvCxnSpPr>
        <p:spPr>
          <a:xfrm>
            <a:off x="5105400" y="457200"/>
            <a:ext cx="533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34" name="Google Shape;634;p20"/>
          <p:cNvCxnSpPr/>
          <p:nvPr/>
        </p:nvCxnSpPr>
        <p:spPr>
          <a:xfrm>
            <a:off x="6934200" y="457200"/>
            <a:ext cx="533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35" name="Google Shape;635;p20"/>
          <p:cNvCxnSpPr/>
          <p:nvPr/>
        </p:nvCxnSpPr>
        <p:spPr>
          <a:xfrm flipH="1">
            <a:off x="8534400" y="152400"/>
            <a:ext cx="457200" cy="68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1"/>
          <p:cNvSpPr txBox="1"/>
          <p:nvPr>
            <p:ph type="title"/>
          </p:nvPr>
        </p:nvSpPr>
        <p:spPr>
          <a:xfrm>
            <a:off x="0" y="0"/>
            <a:ext cx="9067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Binary Search Trees</a:t>
            </a:r>
            <a:endParaRPr/>
          </a:p>
        </p:txBody>
      </p:sp>
      <p:graphicFrame>
        <p:nvGraphicFramePr>
          <p:cNvPr id="641" name="Google Shape;641;p21"/>
          <p:cNvGraphicFramePr/>
          <p:nvPr/>
        </p:nvGraphicFramePr>
        <p:xfrm>
          <a:off x="3962400" y="3471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642" name="Google Shape;642;p21"/>
          <p:cNvSpPr txBox="1"/>
          <p:nvPr/>
        </p:nvSpPr>
        <p:spPr>
          <a:xfrm>
            <a:off x="381000" y="1143000"/>
            <a:ext cx="8382000" cy="1736725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6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binary search tree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b="0" i="1" lang="en-US" sz="26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binary tree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 which the </a:t>
            </a:r>
            <a:r>
              <a:rPr b="0" i="1" lang="en-US" sz="26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left child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if it exists, contains a </a:t>
            </a:r>
            <a:r>
              <a:rPr b="1" i="0" lang="en-US" sz="2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lesser value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than the parent.  The </a:t>
            </a:r>
            <a:r>
              <a:rPr b="0" i="1" lang="en-US" sz="26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right child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if it exists, contains a </a:t>
            </a:r>
            <a:r>
              <a:rPr b="1" i="0" lang="en-US" sz="2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greater value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than the parent.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aphicFrame>
        <p:nvGraphicFramePr>
          <p:cNvPr id="643" name="Google Shape;643;p21"/>
          <p:cNvGraphicFramePr/>
          <p:nvPr/>
        </p:nvGraphicFramePr>
        <p:xfrm>
          <a:off x="1676400" y="45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4" name="Google Shape;644;p21"/>
          <p:cNvGraphicFramePr/>
          <p:nvPr/>
        </p:nvGraphicFramePr>
        <p:xfrm>
          <a:off x="2286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5" name="Google Shape;645;p21"/>
          <p:cNvGraphicFramePr/>
          <p:nvPr/>
        </p:nvGraphicFramePr>
        <p:xfrm>
          <a:off x="31242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6" name="Google Shape;646;p21"/>
          <p:cNvGraphicFramePr/>
          <p:nvPr/>
        </p:nvGraphicFramePr>
        <p:xfrm>
          <a:off x="48006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7" name="Google Shape;647;p21"/>
          <p:cNvGraphicFramePr/>
          <p:nvPr/>
        </p:nvGraphicFramePr>
        <p:xfrm>
          <a:off x="76962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8" name="Google Shape;648;p21"/>
          <p:cNvGraphicFramePr/>
          <p:nvPr/>
        </p:nvGraphicFramePr>
        <p:xfrm>
          <a:off x="6248400" y="45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cxnSp>
        <p:nvCxnSpPr>
          <p:cNvPr id="649" name="Google Shape;649;p21"/>
          <p:cNvCxnSpPr/>
          <p:nvPr/>
        </p:nvCxnSpPr>
        <p:spPr>
          <a:xfrm flipH="1">
            <a:off x="2971800" y="38100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50" name="Google Shape;650;p21"/>
          <p:cNvCxnSpPr/>
          <p:nvPr/>
        </p:nvCxnSpPr>
        <p:spPr>
          <a:xfrm>
            <a:off x="5105400" y="38100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51" name="Google Shape;651;p21"/>
          <p:cNvCxnSpPr/>
          <p:nvPr/>
        </p:nvCxnSpPr>
        <p:spPr>
          <a:xfrm flipH="1">
            <a:off x="8382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52" name="Google Shape;652;p21"/>
          <p:cNvCxnSpPr/>
          <p:nvPr/>
        </p:nvCxnSpPr>
        <p:spPr>
          <a:xfrm flipH="1">
            <a:off x="54102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53" name="Google Shape;653;p21"/>
          <p:cNvCxnSpPr/>
          <p:nvPr/>
        </p:nvCxnSpPr>
        <p:spPr>
          <a:xfrm>
            <a:off x="73914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54" name="Google Shape;654;p21"/>
          <p:cNvCxnSpPr/>
          <p:nvPr/>
        </p:nvCxnSpPr>
        <p:spPr>
          <a:xfrm>
            <a:off x="28194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55" name="Google Shape;655;p21"/>
          <p:cNvSpPr/>
          <p:nvPr/>
        </p:nvSpPr>
        <p:spPr>
          <a:xfrm>
            <a:off x="1419225" y="3276600"/>
            <a:ext cx="1400175" cy="609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Root </a:t>
            </a:r>
          </a:p>
        </p:txBody>
      </p:sp>
      <p:cxnSp>
        <p:nvCxnSpPr>
          <p:cNvPr id="656" name="Google Shape;656;p21"/>
          <p:cNvCxnSpPr/>
          <p:nvPr/>
        </p:nvCxnSpPr>
        <p:spPr>
          <a:xfrm>
            <a:off x="2971800" y="35814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57" name="Google Shape;657;p21"/>
          <p:cNvCxnSpPr/>
          <p:nvPr/>
        </p:nvCxnSpPr>
        <p:spPr>
          <a:xfrm flipH="1">
            <a:off x="2286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8" name="Google Shape;658;p21"/>
          <p:cNvCxnSpPr/>
          <p:nvPr/>
        </p:nvCxnSpPr>
        <p:spPr>
          <a:xfrm flipH="1">
            <a:off x="1219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9" name="Google Shape;659;p21"/>
          <p:cNvCxnSpPr/>
          <p:nvPr/>
        </p:nvCxnSpPr>
        <p:spPr>
          <a:xfrm flipH="1">
            <a:off x="3124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0" name="Google Shape;660;p21"/>
          <p:cNvCxnSpPr/>
          <p:nvPr/>
        </p:nvCxnSpPr>
        <p:spPr>
          <a:xfrm flipH="1">
            <a:off x="41148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1" name="Google Shape;661;p21"/>
          <p:cNvCxnSpPr/>
          <p:nvPr/>
        </p:nvCxnSpPr>
        <p:spPr>
          <a:xfrm flipH="1">
            <a:off x="48006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2" name="Google Shape;662;p21"/>
          <p:cNvCxnSpPr/>
          <p:nvPr/>
        </p:nvCxnSpPr>
        <p:spPr>
          <a:xfrm flipH="1">
            <a:off x="5791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3" name="Google Shape;663;p21"/>
          <p:cNvCxnSpPr/>
          <p:nvPr/>
        </p:nvCxnSpPr>
        <p:spPr>
          <a:xfrm flipH="1">
            <a:off x="7696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4" name="Google Shape;664;p21"/>
          <p:cNvCxnSpPr/>
          <p:nvPr/>
        </p:nvCxnSpPr>
        <p:spPr>
          <a:xfrm flipH="1">
            <a:off x="86868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j0285370" id="665" name="Google Shape;66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4950" y="4191000"/>
            <a:ext cx="12128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2"/>
          <p:cNvSpPr txBox="1"/>
          <p:nvPr>
            <p:ph type="title"/>
          </p:nvPr>
        </p:nvSpPr>
        <p:spPr>
          <a:xfrm>
            <a:off x="0" y="0"/>
            <a:ext cx="9067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Another Binary Search Tree</a:t>
            </a:r>
            <a:endParaRPr/>
          </a:p>
        </p:txBody>
      </p:sp>
      <p:sp>
        <p:nvSpPr>
          <p:cNvPr id="671" name="Google Shape;671;p22"/>
          <p:cNvSpPr/>
          <p:nvPr/>
        </p:nvSpPr>
        <p:spPr>
          <a:xfrm>
            <a:off x="1495425" y="1219200"/>
            <a:ext cx="1400175" cy="609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Root </a:t>
            </a:r>
          </a:p>
        </p:txBody>
      </p:sp>
      <p:cxnSp>
        <p:nvCxnSpPr>
          <p:cNvPr id="672" name="Google Shape;672;p22"/>
          <p:cNvCxnSpPr/>
          <p:nvPr/>
        </p:nvCxnSpPr>
        <p:spPr>
          <a:xfrm>
            <a:off x="3048000" y="15240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673" name="Google Shape;673;p22"/>
          <p:cNvGrpSpPr/>
          <p:nvPr/>
        </p:nvGrpSpPr>
        <p:grpSpPr>
          <a:xfrm>
            <a:off x="914400" y="1371600"/>
            <a:ext cx="7162800" cy="5029200"/>
            <a:chOff x="3" y="0"/>
            <a:chExt cx="19994" cy="20004"/>
          </a:xfrm>
        </p:grpSpPr>
        <p:sp>
          <p:nvSpPr>
            <p:cNvPr id="674" name="Google Shape;674;p22"/>
            <p:cNvSpPr txBox="1"/>
            <p:nvPr/>
          </p:nvSpPr>
          <p:spPr>
            <a:xfrm>
              <a:off x="9301" y="0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500</a:t>
              </a:r>
              <a:endParaRPr/>
            </a:p>
          </p:txBody>
        </p:sp>
        <p:sp>
          <p:nvSpPr>
            <p:cNvPr id="675" name="Google Shape;675;p22"/>
            <p:cNvSpPr txBox="1"/>
            <p:nvPr/>
          </p:nvSpPr>
          <p:spPr>
            <a:xfrm>
              <a:off x="4187" y="5003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300</a:t>
              </a:r>
              <a:endParaRPr/>
            </a:p>
          </p:txBody>
        </p:sp>
        <p:sp>
          <p:nvSpPr>
            <p:cNvPr id="676" name="Google Shape;676;p22"/>
            <p:cNvSpPr txBox="1"/>
            <p:nvPr/>
          </p:nvSpPr>
          <p:spPr>
            <a:xfrm>
              <a:off x="14415" y="5003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700</a:t>
              </a:r>
              <a:endParaRPr/>
            </a:p>
          </p:txBody>
        </p:sp>
        <p:sp>
          <p:nvSpPr>
            <p:cNvPr id="677" name="Google Shape;677;p22"/>
            <p:cNvSpPr txBox="1"/>
            <p:nvPr/>
          </p:nvSpPr>
          <p:spPr>
            <a:xfrm>
              <a:off x="1398" y="9377"/>
              <a:ext cx="1397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</a:t>
              </a:r>
              <a:endParaRPr/>
            </a:p>
          </p:txBody>
        </p:sp>
        <p:sp>
          <p:nvSpPr>
            <p:cNvPr id="678" name="Google Shape;678;p22"/>
            <p:cNvSpPr txBox="1"/>
            <p:nvPr/>
          </p:nvSpPr>
          <p:spPr>
            <a:xfrm>
              <a:off x="3" y="14376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150</a:t>
              </a:r>
              <a:endParaRPr/>
            </a:p>
          </p:txBody>
        </p:sp>
        <p:sp>
          <p:nvSpPr>
            <p:cNvPr id="679" name="Google Shape;679;p22"/>
            <p:cNvSpPr txBox="1"/>
            <p:nvPr/>
          </p:nvSpPr>
          <p:spPr>
            <a:xfrm>
              <a:off x="6977" y="9377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400</a:t>
              </a:r>
              <a:endParaRPr/>
            </a:p>
          </p:txBody>
        </p:sp>
        <p:sp>
          <p:nvSpPr>
            <p:cNvPr id="680" name="Google Shape;680;p22"/>
            <p:cNvSpPr txBox="1"/>
            <p:nvPr/>
          </p:nvSpPr>
          <p:spPr>
            <a:xfrm>
              <a:off x="2792" y="14376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250</a:t>
              </a:r>
              <a:endParaRPr/>
            </a:p>
          </p:txBody>
        </p:sp>
        <p:sp>
          <p:nvSpPr>
            <p:cNvPr id="681" name="Google Shape;681;p22"/>
            <p:cNvSpPr txBox="1"/>
            <p:nvPr/>
          </p:nvSpPr>
          <p:spPr>
            <a:xfrm>
              <a:off x="11626" y="9377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600</a:t>
              </a:r>
              <a:endParaRPr/>
            </a:p>
          </p:txBody>
        </p:sp>
        <p:sp>
          <p:nvSpPr>
            <p:cNvPr id="682" name="Google Shape;682;p22"/>
            <p:cNvSpPr txBox="1"/>
            <p:nvPr/>
          </p:nvSpPr>
          <p:spPr>
            <a:xfrm>
              <a:off x="5582" y="14376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350</a:t>
              </a:r>
              <a:endParaRPr/>
            </a:p>
          </p:txBody>
        </p:sp>
        <p:sp>
          <p:nvSpPr>
            <p:cNvPr id="683" name="Google Shape;683;p22"/>
            <p:cNvSpPr txBox="1"/>
            <p:nvPr/>
          </p:nvSpPr>
          <p:spPr>
            <a:xfrm>
              <a:off x="17204" y="9377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800</a:t>
              </a:r>
              <a:endParaRPr/>
            </a:p>
          </p:txBody>
        </p:sp>
        <p:sp>
          <p:nvSpPr>
            <p:cNvPr id="684" name="Google Shape;684;p22"/>
            <p:cNvSpPr txBox="1"/>
            <p:nvPr/>
          </p:nvSpPr>
          <p:spPr>
            <a:xfrm>
              <a:off x="10231" y="14376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550</a:t>
              </a:r>
              <a:endParaRPr/>
            </a:p>
          </p:txBody>
        </p:sp>
        <p:sp>
          <p:nvSpPr>
            <p:cNvPr id="685" name="Google Shape;685;p22"/>
            <p:cNvSpPr txBox="1"/>
            <p:nvPr/>
          </p:nvSpPr>
          <p:spPr>
            <a:xfrm>
              <a:off x="11354" y="18125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575</a:t>
              </a:r>
              <a:endParaRPr/>
            </a:p>
          </p:txBody>
        </p:sp>
        <p:cxnSp>
          <p:nvCxnSpPr>
            <p:cNvPr id="686" name="Google Shape;686;p22"/>
            <p:cNvCxnSpPr/>
            <p:nvPr/>
          </p:nvCxnSpPr>
          <p:spPr>
            <a:xfrm flipH="1">
              <a:off x="4839" y="2035"/>
              <a:ext cx="5153" cy="264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687" name="Google Shape;687;p22"/>
            <p:cNvCxnSpPr/>
            <p:nvPr/>
          </p:nvCxnSpPr>
          <p:spPr>
            <a:xfrm>
              <a:off x="10082" y="2035"/>
              <a:ext cx="4965" cy="264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688" name="Google Shape;688;p22"/>
            <p:cNvCxnSpPr/>
            <p:nvPr/>
          </p:nvCxnSpPr>
          <p:spPr>
            <a:xfrm flipH="1">
              <a:off x="2124" y="6943"/>
              <a:ext cx="2718" cy="201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689" name="Google Shape;689;p22"/>
            <p:cNvCxnSpPr/>
            <p:nvPr/>
          </p:nvCxnSpPr>
          <p:spPr>
            <a:xfrm>
              <a:off x="4839" y="6943"/>
              <a:ext cx="2812" cy="201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690" name="Google Shape;690;p22"/>
            <p:cNvCxnSpPr/>
            <p:nvPr/>
          </p:nvCxnSpPr>
          <p:spPr>
            <a:xfrm flipH="1">
              <a:off x="12329" y="6943"/>
              <a:ext cx="2812" cy="201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691" name="Google Shape;691;p22"/>
            <p:cNvCxnSpPr/>
            <p:nvPr/>
          </p:nvCxnSpPr>
          <p:spPr>
            <a:xfrm>
              <a:off x="15232" y="6943"/>
              <a:ext cx="2624" cy="214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sp>
          <p:nvSpPr>
            <p:cNvPr id="692" name="Google Shape;692;p22"/>
            <p:cNvSpPr txBox="1"/>
            <p:nvPr/>
          </p:nvSpPr>
          <p:spPr>
            <a:xfrm>
              <a:off x="15809" y="14168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750</a:t>
              </a:r>
              <a:endParaRPr/>
            </a:p>
          </p:txBody>
        </p:sp>
        <p:sp>
          <p:nvSpPr>
            <p:cNvPr id="693" name="Google Shape;693;p22"/>
            <p:cNvSpPr txBox="1"/>
            <p:nvPr/>
          </p:nvSpPr>
          <p:spPr>
            <a:xfrm>
              <a:off x="18599" y="14168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850</a:t>
              </a:r>
              <a:endParaRPr/>
            </a:p>
          </p:txBody>
        </p:sp>
        <p:sp>
          <p:nvSpPr>
            <p:cNvPr id="694" name="Google Shape;694;p22"/>
            <p:cNvSpPr txBox="1"/>
            <p:nvPr/>
          </p:nvSpPr>
          <p:spPr>
            <a:xfrm>
              <a:off x="17756" y="17917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825</a:t>
              </a:r>
              <a:endParaRPr/>
            </a:p>
          </p:txBody>
        </p:sp>
        <p:cxnSp>
          <p:nvCxnSpPr>
            <p:cNvPr id="695" name="Google Shape;695;p22"/>
            <p:cNvCxnSpPr/>
            <p:nvPr/>
          </p:nvCxnSpPr>
          <p:spPr>
            <a:xfrm flipH="1">
              <a:off x="720" y="11395"/>
              <a:ext cx="1407" cy="277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696" name="Google Shape;696;p22"/>
            <p:cNvCxnSpPr/>
            <p:nvPr/>
          </p:nvCxnSpPr>
          <p:spPr>
            <a:xfrm>
              <a:off x="2218" y="11521"/>
              <a:ext cx="1314" cy="264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697" name="Google Shape;697;p22"/>
            <p:cNvCxnSpPr/>
            <p:nvPr/>
          </p:nvCxnSpPr>
          <p:spPr>
            <a:xfrm flipH="1">
              <a:off x="6244" y="11395"/>
              <a:ext cx="1407" cy="277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698" name="Google Shape;698;p22"/>
            <p:cNvCxnSpPr/>
            <p:nvPr/>
          </p:nvCxnSpPr>
          <p:spPr>
            <a:xfrm flipH="1">
              <a:off x="10831" y="11395"/>
              <a:ext cx="1502" cy="277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699" name="Google Shape;699;p22"/>
            <p:cNvCxnSpPr/>
            <p:nvPr/>
          </p:nvCxnSpPr>
          <p:spPr>
            <a:xfrm flipH="1">
              <a:off x="16543" y="11395"/>
              <a:ext cx="1407" cy="264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700" name="Google Shape;700;p22"/>
            <p:cNvCxnSpPr/>
            <p:nvPr/>
          </p:nvCxnSpPr>
          <p:spPr>
            <a:xfrm>
              <a:off x="18041" y="11521"/>
              <a:ext cx="1314" cy="252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701" name="Google Shape;701;p22"/>
            <p:cNvCxnSpPr/>
            <p:nvPr/>
          </p:nvCxnSpPr>
          <p:spPr>
            <a:xfrm>
              <a:off x="10925" y="16194"/>
              <a:ext cx="1127" cy="17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702" name="Google Shape;702;p22"/>
            <p:cNvCxnSpPr/>
            <p:nvPr/>
          </p:nvCxnSpPr>
          <p:spPr>
            <a:xfrm flipH="1">
              <a:off x="18415" y="16068"/>
              <a:ext cx="940" cy="164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  <p:sp>
        <p:nvSpPr>
          <p:cNvPr id="703" name="Google Shape;703;p22"/>
          <p:cNvSpPr txBox="1"/>
          <p:nvPr/>
        </p:nvSpPr>
        <p:spPr>
          <a:xfrm>
            <a:off x="0" y="5794375"/>
            <a:ext cx="4800600" cy="1063625"/>
          </a:xfrm>
          <a:prstGeom prst="rect">
            <a:avLst/>
          </a:prstGeom>
          <a:solidFill>
            <a:srgbClr val="FAA4F8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73150" spcFirstLastPara="1" rIns="5485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majority of the program examples in this chapter will be using </a:t>
            </a:r>
            <a:r>
              <a:rPr b="0" i="1" lang="en-US" sz="20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binary search trees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store </a:t>
            </a:r>
            <a:r>
              <a:rPr b="0" i="1" lang="en-US" sz="20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int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values.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3"/>
          <p:cNvSpPr txBox="1"/>
          <p:nvPr/>
        </p:nvSpPr>
        <p:spPr>
          <a:xfrm>
            <a:off x="0" y="0"/>
            <a:ext cx="9144000" cy="6854825"/>
          </a:xfrm>
          <a:prstGeom prst="rect">
            <a:avLst/>
          </a:prstGeom>
          <a:solidFill>
            <a:srgbClr val="FFFF99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TreeNode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TreeNode(Object initValue, TreeNode initLeft, TreeNode initRight)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value = initValue;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left = initLeft;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right = initRight;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Object getValue()						{ return value; 		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TreeNode getLeft()					{ return left; 		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TreeNode getRight()					{ return right; 		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void setValue(Object theNewValue)	{ value = theNewValue; 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void setLeft(TreeNode theNewLeft)	{ left = theNewLeft; 	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void setRight(TreeNode theNewRight)	{ right = theNewRight; 	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private Object 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private TreeNode left;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private TreeNode right;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709" name="Google Shape;709;p23"/>
          <p:cNvSpPr txBox="1"/>
          <p:nvPr>
            <p:ph type="title"/>
          </p:nvPr>
        </p:nvSpPr>
        <p:spPr>
          <a:xfrm>
            <a:off x="0" y="0"/>
            <a:ext cx="8610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Declaring a Binary Tree Node</a:t>
            </a:r>
            <a:b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that stores Objects</a:t>
            </a: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4"/>
          <p:cNvSpPr txBox="1"/>
          <p:nvPr/>
        </p:nvSpPr>
        <p:spPr>
          <a:xfrm>
            <a:off x="0" y="0"/>
            <a:ext cx="9144000" cy="6854825"/>
          </a:xfrm>
          <a:prstGeom prst="rect">
            <a:avLst/>
          </a:prstGeom>
          <a:solidFill>
            <a:srgbClr val="FFFF99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TreeNode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TreeNode(int initValue, TreeNode initLeft, TreeNode initRight)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value = initValue;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left = initLeft;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right = initRight;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int getValue()							{ return value; 		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TreeNode getLeft()					{ return left; 		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TreeNode getRight()					{ return right; 		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void setValue(int theNewValue)		{ value = theNewValue; 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void setLeft(TreeNode theNewLeft)	{ left = theNewLeft; 	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void setRight(TreeNode theNewRight)	{ right = theNewRight; 	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private int 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private TreeNode left;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private TreeNode right;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715" name="Google Shape;715;p24"/>
          <p:cNvSpPr txBox="1"/>
          <p:nvPr>
            <p:ph type="title"/>
          </p:nvPr>
        </p:nvSpPr>
        <p:spPr>
          <a:xfrm>
            <a:off x="0" y="0"/>
            <a:ext cx="8610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Declaring a Binary Tree Node</a:t>
            </a:r>
            <a:b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that stores ints</a:t>
            </a: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5"/>
          <p:cNvSpPr txBox="1"/>
          <p:nvPr/>
        </p:nvSpPr>
        <p:spPr>
          <a:xfrm>
            <a:off x="0" y="0"/>
            <a:ext cx="9144000" cy="6883400"/>
          </a:xfrm>
          <a:prstGeom prst="rect">
            <a:avLst/>
          </a:prstGeom>
          <a:solidFill>
            <a:srgbClr val="FFFF99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Java3501.java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This program creates a three-noded binary tree.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Each tree node is accessed directly with its own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reference variable.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Java3501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 args[])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System.out.println("\nJAVA3501.JAVA\n");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TreeNode t1 = new TreeNode(400,null,null);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TreeNode t2 = new TreeNode(800,null,null);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TreeNode root = new TreeNode(600,t1,t2);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System.out.println("Left Child:  " + t1.getValue());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System.out.println("Parent:      " + root.getValue());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System.out.println("Right Child: " + t2.getValue());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System.out.println();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graphicFrame>
        <p:nvGraphicFramePr>
          <p:cNvPr id="721" name="Google Shape;721;p25"/>
          <p:cNvGraphicFramePr/>
          <p:nvPr/>
        </p:nvGraphicFramePr>
        <p:xfrm>
          <a:off x="52578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8382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722" name="Google Shape;722;p25"/>
          <p:cNvCxnSpPr/>
          <p:nvPr/>
        </p:nvCxnSpPr>
        <p:spPr>
          <a:xfrm flipH="1">
            <a:off x="5257800" y="21336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3" name="Google Shape;723;p25"/>
          <p:cNvCxnSpPr/>
          <p:nvPr/>
        </p:nvCxnSpPr>
        <p:spPr>
          <a:xfrm flipH="1">
            <a:off x="6400800" y="21336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24" name="Google Shape;724;p25"/>
          <p:cNvSpPr/>
          <p:nvPr/>
        </p:nvSpPr>
        <p:spPr>
          <a:xfrm>
            <a:off x="7543800" y="228600"/>
            <a:ext cx="1066800" cy="457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Root </a:t>
            </a:r>
          </a:p>
        </p:txBody>
      </p:sp>
      <p:cxnSp>
        <p:nvCxnSpPr>
          <p:cNvPr id="725" name="Google Shape;725;p25"/>
          <p:cNvCxnSpPr/>
          <p:nvPr/>
        </p:nvCxnSpPr>
        <p:spPr>
          <a:xfrm>
            <a:off x="7162800" y="457200"/>
            <a:ext cx="0" cy="4572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26" name="Google Shape;726;p25"/>
          <p:cNvCxnSpPr/>
          <p:nvPr/>
        </p:nvCxnSpPr>
        <p:spPr>
          <a:xfrm>
            <a:off x="7138987" y="457200"/>
            <a:ext cx="320675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aphicFrame>
        <p:nvGraphicFramePr>
          <p:cNvPr id="727" name="Google Shape;727;p25"/>
          <p:cNvGraphicFramePr/>
          <p:nvPr/>
        </p:nvGraphicFramePr>
        <p:xfrm>
          <a:off x="75438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8382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728" name="Google Shape;728;p25"/>
          <p:cNvCxnSpPr/>
          <p:nvPr/>
        </p:nvCxnSpPr>
        <p:spPr>
          <a:xfrm flipH="1">
            <a:off x="7543800" y="21336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9" name="Google Shape;729;p25"/>
          <p:cNvCxnSpPr/>
          <p:nvPr/>
        </p:nvCxnSpPr>
        <p:spPr>
          <a:xfrm flipH="1">
            <a:off x="8686800" y="21336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aphicFrame>
        <p:nvGraphicFramePr>
          <p:cNvPr id="730" name="Google Shape;730;p25"/>
          <p:cNvGraphicFramePr/>
          <p:nvPr/>
        </p:nvGraphicFramePr>
        <p:xfrm>
          <a:off x="640080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8382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731" name="Google Shape;731;p25"/>
          <p:cNvCxnSpPr/>
          <p:nvPr/>
        </p:nvCxnSpPr>
        <p:spPr>
          <a:xfrm>
            <a:off x="7696200" y="1219200"/>
            <a:ext cx="581025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32" name="Google Shape;732;p25"/>
          <p:cNvCxnSpPr/>
          <p:nvPr/>
        </p:nvCxnSpPr>
        <p:spPr>
          <a:xfrm flipH="1">
            <a:off x="5943600" y="1219200"/>
            <a:ext cx="609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733" name="Google Shape;73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3581400"/>
            <a:ext cx="27432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26"/>
          <p:cNvSpPr txBox="1"/>
          <p:nvPr/>
        </p:nvSpPr>
        <p:spPr>
          <a:xfrm>
            <a:off x="0" y="0"/>
            <a:ext cx="9144000" cy="6884987"/>
          </a:xfrm>
          <a:prstGeom prst="rect">
            <a:avLst/>
          </a:prstGeom>
          <a:solidFill>
            <a:srgbClr val="FFFF99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Java3502.java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This program accesses the left-child and right-child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nodes indirectly from the root node and performs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an inorder tree traversal.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Java3502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 args[])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System.out.println("\nJAVA3502.JAVA\n");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TreeNode t1 = new TreeNode(400,null,null);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TreeNode t2 = new TreeNode(800,null,null);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TreeNode root = new TreeNode(600,t1,t2);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System.out.println("IN-ORDER TREE TRAVERSAL");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System.out.println("Left Child:  " + root.getLeft().getValue());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System.out.println("Parent:      " + root.getValue());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System.out.println("Right Child: " + root.getRight().getValue());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graphicFrame>
        <p:nvGraphicFramePr>
          <p:cNvPr id="739" name="Google Shape;739;p26"/>
          <p:cNvGraphicFramePr/>
          <p:nvPr/>
        </p:nvGraphicFramePr>
        <p:xfrm>
          <a:off x="52578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8382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740" name="Google Shape;740;p26"/>
          <p:cNvCxnSpPr/>
          <p:nvPr/>
        </p:nvCxnSpPr>
        <p:spPr>
          <a:xfrm flipH="1">
            <a:off x="5257800" y="21336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41" name="Google Shape;741;p26"/>
          <p:cNvCxnSpPr/>
          <p:nvPr/>
        </p:nvCxnSpPr>
        <p:spPr>
          <a:xfrm flipH="1">
            <a:off x="6400800" y="21336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42" name="Google Shape;742;p26"/>
          <p:cNvSpPr/>
          <p:nvPr/>
        </p:nvSpPr>
        <p:spPr>
          <a:xfrm>
            <a:off x="7543800" y="228600"/>
            <a:ext cx="1066800" cy="457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Root </a:t>
            </a:r>
          </a:p>
        </p:txBody>
      </p:sp>
      <p:cxnSp>
        <p:nvCxnSpPr>
          <p:cNvPr id="743" name="Google Shape;743;p26"/>
          <p:cNvCxnSpPr/>
          <p:nvPr/>
        </p:nvCxnSpPr>
        <p:spPr>
          <a:xfrm>
            <a:off x="7162800" y="457200"/>
            <a:ext cx="0" cy="4572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44" name="Google Shape;744;p26"/>
          <p:cNvCxnSpPr/>
          <p:nvPr/>
        </p:nvCxnSpPr>
        <p:spPr>
          <a:xfrm>
            <a:off x="7138987" y="457200"/>
            <a:ext cx="320675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aphicFrame>
        <p:nvGraphicFramePr>
          <p:cNvPr id="745" name="Google Shape;745;p26"/>
          <p:cNvGraphicFramePr/>
          <p:nvPr/>
        </p:nvGraphicFramePr>
        <p:xfrm>
          <a:off x="75438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8382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746" name="Google Shape;746;p26"/>
          <p:cNvCxnSpPr/>
          <p:nvPr/>
        </p:nvCxnSpPr>
        <p:spPr>
          <a:xfrm flipH="1">
            <a:off x="7543800" y="21336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47" name="Google Shape;747;p26"/>
          <p:cNvCxnSpPr/>
          <p:nvPr/>
        </p:nvCxnSpPr>
        <p:spPr>
          <a:xfrm flipH="1">
            <a:off x="8686800" y="21336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aphicFrame>
        <p:nvGraphicFramePr>
          <p:cNvPr id="748" name="Google Shape;748;p26"/>
          <p:cNvGraphicFramePr/>
          <p:nvPr/>
        </p:nvGraphicFramePr>
        <p:xfrm>
          <a:off x="640080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8382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749" name="Google Shape;749;p26"/>
          <p:cNvCxnSpPr/>
          <p:nvPr/>
        </p:nvCxnSpPr>
        <p:spPr>
          <a:xfrm>
            <a:off x="7696200" y="1219200"/>
            <a:ext cx="581025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50" name="Google Shape;750;p26"/>
          <p:cNvCxnSpPr/>
          <p:nvPr/>
        </p:nvCxnSpPr>
        <p:spPr>
          <a:xfrm flipH="1">
            <a:off x="5943600" y="1219200"/>
            <a:ext cx="609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751" name="Google Shape;75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2895600"/>
            <a:ext cx="29718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27"/>
          <p:cNvSpPr txBox="1"/>
          <p:nvPr/>
        </p:nvSpPr>
        <p:spPr>
          <a:xfrm>
            <a:off x="0" y="0"/>
            <a:ext cx="9144000" cy="6854825"/>
          </a:xfrm>
          <a:prstGeom prst="rect">
            <a:avLst/>
          </a:prstGeom>
          <a:solidFill>
            <a:srgbClr val="FFFF99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Java3503.java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This program accesses the left-child and right-child nodes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indirectly from the root node and performs a preorder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tree traversal.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Java3503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 args[])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System.out.println("\nJAVA3503.JAVA\n");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TreeNode t1 = new TreeNode(400,null,null);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TreeNode t2 = new TreeNode(800,null,null);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TreeNode root = new TreeNode(600,t1,t2);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System.out.println("PRE-ORDER TREE TRAVERSAL");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System.out.println("Parent:      " + root.getValue());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System.out.println("Left Child:  " + root.getLeft().getValue());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System.out.println("Right Child: " + root.getRight().getValue());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graphicFrame>
        <p:nvGraphicFramePr>
          <p:cNvPr id="757" name="Google Shape;757;p27"/>
          <p:cNvGraphicFramePr/>
          <p:nvPr/>
        </p:nvGraphicFramePr>
        <p:xfrm>
          <a:off x="52578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8382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758" name="Google Shape;758;p27"/>
          <p:cNvCxnSpPr/>
          <p:nvPr/>
        </p:nvCxnSpPr>
        <p:spPr>
          <a:xfrm flipH="1">
            <a:off x="5257800" y="21336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59" name="Google Shape;759;p27"/>
          <p:cNvCxnSpPr/>
          <p:nvPr/>
        </p:nvCxnSpPr>
        <p:spPr>
          <a:xfrm flipH="1">
            <a:off x="6400800" y="21336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60" name="Google Shape;760;p27"/>
          <p:cNvSpPr/>
          <p:nvPr/>
        </p:nvSpPr>
        <p:spPr>
          <a:xfrm>
            <a:off x="7543800" y="228600"/>
            <a:ext cx="1066800" cy="457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Root </a:t>
            </a:r>
          </a:p>
        </p:txBody>
      </p:sp>
      <p:cxnSp>
        <p:nvCxnSpPr>
          <p:cNvPr id="761" name="Google Shape;761;p27"/>
          <p:cNvCxnSpPr/>
          <p:nvPr/>
        </p:nvCxnSpPr>
        <p:spPr>
          <a:xfrm>
            <a:off x="7162800" y="457200"/>
            <a:ext cx="0" cy="4572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62" name="Google Shape;762;p27"/>
          <p:cNvCxnSpPr/>
          <p:nvPr/>
        </p:nvCxnSpPr>
        <p:spPr>
          <a:xfrm>
            <a:off x="7138987" y="457200"/>
            <a:ext cx="320675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aphicFrame>
        <p:nvGraphicFramePr>
          <p:cNvPr id="763" name="Google Shape;763;p27"/>
          <p:cNvGraphicFramePr/>
          <p:nvPr/>
        </p:nvGraphicFramePr>
        <p:xfrm>
          <a:off x="75438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8382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764" name="Google Shape;764;p27"/>
          <p:cNvCxnSpPr/>
          <p:nvPr/>
        </p:nvCxnSpPr>
        <p:spPr>
          <a:xfrm flipH="1">
            <a:off x="7543800" y="21336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5" name="Google Shape;765;p27"/>
          <p:cNvCxnSpPr/>
          <p:nvPr/>
        </p:nvCxnSpPr>
        <p:spPr>
          <a:xfrm flipH="1">
            <a:off x="8686800" y="21336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aphicFrame>
        <p:nvGraphicFramePr>
          <p:cNvPr id="766" name="Google Shape;766;p27"/>
          <p:cNvGraphicFramePr/>
          <p:nvPr/>
        </p:nvGraphicFramePr>
        <p:xfrm>
          <a:off x="640080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8382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767" name="Google Shape;767;p27"/>
          <p:cNvCxnSpPr/>
          <p:nvPr/>
        </p:nvCxnSpPr>
        <p:spPr>
          <a:xfrm>
            <a:off x="7696200" y="1219200"/>
            <a:ext cx="581025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68" name="Google Shape;768;p27"/>
          <p:cNvCxnSpPr/>
          <p:nvPr/>
        </p:nvCxnSpPr>
        <p:spPr>
          <a:xfrm flipH="1">
            <a:off x="5943600" y="1219200"/>
            <a:ext cx="609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769" name="Google Shape;76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2895600"/>
            <a:ext cx="29718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8"/>
          <p:cNvSpPr txBox="1"/>
          <p:nvPr/>
        </p:nvSpPr>
        <p:spPr>
          <a:xfrm>
            <a:off x="0" y="0"/>
            <a:ext cx="9144000" cy="6854825"/>
          </a:xfrm>
          <a:prstGeom prst="rect">
            <a:avLst/>
          </a:prstGeom>
          <a:solidFill>
            <a:srgbClr val="FFFF99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Java3504.java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This program accesses the left-child and right-child nodes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indirectly from the root node and performs a postorder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tree traversal.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Java3504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 args[])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System.out.println("\nJAVA3504.JAVA\n");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TreeNode t1 = new TreeNode(400,null,null);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TreeNode t2 = new TreeNode(800,null,null);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TreeNode root = new TreeNode(600,t1,t2);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System.out.println("POST-ORDER TREE TRAVERSAL");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System.out.println("Left Child:  " + root.getLeft().getValue());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System.out.println("Right Child: " + root.getRight().getValue());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System.out.println("Parent:      " + root.getValue());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graphicFrame>
        <p:nvGraphicFramePr>
          <p:cNvPr id="775" name="Google Shape;775;p28"/>
          <p:cNvGraphicFramePr/>
          <p:nvPr/>
        </p:nvGraphicFramePr>
        <p:xfrm>
          <a:off x="52578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8382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776" name="Google Shape;776;p28"/>
          <p:cNvCxnSpPr/>
          <p:nvPr/>
        </p:nvCxnSpPr>
        <p:spPr>
          <a:xfrm flipH="1">
            <a:off x="5257800" y="21336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7" name="Google Shape;777;p28"/>
          <p:cNvCxnSpPr/>
          <p:nvPr/>
        </p:nvCxnSpPr>
        <p:spPr>
          <a:xfrm flipH="1">
            <a:off x="6400800" y="21336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78" name="Google Shape;778;p28"/>
          <p:cNvSpPr/>
          <p:nvPr/>
        </p:nvSpPr>
        <p:spPr>
          <a:xfrm>
            <a:off x="7543800" y="228600"/>
            <a:ext cx="1066800" cy="457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Root </a:t>
            </a:r>
          </a:p>
        </p:txBody>
      </p:sp>
      <p:cxnSp>
        <p:nvCxnSpPr>
          <p:cNvPr id="779" name="Google Shape;779;p28"/>
          <p:cNvCxnSpPr/>
          <p:nvPr/>
        </p:nvCxnSpPr>
        <p:spPr>
          <a:xfrm>
            <a:off x="7162800" y="457200"/>
            <a:ext cx="0" cy="4572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0" name="Google Shape;780;p28"/>
          <p:cNvCxnSpPr/>
          <p:nvPr/>
        </p:nvCxnSpPr>
        <p:spPr>
          <a:xfrm>
            <a:off x="7138987" y="457200"/>
            <a:ext cx="320675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aphicFrame>
        <p:nvGraphicFramePr>
          <p:cNvPr id="781" name="Google Shape;781;p28"/>
          <p:cNvGraphicFramePr/>
          <p:nvPr/>
        </p:nvGraphicFramePr>
        <p:xfrm>
          <a:off x="75438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8382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782" name="Google Shape;782;p28"/>
          <p:cNvCxnSpPr/>
          <p:nvPr/>
        </p:nvCxnSpPr>
        <p:spPr>
          <a:xfrm flipH="1">
            <a:off x="7543800" y="21336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3" name="Google Shape;783;p28"/>
          <p:cNvCxnSpPr/>
          <p:nvPr/>
        </p:nvCxnSpPr>
        <p:spPr>
          <a:xfrm flipH="1">
            <a:off x="8686800" y="21336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aphicFrame>
        <p:nvGraphicFramePr>
          <p:cNvPr id="784" name="Google Shape;784;p28"/>
          <p:cNvGraphicFramePr/>
          <p:nvPr/>
        </p:nvGraphicFramePr>
        <p:xfrm>
          <a:off x="640080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8382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785" name="Google Shape;785;p28"/>
          <p:cNvCxnSpPr/>
          <p:nvPr/>
        </p:nvCxnSpPr>
        <p:spPr>
          <a:xfrm>
            <a:off x="7696200" y="1219200"/>
            <a:ext cx="581025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6" name="Google Shape;786;p28"/>
          <p:cNvCxnSpPr/>
          <p:nvPr/>
        </p:nvCxnSpPr>
        <p:spPr>
          <a:xfrm flipH="1">
            <a:off x="5943600" y="1219200"/>
            <a:ext cx="609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787" name="Google Shape;78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2895600"/>
            <a:ext cx="29718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0000"/>
            </a:gs>
            <a:gs pos="100000">
              <a:schemeClr val="accent2"/>
            </a:gs>
          </a:gsLst>
          <a:lin ang="5400000" scaled="0"/>
        </a:gradFill>
      </p:bgPr>
    </p:bg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Cj02307370000[1]" id="792" name="Google Shape;79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3124200"/>
            <a:ext cx="3641725" cy="3468687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29"/>
          <p:cNvSpPr/>
          <p:nvPr/>
        </p:nvSpPr>
        <p:spPr>
          <a:xfrm flipH="1">
            <a:off x="457200" y="609600"/>
            <a:ext cx="8229600" cy="2971800"/>
          </a:xfrm>
          <a:custGeom>
            <a:rect b="b" l="l" r="r" t="t"/>
            <a:pathLst>
              <a:path extrusionOk="0" h="21600" w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lnTo>
                  <a:pt x="10766" y="21600"/>
                </a:lnTo>
                <a:close/>
              </a:path>
            </a:pathLst>
          </a:custGeom>
          <a:solidFill>
            <a:srgbClr val="CCCC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  <a:effectLst>
            <a:outerShdw blurRad="63500" dir="2700000" dist="107763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29"/>
          <p:cNvSpPr txBox="1"/>
          <p:nvPr/>
        </p:nvSpPr>
        <p:spPr>
          <a:xfrm>
            <a:off x="1447800" y="914400"/>
            <a:ext cx="6400800" cy="150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In-order, pre-order and post-order? Does that have anything to do with in-fix, pre-fix and post-fix notations?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3"/>
          <p:cNvCxnSpPr/>
          <p:nvPr/>
        </p:nvCxnSpPr>
        <p:spPr>
          <a:xfrm flipH="1">
            <a:off x="2971800" y="38100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2" name="Google Shape;102;p3"/>
          <p:cNvCxnSpPr/>
          <p:nvPr/>
        </p:nvCxnSpPr>
        <p:spPr>
          <a:xfrm>
            <a:off x="5105400" y="38100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3" name="Google Shape;103;p3"/>
          <p:cNvCxnSpPr/>
          <p:nvPr/>
        </p:nvCxnSpPr>
        <p:spPr>
          <a:xfrm flipH="1">
            <a:off x="8382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4" name="Google Shape;104;p3"/>
          <p:cNvCxnSpPr/>
          <p:nvPr/>
        </p:nvCxnSpPr>
        <p:spPr>
          <a:xfrm flipH="1">
            <a:off x="54102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5" name="Google Shape;105;p3"/>
          <p:cNvCxnSpPr/>
          <p:nvPr/>
        </p:nvCxnSpPr>
        <p:spPr>
          <a:xfrm>
            <a:off x="73914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6" name="Google Shape;106;p3"/>
          <p:cNvCxnSpPr/>
          <p:nvPr/>
        </p:nvCxnSpPr>
        <p:spPr>
          <a:xfrm>
            <a:off x="28194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7" name="Google Shape;107;p3"/>
          <p:cNvCxnSpPr/>
          <p:nvPr/>
        </p:nvCxnSpPr>
        <p:spPr>
          <a:xfrm>
            <a:off x="2330450" y="5181600"/>
            <a:ext cx="0" cy="6858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8" name="Google Shape;108;p3"/>
          <p:cNvCxnSpPr/>
          <p:nvPr/>
        </p:nvCxnSpPr>
        <p:spPr>
          <a:xfrm>
            <a:off x="6902450" y="5181600"/>
            <a:ext cx="0" cy="6858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9" name="Google Shape;109;p3"/>
          <p:cNvSpPr txBox="1"/>
          <p:nvPr>
            <p:ph type="title"/>
          </p:nvPr>
        </p:nvSpPr>
        <p:spPr>
          <a:xfrm>
            <a:off x="0" y="0"/>
            <a:ext cx="9067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Trees</a:t>
            </a:r>
            <a:endParaRPr/>
          </a:p>
        </p:txBody>
      </p:sp>
      <p:graphicFrame>
        <p:nvGraphicFramePr>
          <p:cNvPr id="110" name="Google Shape;110;p3"/>
          <p:cNvGraphicFramePr/>
          <p:nvPr/>
        </p:nvGraphicFramePr>
        <p:xfrm>
          <a:off x="3962400" y="345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12954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sp>
        <p:nvSpPr>
          <p:cNvPr id="111" name="Google Shape;111;p3"/>
          <p:cNvSpPr txBox="1"/>
          <p:nvPr/>
        </p:nvSpPr>
        <p:spPr>
          <a:xfrm>
            <a:off x="381000" y="1066800"/>
            <a:ext cx="8382000" cy="1857375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tree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data structure that starts with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root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node that can be linked to 1 or more additional nodes.  Furthermore, each node can be linked to one or more additional nodes.</a:t>
            </a:r>
            <a:endParaRPr/>
          </a:p>
        </p:txBody>
      </p:sp>
      <p:graphicFrame>
        <p:nvGraphicFramePr>
          <p:cNvPr id="112" name="Google Shape;112;p3"/>
          <p:cNvGraphicFramePr/>
          <p:nvPr/>
        </p:nvGraphicFramePr>
        <p:xfrm>
          <a:off x="1676400" y="45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12954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Google Shape;113;p3"/>
          <p:cNvGraphicFramePr/>
          <p:nvPr/>
        </p:nvGraphicFramePr>
        <p:xfrm>
          <a:off x="2286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12954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" name="Google Shape;114;p3"/>
          <p:cNvGraphicFramePr/>
          <p:nvPr/>
        </p:nvGraphicFramePr>
        <p:xfrm>
          <a:off x="16764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12954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" name="Google Shape;115;p3"/>
          <p:cNvGraphicFramePr/>
          <p:nvPr/>
        </p:nvGraphicFramePr>
        <p:xfrm>
          <a:off x="31242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12954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" name="Google Shape;116;p3"/>
          <p:cNvGraphicFramePr/>
          <p:nvPr/>
        </p:nvGraphicFramePr>
        <p:xfrm>
          <a:off x="48006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12954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Google Shape;117;p3"/>
          <p:cNvGraphicFramePr/>
          <p:nvPr/>
        </p:nvGraphicFramePr>
        <p:xfrm>
          <a:off x="62484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12954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Google Shape;118;p3"/>
          <p:cNvGraphicFramePr/>
          <p:nvPr/>
        </p:nvGraphicFramePr>
        <p:xfrm>
          <a:off x="76962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12954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N9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Google Shape;119;p3"/>
          <p:cNvGraphicFramePr/>
          <p:nvPr/>
        </p:nvGraphicFramePr>
        <p:xfrm>
          <a:off x="6248400" y="45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12192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sp>
        <p:nvSpPr>
          <p:cNvPr id="120" name="Google Shape;120;p3"/>
          <p:cNvSpPr/>
          <p:nvPr/>
        </p:nvSpPr>
        <p:spPr>
          <a:xfrm>
            <a:off x="1419225" y="3276600"/>
            <a:ext cx="1400175" cy="609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Root </a:t>
            </a:r>
          </a:p>
        </p:txBody>
      </p:sp>
      <p:cxnSp>
        <p:nvCxnSpPr>
          <p:cNvPr id="121" name="Google Shape;121;p3"/>
          <p:cNvCxnSpPr/>
          <p:nvPr/>
        </p:nvCxnSpPr>
        <p:spPr>
          <a:xfrm>
            <a:off x="2971800" y="35814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descr="j0157719" id="122" name="Google Shape;1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8600" y="0"/>
            <a:ext cx="12954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174821" id="123" name="Google Shape;12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9865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215339" id="124" name="Google Shape;12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62425" y="4211637"/>
            <a:ext cx="1171575" cy="1655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0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Traversing a Linked List</a:t>
            </a:r>
            <a:endParaRPr/>
          </a:p>
        </p:txBody>
      </p:sp>
      <p:sp>
        <p:nvSpPr>
          <p:cNvPr id="800" name="Google Shape;800;p30"/>
          <p:cNvSpPr txBox="1"/>
          <p:nvPr/>
        </p:nvSpPr>
        <p:spPr>
          <a:xfrm>
            <a:off x="533400" y="1219200"/>
            <a:ext cx="8077200" cy="3394075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linked list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like the one below, can be traversed with a simple </a:t>
            </a:r>
            <a:r>
              <a:rPr b="0" i="1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while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loop.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01" name="Google Shape;801;p30"/>
          <p:cNvGraphicFramePr/>
          <p:nvPr/>
        </p:nvGraphicFramePr>
        <p:xfrm>
          <a:off x="152400" y="4995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1093775"/>
                <a:gridCol w="4302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Tom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2" name="Google Shape;802;p30"/>
          <p:cNvGraphicFramePr/>
          <p:nvPr/>
        </p:nvGraphicFramePr>
        <p:xfrm>
          <a:off x="1981200" y="4995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1093775"/>
                <a:gridCol w="4302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3" name="Google Shape;803;p30"/>
          <p:cNvGraphicFramePr/>
          <p:nvPr/>
        </p:nvGraphicFramePr>
        <p:xfrm>
          <a:off x="3810000" y="4995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1093775"/>
                <a:gridCol w="4302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Joe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4" name="Google Shape;804;p30"/>
          <p:cNvGraphicFramePr/>
          <p:nvPr/>
        </p:nvGraphicFramePr>
        <p:xfrm>
          <a:off x="5638800" y="4995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1093775"/>
                <a:gridCol w="4302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Meg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5" name="Google Shape;805;p30"/>
          <p:cNvGraphicFramePr/>
          <p:nvPr/>
        </p:nvGraphicFramePr>
        <p:xfrm>
          <a:off x="7467600" y="4995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1093775"/>
                <a:gridCol w="4302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cxnSp>
        <p:nvCxnSpPr>
          <p:cNvPr id="806" name="Google Shape;806;p30"/>
          <p:cNvCxnSpPr/>
          <p:nvPr/>
        </p:nvCxnSpPr>
        <p:spPr>
          <a:xfrm>
            <a:off x="1447800" y="5300662"/>
            <a:ext cx="533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07" name="Google Shape;807;p30"/>
          <p:cNvCxnSpPr/>
          <p:nvPr/>
        </p:nvCxnSpPr>
        <p:spPr>
          <a:xfrm>
            <a:off x="3276600" y="5300662"/>
            <a:ext cx="533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08" name="Google Shape;808;p30"/>
          <p:cNvCxnSpPr/>
          <p:nvPr/>
        </p:nvCxnSpPr>
        <p:spPr>
          <a:xfrm>
            <a:off x="5105400" y="5300662"/>
            <a:ext cx="533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09" name="Google Shape;809;p30"/>
          <p:cNvCxnSpPr/>
          <p:nvPr/>
        </p:nvCxnSpPr>
        <p:spPr>
          <a:xfrm>
            <a:off x="6934200" y="5300662"/>
            <a:ext cx="533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10" name="Google Shape;810;p30"/>
          <p:cNvCxnSpPr/>
          <p:nvPr/>
        </p:nvCxnSpPr>
        <p:spPr>
          <a:xfrm flipH="1">
            <a:off x="8534400" y="4995862"/>
            <a:ext cx="457200" cy="68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11" name="Google Shape;811;p30"/>
          <p:cNvSpPr/>
          <p:nvPr/>
        </p:nvSpPr>
        <p:spPr>
          <a:xfrm>
            <a:off x="228600" y="6138862"/>
            <a:ext cx="1143000" cy="56673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first </a:t>
            </a:r>
          </a:p>
        </p:txBody>
      </p:sp>
      <p:cxnSp>
        <p:nvCxnSpPr>
          <p:cNvPr id="812" name="Google Shape;812;p30"/>
          <p:cNvCxnSpPr/>
          <p:nvPr/>
        </p:nvCxnSpPr>
        <p:spPr>
          <a:xfrm rot="10800000">
            <a:off x="838200" y="5681662"/>
            <a:ext cx="0" cy="533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13" name="Google Shape;813;p30"/>
          <p:cNvSpPr txBox="1"/>
          <p:nvPr/>
        </p:nvSpPr>
        <p:spPr>
          <a:xfrm>
            <a:off x="838200" y="2362200"/>
            <a:ext cx="7467600" cy="1974850"/>
          </a:xfrm>
          <a:prstGeom prst="rect">
            <a:avLst/>
          </a:prstGeom>
          <a:solidFill>
            <a:srgbClr val="FFFF99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(first !=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System.out.println(first.getValue());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first = first.getNext();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1"/>
          <p:cNvSpPr txBox="1"/>
          <p:nvPr>
            <p:ph type="title"/>
          </p:nvPr>
        </p:nvSpPr>
        <p:spPr>
          <a:xfrm>
            <a:off x="0" y="0"/>
            <a:ext cx="9067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b="0" i="0" lang="en-US" sz="40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How would you traverse this?</a:t>
            </a:r>
            <a:endParaRPr/>
          </a:p>
        </p:txBody>
      </p:sp>
      <p:sp>
        <p:nvSpPr>
          <p:cNvPr id="819" name="Google Shape;819;p31"/>
          <p:cNvSpPr/>
          <p:nvPr/>
        </p:nvSpPr>
        <p:spPr>
          <a:xfrm>
            <a:off x="1495425" y="1219200"/>
            <a:ext cx="1400175" cy="609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Root </a:t>
            </a:r>
          </a:p>
        </p:txBody>
      </p:sp>
      <p:cxnSp>
        <p:nvCxnSpPr>
          <p:cNvPr id="820" name="Google Shape;820;p31"/>
          <p:cNvCxnSpPr/>
          <p:nvPr/>
        </p:nvCxnSpPr>
        <p:spPr>
          <a:xfrm>
            <a:off x="3048000" y="15240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821" name="Google Shape;821;p31"/>
          <p:cNvGrpSpPr/>
          <p:nvPr/>
        </p:nvGrpSpPr>
        <p:grpSpPr>
          <a:xfrm>
            <a:off x="990600" y="1371600"/>
            <a:ext cx="7162800" cy="5029200"/>
            <a:chOff x="3" y="0"/>
            <a:chExt cx="19994" cy="20004"/>
          </a:xfrm>
        </p:grpSpPr>
        <p:sp>
          <p:nvSpPr>
            <p:cNvPr id="822" name="Google Shape;822;p31"/>
            <p:cNvSpPr txBox="1"/>
            <p:nvPr/>
          </p:nvSpPr>
          <p:spPr>
            <a:xfrm>
              <a:off x="9301" y="0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500</a:t>
              </a:r>
              <a:endParaRPr/>
            </a:p>
          </p:txBody>
        </p:sp>
        <p:sp>
          <p:nvSpPr>
            <p:cNvPr id="823" name="Google Shape;823;p31"/>
            <p:cNvSpPr txBox="1"/>
            <p:nvPr/>
          </p:nvSpPr>
          <p:spPr>
            <a:xfrm>
              <a:off x="4187" y="5003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300</a:t>
              </a:r>
              <a:endParaRPr/>
            </a:p>
          </p:txBody>
        </p:sp>
        <p:sp>
          <p:nvSpPr>
            <p:cNvPr id="824" name="Google Shape;824;p31"/>
            <p:cNvSpPr txBox="1"/>
            <p:nvPr/>
          </p:nvSpPr>
          <p:spPr>
            <a:xfrm>
              <a:off x="14415" y="5003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700</a:t>
              </a:r>
              <a:endParaRPr/>
            </a:p>
          </p:txBody>
        </p:sp>
        <p:sp>
          <p:nvSpPr>
            <p:cNvPr id="825" name="Google Shape;825;p31"/>
            <p:cNvSpPr txBox="1"/>
            <p:nvPr/>
          </p:nvSpPr>
          <p:spPr>
            <a:xfrm>
              <a:off x="1398" y="9377"/>
              <a:ext cx="1397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</a:t>
              </a:r>
              <a:endParaRPr/>
            </a:p>
          </p:txBody>
        </p:sp>
        <p:sp>
          <p:nvSpPr>
            <p:cNvPr id="826" name="Google Shape;826;p31"/>
            <p:cNvSpPr txBox="1"/>
            <p:nvPr/>
          </p:nvSpPr>
          <p:spPr>
            <a:xfrm>
              <a:off x="3" y="14376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150</a:t>
              </a:r>
              <a:endParaRPr/>
            </a:p>
          </p:txBody>
        </p:sp>
        <p:sp>
          <p:nvSpPr>
            <p:cNvPr id="827" name="Google Shape;827;p31"/>
            <p:cNvSpPr txBox="1"/>
            <p:nvPr/>
          </p:nvSpPr>
          <p:spPr>
            <a:xfrm>
              <a:off x="6977" y="9377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400</a:t>
              </a:r>
              <a:endParaRPr/>
            </a:p>
          </p:txBody>
        </p:sp>
        <p:sp>
          <p:nvSpPr>
            <p:cNvPr id="828" name="Google Shape;828;p31"/>
            <p:cNvSpPr txBox="1"/>
            <p:nvPr/>
          </p:nvSpPr>
          <p:spPr>
            <a:xfrm>
              <a:off x="2792" y="14376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250</a:t>
              </a:r>
              <a:endParaRPr/>
            </a:p>
          </p:txBody>
        </p:sp>
        <p:sp>
          <p:nvSpPr>
            <p:cNvPr id="829" name="Google Shape;829;p31"/>
            <p:cNvSpPr txBox="1"/>
            <p:nvPr/>
          </p:nvSpPr>
          <p:spPr>
            <a:xfrm>
              <a:off x="11626" y="9377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600</a:t>
              </a:r>
              <a:endParaRPr/>
            </a:p>
          </p:txBody>
        </p:sp>
        <p:sp>
          <p:nvSpPr>
            <p:cNvPr id="830" name="Google Shape;830;p31"/>
            <p:cNvSpPr txBox="1"/>
            <p:nvPr/>
          </p:nvSpPr>
          <p:spPr>
            <a:xfrm>
              <a:off x="5582" y="14376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350</a:t>
              </a:r>
              <a:endParaRPr/>
            </a:p>
          </p:txBody>
        </p:sp>
        <p:sp>
          <p:nvSpPr>
            <p:cNvPr id="831" name="Google Shape;831;p31"/>
            <p:cNvSpPr txBox="1"/>
            <p:nvPr/>
          </p:nvSpPr>
          <p:spPr>
            <a:xfrm>
              <a:off x="17204" y="9377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800</a:t>
              </a:r>
              <a:endParaRPr/>
            </a:p>
          </p:txBody>
        </p:sp>
        <p:sp>
          <p:nvSpPr>
            <p:cNvPr id="832" name="Google Shape;832;p31"/>
            <p:cNvSpPr txBox="1"/>
            <p:nvPr/>
          </p:nvSpPr>
          <p:spPr>
            <a:xfrm>
              <a:off x="10231" y="14376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550</a:t>
              </a:r>
              <a:endParaRPr/>
            </a:p>
          </p:txBody>
        </p:sp>
        <p:sp>
          <p:nvSpPr>
            <p:cNvPr id="833" name="Google Shape;833;p31"/>
            <p:cNvSpPr txBox="1"/>
            <p:nvPr/>
          </p:nvSpPr>
          <p:spPr>
            <a:xfrm>
              <a:off x="11354" y="18125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575</a:t>
              </a:r>
              <a:endParaRPr/>
            </a:p>
          </p:txBody>
        </p:sp>
        <p:cxnSp>
          <p:nvCxnSpPr>
            <p:cNvPr id="834" name="Google Shape;834;p31"/>
            <p:cNvCxnSpPr/>
            <p:nvPr/>
          </p:nvCxnSpPr>
          <p:spPr>
            <a:xfrm flipH="1">
              <a:off x="4839" y="2035"/>
              <a:ext cx="5153" cy="264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835" name="Google Shape;835;p31"/>
            <p:cNvCxnSpPr/>
            <p:nvPr/>
          </p:nvCxnSpPr>
          <p:spPr>
            <a:xfrm>
              <a:off x="10082" y="2035"/>
              <a:ext cx="4965" cy="264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836" name="Google Shape;836;p31"/>
            <p:cNvCxnSpPr/>
            <p:nvPr/>
          </p:nvCxnSpPr>
          <p:spPr>
            <a:xfrm flipH="1">
              <a:off x="2124" y="6943"/>
              <a:ext cx="2718" cy="201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837" name="Google Shape;837;p31"/>
            <p:cNvCxnSpPr/>
            <p:nvPr/>
          </p:nvCxnSpPr>
          <p:spPr>
            <a:xfrm>
              <a:off x="4839" y="6943"/>
              <a:ext cx="2812" cy="201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838" name="Google Shape;838;p31"/>
            <p:cNvCxnSpPr/>
            <p:nvPr/>
          </p:nvCxnSpPr>
          <p:spPr>
            <a:xfrm flipH="1">
              <a:off x="12329" y="6943"/>
              <a:ext cx="2812" cy="201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839" name="Google Shape;839;p31"/>
            <p:cNvCxnSpPr/>
            <p:nvPr/>
          </p:nvCxnSpPr>
          <p:spPr>
            <a:xfrm>
              <a:off x="15232" y="6943"/>
              <a:ext cx="2624" cy="214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sp>
          <p:nvSpPr>
            <p:cNvPr id="840" name="Google Shape;840;p31"/>
            <p:cNvSpPr txBox="1"/>
            <p:nvPr/>
          </p:nvSpPr>
          <p:spPr>
            <a:xfrm>
              <a:off x="15809" y="14168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750</a:t>
              </a:r>
              <a:endParaRPr/>
            </a:p>
          </p:txBody>
        </p:sp>
        <p:sp>
          <p:nvSpPr>
            <p:cNvPr id="841" name="Google Shape;841;p31"/>
            <p:cNvSpPr txBox="1"/>
            <p:nvPr/>
          </p:nvSpPr>
          <p:spPr>
            <a:xfrm>
              <a:off x="18599" y="14168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850</a:t>
              </a:r>
              <a:endParaRPr/>
            </a:p>
          </p:txBody>
        </p:sp>
        <p:sp>
          <p:nvSpPr>
            <p:cNvPr id="842" name="Google Shape;842;p31"/>
            <p:cNvSpPr txBox="1"/>
            <p:nvPr/>
          </p:nvSpPr>
          <p:spPr>
            <a:xfrm>
              <a:off x="17756" y="17917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825</a:t>
              </a:r>
              <a:endParaRPr/>
            </a:p>
          </p:txBody>
        </p:sp>
        <p:cxnSp>
          <p:nvCxnSpPr>
            <p:cNvPr id="843" name="Google Shape;843;p31"/>
            <p:cNvCxnSpPr/>
            <p:nvPr/>
          </p:nvCxnSpPr>
          <p:spPr>
            <a:xfrm flipH="1">
              <a:off x="720" y="11395"/>
              <a:ext cx="1407" cy="277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844" name="Google Shape;844;p31"/>
            <p:cNvCxnSpPr/>
            <p:nvPr/>
          </p:nvCxnSpPr>
          <p:spPr>
            <a:xfrm>
              <a:off x="2218" y="11521"/>
              <a:ext cx="1314" cy="264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845" name="Google Shape;845;p31"/>
            <p:cNvCxnSpPr/>
            <p:nvPr/>
          </p:nvCxnSpPr>
          <p:spPr>
            <a:xfrm flipH="1">
              <a:off x="6244" y="11395"/>
              <a:ext cx="1407" cy="277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846" name="Google Shape;846;p31"/>
            <p:cNvCxnSpPr/>
            <p:nvPr/>
          </p:nvCxnSpPr>
          <p:spPr>
            <a:xfrm flipH="1">
              <a:off x="10831" y="11395"/>
              <a:ext cx="1502" cy="277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847" name="Google Shape;847;p31"/>
            <p:cNvCxnSpPr/>
            <p:nvPr/>
          </p:nvCxnSpPr>
          <p:spPr>
            <a:xfrm flipH="1">
              <a:off x="16543" y="11395"/>
              <a:ext cx="1407" cy="264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848" name="Google Shape;848;p31"/>
            <p:cNvCxnSpPr/>
            <p:nvPr/>
          </p:nvCxnSpPr>
          <p:spPr>
            <a:xfrm>
              <a:off x="18041" y="11521"/>
              <a:ext cx="1314" cy="252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849" name="Google Shape;849;p31"/>
            <p:cNvCxnSpPr/>
            <p:nvPr/>
          </p:nvCxnSpPr>
          <p:spPr>
            <a:xfrm>
              <a:off x="10925" y="16194"/>
              <a:ext cx="1127" cy="17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850" name="Google Shape;850;p31"/>
            <p:cNvCxnSpPr/>
            <p:nvPr/>
          </p:nvCxnSpPr>
          <p:spPr>
            <a:xfrm flipH="1">
              <a:off x="18415" y="16068"/>
              <a:ext cx="940" cy="164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  <p:pic>
        <p:nvPicPr>
          <p:cNvPr descr="j0282748" id="851" name="Google Shape;85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9050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315776" id="852" name="Google Shape;85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3429000"/>
            <a:ext cx="11430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293468" id="853" name="Google Shape;853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262" y="4953000"/>
            <a:ext cx="1074737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282747" id="854" name="Google Shape;854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38800" y="56388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303364" id="855" name="Google Shape;855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29100" y="2590800"/>
            <a:ext cx="6477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189216" id="856" name="Google Shape;856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29000" y="5181600"/>
            <a:ext cx="107632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p31"/>
          <p:cNvSpPr/>
          <p:nvPr/>
        </p:nvSpPr>
        <p:spPr>
          <a:xfrm>
            <a:off x="5638800" y="990600"/>
            <a:ext cx="3200400" cy="7524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The answer is... </a:t>
            </a:r>
          </a:p>
        </p:txBody>
      </p:sp>
      <p:sp>
        <p:nvSpPr>
          <p:cNvPr id="858" name="Google Shape;858;p31"/>
          <p:cNvSpPr/>
          <p:nvPr/>
        </p:nvSpPr>
        <p:spPr>
          <a:xfrm>
            <a:off x="6734175" y="1762125"/>
            <a:ext cx="2257425" cy="9810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RECURSION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2"/>
          <p:cNvSpPr txBox="1"/>
          <p:nvPr/>
        </p:nvSpPr>
        <p:spPr>
          <a:xfrm>
            <a:off x="0" y="0"/>
            <a:ext cx="9144000" cy="6851650"/>
          </a:xfrm>
          <a:prstGeom prst="rect">
            <a:avLst/>
          </a:prstGeom>
          <a:solidFill>
            <a:srgbClr val="FFFF99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Java3505.java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This program demonstrates inorder tree traversal with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recursive tree traversal method.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1" i="0" sz="17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Java3505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 args[])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System.out.println("\nJAVA3505.JAVA     INORDER TRAVERSAL\n");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TreeNode t1 = new TreeNode(400,null,null);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TreeNode t2 = new TreeNode(800,null,null);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TreeNode root = new TreeNode(600,t1,t2);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Black"/>
              <a:buNone/>
            </a:pPr>
            <a:r>
              <a:rPr b="0" i="1" lang="en-US" sz="17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	traverseInOrder(root);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Black"/>
              <a:buNone/>
            </a:pPr>
            <a:r>
              <a:rPr b="0" i="1" lang="en-US" sz="17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public static void traverseInOrder(TreeNode 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Black"/>
              <a:buNone/>
            </a:pPr>
            <a:r>
              <a:rPr b="0" i="1" lang="en-US" sz="17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Black"/>
              <a:buNone/>
            </a:pPr>
            <a:r>
              <a:rPr b="0" i="1" lang="en-US" sz="17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	if (p !=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Black"/>
              <a:buNone/>
            </a:pPr>
            <a:r>
              <a:rPr b="0" i="1" lang="en-US" sz="17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Black"/>
              <a:buNone/>
            </a:pPr>
            <a:r>
              <a:rPr b="0" i="1" lang="en-US" sz="17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		traverseInOrder(p.getLeft());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Black"/>
              <a:buNone/>
            </a:pPr>
            <a:r>
              <a:rPr b="0" i="1" lang="en-US" sz="17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		System.out.println("Node value:  " + p.getValue());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Black"/>
              <a:buNone/>
            </a:pPr>
            <a:r>
              <a:rPr b="0" i="1" lang="en-US" sz="17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		traverseInOrder(p.getRight());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Black"/>
              <a:buNone/>
            </a:pPr>
            <a:r>
              <a:rPr b="0" i="1" lang="en-US" sz="17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Black"/>
              <a:buNone/>
            </a:pPr>
            <a:r>
              <a:rPr b="0" i="1" lang="en-US" sz="17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graphicFrame>
        <p:nvGraphicFramePr>
          <p:cNvPr id="864" name="Google Shape;864;p32"/>
          <p:cNvGraphicFramePr/>
          <p:nvPr/>
        </p:nvGraphicFramePr>
        <p:xfrm>
          <a:off x="48006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8382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65" name="Google Shape;865;p32"/>
          <p:cNvCxnSpPr/>
          <p:nvPr/>
        </p:nvCxnSpPr>
        <p:spPr>
          <a:xfrm flipH="1">
            <a:off x="4800600" y="13716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66" name="Google Shape;866;p32"/>
          <p:cNvCxnSpPr/>
          <p:nvPr/>
        </p:nvCxnSpPr>
        <p:spPr>
          <a:xfrm flipH="1">
            <a:off x="5943600" y="13716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67" name="Google Shape;867;p32"/>
          <p:cNvSpPr/>
          <p:nvPr/>
        </p:nvSpPr>
        <p:spPr>
          <a:xfrm>
            <a:off x="7848600" y="152400"/>
            <a:ext cx="1066800" cy="457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Root </a:t>
            </a:r>
          </a:p>
        </p:txBody>
      </p:sp>
      <p:cxnSp>
        <p:nvCxnSpPr>
          <p:cNvPr id="868" name="Google Shape;868;p32"/>
          <p:cNvCxnSpPr/>
          <p:nvPr/>
        </p:nvCxnSpPr>
        <p:spPr>
          <a:xfrm>
            <a:off x="7451725" y="381000"/>
            <a:ext cx="365125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graphicFrame>
        <p:nvGraphicFramePr>
          <p:cNvPr id="869" name="Google Shape;869;p32"/>
          <p:cNvGraphicFramePr/>
          <p:nvPr/>
        </p:nvGraphicFramePr>
        <p:xfrm>
          <a:off x="70866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8382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70" name="Google Shape;870;p32"/>
          <p:cNvCxnSpPr/>
          <p:nvPr/>
        </p:nvCxnSpPr>
        <p:spPr>
          <a:xfrm flipH="1">
            <a:off x="7086600" y="13716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71" name="Google Shape;871;p32"/>
          <p:cNvCxnSpPr/>
          <p:nvPr/>
        </p:nvCxnSpPr>
        <p:spPr>
          <a:xfrm flipH="1">
            <a:off x="8229600" y="13716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aphicFrame>
        <p:nvGraphicFramePr>
          <p:cNvPr id="872" name="Google Shape;872;p32"/>
          <p:cNvGraphicFramePr/>
          <p:nvPr/>
        </p:nvGraphicFramePr>
        <p:xfrm>
          <a:off x="59436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8382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73" name="Google Shape;873;p32"/>
          <p:cNvCxnSpPr/>
          <p:nvPr/>
        </p:nvCxnSpPr>
        <p:spPr>
          <a:xfrm>
            <a:off x="7239000" y="457200"/>
            <a:ext cx="581025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74" name="Google Shape;874;p32"/>
          <p:cNvCxnSpPr/>
          <p:nvPr/>
        </p:nvCxnSpPr>
        <p:spPr>
          <a:xfrm flipH="1">
            <a:off x="5486400" y="457200"/>
            <a:ext cx="609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875" name="Google Shape;87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2514600"/>
            <a:ext cx="39624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33"/>
          <p:cNvSpPr txBox="1"/>
          <p:nvPr/>
        </p:nvSpPr>
        <p:spPr>
          <a:xfrm>
            <a:off x="0" y="0"/>
            <a:ext cx="9144000" cy="6851650"/>
          </a:xfrm>
          <a:prstGeom prst="rect">
            <a:avLst/>
          </a:prstGeom>
          <a:solidFill>
            <a:srgbClr val="FFFF99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Java3506.java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This program demonstrates preorder tree traversal with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recursive tree traversal method.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1" i="0" sz="17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Java3506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 args[])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System.out.println("\nJAVA3506.JAVA     PREORDER TRAVERSAL\n");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TreeNode t1 = new TreeNode(400,null,null);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TreeNode t2 = new TreeNode(800,null,null);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TreeNode root = new TreeNode(600,t1,t2);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1" lang="en-US" sz="17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traversePreOrder(root);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Black"/>
              <a:buNone/>
            </a:pPr>
            <a:r>
              <a:rPr b="0" i="1" lang="en-US" sz="17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public static void traversePreOrder(TreeNode 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Black"/>
              <a:buNone/>
            </a:pPr>
            <a:r>
              <a:rPr b="0" i="1" lang="en-US" sz="17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Black"/>
              <a:buNone/>
            </a:pPr>
            <a:r>
              <a:rPr b="0" i="1" lang="en-US" sz="17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	if (p !=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Black"/>
              <a:buNone/>
            </a:pPr>
            <a:r>
              <a:rPr b="0" i="1" lang="en-US" sz="17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Black"/>
              <a:buNone/>
            </a:pPr>
            <a:r>
              <a:rPr b="0" i="1" lang="en-US" sz="17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		System.out.println("Node value:  " + p.getValue());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Black"/>
              <a:buNone/>
            </a:pPr>
            <a:r>
              <a:rPr b="0" i="1" lang="en-US" sz="17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		traversePreOrder(p.getLeft());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Black"/>
              <a:buNone/>
            </a:pPr>
            <a:r>
              <a:rPr b="0" i="1" lang="en-US" sz="17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		traversePreOrder(p.getRight());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Black"/>
              <a:buNone/>
            </a:pPr>
            <a:r>
              <a:rPr b="0" i="1" lang="en-US" sz="17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Black"/>
              <a:buNone/>
            </a:pPr>
            <a:r>
              <a:rPr b="0" i="1" lang="en-US" sz="17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}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graphicFrame>
        <p:nvGraphicFramePr>
          <p:cNvPr id="881" name="Google Shape;881;p33"/>
          <p:cNvGraphicFramePr/>
          <p:nvPr/>
        </p:nvGraphicFramePr>
        <p:xfrm>
          <a:off x="48006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8382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82" name="Google Shape;882;p33"/>
          <p:cNvCxnSpPr/>
          <p:nvPr/>
        </p:nvCxnSpPr>
        <p:spPr>
          <a:xfrm flipH="1">
            <a:off x="4800600" y="13716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83" name="Google Shape;883;p33"/>
          <p:cNvCxnSpPr/>
          <p:nvPr/>
        </p:nvCxnSpPr>
        <p:spPr>
          <a:xfrm flipH="1">
            <a:off x="5943600" y="13716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84" name="Google Shape;884;p33"/>
          <p:cNvSpPr/>
          <p:nvPr/>
        </p:nvSpPr>
        <p:spPr>
          <a:xfrm>
            <a:off x="7848600" y="152400"/>
            <a:ext cx="1066800" cy="457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Root </a:t>
            </a:r>
          </a:p>
        </p:txBody>
      </p:sp>
      <p:cxnSp>
        <p:nvCxnSpPr>
          <p:cNvPr id="885" name="Google Shape;885;p33"/>
          <p:cNvCxnSpPr/>
          <p:nvPr/>
        </p:nvCxnSpPr>
        <p:spPr>
          <a:xfrm>
            <a:off x="7451725" y="381000"/>
            <a:ext cx="365125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graphicFrame>
        <p:nvGraphicFramePr>
          <p:cNvPr id="886" name="Google Shape;886;p33"/>
          <p:cNvGraphicFramePr/>
          <p:nvPr/>
        </p:nvGraphicFramePr>
        <p:xfrm>
          <a:off x="70866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8382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87" name="Google Shape;887;p33"/>
          <p:cNvCxnSpPr/>
          <p:nvPr/>
        </p:nvCxnSpPr>
        <p:spPr>
          <a:xfrm flipH="1">
            <a:off x="7086600" y="13716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88" name="Google Shape;888;p33"/>
          <p:cNvCxnSpPr/>
          <p:nvPr/>
        </p:nvCxnSpPr>
        <p:spPr>
          <a:xfrm flipH="1">
            <a:off x="8229600" y="13716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aphicFrame>
        <p:nvGraphicFramePr>
          <p:cNvPr id="889" name="Google Shape;889;p33"/>
          <p:cNvGraphicFramePr/>
          <p:nvPr/>
        </p:nvGraphicFramePr>
        <p:xfrm>
          <a:off x="59436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8382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90" name="Google Shape;890;p33"/>
          <p:cNvCxnSpPr/>
          <p:nvPr/>
        </p:nvCxnSpPr>
        <p:spPr>
          <a:xfrm>
            <a:off x="7239000" y="457200"/>
            <a:ext cx="581025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91" name="Google Shape;891;p33"/>
          <p:cNvCxnSpPr/>
          <p:nvPr/>
        </p:nvCxnSpPr>
        <p:spPr>
          <a:xfrm flipH="1">
            <a:off x="5486400" y="457200"/>
            <a:ext cx="609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892" name="Google Shape;89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2438400"/>
            <a:ext cx="39624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4"/>
          <p:cNvSpPr txBox="1"/>
          <p:nvPr/>
        </p:nvSpPr>
        <p:spPr>
          <a:xfrm>
            <a:off x="0" y="0"/>
            <a:ext cx="9144000" cy="6877050"/>
          </a:xfrm>
          <a:prstGeom prst="rect">
            <a:avLst/>
          </a:prstGeom>
          <a:solidFill>
            <a:srgbClr val="FFFF99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Java3507.java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This program demonstrates postorder tree traversal with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recursive tree traversal method.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1" i="0" sz="17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Java3507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 args[])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System.out.println("\nJAVA3507.JAVA     POSTORDER TRAVERSAL\n");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TreeNode t1 = new TreeNode(400,null,null);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TreeNode t2 = new TreeNode(800,null,null);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TreeNode root = new TreeNode(600,t1,t2);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1" lang="en-US" sz="17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traversePostOrder(root);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Black"/>
              <a:buNone/>
            </a:pPr>
            <a:r>
              <a:rPr b="0" i="1" lang="en-US" sz="17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public static void traversePostOrder(TreeNode 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Black"/>
              <a:buNone/>
            </a:pPr>
            <a:r>
              <a:rPr b="0" i="1" lang="en-US" sz="17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Black"/>
              <a:buNone/>
            </a:pPr>
            <a:r>
              <a:rPr b="0" i="1" lang="en-US" sz="17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	if (p !=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Black"/>
              <a:buNone/>
            </a:pPr>
            <a:r>
              <a:rPr b="0" i="1" lang="en-US" sz="17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Black"/>
              <a:buNone/>
            </a:pPr>
            <a:r>
              <a:rPr b="0" i="1" lang="en-US" sz="17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		traversePostOrder(p.getLeft());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Black"/>
              <a:buNone/>
            </a:pPr>
            <a:r>
              <a:rPr b="0" i="1" lang="en-US" sz="17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		traversePostOrder(p.getRight());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Black"/>
              <a:buNone/>
            </a:pPr>
            <a:r>
              <a:rPr b="0" i="1" lang="en-US" sz="17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		System.out.println("Node value:  " + p.getValue());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Black"/>
              <a:buNone/>
            </a:pPr>
            <a:r>
              <a:rPr b="0" i="1" lang="en-US" sz="17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Black"/>
              <a:buNone/>
            </a:pPr>
            <a:r>
              <a:rPr b="0" i="1" lang="en-US" sz="17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}</a:t>
            </a: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graphicFrame>
        <p:nvGraphicFramePr>
          <p:cNvPr id="898" name="Google Shape;898;p34"/>
          <p:cNvGraphicFramePr/>
          <p:nvPr/>
        </p:nvGraphicFramePr>
        <p:xfrm>
          <a:off x="48006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8382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99" name="Google Shape;899;p34"/>
          <p:cNvCxnSpPr/>
          <p:nvPr/>
        </p:nvCxnSpPr>
        <p:spPr>
          <a:xfrm flipH="1">
            <a:off x="4800600" y="13716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00" name="Google Shape;900;p34"/>
          <p:cNvCxnSpPr/>
          <p:nvPr/>
        </p:nvCxnSpPr>
        <p:spPr>
          <a:xfrm flipH="1">
            <a:off x="5943600" y="13716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01" name="Google Shape;901;p34"/>
          <p:cNvSpPr/>
          <p:nvPr/>
        </p:nvSpPr>
        <p:spPr>
          <a:xfrm>
            <a:off x="7848600" y="152400"/>
            <a:ext cx="1066800" cy="457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Root </a:t>
            </a:r>
          </a:p>
        </p:txBody>
      </p:sp>
      <p:cxnSp>
        <p:nvCxnSpPr>
          <p:cNvPr id="902" name="Google Shape;902;p34"/>
          <p:cNvCxnSpPr/>
          <p:nvPr/>
        </p:nvCxnSpPr>
        <p:spPr>
          <a:xfrm>
            <a:off x="7451725" y="381000"/>
            <a:ext cx="365125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graphicFrame>
        <p:nvGraphicFramePr>
          <p:cNvPr id="903" name="Google Shape;903;p34"/>
          <p:cNvGraphicFramePr/>
          <p:nvPr/>
        </p:nvGraphicFramePr>
        <p:xfrm>
          <a:off x="70866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8382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904" name="Google Shape;904;p34"/>
          <p:cNvCxnSpPr/>
          <p:nvPr/>
        </p:nvCxnSpPr>
        <p:spPr>
          <a:xfrm flipH="1">
            <a:off x="7086600" y="13716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05" name="Google Shape;905;p34"/>
          <p:cNvCxnSpPr/>
          <p:nvPr/>
        </p:nvCxnSpPr>
        <p:spPr>
          <a:xfrm flipH="1">
            <a:off x="8229600" y="13716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aphicFrame>
        <p:nvGraphicFramePr>
          <p:cNvPr id="906" name="Google Shape;906;p34"/>
          <p:cNvGraphicFramePr/>
          <p:nvPr/>
        </p:nvGraphicFramePr>
        <p:xfrm>
          <a:off x="59436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8382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907" name="Google Shape;907;p34"/>
          <p:cNvCxnSpPr/>
          <p:nvPr/>
        </p:nvCxnSpPr>
        <p:spPr>
          <a:xfrm>
            <a:off x="7239000" y="457200"/>
            <a:ext cx="581025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08" name="Google Shape;908;p34"/>
          <p:cNvCxnSpPr/>
          <p:nvPr/>
        </p:nvCxnSpPr>
        <p:spPr>
          <a:xfrm flipH="1">
            <a:off x="5486400" y="457200"/>
            <a:ext cx="609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909" name="Google Shape;90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2486025"/>
            <a:ext cx="373380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0000"/>
            </a:gs>
            <a:gs pos="100000">
              <a:schemeClr val="accent2"/>
            </a:gs>
          </a:gsLst>
          <a:lin ang="5400000" scaled="0"/>
        </a:gradFill>
      </p:bgPr>
    </p:bg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Cj02307370000[1]" id="914" name="Google Shape;91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3124200"/>
            <a:ext cx="3641725" cy="3468687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35"/>
          <p:cNvSpPr/>
          <p:nvPr/>
        </p:nvSpPr>
        <p:spPr>
          <a:xfrm flipH="1">
            <a:off x="457200" y="609600"/>
            <a:ext cx="8229600" cy="2971800"/>
          </a:xfrm>
          <a:custGeom>
            <a:rect b="b" l="l" r="r" t="t"/>
            <a:pathLst>
              <a:path extrusionOk="0" h="21600" w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lnTo>
                  <a:pt x="10766" y="21600"/>
                </a:lnTo>
                <a:close/>
              </a:path>
            </a:pathLst>
          </a:custGeom>
          <a:solidFill>
            <a:srgbClr val="CCCC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  <a:effectLst>
            <a:outerShdw blurRad="63500" dir="2700000" dist="107763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35"/>
          <p:cNvSpPr txBox="1"/>
          <p:nvPr/>
        </p:nvSpPr>
        <p:spPr>
          <a:xfrm>
            <a:off x="1447800" y="914400"/>
            <a:ext cx="6400800" cy="150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would you display the contents of a Binary Search Tree in </a:t>
            </a:r>
            <a:r>
              <a:rPr b="1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REVERSE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order?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36"/>
          <p:cNvSpPr txBox="1"/>
          <p:nvPr/>
        </p:nvSpPr>
        <p:spPr>
          <a:xfrm>
            <a:off x="0" y="0"/>
            <a:ext cx="9144000" cy="6851650"/>
          </a:xfrm>
          <a:prstGeom prst="rect">
            <a:avLst/>
          </a:prstGeom>
          <a:solidFill>
            <a:srgbClr val="FFFF99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Java3508.java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This program demonstrates reverse-inorder tree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traversal with a recursive tree traversal method.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1" i="0" sz="17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Java3508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 args[])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System.out.println("\nJAVA3508.JAVA     REVERSE INORDER TRAVERSAL\n");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TreeNode t1 = new TreeNode(400,null,null);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TreeNode t2 = new TreeNode(800,null,null);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TreeNode root = new TreeNode(600,t1,t2);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1" lang="en-US" sz="17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traverseReverseInOrder(root);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Black"/>
              <a:buNone/>
            </a:pPr>
            <a:r>
              <a:rPr b="0" i="1" lang="en-US" sz="17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public static void traverseReverseInOrder(TreeNode 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Black"/>
              <a:buNone/>
            </a:pPr>
            <a:r>
              <a:rPr b="0" i="1" lang="en-US" sz="17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Black"/>
              <a:buNone/>
            </a:pPr>
            <a:r>
              <a:rPr b="0" i="1" lang="en-US" sz="17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	if (p !=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Black"/>
              <a:buNone/>
            </a:pPr>
            <a:r>
              <a:rPr b="0" i="1" lang="en-US" sz="17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Black"/>
              <a:buNone/>
            </a:pPr>
            <a:r>
              <a:rPr b="0" i="1" lang="en-US" sz="17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		traverseReverseInOrder(p.getRight());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Black"/>
              <a:buNone/>
            </a:pPr>
            <a:r>
              <a:rPr b="0" i="1" lang="en-US" sz="17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		System.out.println("Node value:  " + p.getValue());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Black"/>
              <a:buNone/>
            </a:pPr>
            <a:r>
              <a:rPr b="0" i="1" lang="en-US" sz="17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		traverseReverseInOrder(p.getLeft());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Black"/>
              <a:buNone/>
            </a:pPr>
            <a:r>
              <a:rPr b="0" i="1" lang="en-US" sz="17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Black"/>
              <a:buNone/>
            </a:pPr>
            <a:r>
              <a:rPr b="0" i="1" lang="en-US" sz="17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	}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graphicFrame>
        <p:nvGraphicFramePr>
          <p:cNvPr id="922" name="Google Shape;922;p36"/>
          <p:cNvGraphicFramePr/>
          <p:nvPr/>
        </p:nvGraphicFramePr>
        <p:xfrm>
          <a:off x="48006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8382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923" name="Google Shape;923;p36"/>
          <p:cNvCxnSpPr/>
          <p:nvPr/>
        </p:nvCxnSpPr>
        <p:spPr>
          <a:xfrm flipH="1">
            <a:off x="4800600" y="13716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24" name="Google Shape;924;p36"/>
          <p:cNvCxnSpPr/>
          <p:nvPr/>
        </p:nvCxnSpPr>
        <p:spPr>
          <a:xfrm flipH="1">
            <a:off x="5943600" y="13716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25" name="Google Shape;925;p36"/>
          <p:cNvSpPr/>
          <p:nvPr/>
        </p:nvSpPr>
        <p:spPr>
          <a:xfrm>
            <a:off x="7848600" y="152400"/>
            <a:ext cx="1066800" cy="457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Root </a:t>
            </a:r>
          </a:p>
        </p:txBody>
      </p:sp>
      <p:cxnSp>
        <p:nvCxnSpPr>
          <p:cNvPr id="926" name="Google Shape;926;p36"/>
          <p:cNvCxnSpPr/>
          <p:nvPr/>
        </p:nvCxnSpPr>
        <p:spPr>
          <a:xfrm>
            <a:off x="7451725" y="381000"/>
            <a:ext cx="365125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graphicFrame>
        <p:nvGraphicFramePr>
          <p:cNvPr id="927" name="Google Shape;927;p36"/>
          <p:cNvGraphicFramePr/>
          <p:nvPr/>
        </p:nvGraphicFramePr>
        <p:xfrm>
          <a:off x="70866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8382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928" name="Google Shape;928;p36"/>
          <p:cNvCxnSpPr/>
          <p:nvPr/>
        </p:nvCxnSpPr>
        <p:spPr>
          <a:xfrm flipH="1">
            <a:off x="7086600" y="13716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29" name="Google Shape;929;p36"/>
          <p:cNvCxnSpPr/>
          <p:nvPr/>
        </p:nvCxnSpPr>
        <p:spPr>
          <a:xfrm flipH="1">
            <a:off x="8229600" y="13716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aphicFrame>
        <p:nvGraphicFramePr>
          <p:cNvPr id="930" name="Google Shape;930;p36"/>
          <p:cNvGraphicFramePr/>
          <p:nvPr/>
        </p:nvGraphicFramePr>
        <p:xfrm>
          <a:off x="59436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8382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931" name="Google Shape;931;p36"/>
          <p:cNvCxnSpPr/>
          <p:nvPr/>
        </p:nvCxnSpPr>
        <p:spPr>
          <a:xfrm>
            <a:off x="7239000" y="457200"/>
            <a:ext cx="581025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32" name="Google Shape;932;p36"/>
          <p:cNvCxnSpPr/>
          <p:nvPr/>
        </p:nvCxnSpPr>
        <p:spPr>
          <a:xfrm flipH="1">
            <a:off x="5486400" y="457200"/>
            <a:ext cx="609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933" name="Google Shape;93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2438400"/>
            <a:ext cx="39624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</p:bgPr>
    </p:bg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7"/>
          <p:cNvSpPr/>
          <p:nvPr/>
        </p:nvSpPr>
        <p:spPr>
          <a:xfrm>
            <a:off x="381000" y="3124200"/>
            <a:ext cx="8458200" cy="2438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chemeClr val="lt1"/>
                    </a:gs>
                    <a:gs pos="100000">
                      <a:srgbClr val="00FF00"/>
                    </a:gs>
                  </a:gsLst>
                  <a:lin ang="5400000" scaled="0"/>
                </a:gradFill>
                <a:latin typeface="Impact"/>
              </a:rPr>
              <a:t>Traversals </a:t>
            </a:r>
          </a:p>
        </p:txBody>
      </p:sp>
      <p:sp>
        <p:nvSpPr>
          <p:cNvPr id="939" name="Google Shape;939;p37"/>
          <p:cNvSpPr/>
          <p:nvPr/>
        </p:nvSpPr>
        <p:spPr>
          <a:xfrm>
            <a:off x="2209800" y="990600"/>
            <a:ext cx="3733800" cy="2057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chemeClr val="lt1"/>
                    </a:gs>
                    <a:gs pos="100000">
                      <a:srgbClr val="00FF00"/>
                    </a:gs>
                  </a:gsLst>
                  <a:lin ang="5400000" scaled="0"/>
                </a:gradFill>
                <a:latin typeface="Impact"/>
              </a:rPr>
              <a:t>Tree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38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In-Order Tree Traversal</a:t>
            </a:r>
            <a:endParaRPr/>
          </a:p>
        </p:txBody>
      </p:sp>
      <p:sp>
        <p:nvSpPr>
          <p:cNvPr id="945" name="Google Shape;945;p38"/>
          <p:cNvSpPr txBox="1"/>
          <p:nvPr/>
        </p:nvSpPr>
        <p:spPr>
          <a:xfrm>
            <a:off x="304800" y="1066800"/>
            <a:ext cx="8534400" cy="5700712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0" i="1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in-order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traversal is a binary tree traversal that visits each node in the binary tree with the sequence:</a:t>
            </a:r>
            <a:endParaRPr/>
          </a:p>
          <a:p>
            <a:pPr indent="0" lvl="0" marL="0" marR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b="0" i="1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Left Child  - - -  Parent  - - -  Right Child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38"/>
          <p:cNvSpPr txBox="1"/>
          <p:nvPr/>
        </p:nvSpPr>
        <p:spPr>
          <a:xfrm>
            <a:off x="609600" y="3200400"/>
            <a:ext cx="7924800" cy="3435350"/>
          </a:xfrm>
          <a:prstGeom prst="rect">
            <a:avLst/>
          </a:prstGeom>
          <a:solidFill>
            <a:srgbClr val="FFFF99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void traverseInOrder(TreeNode 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(p !=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traverseInOrder(p.getLeft());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System.out.println("Node value:  " + p.getValue());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traverseInOrder(p.getRight());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39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Pre-Order Tree Traversal</a:t>
            </a:r>
            <a:endParaRPr/>
          </a:p>
        </p:txBody>
      </p:sp>
      <p:sp>
        <p:nvSpPr>
          <p:cNvPr id="952" name="Google Shape;952;p39"/>
          <p:cNvSpPr txBox="1"/>
          <p:nvPr/>
        </p:nvSpPr>
        <p:spPr>
          <a:xfrm>
            <a:off x="304800" y="1066800"/>
            <a:ext cx="8534400" cy="5700712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pre-order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traversal is a binary tree traversal that visits each node in the binary tree with the sequence:</a:t>
            </a:r>
            <a:endParaRPr/>
          </a:p>
          <a:p>
            <a:pPr indent="0" lvl="0" marL="0" marR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b="0" i="1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Parent  - - -  Left Child  - - -  Right Child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39"/>
          <p:cNvSpPr txBox="1"/>
          <p:nvPr/>
        </p:nvSpPr>
        <p:spPr>
          <a:xfrm>
            <a:off x="609600" y="3200400"/>
            <a:ext cx="7924800" cy="3435350"/>
          </a:xfrm>
          <a:prstGeom prst="rect">
            <a:avLst/>
          </a:prstGeom>
          <a:solidFill>
            <a:srgbClr val="FFFF99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void traversePreOrder(TreeNode 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(p !=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System.out.println("Node value:  " + p.getValue());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traversePreOrder(p.getLeft());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traversePreOrder(p.getRight());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0" y="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Binary Trees</a:t>
            </a:r>
            <a:endParaRPr/>
          </a:p>
        </p:txBody>
      </p:sp>
      <p:graphicFrame>
        <p:nvGraphicFramePr>
          <p:cNvPr id="130" name="Google Shape;130;p4"/>
          <p:cNvGraphicFramePr/>
          <p:nvPr/>
        </p:nvGraphicFramePr>
        <p:xfrm>
          <a:off x="3962400" y="3471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31" name="Google Shape;131;p4"/>
          <p:cNvSpPr txBox="1"/>
          <p:nvPr/>
        </p:nvSpPr>
        <p:spPr>
          <a:xfrm>
            <a:off x="0" y="1143000"/>
            <a:ext cx="6553200" cy="1857375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binary tree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tree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structure, in which each node can be linked to no more than </a:t>
            </a:r>
            <a:r>
              <a:rPr b="1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other nodes, called 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left child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right child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aphicFrame>
        <p:nvGraphicFramePr>
          <p:cNvPr id="132" name="Google Shape;132;p4"/>
          <p:cNvGraphicFramePr/>
          <p:nvPr/>
        </p:nvGraphicFramePr>
        <p:xfrm>
          <a:off x="1676400" y="45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Google Shape;133;p4"/>
          <p:cNvGraphicFramePr/>
          <p:nvPr/>
        </p:nvGraphicFramePr>
        <p:xfrm>
          <a:off x="2286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" name="Google Shape;134;p4"/>
          <p:cNvGraphicFramePr/>
          <p:nvPr/>
        </p:nvGraphicFramePr>
        <p:xfrm>
          <a:off x="31242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Google Shape;135;p4"/>
          <p:cNvGraphicFramePr/>
          <p:nvPr/>
        </p:nvGraphicFramePr>
        <p:xfrm>
          <a:off x="48006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" name="Google Shape;136;p4"/>
          <p:cNvGraphicFramePr/>
          <p:nvPr/>
        </p:nvGraphicFramePr>
        <p:xfrm>
          <a:off x="76962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" name="Google Shape;137;p4"/>
          <p:cNvGraphicFramePr/>
          <p:nvPr/>
        </p:nvGraphicFramePr>
        <p:xfrm>
          <a:off x="6248400" y="45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cxnSp>
        <p:nvCxnSpPr>
          <p:cNvPr id="138" name="Google Shape;138;p4"/>
          <p:cNvCxnSpPr/>
          <p:nvPr/>
        </p:nvCxnSpPr>
        <p:spPr>
          <a:xfrm flipH="1">
            <a:off x="2971800" y="38100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9" name="Google Shape;139;p4"/>
          <p:cNvCxnSpPr/>
          <p:nvPr/>
        </p:nvCxnSpPr>
        <p:spPr>
          <a:xfrm>
            <a:off x="5105400" y="38100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0" name="Google Shape;140;p4"/>
          <p:cNvCxnSpPr/>
          <p:nvPr/>
        </p:nvCxnSpPr>
        <p:spPr>
          <a:xfrm flipH="1">
            <a:off x="8382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1" name="Google Shape;141;p4"/>
          <p:cNvCxnSpPr/>
          <p:nvPr/>
        </p:nvCxnSpPr>
        <p:spPr>
          <a:xfrm flipH="1">
            <a:off x="54102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2" name="Google Shape;142;p4"/>
          <p:cNvCxnSpPr/>
          <p:nvPr/>
        </p:nvCxnSpPr>
        <p:spPr>
          <a:xfrm>
            <a:off x="73914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3" name="Google Shape;143;p4"/>
          <p:cNvCxnSpPr/>
          <p:nvPr/>
        </p:nvCxnSpPr>
        <p:spPr>
          <a:xfrm>
            <a:off x="28194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4" name="Google Shape;144;p4"/>
          <p:cNvSpPr/>
          <p:nvPr/>
        </p:nvSpPr>
        <p:spPr>
          <a:xfrm>
            <a:off x="1419225" y="3276600"/>
            <a:ext cx="1400175" cy="609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Root </a:t>
            </a:r>
          </a:p>
        </p:txBody>
      </p:sp>
      <p:cxnSp>
        <p:nvCxnSpPr>
          <p:cNvPr id="145" name="Google Shape;145;p4"/>
          <p:cNvCxnSpPr/>
          <p:nvPr/>
        </p:nvCxnSpPr>
        <p:spPr>
          <a:xfrm>
            <a:off x="2971800" y="35814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6" name="Google Shape;146;p4"/>
          <p:cNvCxnSpPr/>
          <p:nvPr/>
        </p:nvCxnSpPr>
        <p:spPr>
          <a:xfrm flipH="1">
            <a:off x="2286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7" name="Google Shape;147;p4"/>
          <p:cNvCxnSpPr/>
          <p:nvPr/>
        </p:nvCxnSpPr>
        <p:spPr>
          <a:xfrm flipH="1">
            <a:off x="1219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8" name="Google Shape;148;p4"/>
          <p:cNvCxnSpPr/>
          <p:nvPr/>
        </p:nvCxnSpPr>
        <p:spPr>
          <a:xfrm flipH="1">
            <a:off x="3124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9" name="Google Shape;149;p4"/>
          <p:cNvCxnSpPr/>
          <p:nvPr/>
        </p:nvCxnSpPr>
        <p:spPr>
          <a:xfrm flipH="1">
            <a:off x="41148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0" name="Google Shape;150;p4"/>
          <p:cNvCxnSpPr/>
          <p:nvPr/>
        </p:nvCxnSpPr>
        <p:spPr>
          <a:xfrm flipH="1">
            <a:off x="48006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1" name="Google Shape;151;p4"/>
          <p:cNvCxnSpPr/>
          <p:nvPr/>
        </p:nvCxnSpPr>
        <p:spPr>
          <a:xfrm flipH="1">
            <a:off x="5791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2" name="Google Shape;152;p4"/>
          <p:cNvCxnSpPr/>
          <p:nvPr/>
        </p:nvCxnSpPr>
        <p:spPr>
          <a:xfrm flipH="1">
            <a:off x="7696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3" name="Google Shape;153;p4"/>
          <p:cNvCxnSpPr/>
          <p:nvPr/>
        </p:nvCxnSpPr>
        <p:spPr>
          <a:xfrm flipH="1">
            <a:off x="86868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aphicFrame>
        <p:nvGraphicFramePr>
          <p:cNvPr id="154" name="Google Shape;154;p4"/>
          <p:cNvGraphicFramePr/>
          <p:nvPr/>
        </p:nvGraphicFramePr>
        <p:xfrm>
          <a:off x="6567487" y="0"/>
          <a:ext cx="2576512" cy="3276600"/>
        </p:xfrm>
        <a:graphic>
          <a:graphicData uri="http://schemas.openxmlformats.org/presentationml/2006/ole">
            <mc:AlternateContent>
              <mc:Choice Requires="v">
                <p:oleObj r:id="rId4" imgH="3276600" imgW="2576512" progId="Paint.Picture" spid="_x0000_s1">
                  <p:embed/>
                </p:oleObj>
              </mc:Choice>
              <mc:Fallback>
                <p:oleObj r:id="rId5" imgH="3276600" imgW="2576512" progId="Paint.Picture">
                  <p:embed/>
                  <p:pic>
                    <p:nvPicPr>
                      <p:cNvPr id="154" name="Google Shape;154;p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567487" y="0"/>
                        <a:ext cx="2576512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0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Post-Order Tree Traversal</a:t>
            </a:r>
            <a:endParaRPr/>
          </a:p>
        </p:txBody>
      </p:sp>
      <p:sp>
        <p:nvSpPr>
          <p:cNvPr id="959" name="Google Shape;959;p40"/>
          <p:cNvSpPr txBox="1"/>
          <p:nvPr/>
        </p:nvSpPr>
        <p:spPr>
          <a:xfrm>
            <a:off x="304800" y="1066800"/>
            <a:ext cx="8534400" cy="5700712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post-order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traversal is a binary tree traversal that visits each node in the binary tree with the sequence:</a:t>
            </a:r>
            <a:endParaRPr/>
          </a:p>
          <a:p>
            <a:pPr indent="0" lvl="0" marL="0" marR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b="0" i="1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Left Child  - - -  Right Child  - - -  Parent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40"/>
          <p:cNvSpPr txBox="1"/>
          <p:nvPr/>
        </p:nvSpPr>
        <p:spPr>
          <a:xfrm>
            <a:off x="609600" y="3200400"/>
            <a:ext cx="7924800" cy="3435350"/>
          </a:xfrm>
          <a:prstGeom prst="rect">
            <a:avLst/>
          </a:prstGeom>
          <a:solidFill>
            <a:srgbClr val="FFFF99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void traversePostOrder(TreeNode 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(p !=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traversePostOrder(p.getLeft());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traversePostOrder(p.getRight());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System.out.println("Node value:  " + p.getValue());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41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Rev-Order Tree Traversal</a:t>
            </a:r>
            <a:endParaRPr/>
          </a:p>
        </p:txBody>
      </p:sp>
      <p:sp>
        <p:nvSpPr>
          <p:cNvPr id="966" name="Google Shape;966;p41"/>
          <p:cNvSpPr txBox="1"/>
          <p:nvPr/>
        </p:nvSpPr>
        <p:spPr>
          <a:xfrm>
            <a:off x="304800" y="1066800"/>
            <a:ext cx="8534400" cy="5700712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reverse in-order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traversal is a binary tree traversal that visits each node in the binary tree with the sequence:</a:t>
            </a:r>
            <a:endParaRPr/>
          </a:p>
          <a:p>
            <a:pPr indent="0" lvl="0" marL="0" marR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b="0" i="1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Right Child  - - -  Parent  - - -  Left Child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41"/>
          <p:cNvSpPr txBox="1"/>
          <p:nvPr/>
        </p:nvSpPr>
        <p:spPr>
          <a:xfrm>
            <a:off x="609600" y="3200400"/>
            <a:ext cx="7924800" cy="3435350"/>
          </a:xfrm>
          <a:prstGeom prst="rect">
            <a:avLst/>
          </a:prstGeom>
          <a:solidFill>
            <a:srgbClr val="FFFF99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void traverseInOrder(TreeNode 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(p !=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traverseInOrder(p.getRight());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System.out.println("Node value:  " + p.getValue());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traverseInOrder(p.getLeft());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42"/>
          <p:cNvSpPr txBox="1"/>
          <p:nvPr>
            <p:ph type="title"/>
          </p:nvPr>
        </p:nvSpPr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Why We Use Recursion</a:t>
            </a:r>
            <a:endParaRPr/>
          </a:p>
        </p:txBody>
      </p:sp>
      <p:sp>
        <p:nvSpPr>
          <p:cNvPr id="973" name="Google Shape;973;p42"/>
          <p:cNvSpPr txBox="1"/>
          <p:nvPr/>
        </p:nvSpPr>
        <p:spPr>
          <a:xfrm>
            <a:off x="914400" y="1635125"/>
            <a:ext cx="7315200" cy="2098675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main reason why recursion is beneficial in computer programs is to simplify the program source code of certain complex algorithms.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3"/>
          <p:cNvSpPr txBox="1"/>
          <p:nvPr>
            <p:ph type="title"/>
          </p:nvPr>
        </p:nvSpPr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3 Recursion Fundamentals</a:t>
            </a:r>
            <a:endParaRPr/>
          </a:p>
        </p:txBody>
      </p:sp>
      <p:graphicFrame>
        <p:nvGraphicFramePr>
          <p:cNvPr id="979" name="Google Shape;979;p43"/>
          <p:cNvGraphicFramePr/>
          <p:nvPr/>
        </p:nvGraphicFramePr>
        <p:xfrm>
          <a:off x="533400" y="169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8077200"/>
              </a:tblGrid>
              <a:tr h="1366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	Every recursive method must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have an  exit   or </a:t>
                      </a:r>
                      <a:r>
                        <a:rPr b="0" i="1" lang="en-US" sz="3200" u="none">
                          <a:solidFill>
                            <a:schemeClr val="dk1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base case</a:t>
                      </a:r>
                      <a:r>
                        <a:rPr b="1" i="0" lang="en-US" sz="3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136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	Every method must be finished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when interrupted by a recursive call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  <a:tr h="1366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	The sequence of unfinished method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business is handled like a </a:t>
                      </a:r>
                      <a:r>
                        <a:rPr b="0" i="1" lang="en-US" sz="3200" u="none">
                          <a:solidFill>
                            <a:schemeClr val="dk1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LIFO</a:t>
                      </a:r>
                      <a:r>
                        <a:rPr b="1" i="0" lang="en-US" sz="3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pic>
        <p:nvPicPr>
          <p:cNvPr descr="j0254493" id="980" name="Google Shape;98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4225" y="2285425"/>
            <a:ext cx="10668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4"/>
          <p:cNvSpPr txBox="1"/>
          <p:nvPr/>
        </p:nvSpPr>
        <p:spPr>
          <a:xfrm>
            <a:off x="0" y="0"/>
            <a:ext cx="9144000" cy="6850062"/>
          </a:xfrm>
          <a:prstGeom prst="rect">
            <a:avLst/>
          </a:prstGeom>
          <a:solidFill>
            <a:srgbClr val="FFFF99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Java3509.java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This program creates a binary search tree (BST) with 40 random integer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values.  The values are then displayed with an inorder traversal.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1" i="0" sz="17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java.util.Random;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1" i="0" sz="17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Java3509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 args[])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System.out.println("\nJAVA3509.JAVA\n");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TreeNode root = createBST();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System.out.println("\n\n");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traverseInOrder(root);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1" i="0" sz="17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traverseInOrder(TreeNode 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(p !=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traverseInOrder(p.getLeft());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System.out.print(p.getValue() + "   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traverseInOrder(p.getRight());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r>
              <a:rPr b="0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6" name="Google Shape;986;p44"/>
          <p:cNvSpPr/>
          <p:nvPr/>
        </p:nvSpPr>
        <p:spPr>
          <a:xfrm>
            <a:off x="5638800" y="2667000"/>
            <a:ext cx="3057525" cy="3124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Method createBST and the output are on the next 2 slides.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45"/>
          <p:cNvSpPr txBox="1"/>
          <p:nvPr/>
        </p:nvSpPr>
        <p:spPr>
          <a:xfrm>
            <a:off x="0" y="0"/>
            <a:ext cx="9144000" cy="6840537"/>
          </a:xfrm>
          <a:prstGeom prst="rect">
            <a:avLst/>
          </a:prstGeom>
          <a:solidFill>
            <a:srgbClr val="FFFF99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TreeNode createBST()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Random rndObj = new Random(12345);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int rndInt = rndObj.nextInt(9000) + 1000;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TreeNode t1 = null, t2 = null, t3 = null;				// #1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TreeNode root = new TreeNode(rndInt,null,null);		// #2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System.out.print(root.getValue() + "    ");     			// #3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t2 = t3 = root;									// #4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for (int k = 2; k &lt;= 40; k++)						// #5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rndInt = rndObj.nextInt(9000) + 1000;			// #6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t1 = new TreeNode(rndInt,null,null);;			// #7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System.out.print(t1.getValue() + "    ");			// #8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while (t2 != null)							// #9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t3 = t2;								// #10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if (t1.getValue() &gt; t2.getValue())			// #11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t2 = t2.getRight();					// #12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else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t2 = t2.getLeft();					// #13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if (t1.getValue() &gt; t3.getValue())				// #14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t3.setRight(t1);							// #15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else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t3.setLeft(t1);							// #16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t2 = root;									// #17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return root;									// #18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6" name="Google Shape;99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47"/>
          <p:cNvSpPr txBox="1"/>
          <p:nvPr>
            <p:ph type="title"/>
          </p:nvPr>
        </p:nvSpPr>
        <p:spPr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The Binary Tree Sort</a:t>
            </a:r>
            <a:endParaRPr/>
          </a:p>
        </p:txBody>
      </p:sp>
      <p:sp>
        <p:nvSpPr>
          <p:cNvPr id="1002" name="Google Shape;1002;p47"/>
          <p:cNvSpPr txBox="1"/>
          <p:nvPr/>
        </p:nvSpPr>
        <p:spPr>
          <a:xfrm>
            <a:off x="457200" y="1395412"/>
            <a:ext cx="8305800" cy="5005387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may have noticed that in the previous program, when the numbers were displayed the second time, they were sorted.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happened because a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Binary Tree Sort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was used.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Steps to the </a:t>
            </a:r>
            <a:r>
              <a:rPr b="0" i="1" lang="en-US" sz="24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Binary Tree Sort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Put all of the numbers in a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Binary Search Tree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Display them with an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in-order tree traversal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sort is about as fast as the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Merge Sort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MUCH, MUCH faster than the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Bubble Sort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Selection Sort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Insertion Sort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0000"/>
            </a:gs>
            <a:gs pos="100000">
              <a:schemeClr val="accent2"/>
            </a:gs>
          </a:gsLst>
          <a:lin ang="5400000" scaled="0"/>
        </a:gradFill>
      </p:bgPr>
    </p:bg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Cj02307370000[1]" id="1007" name="Google Shape;100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3124200"/>
            <a:ext cx="3641725" cy="3468687"/>
          </a:xfrm>
          <a:prstGeom prst="rect">
            <a:avLst/>
          </a:prstGeom>
          <a:noFill/>
          <a:ln>
            <a:noFill/>
          </a:ln>
        </p:spPr>
      </p:pic>
      <p:sp>
        <p:nvSpPr>
          <p:cNvPr id="1008" name="Google Shape;1008;p48"/>
          <p:cNvSpPr/>
          <p:nvPr/>
        </p:nvSpPr>
        <p:spPr>
          <a:xfrm flipH="1">
            <a:off x="457200" y="609600"/>
            <a:ext cx="8229600" cy="2971800"/>
          </a:xfrm>
          <a:custGeom>
            <a:rect b="b" l="l" r="r" t="t"/>
            <a:pathLst>
              <a:path extrusionOk="0" h="21600" w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lnTo>
                  <a:pt x="10766" y="21600"/>
                </a:lnTo>
                <a:close/>
              </a:path>
            </a:pathLst>
          </a:custGeom>
          <a:solidFill>
            <a:srgbClr val="CCCC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  <a:effectLst>
            <a:outerShdw blurRad="63500" dir="2700000" dist="107763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48"/>
          <p:cNvSpPr txBox="1"/>
          <p:nvPr/>
        </p:nvSpPr>
        <p:spPr>
          <a:xfrm>
            <a:off x="1447800" y="914400"/>
            <a:ext cx="6400800" cy="150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would you display the contents of a Binary Search Tree in </a:t>
            </a:r>
            <a:r>
              <a:rPr b="1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order?  (Meaning top to bottom)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49"/>
          <p:cNvSpPr txBox="1"/>
          <p:nvPr>
            <p:ph type="title"/>
          </p:nvPr>
        </p:nvSpPr>
        <p:spPr>
          <a:xfrm>
            <a:off x="0" y="0"/>
            <a:ext cx="9067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b="0" i="0" lang="en-US" sz="40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Level Order Traversal Example</a:t>
            </a:r>
            <a:endParaRPr/>
          </a:p>
        </p:txBody>
      </p:sp>
      <p:grpSp>
        <p:nvGrpSpPr>
          <p:cNvPr id="1015" name="Google Shape;1015;p49"/>
          <p:cNvGrpSpPr/>
          <p:nvPr/>
        </p:nvGrpSpPr>
        <p:grpSpPr>
          <a:xfrm>
            <a:off x="990600" y="990600"/>
            <a:ext cx="7162800" cy="5029200"/>
            <a:chOff x="3" y="0"/>
            <a:chExt cx="19994" cy="20004"/>
          </a:xfrm>
        </p:grpSpPr>
        <p:sp>
          <p:nvSpPr>
            <p:cNvPr id="1016" name="Google Shape;1016;p49"/>
            <p:cNvSpPr txBox="1"/>
            <p:nvPr/>
          </p:nvSpPr>
          <p:spPr>
            <a:xfrm>
              <a:off x="9301" y="0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500</a:t>
              </a:r>
              <a:endParaRPr/>
            </a:p>
          </p:txBody>
        </p:sp>
        <p:sp>
          <p:nvSpPr>
            <p:cNvPr id="1017" name="Google Shape;1017;p49"/>
            <p:cNvSpPr txBox="1"/>
            <p:nvPr/>
          </p:nvSpPr>
          <p:spPr>
            <a:xfrm>
              <a:off x="4187" y="5003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300</a:t>
              </a:r>
              <a:endParaRPr/>
            </a:p>
          </p:txBody>
        </p:sp>
        <p:sp>
          <p:nvSpPr>
            <p:cNvPr id="1018" name="Google Shape;1018;p49"/>
            <p:cNvSpPr txBox="1"/>
            <p:nvPr/>
          </p:nvSpPr>
          <p:spPr>
            <a:xfrm>
              <a:off x="14415" y="5003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700</a:t>
              </a:r>
              <a:endParaRPr/>
            </a:p>
          </p:txBody>
        </p:sp>
        <p:sp>
          <p:nvSpPr>
            <p:cNvPr id="1019" name="Google Shape;1019;p49"/>
            <p:cNvSpPr txBox="1"/>
            <p:nvPr/>
          </p:nvSpPr>
          <p:spPr>
            <a:xfrm>
              <a:off x="1398" y="9377"/>
              <a:ext cx="1397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</a:t>
              </a:r>
              <a:endParaRPr/>
            </a:p>
          </p:txBody>
        </p:sp>
        <p:sp>
          <p:nvSpPr>
            <p:cNvPr id="1020" name="Google Shape;1020;p49"/>
            <p:cNvSpPr txBox="1"/>
            <p:nvPr/>
          </p:nvSpPr>
          <p:spPr>
            <a:xfrm>
              <a:off x="3" y="14376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150</a:t>
              </a:r>
              <a:endParaRPr/>
            </a:p>
          </p:txBody>
        </p:sp>
        <p:sp>
          <p:nvSpPr>
            <p:cNvPr id="1021" name="Google Shape;1021;p49"/>
            <p:cNvSpPr txBox="1"/>
            <p:nvPr/>
          </p:nvSpPr>
          <p:spPr>
            <a:xfrm>
              <a:off x="6977" y="9377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400</a:t>
              </a:r>
              <a:endParaRPr/>
            </a:p>
          </p:txBody>
        </p:sp>
        <p:sp>
          <p:nvSpPr>
            <p:cNvPr id="1022" name="Google Shape;1022;p49"/>
            <p:cNvSpPr txBox="1"/>
            <p:nvPr/>
          </p:nvSpPr>
          <p:spPr>
            <a:xfrm>
              <a:off x="2792" y="14376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250</a:t>
              </a:r>
              <a:endParaRPr/>
            </a:p>
          </p:txBody>
        </p:sp>
        <p:sp>
          <p:nvSpPr>
            <p:cNvPr id="1023" name="Google Shape;1023;p49"/>
            <p:cNvSpPr txBox="1"/>
            <p:nvPr/>
          </p:nvSpPr>
          <p:spPr>
            <a:xfrm>
              <a:off x="11626" y="9377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600</a:t>
              </a:r>
              <a:endParaRPr/>
            </a:p>
          </p:txBody>
        </p:sp>
        <p:sp>
          <p:nvSpPr>
            <p:cNvPr id="1024" name="Google Shape;1024;p49"/>
            <p:cNvSpPr txBox="1"/>
            <p:nvPr/>
          </p:nvSpPr>
          <p:spPr>
            <a:xfrm>
              <a:off x="5582" y="14376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350</a:t>
              </a:r>
              <a:endParaRPr/>
            </a:p>
          </p:txBody>
        </p:sp>
        <p:sp>
          <p:nvSpPr>
            <p:cNvPr id="1025" name="Google Shape;1025;p49"/>
            <p:cNvSpPr txBox="1"/>
            <p:nvPr/>
          </p:nvSpPr>
          <p:spPr>
            <a:xfrm>
              <a:off x="17204" y="9377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800</a:t>
              </a:r>
              <a:endParaRPr/>
            </a:p>
          </p:txBody>
        </p:sp>
        <p:sp>
          <p:nvSpPr>
            <p:cNvPr id="1026" name="Google Shape;1026;p49"/>
            <p:cNvSpPr txBox="1"/>
            <p:nvPr/>
          </p:nvSpPr>
          <p:spPr>
            <a:xfrm>
              <a:off x="10231" y="14376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550</a:t>
              </a:r>
              <a:endParaRPr/>
            </a:p>
          </p:txBody>
        </p:sp>
        <p:sp>
          <p:nvSpPr>
            <p:cNvPr id="1027" name="Google Shape;1027;p49"/>
            <p:cNvSpPr txBox="1"/>
            <p:nvPr/>
          </p:nvSpPr>
          <p:spPr>
            <a:xfrm>
              <a:off x="11354" y="18125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575</a:t>
              </a:r>
              <a:endParaRPr/>
            </a:p>
          </p:txBody>
        </p:sp>
        <p:cxnSp>
          <p:nvCxnSpPr>
            <p:cNvPr id="1028" name="Google Shape;1028;p49"/>
            <p:cNvCxnSpPr/>
            <p:nvPr/>
          </p:nvCxnSpPr>
          <p:spPr>
            <a:xfrm flipH="1">
              <a:off x="4839" y="2035"/>
              <a:ext cx="5153" cy="264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029" name="Google Shape;1029;p49"/>
            <p:cNvCxnSpPr/>
            <p:nvPr/>
          </p:nvCxnSpPr>
          <p:spPr>
            <a:xfrm>
              <a:off x="10082" y="2035"/>
              <a:ext cx="4965" cy="264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030" name="Google Shape;1030;p49"/>
            <p:cNvCxnSpPr/>
            <p:nvPr/>
          </p:nvCxnSpPr>
          <p:spPr>
            <a:xfrm flipH="1">
              <a:off x="2124" y="6943"/>
              <a:ext cx="2718" cy="201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031" name="Google Shape;1031;p49"/>
            <p:cNvCxnSpPr/>
            <p:nvPr/>
          </p:nvCxnSpPr>
          <p:spPr>
            <a:xfrm>
              <a:off x="4839" y="6943"/>
              <a:ext cx="2812" cy="201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032" name="Google Shape;1032;p49"/>
            <p:cNvCxnSpPr/>
            <p:nvPr/>
          </p:nvCxnSpPr>
          <p:spPr>
            <a:xfrm flipH="1">
              <a:off x="12329" y="6943"/>
              <a:ext cx="2812" cy="201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033" name="Google Shape;1033;p49"/>
            <p:cNvCxnSpPr/>
            <p:nvPr/>
          </p:nvCxnSpPr>
          <p:spPr>
            <a:xfrm>
              <a:off x="15232" y="6943"/>
              <a:ext cx="2624" cy="214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sp>
          <p:nvSpPr>
            <p:cNvPr id="1034" name="Google Shape;1034;p49"/>
            <p:cNvSpPr txBox="1"/>
            <p:nvPr/>
          </p:nvSpPr>
          <p:spPr>
            <a:xfrm>
              <a:off x="15809" y="14168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750</a:t>
              </a:r>
              <a:endParaRPr/>
            </a:p>
          </p:txBody>
        </p:sp>
        <p:sp>
          <p:nvSpPr>
            <p:cNvPr id="1035" name="Google Shape;1035;p49"/>
            <p:cNvSpPr txBox="1"/>
            <p:nvPr/>
          </p:nvSpPr>
          <p:spPr>
            <a:xfrm>
              <a:off x="18599" y="14168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850</a:t>
              </a:r>
              <a:endParaRPr/>
            </a:p>
          </p:txBody>
        </p:sp>
        <p:sp>
          <p:nvSpPr>
            <p:cNvPr id="1036" name="Google Shape;1036;p49"/>
            <p:cNvSpPr txBox="1"/>
            <p:nvPr/>
          </p:nvSpPr>
          <p:spPr>
            <a:xfrm>
              <a:off x="17756" y="17917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825</a:t>
              </a:r>
              <a:endParaRPr/>
            </a:p>
          </p:txBody>
        </p:sp>
        <p:cxnSp>
          <p:nvCxnSpPr>
            <p:cNvPr id="1037" name="Google Shape;1037;p49"/>
            <p:cNvCxnSpPr/>
            <p:nvPr/>
          </p:nvCxnSpPr>
          <p:spPr>
            <a:xfrm flipH="1">
              <a:off x="720" y="11395"/>
              <a:ext cx="1407" cy="277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038" name="Google Shape;1038;p49"/>
            <p:cNvCxnSpPr/>
            <p:nvPr/>
          </p:nvCxnSpPr>
          <p:spPr>
            <a:xfrm>
              <a:off x="2218" y="11521"/>
              <a:ext cx="1314" cy="264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039" name="Google Shape;1039;p49"/>
            <p:cNvCxnSpPr/>
            <p:nvPr/>
          </p:nvCxnSpPr>
          <p:spPr>
            <a:xfrm flipH="1">
              <a:off x="6244" y="11395"/>
              <a:ext cx="1407" cy="277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040" name="Google Shape;1040;p49"/>
            <p:cNvCxnSpPr/>
            <p:nvPr/>
          </p:nvCxnSpPr>
          <p:spPr>
            <a:xfrm flipH="1">
              <a:off x="10831" y="11395"/>
              <a:ext cx="1502" cy="277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041" name="Google Shape;1041;p49"/>
            <p:cNvCxnSpPr/>
            <p:nvPr/>
          </p:nvCxnSpPr>
          <p:spPr>
            <a:xfrm flipH="1">
              <a:off x="16543" y="11395"/>
              <a:ext cx="1407" cy="264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042" name="Google Shape;1042;p49"/>
            <p:cNvCxnSpPr/>
            <p:nvPr/>
          </p:nvCxnSpPr>
          <p:spPr>
            <a:xfrm>
              <a:off x="18041" y="11521"/>
              <a:ext cx="1314" cy="252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043" name="Google Shape;1043;p49"/>
            <p:cNvCxnSpPr/>
            <p:nvPr/>
          </p:nvCxnSpPr>
          <p:spPr>
            <a:xfrm>
              <a:off x="10925" y="16194"/>
              <a:ext cx="1127" cy="17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044" name="Google Shape;1044;p49"/>
            <p:cNvCxnSpPr/>
            <p:nvPr/>
          </p:nvCxnSpPr>
          <p:spPr>
            <a:xfrm flipH="1">
              <a:off x="18415" y="16068"/>
              <a:ext cx="940" cy="164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  <p:sp>
        <p:nvSpPr>
          <p:cNvPr id="1045" name="Google Shape;1045;p49"/>
          <p:cNvSpPr txBox="1"/>
          <p:nvPr/>
        </p:nvSpPr>
        <p:spPr>
          <a:xfrm>
            <a:off x="0" y="6099175"/>
            <a:ext cx="9144000" cy="758825"/>
          </a:xfrm>
          <a:prstGeom prst="rect">
            <a:avLst/>
          </a:prstGeom>
          <a:solidFill>
            <a:srgbClr val="FAA4F8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73150" spcFirstLastPara="1" rIns="5485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level-order traversal of this tree would be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b="0" i="0" lang="en-US" sz="20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500 300 700 200 400 600 800 150 250 350 550 750 850 575 825</a:t>
            </a:r>
            <a:endParaRPr/>
          </a:p>
        </p:txBody>
      </p:sp>
      <p:cxnSp>
        <p:nvCxnSpPr>
          <p:cNvPr id="1046" name="Google Shape;1046;p49"/>
          <p:cNvCxnSpPr/>
          <p:nvPr/>
        </p:nvCxnSpPr>
        <p:spPr>
          <a:xfrm>
            <a:off x="1190625" y="1219200"/>
            <a:ext cx="2819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47" name="Google Shape;1047;p49"/>
          <p:cNvCxnSpPr/>
          <p:nvPr/>
        </p:nvCxnSpPr>
        <p:spPr>
          <a:xfrm>
            <a:off x="1266825" y="2514600"/>
            <a:ext cx="1143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48" name="Google Shape;1048;p49"/>
          <p:cNvCxnSpPr/>
          <p:nvPr/>
        </p:nvCxnSpPr>
        <p:spPr>
          <a:xfrm>
            <a:off x="1190625" y="3581400"/>
            <a:ext cx="2746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49" name="Google Shape;1049;p49"/>
          <p:cNvSpPr/>
          <p:nvPr/>
        </p:nvSpPr>
        <p:spPr>
          <a:xfrm>
            <a:off x="6019800" y="838200"/>
            <a:ext cx="1400175" cy="609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Root </a:t>
            </a:r>
          </a:p>
        </p:txBody>
      </p:sp>
      <p:cxnSp>
        <p:nvCxnSpPr>
          <p:cNvPr id="1050" name="Google Shape;1050;p49"/>
          <p:cNvCxnSpPr/>
          <p:nvPr/>
        </p:nvCxnSpPr>
        <p:spPr>
          <a:xfrm rot="10800000">
            <a:off x="4876800" y="12192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51" name="Google Shape;1051;p49"/>
          <p:cNvSpPr/>
          <p:nvPr/>
        </p:nvSpPr>
        <p:spPr>
          <a:xfrm>
            <a:off x="123825" y="3352800"/>
            <a:ext cx="990600" cy="457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Level 2 </a:t>
            </a:r>
          </a:p>
        </p:txBody>
      </p:sp>
      <p:sp>
        <p:nvSpPr>
          <p:cNvPr id="1052" name="Google Shape;1052;p49"/>
          <p:cNvSpPr/>
          <p:nvPr/>
        </p:nvSpPr>
        <p:spPr>
          <a:xfrm>
            <a:off x="123825" y="2286000"/>
            <a:ext cx="990600" cy="457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Level 1 </a:t>
            </a:r>
          </a:p>
        </p:txBody>
      </p:sp>
      <p:sp>
        <p:nvSpPr>
          <p:cNvPr id="1053" name="Google Shape;1053;p49"/>
          <p:cNvSpPr/>
          <p:nvPr/>
        </p:nvSpPr>
        <p:spPr>
          <a:xfrm>
            <a:off x="123825" y="990600"/>
            <a:ext cx="990600" cy="457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Level 0 </a:t>
            </a:r>
          </a:p>
        </p:txBody>
      </p:sp>
      <p:sp>
        <p:nvSpPr>
          <p:cNvPr id="1054" name="Google Shape;1054;p49"/>
          <p:cNvSpPr/>
          <p:nvPr/>
        </p:nvSpPr>
        <p:spPr>
          <a:xfrm>
            <a:off x="228600" y="5105400"/>
            <a:ext cx="990600" cy="457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Level 3 </a:t>
            </a:r>
          </a:p>
        </p:txBody>
      </p:sp>
      <p:cxnSp>
        <p:nvCxnSpPr>
          <p:cNvPr id="1055" name="Google Shape;1055;p49"/>
          <p:cNvCxnSpPr/>
          <p:nvPr/>
        </p:nvCxnSpPr>
        <p:spPr>
          <a:xfrm>
            <a:off x="304800" y="4876800"/>
            <a:ext cx="533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56" name="Google Shape;1056;p49"/>
          <p:cNvCxnSpPr/>
          <p:nvPr/>
        </p:nvCxnSpPr>
        <p:spPr>
          <a:xfrm>
            <a:off x="3810000" y="5791200"/>
            <a:ext cx="1143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57" name="Google Shape;1057;p49"/>
          <p:cNvSpPr/>
          <p:nvPr/>
        </p:nvSpPr>
        <p:spPr>
          <a:xfrm>
            <a:off x="2667000" y="5562600"/>
            <a:ext cx="990600" cy="457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Level 4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/>
          <p:nvPr>
            <p:ph type="title"/>
          </p:nvPr>
        </p:nvSpPr>
        <p:spPr>
          <a:xfrm>
            <a:off x="0" y="0"/>
            <a:ext cx="9067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Tree Vocabulary - </a:t>
            </a:r>
            <a:r>
              <a:rPr b="0" i="0" lang="en-US" sz="4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Root</a:t>
            </a:r>
            <a:endParaRPr/>
          </a:p>
        </p:txBody>
      </p:sp>
      <p:graphicFrame>
        <p:nvGraphicFramePr>
          <p:cNvPr id="160" name="Google Shape;160;p5"/>
          <p:cNvGraphicFramePr/>
          <p:nvPr/>
        </p:nvGraphicFramePr>
        <p:xfrm>
          <a:off x="3962400" y="3471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61" name="Google Shape;161;p5"/>
          <p:cNvSpPr txBox="1"/>
          <p:nvPr/>
        </p:nvSpPr>
        <p:spPr>
          <a:xfrm>
            <a:off x="381000" y="1143000"/>
            <a:ext cx="8382000" cy="1609725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root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top node of a binary tree; it is the start of the binary tree; it is the single node of the tree that allows access to all other nodes.  Binary trees are, traditionally, drawn upside down in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pyramid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fashion.</a:t>
            </a:r>
            <a:endParaRPr/>
          </a:p>
        </p:txBody>
      </p:sp>
      <p:graphicFrame>
        <p:nvGraphicFramePr>
          <p:cNvPr id="162" name="Google Shape;162;p5"/>
          <p:cNvGraphicFramePr/>
          <p:nvPr/>
        </p:nvGraphicFramePr>
        <p:xfrm>
          <a:off x="1676400" y="45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" name="Google Shape;163;p5"/>
          <p:cNvGraphicFramePr/>
          <p:nvPr/>
        </p:nvGraphicFramePr>
        <p:xfrm>
          <a:off x="2286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4" name="Google Shape;164;p5"/>
          <p:cNvGraphicFramePr/>
          <p:nvPr/>
        </p:nvGraphicFramePr>
        <p:xfrm>
          <a:off x="31242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5" name="Google Shape;165;p5"/>
          <p:cNvGraphicFramePr/>
          <p:nvPr/>
        </p:nvGraphicFramePr>
        <p:xfrm>
          <a:off x="48006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p5"/>
          <p:cNvGraphicFramePr/>
          <p:nvPr/>
        </p:nvGraphicFramePr>
        <p:xfrm>
          <a:off x="76962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p5"/>
          <p:cNvGraphicFramePr/>
          <p:nvPr/>
        </p:nvGraphicFramePr>
        <p:xfrm>
          <a:off x="6248400" y="45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cxnSp>
        <p:nvCxnSpPr>
          <p:cNvPr id="168" name="Google Shape;168;p5"/>
          <p:cNvCxnSpPr/>
          <p:nvPr/>
        </p:nvCxnSpPr>
        <p:spPr>
          <a:xfrm flipH="1">
            <a:off x="2971800" y="38100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69" name="Google Shape;169;p5"/>
          <p:cNvCxnSpPr/>
          <p:nvPr/>
        </p:nvCxnSpPr>
        <p:spPr>
          <a:xfrm>
            <a:off x="5105400" y="38100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0" name="Google Shape;170;p5"/>
          <p:cNvCxnSpPr/>
          <p:nvPr/>
        </p:nvCxnSpPr>
        <p:spPr>
          <a:xfrm flipH="1">
            <a:off x="8382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1" name="Google Shape;171;p5"/>
          <p:cNvCxnSpPr/>
          <p:nvPr/>
        </p:nvCxnSpPr>
        <p:spPr>
          <a:xfrm flipH="1">
            <a:off x="54102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2" name="Google Shape;172;p5"/>
          <p:cNvCxnSpPr/>
          <p:nvPr/>
        </p:nvCxnSpPr>
        <p:spPr>
          <a:xfrm>
            <a:off x="73914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3" name="Google Shape;173;p5"/>
          <p:cNvCxnSpPr/>
          <p:nvPr/>
        </p:nvCxnSpPr>
        <p:spPr>
          <a:xfrm>
            <a:off x="28194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4" name="Google Shape;174;p5"/>
          <p:cNvSpPr/>
          <p:nvPr/>
        </p:nvSpPr>
        <p:spPr>
          <a:xfrm>
            <a:off x="1419225" y="3276600"/>
            <a:ext cx="1400175" cy="609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Root </a:t>
            </a:r>
          </a:p>
        </p:txBody>
      </p:sp>
      <p:cxnSp>
        <p:nvCxnSpPr>
          <p:cNvPr id="175" name="Google Shape;175;p5"/>
          <p:cNvCxnSpPr/>
          <p:nvPr/>
        </p:nvCxnSpPr>
        <p:spPr>
          <a:xfrm>
            <a:off x="2971800" y="35814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6" name="Google Shape;176;p5"/>
          <p:cNvCxnSpPr/>
          <p:nvPr/>
        </p:nvCxnSpPr>
        <p:spPr>
          <a:xfrm flipH="1">
            <a:off x="2286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7" name="Google Shape;177;p5"/>
          <p:cNvCxnSpPr/>
          <p:nvPr/>
        </p:nvCxnSpPr>
        <p:spPr>
          <a:xfrm flipH="1">
            <a:off x="1219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8" name="Google Shape;178;p5"/>
          <p:cNvCxnSpPr/>
          <p:nvPr/>
        </p:nvCxnSpPr>
        <p:spPr>
          <a:xfrm flipH="1">
            <a:off x="3124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9" name="Google Shape;179;p5"/>
          <p:cNvCxnSpPr/>
          <p:nvPr/>
        </p:nvCxnSpPr>
        <p:spPr>
          <a:xfrm flipH="1">
            <a:off x="41148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0" name="Google Shape;180;p5"/>
          <p:cNvCxnSpPr/>
          <p:nvPr/>
        </p:nvCxnSpPr>
        <p:spPr>
          <a:xfrm flipH="1">
            <a:off x="48006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1" name="Google Shape;181;p5"/>
          <p:cNvCxnSpPr/>
          <p:nvPr/>
        </p:nvCxnSpPr>
        <p:spPr>
          <a:xfrm flipH="1">
            <a:off x="5791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2" name="Google Shape;182;p5"/>
          <p:cNvCxnSpPr/>
          <p:nvPr/>
        </p:nvCxnSpPr>
        <p:spPr>
          <a:xfrm flipH="1">
            <a:off x="7696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3" name="Google Shape;183;p5"/>
          <p:cNvCxnSpPr/>
          <p:nvPr/>
        </p:nvCxnSpPr>
        <p:spPr>
          <a:xfrm flipH="1">
            <a:off x="86868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MCNA02343_0000[1]" id="184" name="Google Shape;18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1725" y="2787650"/>
            <a:ext cx="1692275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233077" id="185" name="Google Shape;18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8512" y="4162425"/>
            <a:ext cx="2465387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50"/>
          <p:cNvSpPr txBox="1"/>
          <p:nvPr/>
        </p:nvSpPr>
        <p:spPr>
          <a:xfrm>
            <a:off x="0" y="0"/>
            <a:ext cx="9144000" cy="6829425"/>
          </a:xfrm>
          <a:prstGeom prst="rect">
            <a:avLst/>
          </a:prstGeom>
          <a:solidFill>
            <a:srgbClr val="FFFF99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Java3510.java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This program demonstrate the use of the iterative &lt;levelTraverse&gt; method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with the aid of the 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 interface (with LinkedList implementation).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java.util.*;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63" name="Google Shape;1063;p50"/>
          <p:cNvGraphicFramePr/>
          <p:nvPr/>
        </p:nvGraphicFramePr>
        <p:xfrm>
          <a:off x="0" y="116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4343400"/>
                <a:gridCol w="4800600"/>
              </a:tblGrid>
              <a:tr h="560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class Java3510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public static void main(String args[])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	System.out.println("\nJAVA3510.JAVA\n");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	System.out.println();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	int[] list1 = {400,200,600,100,300,500,700};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	TreeNode root1 = createBST(list1);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	System.out.println();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	levelTraverse(root1);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	System.out.println("\n\n");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	int[] list2 = {700,200,300,400,100,500,600};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	TreeNode root2 = createBST(list2);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	System.out.println();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	levelTraverse(root2);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	System.out.println("\n\n");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static void levelTraverse(TreeNode p)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Queue temp = new LinkedList();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if (p == null)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	System.out.println("THE TREE IS EMPTY");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else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	System.out.println("Tree Display By Levels");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	temp.add(p);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	while (!temp.isEmpty())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		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				p = (TreeNode) temp.remove();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				System.out.print(p.getValue() + "  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				if (p.getLeft() != null)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				temp.add(p.getLeft());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				if (p.getRight() != null)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				temp.add(p.getRight());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64" name="Google Shape;106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1963775"/>
            <a:ext cx="4800600" cy="3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51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Level-Order Tree Traversal</a:t>
            </a:r>
            <a:endParaRPr/>
          </a:p>
        </p:txBody>
      </p:sp>
      <p:sp>
        <p:nvSpPr>
          <p:cNvPr id="1070" name="Google Shape;1070;p51"/>
          <p:cNvSpPr txBox="1"/>
          <p:nvPr/>
        </p:nvSpPr>
        <p:spPr>
          <a:xfrm>
            <a:off x="228600" y="990600"/>
            <a:ext cx="8686800" cy="5741987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level-order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tree traversal is a binary tree traversal that visits every node in a binary tree, starting at the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root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then continues with each level of the binary tree.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level in the tree is traversed from left to right.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made possible by using a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Queue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structure.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51"/>
          <p:cNvSpPr txBox="1"/>
          <p:nvPr/>
        </p:nvSpPr>
        <p:spPr>
          <a:xfrm>
            <a:off x="990600" y="3048000"/>
            <a:ext cx="7315200" cy="3498850"/>
          </a:xfrm>
          <a:prstGeom prst="rect">
            <a:avLst/>
          </a:prstGeom>
          <a:solidFill>
            <a:srgbClr val="FFFF99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temp.add(p);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(!temp.isEmpty())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 = (TreeNode) temp.remove();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System.out.print(p.getValue() + " 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(p.getLeft() !=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temp.add(p.getLeft());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(p.getRight() !=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temp.add(p.getRight());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pic>
        <p:nvPicPr>
          <p:cNvPr descr="j0285876" id="1072" name="Google Shape;107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4600" y="3016250"/>
            <a:ext cx="2008187" cy="1260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302846" id="1073" name="Google Shape;1073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3600" y="4845050"/>
            <a:ext cx="2286000" cy="16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</p:bgPr>
    </p:bg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52"/>
          <p:cNvSpPr/>
          <p:nvPr/>
        </p:nvSpPr>
        <p:spPr>
          <a:xfrm>
            <a:off x="304800" y="4267200"/>
            <a:ext cx="8610600" cy="22098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chemeClr val="lt1"/>
                    </a:gs>
                    <a:gs pos="100000">
                      <a:srgbClr val="00FF00"/>
                    </a:gs>
                  </a:gsLst>
                  <a:lin ang="5400000" scaled="0"/>
                </a:gradFill>
                <a:latin typeface="Impact"/>
              </a:rPr>
              <a:t>Binary Search Tree </a:t>
            </a:r>
          </a:p>
        </p:txBody>
      </p:sp>
      <p:sp>
        <p:nvSpPr>
          <p:cNvPr id="1079" name="Google Shape;1079;p52"/>
          <p:cNvSpPr/>
          <p:nvPr/>
        </p:nvSpPr>
        <p:spPr>
          <a:xfrm>
            <a:off x="1600200" y="2286000"/>
            <a:ext cx="5791200" cy="2133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chemeClr val="lt1"/>
                    </a:gs>
                    <a:gs pos="100000">
                      <a:srgbClr val="00FF00"/>
                    </a:gs>
                  </a:gsLst>
                  <a:lin ang="5400000" scaled="0"/>
                </a:gradFill>
                <a:latin typeface="Impact"/>
              </a:rPr>
              <a:t>Node from a </a:t>
            </a:r>
          </a:p>
        </p:txBody>
      </p:sp>
      <p:sp>
        <p:nvSpPr>
          <p:cNvPr id="1080" name="Google Shape;1080;p52"/>
          <p:cNvSpPr/>
          <p:nvPr/>
        </p:nvSpPr>
        <p:spPr>
          <a:xfrm>
            <a:off x="1600200" y="228600"/>
            <a:ext cx="5791200" cy="2133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chemeClr val="lt1"/>
                    </a:gs>
                    <a:gs pos="100000">
                      <a:srgbClr val="00FF00"/>
                    </a:gs>
                  </a:gsLst>
                  <a:lin ang="5400000" scaled="0"/>
                </a:gradFill>
                <a:latin typeface="Impact"/>
              </a:rPr>
              <a:t>Deleting a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53"/>
          <p:cNvSpPr txBox="1"/>
          <p:nvPr>
            <p:ph type="title"/>
          </p:nvPr>
        </p:nvSpPr>
        <p:spPr>
          <a:xfrm>
            <a:off x="0" y="0"/>
            <a:ext cx="914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3 Possible Cases</a:t>
            </a:r>
            <a:b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for Deleting a Node</a:t>
            </a:r>
            <a:b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from a Binary tree</a:t>
            </a:r>
            <a:endParaRPr/>
          </a:p>
        </p:txBody>
      </p:sp>
      <p:graphicFrame>
        <p:nvGraphicFramePr>
          <p:cNvPr id="1086" name="Google Shape;1086;p53"/>
          <p:cNvGraphicFramePr/>
          <p:nvPr/>
        </p:nvGraphicFramePr>
        <p:xfrm>
          <a:off x="5334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8077200"/>
              </a:tblGrid>
              <a:tr h="10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	Delete a leaf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	Delete a parent with one child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	Delete a parent with two children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54"/>
          <p:cNvSpPr txBox="1"/>
          <p:nvPr>
            <p:ph type="title"/>
          </p:nvPr>
        </p:nvSpPr>
        <p:spPr>
          <a:xfrm>
            <a:off x="0" y="0"/>
            <a:ext cx="9144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Case 1 - Step 1 </a:t>
            </a:r>
            <a:b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i="0" lang="en-US" sz="48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Deleting a Leaf</a:t>
            </a:r>
            <a:endParaRPr/>
          </a:p>
        </p:txBody>
      </p:sp>
      <p:graphicFrame>
        <p:nvGraphicFramePr>
          <p:cNvPr id="1092" name="Google Shape;1092;p54"/>
          <p:cNvGraphicFramePr/>
          <p:nvPr/>
        </p:nvGraphicFramePr>
        <p:xfrm>
          <a:off x="3962400" y="2481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3" name="Google Shape;1093;p54"/>
          <p:cNvGraphicFramePr/>
          <p:nvPr/>
        </p:nvGraphicFramePr>
        <p:xfrm>
          <a:off x="1676400" y="360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4" name="Google Shape;1094;p54"/>
          <p:cNvGraphicFramePr/>
          <p:nvPr/>
        </p:nvGraphicFramePr>
        <p:xfrm>
          <a:off x="2286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5" name="Google Shape;1095;p54"/>
          <p:cNvGraphicFramePr/>
          <p:nvPr/>
        </p:nvGraphicFramePr>
        <p:xfrm>
          <a:off x="31242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6" name="Google Shape;1096;p54"/>
          <p:cNvGraphicFramePr/>
          <p:nvPr/>
        </p:nvGraphicFramePr>
        <p:xfrm>
          <a:off x="76962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7" name="Google Shape;1097;p54"/>
          <p:cNvGraphicFramePr/>
          <p:nvPr/>
        </p:nvGraphicFramePr>
        <p:xfrm>
          <a:off x="6248400" y="360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cxnSp>
        <p:nvCxnSpPr>
          <p:cNvPr id="1098" name="Google Shape;1098;p54"/>
          <p:cNvCxnSpPr/>
          <p:nvPr/>
        </p:nvCxnSpPr>
        <p:spPr>
          <a:xfrm flipH="1">
            <a:off x="2971800" y="28194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99" name="Google Shape;1099;p54"/>
          <p:cNvCxnSpPr/>
          <p:nvPr/>
        </p:nvCxnSpPr>
        <p:spPr>
          <a:xfrm>
            <a:off x="5105400" y="28194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00" name="Google Shape;1100;p54"/>
          <p:cNvCxnSpPr/>
          <p:nvPr/>
        </p:nvCxnSpPr>
        <p:spPr>
          <a:xfrm flipH="1">
            <a:off x="838200" y="39624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01" name="Google Shape;1101;p54"/>
          <p:cNvCxnSpPr/>
          <p:nvPr/>
        </p:nvCxnSpPr>
        <p:spPr>
          <a:xfrm>
            <a:off x="7391400" y="39624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02" name="Google Shape;1102;p54"/>
          <p:cNvCxnSpPr/>
          <p:nvPr/>
        </p:nvCxnSpPr>
        <p:spPr>
          <a:xfrm>
            <a:off x="2819400" y="39624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03" name="Google Shape;1103;p54"/>
          <p:cNvSpPr/>
          <p:nvPr/>
        </p:nvSpPr>
        <p:spPr>
          <a:xfrm>
            <a:off x="1419225" y="2286000"/>
            <a:ext cx="1400175" cy="609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Root </a:t>
            </a:r>
          </a:p>
        </p:txBody>
      </p:sp>
      <p:cxnSp>
        <p:nvCxnSpPr>
          <p:cNvPr id="1104" name="Google Shape;1104;p54"/>
          <p:cNvCxnSpPr/>
          <p:nvPr/>
        </p:nvCxnSpPr>
        <p:spPr>
          <a:xfrm>
            <a:off x="2971800" y="25908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05" name="Google Shape;1105;p54"/>
          <p:cNvCxnSpPr/>
          <p:nvPr/>
        </p:nvCxnSpPr>
        <p:spPr>
          <a:xfrm flipH="1">
            <a:off x="2286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06" name="Google Shape;1106;p54"/>
          <p:cNvCxnSpPr/>
          <p:nvPr/>
        </p:nvCxnSpPr>
        <p:spPr>
          <a:xfrm flipH="1">
            <a:off x="12192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07" name="Google Shape;1107;p54"/>
          <p:cNvCxnSpPr/>
          <p:nvPr/>
        </p:nvCxnSpPr>
        <p:spPr>
          <a:xfrm flipH="1">
            <a:off x="31242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08" name="Google Shape;1108;p54"/>
          <p:cNvCxnSpPr/>
          <p:nvPr/>
        </p:nvCxnSpPr>
        <p:spPr>
          <a:xfrm flipH="1">
            <a:off x="41148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09" name="Google Shape;1109;p54"/>
          <p:cNvCxnSpPr/>
          <p:nvPr/>
        </p:nvCxnSpPr>
        <p:spPr>
          <a:xfrm flipH="1">
            <a:off x="6248400" y="3581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10" name="Google Shape;1110;p54"/>
          <p:cNvCxnSpPr/>
          <p:nvPr/>
        </p:nvCxnSpPr>
        <p:spPr>
          <a:xfrm flipH="1">
            <a:off x="76962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11" name="Google Shape;1111;p54"/>
          <p:cNvCxnSpPr/>
          <p:nvPr/>
        </p:nvCxnSpPr>
        <p:spPr>
          <a:xfrm flipH="1">
            <a:off x="86868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12" name="Google Shape;1112;p54"/>
          <p:cNvSpPr/>
          <p:nvPr/>
        </p:nvSpPr>
        <p:spPr>
          <a:xfrm>
            <a:off x="2819400" y="4572000"/>
            <a:ext cx="1905000" cy="12954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55"/>
          <p:cNvSpPr txBox="1"/>
          <p:nvPr>
            <p:ph type="title"/>
          </p:nvPr>
        </p:nvSpPr>
        <p:spPr>
          <a:xfrm>
            <a:off x="0" y="0"/>
            <a:ext cx="9144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Case 1 - Step 2 </a:t>
            </a:r>
            <a:b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i="0" lang="en-US" sz="48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Deleting a Leaf</a:t>
            </a:r>
            <a:endParaRPr/>
          </a:p>
        </p:txBody>
      </p:sp>
      <p:graphicFrame>
        <p:nvGraphicFramePr>
          <p:cNvPr id="1118" name="Google Shape;1118;p55"/>
          <p:cNvGraphicFramePr/>
          <p:nvPr/>
        </p:nvGraphicFramePr>
        <p:xfrm>
          <a:off x="3962400" y="2481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9" name="Google Shape;1119;p55"/>
          <p:cNvGraphicFramePr/>
          <p:nvPr/>
        </p:nvGraphicFramePr>
        <p:xfrm>
          <a:off x="1676400" y="360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0" name="Google Shape;1120;p55"/>
          <p:cNvGraphicFramePr/>
          <p:nvPr/>
        </p:nvGraphicFramePr>
        <p:xfrm>
          <a:off x="2286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1" name="Google Shape;1121;p55"/>
          <p:cNvGraphicFramePr/>
          <p:nvPr/>
        </p:nvGraphicFramePr>
        <p:xfrm>
          <a:off x="31242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2" name="Google Shape;1122;p55"/>
          <p:cNvGraphicFramePr/>
          <p:nvPr/>
        </p:nvGraphicFramePr>
        <p:xfrm>
          <a:off x="76962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3" name="Google Shape;1123;p55"/>
          <p:cNvGraphicFramePr/>
          <p:nvPr/>
        </p:nvGraphicFramePr>
        <p:xfrm>
          <a:off x="6248400" y="360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cxnSp>
        <p:nvCxnSpPr>
          <p:cNvPr id="1124" name="Google Shape;1124;p55"/>
          <p:cNvCxnSpPr/>
          <p:nvPr/>
        </p:nvCxnSpPr>
        <p:spPr>
          <a:xfrm flipH="1">
            <a:off x="2971800" y="28194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25" name="Google Shape;1125;p55"/>
          <p:cNvCxnSpPr/>
          <p:nvPr/>
        </p:nvCxnSpPr>
        <p:spPr>
          <a:xfrm>
            <a:off x="5105400" y="28194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26" name="Google Shape;1126;p55"/>
          <p:cNvCxnSpPr/>
          <p:nvPr/>
        </p:nvCxnSpPr>
        <p:spPr>
          <a:xfrm flipH="1">
            <a:off x="838200" y="39624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27" name="Google Shape;1127;p55"/>
          <p:cNvCxnSpPr/>
          <p:nvPr/>
        </p:nvCxnSpPr>
        <p:spPr>
          <a:xfrm>
            <a:off x="7391400" y="39624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28" name="Google Shape;1128;p55"/>
          <p:cNvSpPr/>
          <p:nvPr/>
        </p:nvSpPr>
        <p:spPr>
          <a:xfrm>
            <a:off x="1419225" y="2286000"/>
            <a:ext cx="1400175" cy="609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Root </a:t>
            </a:r>
          </a:p>
        </p:txBody>
      </p:sp>
      <p:cxnSp>
        <p:nvCxnSpPr>
          <p:cNvPr id="1129" name="Google Shape;1129;p55"/>
          <p:cNvCxnSpPr/>
          <p:nvPr/>
        </p:nvCxnSpPr>
        <p:spPr>
          <a:xfrm>
            <a:off x="2971800" y="25908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30" name="Google Shape;1130;p55"/>
          <p:cNvCxnSpPr/>
          <p:nvPr/>
        </p:nvCxnSpPr>
        <p:spPr>
          <a:xfrm flipH="1">
            <a:off x="2286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31" name="Google Shape;1131;p55"/>
          <p:cNvCxnSpPr/>
          <p:nvPr/>
        </p:nvCxnSpPr>
        <p:spPr>
          <a:xfrm flipH="1">
            <a:off x="12192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32" name="Google Shape;1132;p55"/>
          <p:cNvCxnSpPr/>
          <p:nvPr/>
        </p:nvCxnSpPr>
        <p:spPr>
          <a:xfrm flipH="1">
            <a:off x="31242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33" name="Google Shape;1133;p55"/>
          <p:cNvCxnSpPr/>
          <p:nvPr/>
        </p:nvCxnSpPr>
        <p:spPr>
          <a:xfrm flipH="1">
            <a:off x="41148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34" name="Google Shape;1134;p55"/>
          <p:cNvCxnSpPr/>
          <p:nvPr/>
        </p:nvCxnSpPr>
        <p:spPr>
          <a:xfrm flipH="1">
            <a:off x="6248400" y="3581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35" name="Google Shape;1135;p55"/>
          <p:cNvCxnSpPr/>
          <p:nvPr/>
        </p:nvCxnSpPr>
        <p:spPr>
          <a:xfrm flipH="1">
            <a:off x="76962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36" name="Google Shape;1136;p55"/>
          <p:cNvCxnSpPr/>
          <p:nvPr/>
        </p:nvCxnSpPr>
        <p:spPr>
          <a:xfrm flipH="1">
            <a:off x="86868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37" name="Google Shape;1137;p55"/>
          <p:cNvCxnSpPr/>
          <p:nvPr/>
        </p:nvCxnSpPr>
        <p:spPr>
          <a:xfrm flipH="1">
            <a:off x="2667000" y="3581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38" name="Google Shape;1138;p55"/>
          <p:cNvCxnSpPr/>
          <p:nvPr/>
        </p:nvCxnSpPr>
        <p:spPr>
          <a:xfrm>
            <a:off x="2895600" y="4756150"/>
            <a:ext cx="1752600" cy="906462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39" name="Google Shape;1139;p55"/>
          <p:cNvCxnSpPr/>
          <p:nvPr/>
        </p:nvCxnSpPr>
        <p:spPr>
          <a:xfrm flipH="1">
            <a:off x="2895600" y="4732337"/>
            <a:ext cx="1752600" cy="906462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56"/>
          <p:cNvSpPr txBox="1"/>
          <p:nvPr>
            <p:ph type="title"/>
          </p:nvPr>
        </p:nvSpPr>
        <p:spPr>
          <a:xfrm>
            <a:off x="0" y="0"/>
            <a:ext cx="9144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Case 2 - Step 1 </a:t>
            </a:r>
            <a:b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i="0" lang="en-US" sz="48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Deleting a Parent with 1 Child</a:t>
            </a:r>
            <a:endParaRPr/>
          </a:p>
        </p:txBody>
      </p:sp>
      <p:graphicFrame>
        <p:nvGraphicFramePr>
          <p:cNvPr id="1145" name="Google Shape;1145;p56"/>
          <p:cNvGraphicFramePr/>
          <p:nvPr/>
        </p:nvGraphicFramePr>
        <p:xfrm>
          <a:off x="3962400" y="2481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6" name="Google Shape;1146;p56"/>
          <p:cNvGraphicFramePr/>
          <p:nvPr/>
        </p:nvGraphicFramePr>
        <p:xfrm>
          <a:off x="1676400" y="360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7" name="Google Shape;1147;p56"/>
          <p:cNvGraphicFramePr/>
          <p:nvPr/>
        </p:nvGraphicFramePr>
        <p:xfrm>
          <a:off x="2286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8" name="Google Shape;1148;p56"/>
          <p:cNvGraphicFramePr/>
          <p:nvPr/>
        </p:nvGraphicFramePr>
        <p:xfrm>
          <a:off x="31242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9" name="Google Shape;1149;p56"/>
          <p:cNvGraphicFramePr/>
          <p:nvPr/>
        </p:nvGraphicFramePr>
        <p:xfrm>
          <a:off x="76962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0" name="Google Shape;1150;p56"/>
          <p:cNvGraphicFramePr/>
          <p:nvPr/>
        </p:nvGraphicFramePr>
        <p:xfrm>
          <a:off x="6248400" y="360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cxnSp>
        <p:nvCxnSpPr>
          <p:cNvPr id="1151" name="Google Shape;1151;p56"/>
          <p:cNvCxnSpPr/>
          <p:nvPr/>
        </p:nvCxnSpPr>
        <p:spPr>
          <a:xfrm flipH="1">
            <a:off x="2971800" y="28194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52" name="Google Shape;1152;p56"/>
          <p:cNvCxnSpPr/>
          <p:nvPr/>
        </p:nvCxnSpPr>
        <p:spPr>
          <a:xfrm>
            <a:off x="5105400" y="28194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53" name="Google Shape;1153;p56"/>
          <p:cNvCxnSpPr/>
          <p:nvPr/>
        </p:nvCxnSpPr>
        <p:spPr>
          <a:xfrm flipH="1">
            <a:off x="838200" y="39624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54" name="Google Shape;1154;p56"/>
          <p:cNvCxnSpPr/>
          <p:nvPr/>
        </p:nvCxnSpPr>
        <p:spPr>
          <a:xfrm>
            <a:off x="7391400" y="39624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55" name="Google Shape;1155;p56"/>
          <p:cNvCxnSpPr/>
          <p:nvPr/>
        </p:nvCxnSpPr>
        <p:spPr>
          <a:xfrm>
            <a:off x="2819400" y="39624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56" name="Google Shape;1156;p56"/>
          <p:cNvSpPr/>
          <p:nvPr/>
        </p:nvSpPr>
        <p:spPr>
          <a:xfrm>
            <a:off x="1419225" y="2286000"/>
            <a:ext cx="1400175" cy="609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Root </a:t>
            </a:r>
          </a:p>
        </p:txBody>
      </p:sp>
      <p:cxnSp>
        <p:nvCxnSpPr>
          <p:cNvPr id="1157" name="Google Shape;1157;p56"/>
          <p:cNvCxnSpPr/>
          <p:nvPr/>
        </p:nvCxnSpPr>
        <p:spPr>
          <a:xfrm>
            <a:off x="2971800" y="25908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58" name="Google Shape;1158;p56"/>
          <p:cNvCxnSpPr/>
          <p:nvPr/>
        </p:nvCxnSpPr>
        <p:spPr>
          <a:xfrm flipH="1">
            <a:off x="2286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9" name="Google Shape;1159;p56"/>
          <p:cNvCxnSpPr/>
          <p:nvPr/>
        </p:nvCxnSpPr>
        <p:spPr>
          <a:xfrm flipH="1">
            <a:off x="12192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60" name="Google Shape;1160;p56"/>
          <p:cNvCxnSpPr/>
          <p:nvPr/>
        </p:nvCxnSpPr>
        <p:spPr>
          <a:xfrm flipH="1">
            <a:off x="31242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61" name="Google Shape;1161;p56"/>
          <p:cNvCxnSpPr/>
          <p:nvPr/>
        </p:nvCxnSpPr>
        <p:spPr>
          <a:xfrm flipH="1">
            <a:off x="41148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62" name="Google Shape;1162;p56"/>
          <p:cNvCxnSpPr/>
          <p:nvPr/>
        </p:nvCxnSpPr>
        <p:spPr>
          <a:xfrm flipH="1">
            <a:off x="6248400" y="3581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63" name="Google Shape;1163;p56"/>
          <p:cNvCxnSpPr/>
          <p:nvPr/>
        </p:nvCxnSpPr>
        <p:spPr>
          <a:xfrm flipH="1">
            <a:off x="76962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64" name="Google Shape;1164;p56"/>
          <p:cNvCxnSpPr/>
          <p:nvPr/>
        </p:nvCxnSpPr>
        <p:spPr>
          <a:xfrm flipH="1">
            <a:off x="86868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65" name="Google Shape;1165;p56"/>
          <p:cNvSpPr/>
          <p:nvPr/>
        </p:nvSpPr>
        <p:spPr>
          <a:xfrm>
            <a:off x="5943600" y="3276600"/>
            <a:ext cx="1905000" cy="12954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57"/>
          <p:cNvSpPr txBox="1"/>
          <p:nvPr>
            <p:ph type="title"/>
          </p:nvPr>
        </p:nvSpPr>
        <p:spPr>
          <a:xfrm>
            <a:off x="0" y="0"/>
            <a:ext cx="9144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Case 2 - Step 2 </a:t>
            </a:r>
            <a:b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i="0" lang="en-US" sz="48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Deleting a Parent with 1 Child</a:t>
            </a:r>
            <a:endParaRPr/>
          </a:p>
        </p:txBody>
      </p:sp>
      <p:graphicFrame>
        <p:nvGraphicFramePr>
          <p:cNvPr id="1171" name="Google Shape;1171;p57"/>
          <p:cNvGraphicFramePr/>
          <p:nvPr/>
        </p:nvGraphicFramePr>
        <p:xfrm>
          <a:off x="3962400" y="2481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2" name="Google Shape;1172;p57"/>
          <p:cNvGraphicFramePr/>
          <p:nvPr/>
        </p:nvGraphicFramePr>
        <p:xfrm>
          <a:off x="1676400" y="360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3" name="Google Shape;1173;p57"/>
          <p:cNvGraphicFramePr/>
          <p:nvPr/>
        </p:nvGraphicFramePr>
        <p:xfrm>
          <a:off x="2286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4" name="Google Shape;1174;p57"/>
          <p:cNvGraphicFramePr/>
          <p:nvPr/>
        </p:nvGraphicFramePr>
        <p:xfrm>
          <a:off x="31242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5" name="Google Shape;1175;p57"/>
          <p:cNvGraphicFramePr/>
          <p:nvPr/>
        </p:nvGraphicFramePr>
        <p:xfrm>
          <a:off x="76962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6" name="Google Shape;1176;p57"/>
          <p:cNvGraphicFramePr/>
          <p:nvPr/>
        </p:nvGraphicFramePr>
        <p:xfrm>
          <a:off x="6248400" y="360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cxnSp>
        <p:nvCxnSpPr>
          <p:cNvPr id="1177" name="Google Shape;1177;p57"/>
          <p:cNvCxnSpPr/>
          <p:nvPr/>
        </p:nvCxnSpPr>
        <p:spPr>
          <a:xfrm flipH="1">
            <a:off x="2971800" y="28194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78" name="Google Shape;1178;p57"/>
          <p:cNvCxnSpPr/>
          <p:nvPr/>
        </p:nvCxnSpPr>
        <p:spPr>
          <a:xfrm flipH="1">
            <a:off x="838200" y="39624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79" name="Google Shape;1179;p57"/>
          <p:cNvCxnSpPr/>
          <p:nvPr/>
        </p:nvCxnSpPr>
        <p:spPr>
          <a:xfrm>
            <a:off x="7391400" y="39624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80" name="Google Shape;1180;p57"/>
          <p:cNvCxnSpPr/>
          <p:nvPr/>
        </p:nvCxnSpPr>
        <p:spPr>
          <a:xfrm>
            <a:off x="2819400" y="39624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81" name="Google Shape;1181;p57"/>
          <p:cNvSpPr/>
          <p:nvPr/>
        </p:nvSpPr>
        <p:spPr>
          <a:xfrm>
            <a:off x="1419225" y="2286000"/>
            <a:ext cx="1400175" cy="609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Root </a:t>
            </a:r>
          </a:p>
        </p:txBody>
      </p:sp>
      <p:cxnSp>
        <p:nvCxnSpPr>
          <p:cNvPr id="1182" name="Google Shape;1182;p57"/>
          <p:cNvCxnSpPr/>
          <p:nvPr/>
        </p:nvCxnSpPr>
        <p:spPr>
          <a:xfrm>
            <a:off x="2971800" y="25908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83" name="Google Shape;1183;p57"/>
          <p:cNvCxnSpPr/>
          <p:nvPr/>
        </p:nvCxnSpPr>
        <p:spPr>
          <a:xfrm flipH="1">
            <a:off x="2286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84" name="Google Shape;1184;p57"/>
          <p:cNvCxnSpPr/>
          <p:nvPr/>
        </p:nvCxnSpPr>
        <p:spPr>
          <a:xfrm flipH="1">
            <a:off x="12192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85" name="Google Shape;1185;p57"/>
          <p:cNvCxnSpPr/>
          <p:nvPr/>
        </p:nvCxnSpPr>
        <p:spPr>
          <a:xfrm flipH="1">
            <a:off x="31242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86" name="Google Shape;1186;p57"/>
          <p:cNvCxnSpPr/>
          <p:nvPr/>
        </p:nvCxnSpPr>
        <p:spPr>
          <a:xfrm flipH="1">
            <a:off x="41148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87" name="Google Shape;1187;p57"/>
          <p:cNvCxnSpPr/>
          <p:nvPr/>
        </p:nvCxnSpPr>
        <p:spPr>
          <a:xfrm flipH="1">
            <a:off x="6248400" y="3581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88" name="Google Shape;1188;p57"/>
          <p:cNvCxnSpPr/>
          <p:nvPr/>
        </p:nvCxnSpPr>
        <p:spPr>
          <a:xfrm flipH="1">
            <a:off x="76962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89" name="Google Shape;1189;p57"/>
          <p:cNvCxnSpPr/>
          <p:nvPr/>
        </p:nvCxnSpPr>
        <p:spPr>
          <a:xfrm flipH="1">
            <a:off x="86868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90" name="Google Shape;1190;p57"/>
          <p:cNvSpPr/>
          <p:nvPr/>
        </p:nvSpPr>
        <p:spPr>
          <a:xfrm>
            <a:off x="5943600" y="3276600"/>
            <a:ext cx="1905000" cy="12954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1" name="Google Shape;1191;p57"/>
          <p:cNvCxnSpPr/>
          <p:nvPr/>
        </p:nvCxnSpPr>
        <p:spPr>
          <a:xfrm>
            <a:off x="8305800" y="2819400"/>
            <a:ext cx="0" cy="20574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92" name="Google Shape;1192;p57"/>
          <p:cNvCxnSpPr/>
          <p:nvPr/>
        </p:nvCxnSpPr>
        <p:spPr>
          <a:xfrm>
            <a:off x="5105400" y="2817812"/>
            <a:ext cx="3227387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58"/>
          <p:cNvSpPr txBox="1"/>
          <p:nvPr>
            <p:ph type="title"/>
          </p:nvPr>
        </p:nvSpPr>
        <p:spPr>
          <a:xfrm>
            <a:off x="0" y="0"/>
            <a:ext cx="9144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Case 2 - Step 3 </a:t>
            </a:r>
            <a:b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i="0" lang="en-US" sz="48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Deleting a Parent with 1 Child</a:t>
            </a:r>
            <a:endParaRPr/>
          </a:p>
        </p:txBody>
      </p:sp>
      <p:graphicFrame>
        <p:nvGraphicFramePr>
          <p:cNvPr id="1198" name="Google Shape;1198;p58"/>
          <p:cNvGraphicFramePr/>
          <p:nvPr/>
        </p:nvGraphicFramePr>
        <p:xfrm>
          <a:off x="3962400" y="2481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9" name="Google Shape;1199;p58"/>
          <p:cNvGraphicFramePr/>
          <p:nvPr/>
        </p:nvGraphicFramePr>
        <p:xfrm>
          <a:off x="1676400" y="360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0" name="Google Shape;1200;p58"/>
          <p:cNvGraphicFramePr/>
          <p:nvPr/>
        </p:nvGraphicFramePr>
        <p:xfrm>
          <a:off x="2286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1" name="Google Shape;1201;p58"/>
          <p:cNvGraphicFramePr/>
          <p:nvPr/>
        </p:nvGraphicFramePr>
        <p:xfrm>
          <a:off x="31242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2" name="Google Shape;1202;p58"/>
          <p:cNvGraphicFramePr/>
          <p:nvPr/>
        </p:nvGraphicFramePr>
        <p:xfrm>
          <a:off x="76962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3" name="Google Shape;1203;p58"/>
          <p:cNvGraphicFramePr/>
          <p:nvPr/>
        </p:nvGraphicFramePr>
        <p:xfrm>
          <a:off x="6248400" y="360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cxnSp>
        <p:nvCxnSpPr>
          <p:cNvPr id="1204" name="Google Shape;1204;p58"/>
          <p:cNvCxnSpPr/>
          <p:nvPr/>
        </p:nvCxnSpPr>
        <p:spPr>
          <a:xfrm flipH="1">
            <a:off x="2971800" y="28194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05" name="Google Shape;1205;p58"/>
          <p:cNvCxnSpPr/>
          <p:nvPr/>
        </p:nvCxnSpPr>
        <p:spPr>
          <a:xfrm flipH="1">
            <a:off x="838200" y="39624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06" name="Google Shape;1206;p58"/>
          <p:cNvCxnSpPr/>
          <p:nvPr/>
        </p:nvCxnSpPr>
        <p:spPr>
          <a:xfrm>
            <a:off x="7391400" y="39624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07" name="Google Shape;1207;p58"/>
          <p:cNvCxnSpPr/>
          <p:nvPr/>
        </p:nvCxnSpPr>
        <p:spPr>
          <a:xfrm>
            <a:off x="2819400" y="39624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08" name="Google Shape;1208;p58"/>
          <p:cNvSpPr/>
          <p:nvPr/>
        </p:nvSpPr>
        <p:spPr>
          <a:xfrm>
            <a:off x="1419225" y="2286000"/>
            <a:ext cx="1400175" cy="609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Root </a:t>
            </a:r>
          </a:p>
        </p:txBody>
      </p:sp>
      <p:cxnSp>
        <p:nvCxnSpPr>
          <p:cNvPr id="1209" name="Google Shape;1209;p58"/>
          <p:cNvCxnSpPr/>
          <p:nvPr/>
        </p:nvCxnSpPr>
        <p:spPr>
          <a:xfrm>
            <a:off x="2971800" y="25908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10" name="Google Shape;1210;p58"/>
          <p:cNvCxnSpPr/>
          <p:nvPr/>
        </p:nvCxnSpPr>
        <p:spPr>
          <a:xfrm flipH="1">
            <a:off x="2286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11" name="Google Shape;1211;p58"/>
          <p:cNvCxnSpPr/>
          <p:nvPr/>
        </p:nvCxnSpPr>
        <p:spPr>
          <a:xfrm flipH="1">
            <a:off x="12192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12" name="Google Shape;1212;p58"/>
          <p:cNvCxnSpPr/>
          <p:nvPr/>
        </p:nvCxnSpPr>
        <p:spPr>
          <a:xfrm flipH="1">
            <a:off x="31242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13" name="Google Shape;1213;p58"/>
          <p:cNvCxnSpPr/>
          <p:nvPr/>
        </p:nvCxnSpPr>
        <p:spPr>
          <a:xfrm flipH="1">
            <a:off x="41148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14" name="Google Shape;1214;p58"/>
          <p:cNvCxnSpPr/>
          <p:nvPr/>
        </p:nvCxnSpPr>
        <p:spPr>
          <a:xfrm flipH="1">
            <a:off x="6248400" y="3581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15" name="Google Shape;1215;p58"/>
          <p:cNvCxnSpPr/>
          <p:nvPr/>
        </p:nvCxnSpPr>
        <p:spPr>
          <a:xfrm flipH="1">
            <a:off x="76962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16" name="Google Shape;1216;p58"/>
          <p:cNvCxnSpPr/>
          <p:nvPr/>
        </p:nvCxnSpPr>
        <p:spPr>
          <a:xfrm flipH="1">
            <a:off x="86868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17" name="Google Shape;1217;p58"/>
          <p:cNvCxnSpPr/>
          <p:nvPr/>
        </p:nvCxnSpPr>
        <p:spPr>
          <a:xfrm>
            <a:off x="8305800" y="2819400"/>
            <a:ext cx="0" cy="20574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18" name="Google Shape;1218;p58"/>
          <p:cNvCxnSpPr/>
          <p:nvPr/>
        </p:nvCxnSpPr>
        <p:spPr>
          <a:xfrm>
            <a:off x="5105400" y="2817812"/>
            <a:ext cx="3227387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19" name="Google Shape;1219;p58"/>
          <p:cNvCxnSpPr/>
          <p:nvPr/>
        </p:nvCxnSpPr>
        <p:spPr>
          <a:xfrm>
            <a:off x="6019800" y="3529012"/>
            <a:ext cx="1752600" cy="906462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20" name="Google Shape;1220;p58"/>
          <p:cNvCxnSpPr/>
          <p:nvPr/>
        </p:nvCxnSpPr>
        <p:spPr>
          <a:xfrm flipH="1">
            <a:off x="6019800" y="3505200"/>
            <a:ext cx="1752600" cy="906462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59"/>
          <p:cNvSpPr txBox="1"/>
          <p:nvPr>
            <p:ph type="title"/>
          </p:nvPr>
        </p:nvSpPr>
        <p:spPr>
          <a:xfrm>
            <a:off x="0" y="0"/>
            <a:ext cx="9144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Case 2 - Step 4 </a:t>
            </a:r>
            <a:b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i="0" lang="en-US" sz="48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Deleting a Parent with 1 Child</a:t>
            </a:r>
            <a:endParaRPr/>
          </a:p>
        </p:txBody>
      </p:sp>
      <p:graphicFrame>
        <p:nvGraphicFramePr>
          <p:cNvPr id="1226" name="Google Shape;1226;p59"/>
          <p:cNvGraphicFramePr/>
          <p:nvPr/>
        </p:nvGraphicFramePr>
        <p:xfrm>
          <a:off x="3962400" y="2481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7" name="Google Shape;1227;p59"/>
          <p:cNvGraphicFramePr/>
          <p:nvPr/>
        </p:nvGraphicFramePr>
        <p:xfrm>
          <a:off x="1676400" y="360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8" name="Google Shape;1228;p59"/>
          <p:cNvGraphicFramePr/>
          <p:nvPr/>
        </p:nvGraphicFramePr>
        <p:xfrm>
          <a:off x="2286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9" name="Google Shape;1229;p59"/>
          <p:cNvGraphicFramePr/>
          <p:nvPr/>
        </p:nvGraphicFramePr>
        <p:xfrm>
          <a:off x="31242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0" name="Google Shape;1230;p59"/>
          <p:cNvGraphicFramePr/>
          <p:nvPr/>
        </p:nvGraphicFramePr>
        <p:xfrm>
          <a:off x="6248400" y="360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cxnSp>
        <p:nvCxnSpPr>
          <p:cNvPr id="1231" name="Google Shape;1231;p59"/>
          <p:cNvCxnSpPr/>
          <p:nvPr/>
        </p:nvCxnSpPr>
        <p:spPr>
          <a:xfrm flipH="1">
            <a:off x="2971800" y="28194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32" name="Google Shape;1232;p59"/>
          <p:cNvCxnSpPr/>
          <p:nvPr/>
        </p:nvCxnSpPr>
        <p:spPr>
          <a:xfrm>
            <a:off x="5105400" y="28194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33" name="Google Shape;1233;p59"/>
          <p:cNvCxnSpPr/>
          <p:nvPr/>
        </p:nvCxnSpPr>
        <p:spPr>
          <a:xfrm flipH="1">
            <a:off x="838200" y="39624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34" name="Google Shape;1234;p59"/>
          <p:cNvCxnSpPr/>
          <p:nvPr/>
        </p:nvCxnSpPr>
        <p:spPr>
          <a:xfrm>
            <a:off x="2819400" y="39624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35" name="Google Shape;1235;p59"/>
          <p:cNvSpPr/>
          <p:nvPr/>
        </p:nvSpPr>
        <p:spPr>
          <a:xfrm>
            <a:off x="1419225" y="2286000"/>
            <a:ext cx="1400175" cy="609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Root </a:t>
            </a:r>
          </a:p>
        </p:txBody>
      </p:sp>
      <p:cxnSp>
        <p:nvCxnSpPr>
          <p:cNvPr id="1236" name="Google Shape;1236;p59"/>
          <p:cNvCxnSpPr/>
          <p:nvPr/>
        </p:nvCxnSpPr>
        <p:spPr>
          <a:xfrm>
            <a:off x="2971800" y="25908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37" name="Google Shape;1237;p59"/>
          <p:cNvCxnSpPr/>
          <p:nvPr/>
        </p:nvCxnSpPr>
        <p:spPr>
          <a:xfrm flipH="1">
            <a:off x="2286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38" name="Google Shape;1238;p59"/>
          <p:cNvCxnSpPr/>
          <p:nvPr/>
        </p:nvCxnSpPr>
        <p:spPr>
          <a:xfrm flipH="1">
            <a:off x="12192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39" name="Google Shape;1239;p59"/>
          <p:cNvCxnSpPr/>
          <p:nvPr/>
        </p:nvCxnSpPr>
        <p:spPr>
          <a:xfrm flipH="1">
            <a:off x="31242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40" name="Google Shape;1240;p59"/>
          <p:cNvCxnSpPr/>
          <p:nvPr/>
        </p:nvCxnSpPr>
        <p:spPr>
          <a:xfrm flipH="1">
            <a:off x="41148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41" name="Google Shape;1241;p59"/>
          <p:cNvCxnSpPr/>
          <p:nvPr/>
        </p:nvCxnSpPr>
        <p:spPr>
          <a:xfrm flipH="1">
            <a:off x="6248400" y="3581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42" name="Google Shape;1242;p59"/>
          <p:cNvCxnSpPr/>
          <p:nvPr/>
        </p:nvCxnSpPr>
        <p:spPr>
          <a:xfrm flipH="1">
            <a:off x="7239000" y="3581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6"/>
          <p:cNvGrpSpPr/>
          <p:nvPr/>
        </p:nvGrpSpPr>
        <p:grpSpPr>
          <a:xfrm>
            <a:off x="1676400" y="2819400"/>
            <a:ext cx="7467600" cy="4038600"/>
            <a:chOff x="1756" y="1824"/>
            <a:chExt cx="3406" cy="1851"/>
          </a:xfrm>
        </p:grpSpPr>
        <p:sp>
          <p:nvSpPr>
            <p:cNvPr id="191" name="Google Shape;191;p6"/>
            <p:cNvSpPr/>
            <p:nvPr/>
          </p:nvSpPr>
          <p:spPr>
            <a:xfrm>
              <a:off x="2945" y="1824"/>
              <a:ext cx="1033" cy="553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8EBB3"/>
            </a:solidFill>
            <a:ln cap="flat" cmpd="sng" w="9525">
              <a:solidFill>
                <a:srgbClr val="000000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2347" y="2377"/>
              <a:ext cx="2223" cy="649"/>
            </a:xfrm>
            <a:custGeom>
              <a:rect b="b" l="l" r="r" t="t"/>
              <a:pathLst>
                <a:path extrusionOk="0" h="21600" w="21600">
                  <a:moveTo>
                    <a:pt x="5787" y="0"/>
                  </a:moveTo>
                  <a:lnTo>
                    <a:pt x="15812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5787" y="0"/>
                  </a:lnTo>
                  <a:close/>
                </a:path>
              </a:pathLst>
            </a:custGeom>
            <a:solidFill>
              <a:srgbClr val="CCCCFF"/>
            </a:solidFill>
            <a:ln cap="flat" cmpd="sng" w="9525">
              <a:solidFill>
                <a:srgbClr val="000000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1756" y="3026"/>
              <a:ext cx="3406" cy="649"/>
            </a:xfrm>
            <a:custGeom>
              <a:rect b="b" l="l" r="r" t="t"/>
              <a:pathLst>
                <a:path extrusionOk="0" h="21600" w="21600">
                  <a:moveTo>
                    <a:pt x="3768" y="0"/>
                  </a:moveTo>
                  <a:lnTo>
                    <a:pt x="17831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3768" y="0"/>
                  </a:lnTo>
                  <a:close/>
                </a:path>
              </a:pathLst>
            </a:custGeom>
            <a:solidFill>
              <a:srgbClr val="FFBE7D"/>
            </a:solidFill>
            <a:ln cap="flat" cmpd="sng" w="9525">
              <a:solidFill>
                <a:srgbClr val="000000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6"/>
          <p:cNvSpPr txBox="1"/>
          <p:nvPr>
            <p:ph type="title"/>
          </p:nvPr>
        </p:nvSpPr>
        <p:spPr>
          <a:xfrm>
            <a:off x="0" y="0"/>
            <a:ext cx="9067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Tree Vocabulary - </a:t>
            </a:r>
            <a:r>
              <a:rPr b="0" i="0" lang="en-US" sz="4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Level</a:t>
            </a:r>
            <a:endParaRPr/>
          </a:p>
        </p:txBody>
      </p:sp>
      <p:graphicFrame>
        <p:nvGraphicFramePr>
          <p:cNvPr id="195" name="Google Shape;195;p6"/>
          <p:cNvGraphicFramePr/>
          <p:nvPr/>
        </p:nvGraphicFramePr>
        <p:xfrm>
          <a:off x="4772025" y="32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96" name="Google Shape;196;p6"/>
          <p:cNvSpPr txBox="1"/>
          <p:nvPr/>
        </p:nvSpPr>
        <p:spPr>
          <a:xfrm>
            <a:off x="381000" y="1143000"/>
            <a:ext cx="8382000" cy="1244600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binary tree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 different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levels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The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root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always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level-0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The nodes connected to the root, N2 and N3, are at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level-1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N4, N5, N6 and N7 are all at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level-2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aphicFrame>
        <p:nvGraphicFramePr>
          <p:cNvPr id="197" name="Google Shape;197;p6"/>
          <p:cNvGraphicFramePr/>
          <p:nvPr/>
        </p:nvGraphicFramePr>
        <p:xfrm>
          <a:off x="3962400" y="441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8" name="Google Shape;198;p6"/>
          <p:cNvGraphicFramePr/>
          <p:nvPr/>
        </p:nvGraphicFramePr>
        <p:xfrm>
          <a:off x="25908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9" name="Google Shape;199;p6"/>
          <p:cNvGraphicFramePr/>
          <p:nvPr/>
        </p:nvGraphicFramePr>
        <p:xfrm>
          <a:off x="40386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0" name="Google Shape;200;p6"/>
          <p:cNvGraphicFramePr/>
          <p:nvPr/>
        </p:nvGraphicFramePr>
        <p:xfrm>
          <a:off x="54864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1" name="Google Shape;201;p6"/>
          <p:cNvGraphicFramePr/>
          <p:nvPr/>
        </p:nvGraphicFramePr>
        <p:xfrm>
          <a:off x="69342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2" name="Google Shape;202;p6"/>
          <p:cNvGraphicFramePr/>
          <p:nvPr/>
        </p:nvGraphicFramePr>
        <p:xfrm>
          <a:off x="5562600" y="441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cxnSp>
        <p:nvCxnSpPr>
          <p:cNvPr id="203" name="Google Shape;203;p6"/>
          <p:cNvCxnSpPr/>
          <p:nvPr/>
        </p:nvCxnSpPr>
        <p:spPr>
          <a:xfrm flipH="1">
            <a:off x="4648200" y="3505200"/>
            <a:ext cx="3048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4" name="Google Shape;204;p6"/>
          <p:cNvCxnSpPr/>
          <p:nvPr/>
        </p:nvCxnSpPr>
        <p:spPr>
          <a:xfrm flipH="1">
            <a:off x="3276600" y="4724400"/>
            <a:ext cx="838200" cy="1143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5" name="Google Shape;205;p6"/>
          <p:cNvCxnSpPr/>
          <p:nvPr/>
        </p:nvCxnSpPr>
        <p:spPr>
          <a:xfrm>
            <a:off x="5715000" y="4724400"/>
            <a:ext cx="457200" cy="1143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6" name="Google Shape;206;p6"/>
          <p:cNvCxnSpPr/>
          <p:nvPr/>
        </p:nvCxnSpPr>
        <p:spPr>
          <a:xfrm>
            <a:off x="6705600" y="4724400"/>
            <a:ext cx="838200" cy="1143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7" name="Google Shape;207;p6"/>
          <p:cNvCxnSpPr/>
          <p:nvPr/>
        </p:nvCxnSpPr>
        <p:spPr>
          <a:xfrm flipH="1">
            <a:off x="4648200" y="4724400"/>
            <a:ext cx="457200" cy="1143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8" name="Google Shape;208;p6"/>
          <p:cNvCxnSpPr/>
          <p:nvPr/>
        </p:nvCxnSpPr>
        <p:spPr>
          <a:xfrm flipH="1">
            <a:off x="25908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9" name="Google Shape;209;p6"/>
          <p:cNvCxnSpPr/>
          <p:nvPr/>
        </p:nvCxnSpPr>
        <p:spPr>
          <a:xfrm flipH="1">
            <a:off x="35814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0" name="Google Shape;210;p6"/>
          <p:cNvCxnSpPr/>
          <p:nvPr/>
        </p:nvCxnSpPr>
        <p:spPr>
          <a:xfrm flipH="1">
            <a:off x="40386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1" name="Google Shape;211;p6"/>
          <p:cNvCxnSpPr/>
          <p:nvPr/>
        </p:nvCxnSpPr>
        <p:spPr>
          <a:xfrm flipH="1">
            <a:off x="5029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2" name="Google Shape;212;p6"/>
          <p:cNvCxnSpPr/>
          <p:nvPr/>
        </p:nvCxnSpPr>
        <p:spPr>
          <a:xfrm flipH="1">
            <a:off x="54864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3" name="Google Shape;213;p6"/>
          <p:cNvCxnSpPr/>
          <p:nvPr/>
        </p:nvCxnSpPr>
        <p:spPr>
          <a:xfrm flipH="1">
            <a:off x="64770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4" name="Google Shape;214;p6"/>
          <p:cNvCxnSpPr/>
          <p:nvPr/>
        </p:nvCxnSpPr>
        <p:spPr>
          <a:xfrm flipH="1">
            <a:off x="6934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5" name="Google Shape;215;p6"/>
          <p:cNvCxnSpPr/>
          <p:nvPr/>
        </p:nvCxnSpPr>
        <p:spPr>
          <a:xfrm flipH="1">
            <a:off x="79248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6" name="Google Shape;216;p6"/>
          <p:cNvSpPr/>
          <p:nvPr/>
        </p:nvSpPr>
        <p:spPr>
          <a:xfrm>
            <a:off x="7210425" y="3200400"/>
            <a:ext cx="1400175" cy="609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Root </a:t>
            </a:r>
          </a:p>
        </p:txBody>
      </p:sp>
      <p:cxnSp>
        <p:nvCxnSpPr>
          <p:cNvPr id="217" name="Google Shape;217;p6"/>
          <p:cNvCxnSpPr/>
          <p:nvPr/>
        </p:nvCxnSpPr>
        <p:spPr>
          <a:xfrm rot="10800000">
            <a:off x="6067425" y="35814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8" name="Google Shape;218;p6"/>
          <p:cNvSpPr/>
          <p:nvPr/>
        </p:nvSpPr>
        <p:spPr>
          <a:xfrm>
            <a:off x="76200" y="3124200"/>
            <a:ext cx="1752600" cy="609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Level 0 </a:t>
            </a:r>
          </a:p>
        </p:txBody>
      </p:sp>
      <p:sp>
        <p:nvSpPr>
          <p:cNvPr id="219" name="Google Shape;219;p6"/>
          <p:cNvSpPr/>
          <p:nvPr/>
        </p:nvSpPr>
        <p:spPr>
          <a:xfrm>
            <a:off x="76200" y="4495800"/>
            <a:ext cx="1752600" cy="609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Level 1 </a:t>
            </a:r>
          </a:p>
        </p:txBody>
      </p:sp>
      <p:sp>
        <p:nvSpPr>
          <p:cNvPr id="220" name="Google Shape;220;p6"/>
          <p:cNvSpPr/>
          <p:nvPr/>
        </p:nvSpPr>
        <p:spPr>
          <a:xfrm>
            <a:off x="76200" y="5867400"/>
            <a:ext cx="1752600" cy="609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Level 2 </a:t>
            </a:r>
          </a:p>
        </p:txBody>
      </p:sp>
      <p:cxnSp>
        <p:nvCxnSpPr>
          <p:cNvPr id="221" name="Google Shape;221;p6"/>
          <p:cNvCxnSpPr/>
          <p:nvPr/>
        </p:nvCxnSpPr>
        <p:spPr>
          <a:xfrm>
            <a:off x="2133600" y="3429000"/>
            <a:ext cx="2133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2" name="Google Shape;222;p6"/>
          <p:cNvCxnSpPr/>
          <p:nvPr/>
        </p:nvCxnSpPr>
        <p:spPr>
          <a:xfrm>
            <a:off x="2133600" y="4724400"/>
            <a:ext cx="1143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3" name="Google Shape;223;p6"/>
          <p:cNvCxnSpPr/>
          <p:nvPr/>
        </p:nvCxnSpPr>
        <p:spPr>
          <a:xfrm>
            <a:off x="1905000" y="6172200"/>
            <a:ext cx="2746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4" name="Google Shape;224;p6"/>
          <p:cNvCxnSpPr/>
          <p:nvPr/>
        </p:nvCxnSpPr>
        <p:spPr>
          <a:xfrm>
            <a:off x="5895975" y="3505200"/>
            <a:ext cx="3048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60"/>
          <p:cNvSpPr txBox="1"/>
          <p:nvPr>
            <p:ph type="title"/>
          </p:nvPr>
        </p:nvSpPr>
        <p:spPr>
          <a:xfrm>
            <a:off x="0" y="0"/>
            <a:ext cx="9144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Case 3</a:t>
            </a:r>
            <a:b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i="0" lang="en-US" sz="48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Deleting a Parent with 2 Children</a:t>
            </a:r>
            <a:endParaRPr/>
          </a:p>
        </p:txBody>
      </p:sp>
      <p:graphicFrame>
        <p:nvGraphicFramePr>
          <p:cNvPr id="1248" name="Google Shape;1248;p60"/>
          <p:cNvGraphicFramePr/>
          <p:nvPr/>
        </p:nvGraphicFramePr>
        <p:xfrm>
          <a:off x="3962400" y="2481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9" name="Google Shape;1249;p60"/>
          <p:cNvGraphicFramePr/>
          <p:nvPr/>
        </p:nvGraphicFramePr>
        <p:xfrm>
          <a:off x="1676400" y="360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0" name="Google Shape;1250;p60"/>
          <p:cNvGraphicFramePr/>
          <p:nvPr/>
        </p:nvGraphicFramePr>
        <p:xfrm>
          <a:off x="2286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1" name="Google Shape;1251;p60"/>
          <p:cNvGraphicFramePr/>
          <p:nvPr/>
        </p:nvGraphicFramePr>
        <p:xfrm>
          <a:off x="31242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2" name="Google Shape;1252;p60"/>
          <p:cNvGraphicFramePr/>
          <p:nvPr/>
        </p:nvGraphicFramePr>
        <p:xfrm>
          <a:off x="76962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3" name="Google Shape;1253;p60"/>
          <p:cNvGraphicFramePr/>
          <p:nvPr/>
        </p:nvGraphicFramePr>
        <p:xfrm>
          <a:off x="6248400" y="360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cxnSp>
        <p:nvCxnSpPr>
          <p:cNvPr id="1254" name="Google Shape;1254;p60"/>
          <p:cNvCxnSpPr/>
          <p:nvPr/>
        </p:nvCxnSpPr>
        <p:spPr>
          <a:xfrm flipH="1">
            <a:off x="2971800" y="28194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55" name="Google Shape;1255;p60"/>
          <p:cNvCxnSpPr/>
          <p:nvPr/>
        </p:nvCxnSpPr>
        <p:spPr>
          <a:xfrm>
            <a:off x="5105400" y="28194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56" name="Google Shape;1256;p60"/>
          <p:cNvCxnSpPr/>
          <p:nvPr/>
        </p:nvCxnSpPr>
        <p:spPr>
          <a:xfrm flipH="1">
            <a:off x="838200" y="39624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57" name="Google Shape;1257;p60"/>
          <p:cNvCxnSpPr/>
          <p:nvPr/>
        </p:nvCxnSpPr>
        <p:spPr>
          <a:xfrm>
            <a:off x="7391400" y="39624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58" name="Google Shape;1258;p60"/>
          <p:cNvCxnSpPr/>
          <p:nvPr/>
        </p:nvCxnSpPr>
        <p:spPr>
          <a:xfrm>
            <a:off x="2819400" y="39624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59" name="Google Shape;1259;p60"/>
          <p:cNvSpPr/>
          <p:nvPr/>
        </p:nvSpPr>
        <p:spPr>
          <a:xfrm>
            <a:off x="1419225" y="2286000"/>
            <a:ext cx="1400175" cy="609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Root </a:t>
            </a:r>
          </a:p>
        </p:txBody>
      </p:sp>
      <p:cxnSp>
        <p:nvCxnSpPr>
          <p:cNvPr id="1260" name="Google Shape;1260;p60"/>
          <p:cNvCxnSpPr/>
          <p:nvPr/>
        </p:nvCxnSpPr>
        <p:spPr>
          <a:xfrm>
            <a:off x="2971800" y="25908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61" name="Google Shape;1261;p60"/>
          <p:cNvCxnSpPr/>
          <p:nvPr/>
        </p:nvCxnSpPr>
        <p:spPr>
          <a:xfrm flipH="1">
            <a:off x="2286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62" name="Google Shape;1262;p60"/>
          <p:cNvCxnSpPr/>
          <p:nvPr/>
        </p:nvCxnSpPr>
        <p:spPr>
          <a:xfrm flipH="1">
            <a:off x="12192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63" name="Google Shape;1263;p60"/>
          <p:cNvCxnSpPr/>
          <p:nvPr/>
        </p:nvCxnSpPr>
        <p:spPr>
          <a:xfrm flipH="1">
            <a:off x="31242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64" name="Google Shape;1264;p60"/>
          <p:cNvCxnSpPr/>
          <p:nvPr/>
        </p:nvCxnSpPr>
        <p:spPr>
          <a:xfrm flipH="1">
            <a:off x="41148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65" name="Google Shape;1265;p60"/>
          <p:cNvCxnSpPr/>
          <p:nvPr/>
        </p:nvCxnSpPr>
        <p:spPr>
          <a:xfrm flipH="1">
            <a:off x="6248400" y="3581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66" name="Google Shape;1266;p60"/>
          <p:cNvCxnSpPr/>
          <p:nvPr/>
        </p:nvCxnSpPr>
        <p:spPr>
          <a:xfrm flipH="1">
            <a:off x="76962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67" name="Google Shape;1267;p60"/>
          <p:cNvCxnSpPr/>
          <p:nvPr/>
        </p:nvCxnSpPr>
        <p:spPr>
          <a:xfrm flipH="1">
            <a:off x="86868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68" name="Google Shape;1268;p60"/>
          <p:cNvSpPr/>
          <p:nvPr/>
        </p:nvSpPr>
        <p:spPr>
          <a:xfrm>
            <a:off x="1371600" y="3276600"/>
            <a:ext cx="1905000" cy="12954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60"/>
          <p:cNvSpPr/>
          <p:nvPr/>
        </p:nvSpPr>
        <p:spPr>
          <a:xfrm>
            <a:off x="457200" y="6019800"/>
            <a:ext cx="8382000" cy="533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You can't just remove this node.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61"/>
          <p:cNvSpPr txBox="1"/>
          <p:nvPr>
            <p:ph type="title"/>
          </p:nvPr>
        </p:nvSpPr>
        <p:spPr>
          <a:xfrm>
            <a:off x="0" y="0"/>
            <a:ext cx="9144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Case 3 - Step 1 </a:t>
            </a:r>
            <a:b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i="0" lang="en-US" sz="48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Deleting a Parent with 2 Children</a:t>
            </a:r>
            <a:endParaRPr/>
          </a:p>
        </p:txBody>
      </p:sp>
      <p:graphicFrame>
        <p:nvGraphicFramePr>
          <p:cNvPr id="1275" name="Google Shape;1275;p61"/>
          <p:cNvGraphicFramePr/>
          <p:nvPr/>
        </p:nvGraphicFramePr>
        <p:xfrm>
          <a:off x="3962400" y="2481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6" name="Google Shape;1276;p61"/>
          <p:cNvGraphicFramePr/>
          <p:nvPr/>
        </p:nvGraphicFramePr>
        <p:xfrm>
          <a:off x="1676400" y="360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7" name="Google Shape;1277;p61"/>
          <p:cNvGraphicFramePr/>
          <p:nvPr/>
        </p:nvGraphicFramePr>
        <p:xfrm>
          <a:off x="2286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8" name="Google Shape;1278;p61"/>
          <p:cNvGraphicFramePr/>
          <p:nvPr/>
        </p:nvGraphicFramePr>
        <p:xfrm>
          <a:off x="31242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9" name="Google Shape;1279;p61"/>
          <p:cNvGraphicFramePr/>
          <p:nvPr/>
        </p:nvGraphicFramePr>
        <p:xfrm>
          <a:off x="76962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0" name="Google Shape;1280;p61"/>
          <p:cNvGraphicFramePr/>
          <p:nvPr/>
        </p:nvGraphicFramePr>
        <p:xfrm>
          <a:off x="6248400" y="360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cxnSp>
        <p:nvCxnSpPr>
          <p:cNvPr id="1281" name="Google Shape;1281;p61"/>
          <p:cNvCxnSpPr/>
          <p:nvPr/>
        </p:nvCxnSpPr>
        <p:spPr>
          <a:xfrm flipH="1">
            <a:off x="2971800" y="28194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82" name="Google Shape;1282;p61"/>
          <p:cNvCxnSpPr/>
          <p:nvPr/>
        </p:nvCxnSpPr>
        <p:spPr>
          <a:xfrm>
            <a:off x="5105400" y="28194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83" name="Google Shape;1283;p61"/>
          <p:cNvCxnSpPr/>
          <p:nvPr/>
        </p:nvCxnSpPr>
        <p:spPr>
          <a:xfrm flipH="1">
            <a:off x="838200" y="39624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84" name="Google Shape;1284;p61"/>
          <p:cNvCxnSpPr/>
          <p:nvPr/>
        </p:nvCxnSpPr>
        <p:spPr>
          <a:xfrm>
            <a:off x="7391400" y="39624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85" name="Google Shape;1285;p61"/>
          <p:cNvCxnSpPr/>
          <p:nvPr/>
        </p:nvCxnSpPr>
        <p:spPr>
          <a:xfrm>
            <a:off x="2819400" y="39624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86" name="Google Shape;1286;p61"/>
          <p:cNvSpPr/>
          <p:nvPr/>
        </p:nvSpPr>
        <p:spPr>
          <a:xfrm>
            <a:off x="1419225" y="2286000"/>
            <a:ext cx="1400175" cy="609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Root </a:t>
            </a:r>
          </a:p>
        </p:txBody>
      </p:sp>
      <p:cxnSp>
        <p:nvCxnSpPr>
          <p:cNvPr id="1287" name="Google Shape;1287;p61"/>
          <p:cNvCxnSpPr/>
          <p:nvPr/>
        </p:nvCxnSpPr>
        <p:spPr>
          <a:xfrm>
            <a:off x="2971800" y="25908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88" name="Google Shape;1288;p61"/>
          <p:cNvCxnSpPr/>
          <p:nvPr/>
        </p:nvCxnSpPr>
        <p:spPr>
          <a:xfrm flipH="1">
            <a:off x="2286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89" name="Google Shape;1289;p61"/>
          <p:cNvCxnSpPr/>
          <p:nvPr/>
        </p:nvCxnSpPr>
        <p:spPr>
          <a:xfrm flipH="1">
            <a:off x="12192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90" name="Google Shape;1290;p61"/>
          <p:cNvCxnSpPr/>
          <p:nvPr/>
        </p:nvCxnSpPr>
        <p:spPr>
          <a:xfrm flipH="1">
            <a:off x="31242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91" name="Google Shape;1291;p61"/>
          <p:cNvCxnSpPr/>
          <p:nvPr/>
        </p:nvCxnSpPr>
        <p:spPr>
          <a:xfrm flipH="1">
            <a:off x="41148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92" name="Google Shape;1292;p61"/>
          <p:cNvCxnSpPr/>
          <p:nvPr/>
        </p:nvCxnSpPr>
        <p:spPr>
          <a:xfrm flipH="1">
            <a:off x="6248400" y="3581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93" name="Google Shape;1293;p61"/>
          <p:cNvCxnSpPr/>
          <p:nvPr/>
        </p:nvCxnSpPr>
        <p:spPr>
          <a:xfrm flipH="1">
            <a:off x="76962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94" name="Google Shape;1294;p61"/>
          <p:cNvCxnSpPr/>
          <p:nvPr/>
        </p:nvCxnSpPr>
        <p:spPr>
          <a:xfrm flipH="1">
            <a:off x="86868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95" name="Google Shape;1295;p61"/>
          <p:cNvSpPr/>
          <p:nvPr/>
        </p:nvSpPr>
        <p:spPr>
          <a:xfrm>
            <a:off x="1371600" y="3276600"/>
            <a:ext cx="1905000" cy="12954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p61"/>
          <p:cNvSpPr/>
          <p:nvPr/>
        </p:nvSpPr>
        <p:spPr>
          <a:xfrm>
            <a:off x="457200" y="6019800"/>
            <a:ext cx="8382000" cy="533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Find a node to take its place. </a:t>
            </a:r>
          </a:p>
        </p:txBody>
      </p:sp>
      <p:sp>
        <p:nvSpPr>
          <p:cNvPr id="1297" name="Google Shape;1297;p61"/>
          <p:cNvSpPr/>
          <p:nvPr/>
        </p:nvSpPr>
        <p:spPr>
          <a:xfrm>
            <a:off x="2819400" y="4572000"/>
            <a:ext cx="1905000" cy="12954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62"/>
          <p:cNvSpPr txBox="1"/>
          <p:nvPr>
            <p:ph type="title"/>
          </p:nvPr>
        </p:nvSpPr>
        <p:spPr>
          <a:xfrm>
            <a:off x="0" y="0"/>
            <a:ext cx="9144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Case 3 - Step 2 </a:t>
            </a:r>
            <a:b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i="0" lang="en-US" sz="48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Deleting a Parent with 2 Children</a:t>
            </a:r>
            <a:endParaRPr/>
          </a:p>
        </p:txBody>
      </p:sp>
      <p:graphicFrame>
        <p:nvGraphicFramePr>
          <p:cNvPr id="1303" name="Google Shape;1303;p62"/>
          <p:cNvGraphicFramePr/>
          <p:nvPr/>
        </p:nvGraphicFramePr>
        <p:xfrm>
          <a:off x="3962400" y="2481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4" name="Google Shape;1304;p62"/>
          <p:cNvGraphicFramePr/>
          <p:nvPr/>
        </p:nvGraphicFramePr>
        <p:xfrm>
          <a:off x="1676400" y="360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 Black"/>
                        <a:buNone/>
                      </a:pPr>
                      <a:r>
                        <a:rPr b="0" i="0" lang="en-US" sz="3600" u="none">
                          <a:solidFill>
                            <a:schemeClr val="dk1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5" name="Google Shape;1305;p62"/>
          <p:cNvGraphicFramePr/>
          <p:nvPr/>
        </p:nvGraphicFramePr>
        <p:xfrm>
          <a:off x="2286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6" name="Google Shape;1306;p62"/>
          <p:cNvGraphicFramePr/>
          <p:nvPr/>
        </p:nvGraphicFramePr>
        <p:xfrm>
          <a:off x="31242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 Black"/>
                        <a:buNone/>
                      </a:pPr>
                      <a:r>
                        <a:rPr b="0" i="0" lang="en-US" sz="3600" u="none">
                          <a:solidFill>
                            <a:schemeClr val="dk1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7" name="Google Shape;1307;p62"/>
          <p:cNvGraphicFramePr/>
          <p:nvPr/>
        </p:nvGraphicFramePr>
        <p:xfrm>
          <a:off x="76962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8" name="Google Shape;1308;p62"/>
          <p:cNvGraphicFramePr/>
          <p:nvPr/>
        </p:nvGraphicFramePr>
        <p:xfrm>
          <a:off x="6248400" y="360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cxnSp>
        <p:nvCxnSpPr>
          <p:cNvPr id="1309" name="Google Shape;1309;p62"/>
          <p:cNvCxnSpPr/>
          <p:nvPr/>
        </p:nvCxnSpPr>
        <p:spPr>
          <a:xfrm flipH="1">
            <a:off x="2971800" y="28194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10" name="Google Shape;1310;p62"/>
          <p:cNvCxnSpPr/>
          <p:nvPr/>
        </p:nvCxnSpPr>
        <p:spPr>
          <a:xfrm>
            <a:off x="5105400" y="28194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11" name="Google Shape;1311;p62"/>
          <p:cNvCxnSpPr/>
          <p:nvPr/>
        </p:nvCxnSpPr>
        <p:spPr>
          <a:xfrm flipH="1">
            <a:off x="838200" y="39624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12" name="Google Shape;1312;p62"/>
          <p:cNvCxnSpPr/>
          <p:nvPr/>
        </p:nvCxnSpPr>
        <p:spPr>
          <a:xfrm>
            <a:off x="7391400" y="39624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13" name="Google Shape;1313;p62"/>
          <p:cNvCxnSpPr/>
          <p:nvPr/>
        </p:nvCxnSpPr>
        <p:spPr>
          <a:xfrm>
            <a:off x="2819400" y="39624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14" name="Google Shape;1314;p62"/>
          <p:cNvSpPr/>
          <p:nvPr/>
        </p:nvSpPr>
        <p:spPr>
          <a:xfrm>
            <a:off x="1419225" y="2286000"/>
            <a:ext cx="1400175" cy="609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Root </a:t>
            </a:r>
          </a:p>
        </p:txBody>
      </p:sp>
      <p:cxnSp>
        <p:nvCxnSpPr>
          <p:cNvPr id="1315" name="Google Shape;1315;p62"/>
          <p:cNvCxnSpPr/>
          <p:nvPr/>
        </p:nvCxnSpPr>
        <p:spPr>
          <a:xfrm>
            <a:off x="2971800" y="25908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16" name="Google Shape;1316;p62"/>
          <p:cNvCxnSpPr/>
          <p:nvPr/>
        </p:nvCxnSpPr>
        <p:spPr>
          <a:xfrm flipH="1">
            <a:off x="2286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17" name="Google Shape;1317;p62"/>
          <p:cNvCxnSpPr/>
          <p:nvPr/>
        </p:nvCxnSpPr>
        <p:spPr>
          <a:xfrm flipH="1">
            <a:off x="12192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18" name="Google Shape;1318;p62"/>
          <p:cNvCxnSpPr/>
          <p:nvPr/>
        </p:nvCxnSpPr>
        <p:spPr>
          <a:xfrm flipH="1">
            <a:off x="31242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19" name="Google Shape;1319;p62"/>
          <p:cNvCxnSpPr/>
          <p:nvPr/>
        </p:nvCxnSpPr>
        <p:spPr>
          <a:xfrm flipH="1">
            <a:off x="41148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20" name="Google Shape;1320;p62"/>
          <p:cNvCxnSpPr/>
          <p:nvPr/>
        </p:nvCxnSpPr>
        <p:spPr>
          <a:xfrm flipH="1">
            <a:off x="6248400" y="3581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21" name="Google Shape;1321;p62"/>
          <p:cNvCxnSpPr/>
          <p:nvPr/>
        </p:nvCxnSpPr>
        <p:spPr>
          <a:xfrm flipH="1">
            <a:off x="76962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22" name="Google Shape;1322;p62"/>
          <p:cNvCxnSpPr/>
          <p:nvPr/>
        </p:nvCxnSpPr>
        <p:spPr>
          <a:xfrm flipH="1">
            <a:off x="86868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23" name="Google Shape;1323;p62"/>
          <p:cNvSpPr/>
          <p:nvPr/>
        </p:nvSpPr>
        <p:spPr>
          <a:xfrm>
            <a:off x="457200" y="6019800"/>
            <a:ext cx="8382000" cy="533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Copy the DATA from the leaf node. </a:t>
            </a:r>
          </a:p>
        </p:txBody>
      </p:sp>
      <p:cxnSp>
        <p:nvCxnSpPr>
          <p:cNvPr id="1324" name="Google Shape;1324;p62"/>
          <p:cNvCxnSpPr/>
          <p:nvPr/>
        </p:nvCxnSpPr>
        <p:spPr>
          <a:xfrm rot="10800000">
            <a:off x="2438400" y="4038600"/>
            <a:ext cx="1143000" cy="99060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25" name="Google Shape;1325;p62"/>
          <p:cNvSpPr/>
          <p:nvPr/>
        </p:nvSpPr>
        <p:spPr>
          <a:xfrm>
            <a:off x="3505200" y="4953000"/>
            <a:ext cx="530225" cy="457200"/>
          </a:xfrm>
          <a:prstGeom prst="ellipse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63"/>
          <p:cNvSpPr txBox="1"/>
          <p:nvPr>
            <p:ph type="title"/>
          </p:nvPr>
        </p:nvSpPr>
        <p:spPr>
          <a:xfrm>
            <a:off x="0" y="0"/>
            <a:ext cx="9144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Case 3 - Step 3 </a:t>
            </a:r>
            <a:b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i="0" lang="en-US" sz="48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Deleting a Parent with 2 Children</a:t>
            </a:r>
            <a:endParaRPr/>
          </a:p>
        </p:txBody>
      </p:sp>
      <p:graphicFrame>
        <p:nvGraphicFramePr>
          <p:cNvPr id="1331" name="Google Shape;1331;p63"/>
          <p:cNvGraphicFramePr/>
          <p:nvPr/>
        </p:nvGraphicFramePr>
        <p:xfrm>
          <a:off x="3962400" y="2481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2" name="Google Shape;1332;p63"/>
          <p:cNvGraphicFramePr/>
          <p:nvPr/>
        </p:nvGraphicFramePr>
        <p:xfrm>
          <a:off x="1676400" y="360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 Black"/>
                        <a:buNone/>
                      </a:pPr>
                      <a:r>
                        <a:rPr b="0" i="0" lang="en-US" sz="3600" u="none">
                          <a:solidFill>
                            <a:schemeClr val="dk1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3" name="Google Shape;1333;p63"/>
          <p:cNvGraphicFramePr/>
          <p:nvPr/>
        </p:nvGraphicFramePr>
        <p:xfrm>
          <a:off x="2286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4" name="Google Shape;1334;p63"/>
          <p:cNvGraphicFramePr/>
          <p:nvPr/>
        </p:nvGraphicFramePr>
        <p:xfrm>
          <a:off x="31242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 Black"/>
                        <a:buNone/>
                      </a:pPr>
                      <a:r>
                        <a:rPr b="0" i="0" lang="en-US" sz="3600" u="none">
                          <a:solidFill>
                            <a:schemeClr val="dk1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5" name="Google Shape;1335;p63"/>
          <p:cNvGraphicFramePr/>
          <p:nvPr/>
        </p:nvGraphicFramePr>
        <p:xfrm>
          <a:off x="76962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6" name="Google Shape;1336;p63"/>
          <p:cNvGraphicFramePr/>
          <p:nvPr/>
        </p:nvGraphicFramePr>
        <p:xfrm>
          <a:off x="6248400" y="360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cxnSp>
        <p:nvCxnSpPr>
          <p:cNvPr id="1337" name="Google Shape;1337;p63"/>
          <p:cNvCxnSpPr/>
          <p:nvPr/>
        </p:nvCxnSpPr>
        <p:spPr>
          <a:xfrm flipH="1">
            <a:off x="2971800" y="28194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38" name="Google Shape;1338;p63"/>
          <p:cNvCxnSpPr/>
          <p:nvPr/>
        </p:nvCxnSpPr>
        <p:spPr>
          <a:xfrm>
            <a:off x="5105400" y="28194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39" name="Google Shape;1339;p63"/>
          <p:cNvCxnSpPr/>
          <p:nvPr/>
        </p:nvCxnSpPr>
        <p:spPr>
          <a:xfrm flipH="1">
            <a:off x="838200" y="39624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40" name="Google Shape;1340;p63"/>
          <p:cNvCxnSpPr/>
          <p:nvPr/>
        </p:nvCxnSpPr>
        <p:spPr>
          <a:xfrm>
            <a:off x="7391400" y="39624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41" name="Google Shape;1341;p63"/>
          <p:cNvSpPr/>
          <p:nvPr/>
        </p:nvSpPr>
        <p:spPr>
          <a:xfrm>
            <a:off x="1419225" y="2286000"/>
            <a:ext cx="1400175" cy="609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Root </a:t>
            </a:r>
          </a:p>
        </p:txBody>
      </p:sp>
      <p:cxnSp>
        <p:nvCxnSpPr>
          <p:cNvPr id="1342" name="Google Shape;1342;p63"/>
          <p:cNvCxnSpPr/>
          <p:nvPr/>
        </p:nvCxnSpPr>
        <p:spPr>
          <a:xfrm>
            <a:off x="2971800" y="25908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43" name="Google Shape;1343;p63"/>
          <p:cNvCxnSpPr/>
          <p:nvPr/>
        </p:nvCxnSpPr>
        <p:spPr>
          <a:xfrm flipH="1">
            <a:off x="2286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44" name="Google Shape;1344;p63"/>
          <p:cNvCxnSpPr/>
          <p:nvPr/>
        </p:nvCxnSpPr>
        <p:spPr>
          <a:xfrm flipH="1">
            <a:off x="12192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45" name="Google Shape;1345;p63"/>
          <p:cNvCxnSpPr/>
          <p:nvPr/>
        </p:nvCxnSpPr>
        <p:spPr>
          <a:xfrm flipH="1">
            <a:off x="31242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46" name="Google Shape;1346;p63"/>
          <p:cNvCxnSpPr/>
          <p:nvPr/>
        </p:nvCxnSpPr>
        <p:spPr>
          <a:xfrm flipH="1">
            <a:off x="41148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47" name="Google Shape;1347;p63"/>
          <p:cNvCxnSpPr/>
          <p:nvPr/>
        </p:nvCxnSpPr>
        <p:spPr>
          <a:xfrm flipH="1">
            <a:off x="6248400" y="3581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48" name="Google Shape;1348;p63"/>
          <p:cNvCxnSpPr/>
          <p:nvPr/>
        </p:nvCxnSpPr>
        <p:spPr>
          <a:xfrm flipH="1">
            <a:off x="76962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49" name="Google Shape;1349;p63"/>
          <p:cNvCxnSpPr/>
          <p:nvPr/>
        </p:nvCxnSpPr>
        <p:spPr>
          <a:xfrm flipH="1">
            <a:off x="86868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50" name="Google Shape;1350;p63"/>
          <p:cNvSpPr/>
          <p:nvPr/>
        </p:nvSpPr>
        <p:spPr>
          <a:xfrm>
            <a:off x="457200" y="6019800"/>
            <a:ext cx="8382000" cy="533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Delete the leaf node instead. </a:t>
            </a:r>
          </a:p>
        </p:txBody>
      </p:sp>
      <p:cxnSp>
        <p:nvCxnSpPr>
          <p:cNvPr id="1351" name="Google Shape;1351;p63"/>
          <p:cNvCxnSpPr/>
          <p:nvPr/>
        </p:nvCxnSpPr>
        <p:spPr>
          <a:xfrm flipH="1">
            <a:off x="2667000" y="3581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52" name="Google Shape;1352;p63"/>
          <p:cNvCxnSpPr/>
          <p:nvPr/>
        </p:nvCxnSpPr>
        <p:spPr>
          <a:xfrm>
            <a:off x="2895600" y="4756150"/>
            <a:ext cx="1752600" cy="906462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53" name="Google Shape;1353;p63"/>
          <p:cNvCxnSpPr/>
          <p:nvPr/>
        </p:nvCxnSpPr>
        <p:spPr>
          <a:xfrm flipH="1">
            <a:off x="2895600" y="4732337"/>
            <a:ext cx="1752600" cy="906462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64"/>
          <p:cNvSpPr txBox="1"/>
          <p:nvPr>
            <p:ph type="title"/>
          </p:nvPr>
        </p:nvSpPr>
        <p:spPr>
          <a:xfrm>
            <a:off x="0" y="0"/>
            <a:ext cx="9144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Alternate Case 3</a:t>
            </a:r>
            <a:b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i="0" lang="en-US" sz="48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Deleting a Parent with 2 Children</a:t>
            </a:r>
            <a:endParaRPr/>
          </a:p>
        </p:txBody>
      </p:sp>
      <p:graphicFrame>
        <p:nvGraphicFramePr>
          <p:cNvPr id="1359" name="Google Shape;1359;p64"/>
          <p:cNvGraphicFramePr/>
          <p:nvPr/>
        </p:nvGraphicFramePr>
        <p:xfrm>
          <a:off x="3962400" y="2481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0" name="Google Shape;1360;p64"/>
          <p:cNvGraphicFramePr/>
          <p:nvPr/>
        </p:nvGraphicFramePr>
        <p:xfrm>
          <a:off x="1676400" y="360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1" name="Google Shape;1361;p64"/>
          <p:cNvGraphicFramePr/>
          <p:nvPr/>
        </p:nvGraphicFramePr>
        <p:xfrm>
          <a:off x="2286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2" name="Google Shape;1362;p64"/>
          <p:cNvGraphicFramePr/>
          <p:nvPr/>
        </p:nvGraphicFramePr>
        <p:xfrm>
          <a:off x="31242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3" name="Google Shape;1363;p64"/>
          <p:cNvGraphicFramePr/>
          <p:nvPr/>
        </p:nvGraphicFramePr>
        <p:xfrm>
          <a:off x="76962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4" name="Google Shape;1364;p64"/>
          <p:cNvGraphicFramePr/>
          <p:nvPr/>
        </p:nvGraphicFramePr>
        <p:xfrm>
          <a:off x="6248400" y="360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cxnSp>
        <p:nvCxnSpPr>
          <p:cNvPr id="1365" name="Google Shape;1365;p64"/>
          <p:cNvCxnSpPr/>
          <p:nvPr/>
        </p:nvCxnSpPr>
        <p:spPr>
          <a:xfrm flipH="1">
            <a:off x="2971800" y="28194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66" name="Google Shape;1366;p64"/>
          <p:cNvCxnSpPr/>
          <p:nvPr/>
        </p:nvCxnSpPr>
        <p:spPr>
          <a:xfrm>
            <a:off x="5105400" y="28194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67" name="Google Shape;1367;p64"/>
          <p:cNvCxnSpPr/>
          <p:nvPr/>
        </p:nvCxnSpPr>
        <p:spPr>
          <a:xfrm flipH="1">
            <a:off x="838200" y="39624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68" name="Google Shape;1368;p64"/>
          <p:cNvCxnSpPr/>
          <p:nvPr/>
        </p:nvCxnSpPr>
        <p:spPr>
          <a:xfrm>
            <a:off x="7391400" y="39624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69" name="Google Shape;1369;p64"/>
          <p:cNvCxnSpPr/>
          <p:nvPr/>
        </p:nvCxnSpPr>
        <p:spPr>
          <a:xfrm>
            <a:off x="2819400" y="39624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70" name="Google Shape;1370;p64"/>
          <p:cNvSpPr/>
          <p:nvPr/>
        </p:nvSpPr>
        <p:spPr>
          <a:xfrm>
            <a:off x="1419225" y="2286000"/>
            <a:ext cx="1400175" cy="609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Root </a:t>
            </a:r>
          </a:p>
        </p:txBody>
      </p:sp>
      <p:cxnSp>
        <p:nvCxnSpPr>
          <p:cNvPr id="1371" name="Google Shape;1371;p64"/>
          <p:cNvCxnSpPr/>
          <p:nvPr/>
        </p:nvCxnSpPr>
        <p:spPr>
          <a:xfrm>
            <a:off x="2971800" y="25908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72" name="Google Shape;1372;p64"/>
          <p:cNvCxnSpPr/>
          <p:nvPr/>
        </p:nvCxnSpPr>
        <p:spPr>
          <a:xfrm flipH="1">
            <a:off x="2286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73" name="Google Shape;1373;p64"/>
          <p:cNvCxnSpPr/>
          <p:nvPr/>
        </p:nvCxnSpPr>
        <p:spPr>
          <a:xfrm flipH="1">
            <a:off x="12192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74" name="Google Shape;1374;p64"/>
          <p:cNvCxnSpPr/>
          <p:nvPr/>
        </p:nvCxnSpPr>
        <p:spPr>
          <a:xfrm flipH="1">
            <a:off x="31242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75" name="Google Shape;1375;p64"/>
          <p:cNvCxnSpPr/>
          <p:nvPr/>
        </p:nvCxnSpPr>
        <p:spPr>
          <a:xfrm flipH="1">
            <a:off x="41148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76" name="Google Shape;1376;p64"/>
          <p:cNvCxnSpPr/>
          <p:nvPr/>
        </p:nvCxnSpPr>
        <p:spPr>
          <a:xfrm flipH="1">
            <a:off x="6248400" y="3581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77" name="Google Shape;1377;p64"/>
          <p:cNvCxnSpPr/>
          <p:nvPr/>
        </p:nvCxnSpPr>
        <p:spPr>
          <a:xfrm flipH="1">
            <a:off x="76962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78" name="Google Shape;1378;p64"/>
          <p:cNvCxnSpPr/>
          <p:nvPr/>
        </p:nvCxnSpPr>
        <p:spPr>
          <a:xfrm flipH="1">
            <a:off x="86868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79" name="Google Shape;1379;p64"/>
          <p:cNvSpPr/>
          <p:nvPr/>
        </p:nvSpPr>
        <p:spPr>
          <a:xfrm>
            <a:off x="1371600" y="3276600"/>
            <a:ext cx="1905000" cy="12954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p64"/>
          <p:cNvSpPr/>
          <p:nvPr/>
        </p:nvSpPr>
        <p:spPr>
          <a:xfrm>
            <a:off x="457200" y="6019800"/>
            <a:ext cx="8382000" cy="533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You can't just remove this node.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65"/>
          <p:cNvSpPr txBox="1"/>
          <p:nvPr>
            <p:ph type="title"/>
          </p:nvPr>
        </p:nvSpPr>
        <p:spPr>
          <a:xfrm>
            <a:off x="0" y="0"/>
            <a:ext cx="9144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Alternate Case 3 - Step 1 </a:t>
            </a:r>
            <a:b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i="0" lang="en-US" sz="48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Deleting a Parent with 2 Children</a:t>
            </a:r>
            <a:endParaRPr/>
          </a:p>
        </p:txBody>
      </p:sp>
      <p:graphicFrame>
        <p:nvGraphicFramePr>
          <p:cNvPr id="1386" name="Google Shape;1386;p65"/>
          <p:cNvGraphicFramePr/>
          <p:nvPr/>
        </p:nvGraphicFramePr>
        <p:xfrm>
          <a:off x="3962400" y="2481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7" name="Google Shape;1387;p65"/>
          <p:cNvGraphicFramePr/>
          <p:nvPr/>
        </p:nvGraphicFramePr>
        <p:xfrm>
          <a:off x="1676400" y="360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8" name="Google Shape;1388;p65"/>
          <p:cNvGraphicFramePr/>
          <p:nvPr/>
        </p:nvGraphicFramePr>
        <p:xfrm>
          <a:off x="2286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9" name="Google Shape;1389;p65"/>
          <p:cNvGraphicFramePr/>
          <p:nvPr/>
        </p:nvGraphicFramePr>
        <p:xfrm>
          <a:off x="31242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0" name="Google Shape;1390;p65"/>
          <p:cNvGraphicFramePr/>
          <p:nvPr/>
        </p:nvGraphicFramePr>
        <p:xfrm>
          <a:off x="76962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1" name="Google Shape;1391;p65"/>
          <p:cNvGraphicFramePr/>
          <p:nvPr/>
        </p:nvGraphicFramePr>
        <p:xfrm>
          <a:off x="6248400" y="360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cxnSp>
        <p:nvCxnSpPr>
          <p:cNvPr id="1392" name="Google Shape;1392;p65"/>
          <p:cNvCxnSpPr/>
          <p:nvPr/>
        </p:nvCxnSpPr>
        <p:spPr>
          <a:xfrm flipH="1">
            <a:off x="2971800" y="28194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93" name="Google Shape;1393;p65"/>
          <p:cNvCxnSpPr/>
          <p:nvPr/>
        </p:nvCxnSpPr>
        <p:spPr>
          <a:xfrm>
            <a:off x="5105400" y="28194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94" name="Google Shape;1394;p65"/>
          <p:cNvCxnSpPr/>
          <p:nvPr/>
        </p:nvCxnSpPr>
        <p:spPr>
          <a:xfrm flipH="1">
            <a:off x="838200" y="39624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95" name="Google Shape;1395;p65"/>
          <p:cNvCxnSpPr/>
          <p:nvPr/>
        </p:nvCxnSpPr>
        <p:spPr>
          <a:xfrm>
            <a:off x="7391400" y="39624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96" name="Google Shape;1396;p65"/>
          <p:cNvCxnSpPr/>
          <p:nvPr/>
        </p:nvCxnSpPr>
        <p:spPr>
          <a:xfrm>
            <a:off x="2819400" y="39624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97" name="Google Shape;1397;p65"/>
          <p:cNvSpPr/>
          <p:nvPr/>
        </p:nvSpPr>
        <p:spPr>
          <a:xfrm>
            <a:off x="1419225" y="2286000"/>
            <a:ext cx="1400175" cy="609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Root </a:t>
            </a:r>
          </a:p>
        </p:txBody>
      </p:sp>
      <p:cxnSp>
        <p:nvCxnSpPr>
          <p:cNvPr id="1398" name="Google Shape;1398;p65"/>
          <p:cNvCxnSpPr/>
          <p:nvPr/>
        </p:nvCxnSpPr>
        <p:spPr>
          <a:xfrm>
            <a:off x="2971800" y="25908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99" name="Google Shape;1399;p65"/>
          <p:cNvCxnSpPr/>
          <p:nvPr/>
        </p:nvCxnSpPr>
        <p:spPr>
          <a:xfrm flipH="1">
            <a:off x="2286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00" name="Google Shape;1400;p65"/>
          <p:cNvCxnSpPr/>
          <p:nvPr/>
        </p:nvCxnSpPr>
        <p:spPr>
          <a:xfrm flipH="1">
            <a:off x="12192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01" name="Google Shape;1401;p65"/>
          <p:cNvCxnSpPr/>
          <p:nvPr/>
        </p:nvCxnSpPr>
        <p:spPr>
          <a:xfrm flipH="1">
            <a:off x="31242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02" name="Google Shape;1402;p65"/>
          <p:cNvCxnSpPr/>
          <p:nvPr/>
        </p:nvCxnSpPr>
        <p:spPr>
          <a:xfrm flipH="1">
            <a:off x="41148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03" name="Google Shape;1403;p65"/>
          <p:cNvCxnSpPr/>
          <p:nvPr/>
        </p:nvCxnSpPr>
        <p:spPr>
          <a:xfrm flipH="1">
            <a:off x="6248400" y="3581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04" name="Google Shape;1404;p65"/>
          <p:cNvCxnSpPr/>
          <p:nvPr/>
        </p:nvCxnSpPr>
        <p:spPr>
          <a:xfrm flipH="1">
            <a:off x="76962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05" name="Google Shape;1405;p65"/>
          <p:cNvCxnSpPr/>
          <p:nvPr/>
        </p:nvCxnSpPr>
        <p:spPr>
          <a:xfrm flipH="1">
            <a:off x="86868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06" name="Google Shape;1406;p65"/>
          <p:cNvSpPr/>
          <p:nvPr/>
        </p:nvSpPr>
        <p:spPr>
          <a:xfrm>
            <a:off x="1371600" y="3276600"/>
            <a:ext cx="1905000" cy="12954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p65"/>
          <p:cNvSpPr/>
          <p:nvPr/>
        </p:nvSpPr>
        <p:spPr>
          <a:xfrm>
            <a:off x="457200" y="6019800"/>
            <a:ext cx="8382000" cy="533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This node can be used as well. </a:t>
            </a:r>
          </a:p>
        </p:txBody>
      </p:sp>
      <p:sp>
        <p:nvSpPr>
          <p:cNvPr id="1408" name="Google Shape;1408;p65"/>
          <p:cNvSpPr/>
          <p:nvPr/>
        </p:nvSpPr>
        <p:spPr>
          <a:xfrm>
            <a:off x="76200" y="4572000"/>
            <a:ext cx="1600200" cy="12954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66"/>
          <p:cNvSpPr txBox="1"/>
          <p:nvPr>
            <p:ph type="title"/>
          </p:nvPr>
        </p:nvSpPr>
        <p:spPr>
          <a:xfrm>
            <a:off x="0" y="0"/>
            <a:ext cx="9144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Alternate Case 3 - Step 2 </a:t>
            </a:r>
            <a:b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i="0" lang="en-US" sz="48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Deleting a Parent with 2 Children</a:t>
            </a:r>
            <a:endParaRPr/>
          </a:p>
        </p:txBody>
      </p:sp>
      <p:graphicFrame>
        <p:nvGraphicFramePr>
          <p:cNvPr id="1414" name="Google Shape;1414;p66"/>
          <p:cNvGraphicFramePr/>
          <p:nvPr/>
        </p:nvGraphicFramePr>
        <p:xfrm>
          <a:off x="3962400" y="2481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5" name="Google Shape;1415;p66"/>
          <p:cNvGraphicFramePr/>
          <p:nvPr/>
        </p:nvGraphicFramePr>
        <p:xfrm>
          <a:off x="1676400" y="360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 Black"/>
                        <a:buNone/>
                      </a:pPr>
                      <a:r>
                        <a:rPr b="0" i="0" lang="en-US" sz="3600" u="none">
                          <a:solidFill>
                            <a:schemeClr val="dk1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6" name="Google Shape;1416;p66"/>
          <p:cNvGraphicFramePr/>
          <p:nvPr/>
        </p:nvGraphicFramePr>
        <p:xfrm>
          <a:off x="2286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 Black"/>
                        <a:buNone/>
                      </a:pPr>
                      <a:r>
                        <a:rPr b="0" i="0" lang="en-US" sz="3600" u="none">
                          <a:solidFill>
                            <a:schemeClr val="dk1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7" name="Google Shape;1417;p66"/>
          <p:cNvGraphicFramePr/>
          <p:nvPr/>
        </p:nvGraphicFramePr>
        <p:xfrm>
          <a:off x="31242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8" name="Google Shape;1418;p66"/>
          <p:cNvGraphicFramePr/>
          <p:nvPr/>
        </p:nvGraphicFramePr>
        <p:xfrm>
          <a:off x="76962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9" name="Google Shape;1419;p66"/>
          <p:cNvGraphicFramePr/>
          <p:nvPr/>
        </p:nvGraphicFramePr>
        <p:xfrm>
          <a:off x="6248400" y="360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cxnSp>
        <p:nvCxnSpPr>
          <p:cNvPr id="1420" name="Google Shape;1420;p66"/>
          <p:cNvCxnSpPr/>
          <p:nvPr/>
        </p:nvCxnSpPr>
        <p:spPr>
          <a:xfrm flipH="1">
            <a:off x="2971800" y="28194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21" name="Google Shape;1421;p66"/>
          <p:cNvCxnSpPr/>
          <p:nvPr/>
        </p:nvCxnSpPr>
        <p:spPr>
          <a:xfrm>
            <a:off x="5105400" y="28194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22" name="Google Shape;1422;p66"/>
          <p:cNvCxnSpPr/>
          <p:nvPr/>
        </p:nvCxnSpPr>
        <p:spPr>
          <a:xfrm flipH="1">
            <a:off x="838200" y="39624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23" name="Google Shape;1423;p66"/>
          <p:cNvCxnSpPr/>
          <p:nvPr/>
        </p:nvCxnSpPr>
        <p:spPr>
          <a:xfrm>
            <a:off x="7391400" y="39624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24" name="Google Shape;1424;p66"/>
          <p:cNvCxnSpPr/>
          <p:nvPr/>
        </p:nvCxnSpPr>
        <p:spPr>
          <a:xfrm>
            <a:off x="2819400" y="39624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25" name="Google Shape;1425;p66"/>
          <p:cNvSpPr/>
          <p:nvPr/>
        </p:nvSpPr>
        <p:spPr>
          <a:xfrm>
            <a:off x="1419225" y="2286000"/>
            <a:ext cx="1400175" cy="609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Root </a:t>
            </a:r>
          </a:p>
        </p:txBody>
      </p:sp>
      <p:cxnSp>
        <p:nvCxnSpPr>
          <p:cNvPr id="1426" name="Google Shape;1426;p66"/>
          <p:cNvCxnSpPr/>
          <p:nvPr/>
        </p:nvCxnSpPr>
        <p:spPr>
          <a:xfrm>
            <a:off x="2971800" y="25908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27" name="Google Shape;1427;p66"/>
          <p:cNvCxnSpPr/>
          <p:nvPr/>
        </p:nvCxnSpPr>
        <p:spPr>
          <a:xfrm flipH="1">
            <a:off x="2286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28" name="Google Shape;1428;p66"/>
          <p:cNvCxnSpPr/>
          <p:nvPr/>
        </p:nvCxnSpPr>
        <p:spPr>
          <a:xfrm flipH="1">
            <a:off x="12192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29" name="Google Shape;1429;p66"/>
          <p:cNvCxnSpPr/>
          <p:nvPr/>
        </p:nvCxnSpPr>
        <p:spPr>
          <a:xfrm flipH="1">
            <a:off x="31242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30" name="Google Shape;1430;p66"/>
          <p:cNvCxnSpPr/>
          <p:nvPr/>
        </p:nvCxnSpPr>
        <p:spPr>
          <a:xfrm flipH="1">
            <a:off x="41148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31" name="Google Shape;1431;p66"/>
          <p:cNvCxnSpPr/>
          <p:nvPr/>
        </p:nvCxnSpPr>
        <p:spPr>
          <a:xfrm flipH="1">
            <a:off x="6248400" y="3581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32" name="Google Shape;1432;p66"/>
          <p:cNvCxnSpPr/>
          <p:nvPr/>
        </p:nvCxnSpPr>
        <p:spPr>
          <a:xfrm flipH="1">
            <a:off x="76962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33" name="Google Shape;1433;p66"/>
          <p:cNvCxnSpPr/>
          <p:nvPr/>
        </p:nvCxnSpPr>
        <p:spPr>
          <a:xfrm flipH="1">
            <a:off x="86868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34" name="Google Shape;1434;p66"/>
          <p:cNvSpPr/>
          <p:nvPr/>
        </p:nvSpPr>
        <p:spPr>
          <a:xfrm>
            <a:off x="457200" y="6019800"/>
            <a:ext cx="8382000" cy="533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Copy the DATA from the leaf node. </a:t>
            </a:r>
          </a:p>
        </p:txBody>
      </p:sp>
      <p:grpSp>
        <p:nvGrpSpPr>
          <p:cNvPr id="1435" name="Google Shape;1435;p66"/>
          <p:cNvGrpSpPr/>
          <p:nvPr/>
        </p:nvGrpSpPr>
        <p:grpSpPr>
          <a:xfrm flipH="1">
            <a:off x="609600" y="4038600"/>
            <a:ext cx="1597025" cy="1371600"/>
            <a:chOff x="1536" y="2544"/>
            <a:chExt cx="1006" cy="864"/>
          </a:xfrm>
        </p:grpSpPr>
        <p:cxnSp>
          <p:nvCxnSpPr>
            <p:cNvPr id="1436" name="Google Shape;1436;p66"/>
            <p:cNvCxnSpPr/>
            <p:nvPr/>
          </p:nvCxnSpPr>
          <p:spPr>
            <a:xfrm rot="10800000">
              <a:off x="1536" y="2544"/>
              <a:ext cx="720" cy="624"/>
            </a:xfrm>
            <a:prstGeom prst="straightConnector1">
              <a:avLst/>
            </a:prstGeom>
            <a:noFill/>
            <a:ln cap="flat" cmpd="sng" w="5715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437" name="Google Shape;1437;p66"/>
            <p:cNvSpPr/>
            <p:nvPr/>
          </p:nvSpPr>
          <p:spPr>
            <a:xfrm>
              <a:off x="2208" y="3120"/>
              <a:ext cx="334" cy="288"/>
            </a:xfrm>
            <a:prstGeom prst="ellipse">
              <a:avLst/>
            </a:prstGeom>
            <a:noFill/>
            <a:ln cap="flat" cmpd="sng" w="5715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67"/>
          <p:cNvSpPr txBox="1"/>
          <p:nvPr>
            <p:ph type="title"/>
          </p:nvPr>
        </p:nvSpPr>
        <p:spPr>
          <a:xfrm>
            <a:off x="0" y="0"/>
            <a:ext cx="9144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Alternate Case 3 - Step 3 </a:t>
            </a:r>
            <a:b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4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i="0" lang="en-US" sz="48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Deleting a Parent with 2 Children</a:t>
            </a:r>
            <a:endParaRPr/>
          </a:p>
        </p:txBody>
      </p:sp>
      <p:graphicFrame>
        <p:nvGraphicFramePr>
          <p:cNvPr id="1443" name="Google Shape;1443;p67"/>
          <p:cNvGraphicFramePr/>
          <p:nvPr/>
        </p:nvGraphicFramePr>
        <p:xfrm>
          <a:off x="3962400" y="2481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4" name="Google Shape;1444;p67"/>
          <p:cNvGraphicFramePr/>
          <p:nvPr/>
        </p:nvGraphicFramePr>
        <p:xfrm>
          <a:off x="1676400" y="360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 Black"/>
                        <a:buNone/>
                      </a:pPr>
                      <a:r>
                        <a:rPr b="0" i="0" lang="en-US" sz="3600" u="none">
                          <a:solidFill>
                            <a:schemeClr val="dk1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5" name="Google Shape;1445;p67"/>
          <p:cNvGraphicFramePr/>
          <p:nvPr/>
        </p:nvGraphicFramePr>
        <p:xfrm>
          <a:off x="2286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6" name="Google Shape;1446;p67"/>
          <p:cNvGraphicFramePr/>
          <p:nvPr/>
        </p:nvGraphicFramePr>
        <p:xfrm>
          <a:off x="31242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 Black"/>
                        <a:buNone/>
                      </a:pPr>
                      <a:r>
                        <a:rPr b="0" i="0" lang="en-US" sz="3600" u="none">
                          <a:solidFill>
                            <a:schemeClr val="dk1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7" name="Google Shape;1447;p67"/>
          <p:cNvGraphicFramePr/>
          <p:nvPr/>
        </p:nvGraphicFramePr>
        <p:xfrm>
          <a:off x="76962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8" name="Google Shape;1448;p67"/>
          <p:cNvGraphicFramePr/>
          <p:nvPr/>
        </p:nvGraphicFramePr>
        <p:xfrm>
          <a:off x="6248400" y="360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cxnSp>
        <p:nvCxnSpPr>
          <p:cNvPr id="1449" name="Google Shape;1449;p67"/>
          <p:cNvCxnSpPr/>
          <p:nvPr/>
        </p:nvCxnSpPr>
        <p:spPr>
          <a:xfrm flipH="1">
            <a:off x="2971800" y="28194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50" name="Google Shape;1450;p67"/>
          <p:cNvCxnSpPr/>
          <p:nvPr/>
        </p:nvCxnSpPr>
        <p:spPr>
          <a:xfrm>
            <a:off x="5105400" y="28194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51" name="Google Shape;1451;p67"/>
          <p:cNvCxnSpPr/>
          <p:nvPr/>
        </p:nvCxnSpPr>
        <p:spPr>
          <a:xfrm>
            <a:off x="7391400" y="39624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52" name="Google Shape;1452;p67"/>
          <p:cNvSpPr/>
          <p:nvPr/>
        </p:nvSpPr>
        <p:spPr>
          <a:xfrm>
            <a:off x="1419225" y="2286000"/>
            <a:ext cx="1400175" cy="609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Root </a:t>
            </a:r>
          </a:p>
        </p:txBody>
      </p:sp>
      <p:cxnSp>
        <p:nvCxnSpPr>
          <p:cNvPr id="1453" name="Google Shape;1453;p67"/>
          <p:cNvCxnSpPr/>
          <p:nvPr/>
        </p:nvCxnSpPr>
        <p:spPr>
          <a:xfrm>
            <a:off x="2971800" y="25908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54" name="Google Shape;1454;p67"/>
          <p:cNvCxnSpPr/>
          <p:nvPr/>
        </p:nvCxnSpPr>
        <p:spPr>
          <a:xfrm flipH="1">
            <a:off x="2286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55" name="Google Shape;1455;p67"/>
          <p:cNvCxnSpPr/>
          <p:nvPr/>
        </p:nvCxnSpPr>
        <p:spPr>
          <a:xfrm flipH="1">
            <a:off x="12192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56" name="Google Shape;1456;p67"/>
          <p:cNvCxnSpPr/>
          <p:nvPr/>
        </p:nvCxnSpPr>
        <p:spPr>
          <a:xfrm flipH="1">
            <a:off x="31242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57" name="Google Shape;1457;p67"/>
          <p:cNvCxnSpPr/>
          <p:nvPr/>
        </p:nvCxnSpPr>
        <p:spPr>
          <a:xfrm flipH="1">
            <a:off x="41148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58" name="Google Shape;1458;p67"/>
          <p:cNvCxnSpPr/>
          <p:nvPr/>
        </p:nvCxnSpPr>
        <p:spPr>
          <a:xfrm flipH="1">
            <a:off x="6248400" y="3581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59" name="Google Shape;1459;p67"/>
          <p:cNvCxnSpPr/>
          <p:nvPr/>
        </p:nvCxnSpPr>
        <p:spPr>
          <a:xfrm flipH="1">
            <a:off x="76962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60" name="Google Shape;1460;p67"/>
          <p:cNvCxnSpPr/>
          <p:nvPr/>
        </p:nvCxnSpPr>
        <p:spPr>
          <a:xfrm flipH="1">
            <a:off x="8686800" y="48768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61" name="Google Shape;1461;p67"/>
          <p:cNvSpPr/>
          <p:nvPr/>
        </p:nvSpPr>
        <p:spPr>
          <a:xfrm>
            <a:off x="457200" y="6019800"/>
            <a:ext cx="8382000" cy="533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Delete the leaf node instead. </a:t>
            </a:r>
          </a:p>
        </p:txBody>
      </p:sp>
      <p:cxnSp>
        <p:nvCxnSpPr>
          <p:cNvPr id="1462" name="Google Shape;1462;p67"/>
          <p:cNvCxnSpPr/>
          <p:nvPr/>
        </p:nvCxnSpPr>
        <p:spPr>
          <a:xfrm flipH="1">
            <a:off x="1676400" y="3581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63" name="Google Shape;1463;p67"/>
          <p:cNvCxnSpPr/>
          <p:nvPr/>
        </p:nvCxnSpPr>
        <p:spPr>
          <a:xfrm>
            <a:off x="0" y="4756150"/>
            <a:ext cx="1752600" cy="906462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64" name="Google Shape;1464;p67"/>
          <p:cNvCxnSpPr/>
          <p:nvPr/>
        </p:nvCxnSpPr>
        <p:spPr>
          <a:xfrm flipH="1">
            <a:off x="0" y="4732337"/>
            <a:ext cx="1752600" cy="906462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65" name="Google Shape;1465;p67"/>
          <p:cNvCxnSpPr/>
          <p:nvPr/>
        </p:nvCxnSpPr>
        <p:spPr>
          <a:xfrm>
            <a:off x="2819400" y="39624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68"/>
          <p:cNvSpPr txBox="1"/>
          <p:nvPr>
            <p:ph type="title"/>
          </p:nvPr>
        </p:nvSpPr>
        <p:spPr>
          <a:xfrm>
            <a:off x="0" y="0"/>
            <a:ext cx="9067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 Bigger Case 3 Example</a:t>
            </a:r>
            <a:br>
              <a:rPr b="0" i="0" lang="en-US" sz="4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i="0" lang="en-US" sz="4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Deleting the Root of this Tree</a:t>
            </a:r>
            <a:endParaRPr/>
          </a:p>
        </p:txBody>
      </p:sp>
      <p:grpSp>
        <p:nvGrpSpPr>
          <p:cNvPr id="1471" name="Google Shape;1471;p68"/>
          <p:cNvGrpSpPr/>
          <p:nvPr/>
        </p:nvGrpSpPr>
        <p:grpSpPr>
          <a:xfrm>
            <a:off x="990600" y="1600200"/>
            <a:ext cx="7162800" cy="5029200"/>
            <a:chOff x="3" y="0"/>
            <a:chExt cx="19994" cy="20004"/>
          </a:xfrm>
        </p:grpSpPr>
        <p:sp>
          <p:nvSpPr>
            <p:cNvPr id="1472" name="Google Shape;1472;p68"/>
            <p:cNvSpPr txBox="1"/>
            <p:nvPr/>
          </p:nvSpPr>
          <p:spPr>
            <a:xfrm>
              <a:off x="9301" y="0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500</a:t>
              </a:r>
              <a:endParaRPr/>
            </a:p>
          </p:txBody>
        </p:sp>
        <p:sp>
          <p:nvSpPr>
            <p:cNvPr id="1473" name="Google Shape;1473;p68"/>
            <p:cNvSpPr txBox="1"/>
            <p:nvPr/>
          </p:nvSpPr>
          <p:spPr>
            <a:xfrm>
              <a:off x="4187" y="5003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300</a:t>
              </a:r>
              <a:endParaRPr/>
            </a:p>
          </p:txBody>
        </p:sp>
        <p:sp>
          <p:nvSpPr>
            <p:cNvPr id="1474" name="Google Shape;1474;p68"/>
            <p:cNvSpPr txBox="1"/>
            <p:nvPr/>
          </p:nvSpPr>
          <p:spPr>
            <a:xfrm>
              <a:off x="14415" y="5003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700</a:t>
              </a:r>
              <a:endParaRPr/>
            </a:p>
          </p:txBody>
        </p:sp>
        <p:sp>
          <p:nvSpPr>
            <p:cNvPr id="1475" name="Google Shape;1475;p68"/>
            <p:cNvSpPr txBox="1"/>
            <p:nvPr/>
          </p:nvSpPr>
          <p:spPr>
            <a:xfrm>
              <a:off x="1398" y="9377"/>
              <a:ext cx="1397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</a:t>
              </a:r>
              <a:endParaRPr/>
            </a:p>
          </p:txBody>
        </p:sp>
        <p:sp>
          <p:nvSpPr>
            <p:cNvPr id="1476" name="Google Shape;1476;p68"/>
            <p:cNvSpPr txBox="1"/>
            <p:nvPr/>
          </p:nvSpPr>
          <p:spPr>
            <a:xfrm>
              <a:off x="3" y="14376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150</a:t>
              </a:r>
              <a:endParaRPr/>
            </a:p>
          </p:txBody>
        </p:sp>
        <p:sp>
          <p:nvSpPr>
            <p:cNvPr id="1477" name="Google Shape;1477;p68"/>
            <p:cNvSpPr txBox="1"/>
            <p:nvPr/>
          </p:nvSpPr>
          <p:spPr>
            <a:xfrm>
              <a:off x="6977" y="9377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400</a:t>
              </a:r>
              <a:endParaRPr/>
            </a:p>
          </p:txBody>
        </p:sp>
        <p:sp>
          <p:nvSpPr>
            <p:cNvPr id="1478" name="Google Shape;1478;p68"/>
            <p:cNvSpPr txBox="1"/>
            <p:nvPr/>
          </p:nvSpPr>
          <p:spPr>
            <a:xfrm>
              <a:off x="2792" y="14376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250</a:t>
              </a:r>
              <a:endParaRPr/>
            </a:p>
          </p:txBody>
        </p:sp>
        <p:sp>
          <p:nvSpPr>
            <p:cNvPr id="1479" name="Google Shape;1479;p68"/>
            <p:cNvSpPr txBox="1"/>
            <p:nvPr/>
          </p:nvSpPr>
          <p:spPr>
            <a:xfrm>
              <a:off x="11626" y="9377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600</a:t>
              </a:r>
              <a:endParaRPr/>
            </a:p>
          </p:txBody>
        </p:sp>
        <p:sp>
          <p:nvSpPr>
            <p:cNvPr id="1480" name="Google Shape;1480;p68"/>
            <p:cNvSpPr txBox="1"/>
            <p:nvPr/>
          </p:nvSpPr>
          <p:spPr>
            <a:xfrm>
              <a:off x="5582" y="14376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350</a:t>
              </a:r>
              <a:endParaRPr/>
            </a:p>
          </p:txBody>
        </p:sp>
        <p:sp>
          <p:nvSpPr>
            <p:cNvPr id="1481" name="Google Shape;1481;p68"/>
            <p:cNvSpPr txBox="1"/>
            <p:nvPr/>
          </p:nvSpPr>
          <p:spPr>
            <a:xfrm>
              <a:off x="17204" y="9377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800</a:t>
              </a:r>
              <a:endParaRPr/>
            </a:p>
          </p:txBody>
        </p:sp>
        <p:sp>
          <p:nvSpPr>
            <p:cNvPr id="1482" name="Google Shape;1482;p68"/>
            <p:cNvSpPr txBox="1"/>
            <p:nvPr/>
          </p:nvSpPr>
          <p:spPr>
            <a:xfrm>
              <a:off x="10231" y="14376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550</a:t>
              </a:r>
              <a:endParaRPr/>
            </a:p>
          </p:txBody>
        </p:sp>
        <p:sp>
          <p:nvSpPr>
            <p:cNvPr id="1483" name="Google Shape;1483;p68"/>
            <p:cNvSpPr txBox="1"/>
            <p:nvPr/>
          </p:nvSpPr>
          <p:spPr>
            <a:xfrm>
              <a:off x="11354" y="18125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575</a:t>
              </a:r>
              <a:endParaRPr/>
            </a:p>
          </p:txBody>
        </p:sp>
        <p:cxnSp>
          <p:nvCxnSpPr>
            <p:cNvPr id="1484" name="Google Shape;1484;p68"/>
            <p:cNvCxnSpPr/>
            <p:nvPr/>
          </p:nvCxnSpPr>
          <p:spPr>
            <a:xfrm flipH="1">
              <a:off x="4839" y="2035"/>
              <a:ext cx="5153" cy="264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485" name="Google Shape;1485;p68"/>
            <p:cNvCxnSpPr/>
            <p:nvPr/>
          </p:nvCxnSpPr>
          <p:spPr>
            <a:xfrm>
              <a:off x="10082" y="2035"/>
              <a:ext cx="4965" cy="264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486" name="Google Shape;1486;p68"/>
            <p:cNvCxnSpPr/>
            <p:nvPr/>
          </p:nvCxnSpPr>
          <p:spPr>
            <a:xfrm flipH="1">
              <a:off x="2124" y="6943"/>
              <a:ext cx="2718" cy="201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487" name="Google Shape;1487;p68"/>
            <p:cNvCxnSpPr/>
            <p:nvPr/>
          </p:nvCxnSpPr>
          <p:spPr>
            <a:xfrm>
              <a:off x="4839" y="6943"/>
              <a:ext cx="2812" cy="201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488" name="Google Shape;1488;p68"/>
            <p:cNvCxnSpPr/>
            <p:nvPr/>
          </p:nvCxnSpPr>
          <p:spPr>
            <a:xfrm flipH="1">
              <a:off x="12329" y="6943"/>
              <a:ext cx="2812" cy="201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489" name="Google Shape;1489;p68"/>
            <p:cNvCxnSpPr/>
            <p:nvPr/>
          </p:nvCxnSpPr>
          <p:spPr>
            <a:xfrm>
              <a:off x="15232" y="6943"/>
              <a:ext cx="2624" cy="214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sp>
          <p:nvSpPr>
            <p:cNvPr id="1490" name="Google Shape;1490;p68"/>
            <p:cNvSpPr txBox="1"/>
            <p:nvPr/>
          </p:nvSpPr>
          <p:spPr>
            <a:xfrm>
              <a:off x="15809" y="14168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750</a:t>
              </a:r>
              <a:endParaRPr/>
            </a:p>
          </p:txBody>
        </p:sp>
        <p:sp>
          <p:nvSpPr>
            <p:cNvPr id="1491" name="Google Shape;1491;p68"/>
            <p:cNvSpPr txBox="1"/>
            <p:nvPr/>
          </p:nvSpPr>
          <p:spPr>
            <a:xfrm>
              <a:off x="18599" y="14168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850</a:t>
              </a:r>
              <a:endParaRPr/>
            </a:p>
          </p:txBody>
        </p:sp>
        <p:sp>
          <p:nvSpPr>
            <p:cNvPr id="1492" name="Google Shape;1492;p68"/>
            <p:cNvSpPr txBox="1"/>
            <p:nvPr/>
          </p:nvSpPr>
          <p:spPr>
            <a:xfrm>
              <a:off x="17756" y="17917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825</a:t>
              </a:r>
              <a:endParaRPr/>
            </a:p>
          </p:txBody>
        </p:sp>
        <p:cxnSp>
          <p:nvCxnSpPr>
            <p:cNvPr id="1493" name="Google Shape;1493;p68"/>
            <p:cNvCxnSpPr/>
            <p:nvPr/>
          </p:nvCxnSpPr>
          <p:spPr>
            <a:xfrm flipH="1">
              <a:off x="720" y="11395"/>
              <a:ext cx="1407" cy="277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494" name="Google Shape;1494;p68"/>
            <p:cNvCxnSpPr/>
            <p:nvPr/>
          </p:nvCxnSpPr>
          <p:spPr>
            <a:xfrm>
              <a:off x="2218" y="11521"/>
              <a:ext cx="1314" cy="264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495" name="Google Shape;1495;p68"/>
            <p:cNvCxnSpPr/>
            <p:nvPr/>
          </p:nvCxnSpPr>
          <p:spPr>
            <a:xfrm flipH="1">
              <a:off x="6244" y="11395"/>
              <a:ext cx="1407" cy="277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496" name="Google Shape;1496;p68"/>
            <p:cNvCxnSpPr/>
            <p:nvPr/>
          </p:nvCxnSpPr>
          <p:spPr>
            <a:xfrm flipH="1">
              <a:off x="10831" y="11395"/>
              <a:ext cx="1502" cy="277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497" name="Google Shape;1497;p68"/>
            <p:cNvCxnSpPr/>
            <p:nvPr/>
          </p:nvCxnSpPr>
          <p:spPr>
            <a:xfrm flipH="1">
              <a:off x="16543" y="11395"/>
              <a:ext cx="1407" cy="264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498" name="Google Shape;1498;p68"/>
            <p:cNvCxnSpPr/>
            <p:nvPr/>
          </p:nvCxnSpPr>
          <p:spPr>
            <a:xfrm>
              <a:off x="18041" y="11521"/>
              <a:ext cx="1314" cy="252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499" name="Google Shape;1499;p68"/>
            <p:cNvCxnSpPr/>
            <p:nvPr/>
          </p:nvCxnSpPr>
          <p:spPr>
            <a:xfrm>
              <a:off x="10925" y="16194"/>
              <a:ext cx="1127" cy="17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500" name="Google Shape;1500;p68"/>
            <p:cNvCxnSpPr/>
            <p:nvPr/>
          </p:nvCxnSpPr>
          <p:spPr>
            <a:xfrm flipH="1">
              <a:off x="18415" y="16068"/>
              <a:ext cx="940" cy="164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69"/>
          <p:cNvSpPr txBox="1"/>
          <p:nvPr>
            <p:ph type="title"/>
          </p:nvPr>
        </p:nvSpPr>
        <p:spPr>
          <a:xfrm>
            <a:off x="0" y="0"/>
            <a:ext cx="9067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 Bigger Case 3 Example</a:t>
            </a:r>
            <a:br>
              <a:rPr b="0" i="0" lang="en-US" sz="4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i="0" lang="en-US" sz="4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Deleting the Root of this Tree - Step 1</a:t>
            </a:r>
            <a:endParaRPr/>
          </a:p>
        </p:txBody>
      </p:sp>
      <p:grpSp>
        <p:nvGrpSpPr>
          <p:cNvPr id="1506" name="Google Shape;1506;p69"/>
          <p:cNvGrpSpPr/>
          <p:nvPr/>
        </p:nvGrpSpPr>
        <p:grpSpPr>
          <a:xfrm>
            <a:off x="990600" y="1600200"/>
            <a:ext cx="7162800" cy="5029200"/>
            <a:chOff x="3" y="0"/>
            <a:chExt cx="19994" cy="20004"/>
          </a:xfrm>
        </p:grpSpPr>
        <p:sp>
          <p:nvSpPr>
            <p:cNvPr id="1507" name="Google Shape;1507;p69"/>
            <p:cNvSpPr txBox="1"/>
            <p:nvPr/>
          </p:nvSpPr>
          <p:spPr>
            <a:xfrm>
              <a:off x="9301" y="0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500</a:t>
              </a:r>
              <a:endParaRPr/>
            </a:p>
          </p:txBody>
        </p:sp>
        <p:sp>
          <p:nvSpPr>
            <p:cNvPr id="1508" name="Google Shape;1508;p69"/>
            <p:cNvSpPr txBox="1"/>
            <p:nvPr/>
          </p:nvSpPr>
          <p:spPr>
            <a:xfrm>
              <a:off x="4187" y="5003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300</a:t>
              </a:r>
              <a:endParaRPr/>
            </a:p>
          </p:txBody>
        </p:sp>
        <p:sp>
          <p:nvSpPr>
            <p:cNvPr id="1509" name="Google Shape;1509;p69"/>
            <p:cNvSpPr txBox="1"/>
            <p:nvPr/>
          </p:nvSpPr>
          <p:spPr>
            <a:xfrm>
              <a:off x="14415" y="5003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700</a:t>
              </a:r>
              <a:endParaRPr/>
            </a:p>
          </p:txBody>
        </p:sp>
        <p:sp>
          <p:nvSpPr>
            <p:cNvPr id="1510" name="Google Shape;1510;p69"/>
            <p:cNvSpPr txBox="1"/>
            <p:nvPr/>
          </p:nvSpPr>
          <p:spPr>
            <a:xfrm>
              <a:off x="1398" y="9377"/>
              <a:ext cx="1397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</a:t>
              </a:r>
              <a:endParaRPr/>
            </a:p>
          </p:txBody>
        </p:sp>
        <p:sp>
          <p:nvSpPr>
            <p:cNvPr id="1511" name="Google Shape;1511;p69"/>
            <p:cNvSpPr txBox="1"/>
            <p:nvPr/>
          </p:nvSpPr>
          <p:spPr>
            <a:xfrm>
              <a:off x="3" y="14376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150</a:t>
              </a:r>
              <a:endParaRPr/>
            </a:p>
          </p:txBody>
        </p:sp>
        <p:sp>
          <p:nvSpPr>
            <p:cNvPr id="1512" name="Google Shape;1512;p69"/>
            <p:cNvSpPr txBox="1"/>
            <p:nvPr/>
          </p:nvSpPr>
          <p:spPr>
            <a:xfrm>
              <a:off x="6977" y="9377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400</a:t>
              </a:r>
              <a:endParaRPr/>
            </a:p>
          </p:txBody>
        </p:sp>
        <p:sp>
          <p:nvSpPr>
            <p:cNvPr id="1513" name="Google Shape;1513;p69"/>
            <p:cNvSpPr txBox="1"/>
            <p:nvPr/>
          </p:nvSpPr>
          <p:spPr>
            <a:xfrm>
              <a:off x="2792" y="14376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250</a:t>
              </a:r>
              <a:endParaRPr/>
            </a:p>
          </p:txBody>
        </p:sp>
        <p:sp>
          <p:nvSpPr>
            <p:cNvPr id="1514" name="Google Shape;1514;p69"/>
            <p:cNvSpPr txBox="1"/>
            <p:nvPr/>
          </p:nvSpPr>
          <p:spPr>
            <a:xfrm>
              <a:off x="11626" y="9377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600</a:t>
              </a:r>
              <a:endParaRPr/>
            </a:p>
          </p:txBody>
        </p:sp>
        <p:sp>
          <p:nvSpPr>
            <p:cNvPr id="1515" name="Google Shape;1515;p69"/>
            <p:cNvSpPr txBox="1"/>
            <p:nvPr/>
          </p:nvSpPr>
          <p:spPr>
            <a:xfrm>
              <a:off x="5582" y="14376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350</a:t>
              </a:r>
              <a:endParaRPr/>
            </a:p>
          </p:txBody>
        </p:sp>
        <p:sp>
          <p:nvSpPr>
            <p:cNvPr id="1516" name="Google Shape;1516;p69"/>
            <p:cNvSpPr txBox="1"/>
            <p:nvPr/>
          </p:nvSpPr>
          <p:spPr>
            <a:xfrm>
              <a:off x="17204" y="9377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800</a:t>
              </a:r>
              <a:endParaRPr/>
            </a:p>
          </p:txBody>
        </p:sp>
        <p:sp>
          <p:nvSpPr>
            <p:cNvPr id="1517" name="Google Shape;1517;p69"/>
            <p:cNvSpPr txBox="1"/>
            <p:nvPr/>
          </p:nvSpPr>
          <p:spPr>
            <a:xfrm>
              <a:off x="10231" y="14376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550</a:t>
              </a:r>
              <a:endParaRPr/>
            </a:p>
          </p:txBody>
        </p:sp>
        <p:sp>
          <p:nvSpPr>
            <p:cNvPr id="1518" name="Google Shape;1518;p69"/>
            <p:cNvSpPr txBox="1"/>
            <p:nvPr/>
          </p:nvSpPr>
          <p:spPr>
            <a:xfrm>
              <a:off x="11354" y="18125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575</a:t>
              </a:r>
              <a:endParaRPr/>
            </a:p>
          </p:txBody>
        </p:sp>
        <p:cxnSp>
          <p:nvCxnSpPr>
            <p:cNvPr id="1519" name="Google Shape;1519;p69"/>
            <p:cNvCxnSpPr/>
            <p:nvPr/>
          </p:nvCxnSpPr>
          <p:spPr>
            <a:xfrm flipH="1">
              <a:off x="4839" y="2035"/>
              <a:ext cx="5153" cy="264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520" name="Google Shape;1520;p69"/>
            <p:cNvCxnSpPr/>
            <p:nvPr/>
          </p:nvCxnSpPr>
          <p:spPr>
            <a:xfrm>
              <a:off x="10082" y="2035"/>
              <a:ext cx="4965" cy="264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521" name="Google Shape;1521;p69"/>
            <p:cNvCxnSpPr/>
            <p:nvPr/>
          </p:nvCxnSpPr>
          <p:spPr>
            <a:xfrm flipH="1">
              <a:off x="2124" y="6943"/>
              <a:ext cx="2718" cy="201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522" name="Google Shape;1522;p69"/>
            <p:cNvCxnSpPr/>
            <p:nvPr/>
          </p:nvCxnSpPr>
          <p:spPr>
            <a:xfrm>
              <a:off x="4839" y="6943"/>
              <a:ext cx="2812" cy="201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523" name="Google Shape;1523;p69"/>
            <p:cNvCxnSpPr/>
            <p:nvPr/>
          </p:nvCxnSpPr>
          <p:spPr>
            <a:xfrm flipH="1">
              <a:off x="12329" y="6943"/>
              <a:ext cx="2812" cy="201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524" name="Google Shape;1524;p69"/>
            <p:cNvCxnSpPr/>
            <p:nvPr/>
          </p:nvCxnSpPr>
          <p:spPr>
            <a:xfrm>
              <a:off x="15232" y="6943"/>
              <a:ext cx="2624" cy="214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sp>
          <p:nvSpPr>
            <p:cNvPr id="1525" name="Google Shape;1525;p69"/>
            <p:cNvSpPr txBox="1"/>
            <p:nvPr/>
          </p:nvSpPr>
          <p:spPr>
            <a:xfrm>
              <a:off x="15809" y="14168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750</a:t>
              </a:r>
              <a:endParaRPr/>
            </a:p>
          </p:txBody>
        </p:sp>
        <p:sp>
          <p:nvSpPr>
            <p:cNvPr id="1526" name="Google Shape;1526;p69"/>
            <p:cNvSpPr txBox="1"/>
            <p:nvPr/>
          </p:nvSpPr>
          <p:spPr>
            <a:xfrm>
              <a:off x="18599" y="14168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850</a:t>
              </a:r>
              <a:endParaRPr/>
            </a:p>
          </p:txBody>
        </p:sp>
        <p:sp>
          <p:nvSpPr>
            <p:cNvPr id="1527" name="Google Shape;1527;p69"/>
            <p:cNvSpPr txBox="1"/>
            <p:nvPr/>
          </p:nvSpPr>
          <p:spPr>
            <a:xfrm>
              <a:off x="17756" y="17917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825</a:t>
              </a:r>
              <a:endParaRPr/>
            </a:p>
          </p:txBody>
        </p:sp>
        <p:cxnSp>
          <p:nvCxnSpPr>
            <p:cNvPr id="1528" name="Google Shape;1528;p69"/>
            <p:cNvCxnSpPr/>
            <p:nvPr/>
          </p:nvCxnSpPr>
          <p:spPr>
            <a:xfrm flipH="1">
              <a:off x="720" y="11395"/>
              <a:ext cx="1407" cy="277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529" name="Google Shape;1529;p69"/>
            <p:cNvCxnSpPr/>
            <p:nvPr/>
          </p:nvCxnSpPr>
          <p:spPr>
            <a:xfrm>
              <a:off x="2218" y="11521"/>
              <a:ext cx="1314" cy="264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530" name="Google Shape;1530;p69"/>
            <p:cNvCxnSpPr/>
            <p:nvPr/>
          </p:nvCxnSpPr>
          <p:spPr>
            <a:xfrm flipH="1">
              <a:off x="6244" y="11395"/>
              <a:ext cx="1407" cy="277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531" name="Google Shape;1531;p69"/>
            <p:cNvCxnSpPr/>
            <p:nvPr/>
          </p:nvCxnSpPr>
          <p:spPr>
            <a:xfrm flipH="1">
              <a:off x="10831" y="11395"/>
              <a:ext cx="1502" cy="277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532" name="Google Shape;1532;p69"/>
            <p:cNvCxnSpPr/>
            <p:nvPr/>
          </p:nvCxnSpPr>
          <p:spPr>
            <a:xfrm flipH="1">
              <a:off x="16543" y="11395"/>
              <a:ext cx="1407" cy="264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533" name="Google Shape;1533;p69"/>
            <p:cNvCxnSpPr/>
            <p:nvPr/>
          </p:nvCxnSpPr>
          <p:spPr>
            <a:xfrm>
              <a:off x="18041" y="11521"/>
              <a:ext cx="1314" cy="252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534" name="Google Shape;1534;p69"/>
            <p:cNvCxnSpPr/>
            <p:nvPr/>
          </p:nvCxnSpPr>
          <p:spPr>
            <a:xfrm>
              <a:off x="10925" y="16194"/>
              <a:ext cx="1127" cy="17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535" name="Google Shape;1535;p69"/>
            <p:cNvCxnSpPr/>
            <p:nvPr/>
          </p:nvCxnSpPr>
          <p:spPr>
            <a:xfrm flipH="1">
              <a:off x="18415" y="16068"/>
              <a:ext cx="940" cy="164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  <p:cxnSp>
        <p:nvCxnSpPr>
          <p:cNvPr id="1536" name="Google Shape;1536;p69"/>
          <p:cNvCxnSpPr/>
          <p:nvPr/>
        </p:nvCxnSpPr>
        <p:spPr>
          <a:xfrm flipH="1">
            <a:off x="2819400" y="2057400"/>
            <a:ext cx="1447800" cy="53340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37" name="Google Shape;1537;p69"/>
          <p:cNvSpPr txBox="1"/>
          <p:nvPr/>
        </p:nvSpPr>
        <p:spPr>
          <a:xfrm>
            <a:off x="0" y="6099175"/>
            <a:ext cx="4724400" cy="758825"/>
          </a:xfrm>
          <a:prstGeom prst="rect">
            <a:avLst/>
          </a:prstGeom>
          <a:solidFill>
            <a:srgbClr val="FAA4F8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73150" spcFirstLastPara="1" rIns="5485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find the proper replacement node,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move one node to the left.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/>
          <p:nvPr>
            <p:ph type="title"/>
          </p:nvPr>
        </p:nvSpPr>
        <p:spPr>
          <a:xfrm>
            <a:off x="0" y="0"/>
            <a:ext cx="9067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 Narrow"/>
              <a:buNone/>
            </a:pPr>
            <a:r>
              <a:rPr b="1" i="0" lang="en-US" sz="43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Binary Tree Vocabulary</a:t>
            </a:r>
            <a:r>
              <a:rPr b="1" i="0" lang="en-US" sz="4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0" i="0" lang="en-US" sz="43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Tree Node</a:t>
            </a:r>
            <a:endParaRPr/>
          </a:p>
        </p:txBody>
      </p:sp>
      <p:graphicFrame>
        <p:nvGraphicFramePr>
          <p:cNvPr id="230" name="Google Shape;230;p7"/>
          <p:cNvGraphicFramePr/>
          <p:nvPr/>
        </p:nvGraphicFramePr>
        <p:xfrm>
          <a:off x="3962400" y="3471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31" name="Google Shape;231;p7"/>
          <p:cNvSpPr txBox="1"/>
          <p:nvPr/>
        </p:nvSpPr>
        <p:spPr>
          <a:xfrm>
            <a:off x="381000" y="1143000"/>
            <a:ext cx="8077200" cy="1609725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tree node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single element in a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binary tree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node can be at 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location in the tree.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tree node includes the data, as well as references to other nodes at a lower level in the tree.</a:t>
            </a:r>
            <a:endParaRPr/>
          </a:p>
        </p:txBody>
      </p:sp>
      <p:graphicFrame>
        <p:nvGraphicFramePr>
          <p:cNvPr id="232" name="Google Shape;232;p7"/>
          <p:cNvGraphicFramePr/>
          <p:nvPr/>
        </p:nvGraphicFramePr>
        <p:xfrm>
          <a:off x="1676400" y="45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3" name="Google Shape;233;p7"/>
          <p:cNvGraphicFramePr/>
          <p:nvPr/>
        </p:nvGraphicFramePr>
        <p:xfrm>
          <a:off x="2286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4" name="Google Shape;234;p7"/>
          <p:cNvGraphicFramePr/>
          <p:nvPr/>
        </p:nvGraphicFramePr>
        <p:xfrm>
          <a:off x="31242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5" name="Google Shape;235;p7"/>
          <p:cNvGraphicFramePr/>
          <p:nvPr/>
        </p:nvGraphicFramePr>
        <p:xfrm>
          <a:off x="48006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6" name="Google Shape;236;p7"/>
          <p:cNvGraphicFramePr/>
          <p:nvPr/>
        </p:nvGraphicFramePr>
        <p:xfrm>
          <a:off x="76962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7" name="Google Shape;237;p7"/>
          <p:cNvGraphicFramePr/>
          <p:nvPr/>
        </p:nvGraphicFramePr>
        <p:xfrm>
          <a:off x="6248400" y="45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cxnSp>
        <p:nvCxnSpPr>
          <p:cNvPr id="238" name="Google Shape;238;p7"/>
          <p:cNvCxnSpPr/>
          <p:nvPr/>
        </p:nvCxnSpPr>
        <p:spPr>
          <a:xfrm flipH="1">
            <a:off x="2971800" y="38100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9" name="Google Shape;239;p7"/>
          <p:cNvCxnSpPr/>
          <p:nvPr/>
        </p:nvCxnSpPr>
        <p:spPr>
          <a:xfrm>
            <a:off x="5105400" y="38100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0" name="Google Shape;240;p7"/>
          <p:cNvCxnSpPr/>
          <p:nvPr/>
        </p:nvCxnSpPr>
        <p:spPr>
          <a:xfrm flipH="1">
            <a:off x="8382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1" name="Google Shape;241;p7"/>
          <p:cNvCxnSpPr/>
          <p:nvPr/>
        </p:nvCxnSpPr>
        <p:spPr>
          <a:xfrm flipH="1">
            <a:off x="54102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2" name="Google Shape;242;p7"/>
          <p:cNvCxnSpPr/>
          <p:nvPr/>
        </p:nvCxnSpPr>
        <p:spPr>
          <a:xfrm>
            <a:off x="73914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3" name="Google Shape;243;p7"/>
          <p:cNvCxnSpPr/>
          <p:nvPr/>
        </p:nvCxnSpPr>
        <p:spPr>
          <a:xfrm>
            <a:off x="28194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4" name="Google Shape;244;p7"/>
          <p:cNvCxnSpPr/>
          <p:nvPr/>
        </p:nvCxnSpPr>
        <p:spPr>
          <a:xfrm flipH="1">
            <a:off x="2286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5" name="Google Shape;245;p7"/>
          <p:cNvCxnSpPr/>
          <p:nvPr/>
        </p:nvCxnSpPr>
        <p:spPr>
          <a:xfrm flipH="1">
            <a:off x="1219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6" name="Google Shape;246;p7"/>
          <p:cNvCxnSpPr/>
          <p:nvPr/>
        </p:nvCxnSpPr>
        <p:spPr>
          <a:xfrm flipH="1">
            <a:off x="3124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7" name="Google Shape;247;p7"/>
          <p:cNvCxnSpPr/>
          <p:nvPr/>
        </p:nvCxnSpPr>
        <p:spPr>
          <a:xfrm flipH="1">
            <a:off x="41148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8" name="Google Shape;248;p7"/>
          <p:cNvCxnSpPr/>
          <p:nvPr/>
        </p:nvCxnSpPr>
        <p:spPr>
          <a:xfrm flipH="1">
            <a:off x="48006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9" name="Google Shape;249;p7"/>
          <p:cNvCxnSpPr/>
          <p:nvPr/>
        </p:nvCxnSpPr>
        <p:spPr>
          <a:xfrm flipH="1">
            <a:off x="5791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0" name="Google Shape;250;p7"/>
          <p:cNvCxnSpPr/>
          <p:nvPr/>
        </p:nvCxnSpPr>
        <p:spPr>
          <a:xfrm flipH="1">
            <a:off x="7696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1" name="Google Shape;251;p7"/>
          <p:cNvCxnSpPr/>
          <p:nvPr/>
        </p:nvCxnSpPr>
        <p:spPr>
          <a:xfrm flipH="1">
            <a:off x="86868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70"/>
          <p:cNvSpPr txBox="1"/>
          <p:nvPr>
            <p:ph type="title"/>
          </p:nvPr>
        </p:nvSpPr>
        <p:spPr>
          <a:xfrm>
            <a:off x="0" y="0"/>
            <a:ext cx="9067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 Bigger Case 3 Example</a:t>
            </a:r>
            <a:br>
              <a:rPr b="0" i="0" lang="en-US" sz="4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i="0" lang="en-US" sz="4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Deleting the Root of this Tree - Step 2</a:t>
            </a:r>
            <a:endParaRPr/>
          </a:p>
        </p:txBody>
      </p:sp>
      <p:grpSp>
        <p:nvGrpSpPr>
          <p:cNvPr id="1543" name="Google Shape;1543;p70"/>
          <p:cNvGrpSpPr/>
          <p:nvPr/>
        </p:nvGrpSpPr>
        <p:grpSpPr>
          <a:xfrm>
            <a:off x="990600" y="1600200"/>
            <a:ext cx="7162800" cy="5029200"/>
            <a:chOff x="3" y="0"/>
            <a:chExt cx="19994" cy="20004"/>
          </a:xfrm>
        </p:grpSpPr>
        <p:sp>
          <p:nvSpPr>
            <p:cNvPr id="1544" name="Google Shape;1544;p70"/>
            <p:cNvSpPr txBox="1"/>
            <p:nvPr/>
          </p:nvSpPr>
          <p:spPr>
            <a:xfrm>
              <a:off x="9301" y="0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500</a:t>
              </a:r>
              <a:endParaRPr/>
            </a:p>
          </p:txBody>
        </p:sp>
        <p:sp>
          <p:nvSpPr>
            <p:cNvPr id="1545" name="Google Shape;1545;p70"/>
            <p:cNvSpPr txBox="1"/>
            <p:nvPr/>
          </p:nvSpPr>
          <p:spPr>
            <a:xfrm>
              <a:off x="4187" y="5003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300</a:t>
              </a:r>
              <a:endParaRPr/>
            </a:p>
          </p:txBody>
        </p:sp>
        <p:sp>
          <p:nvSpPr>
            <p:cNvPr id="1546" name="Google Shape;1546;p70"/>
            <p:cNvSpPr txBox="1"/>
            <p:nvPr/>
          </p:nvSpPr>
          <p:spPr>
            <a:xfrm>
              <a:off x="14415" y="5003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700</a:t>
              </a:r>
              <a:endParaRPr/>
            </a:p>
          </p:txBody>
        </p:sp>
        <p:sp>
          <p:nvSpPr>
            <p:cNvPr id="1547" name="Google Shape;1547;p70"/>
            <p:cNvSpPr txBox="1"/>
            <p:nvPr/>
          </p:nvSpPr>
          <p:spPr>
            <a:xfrm>
              <a:off x="1398" y="9377"/>
              <a:ext cx="1397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</a:t>
              </a:r>
              <a:endParaRPr/>
            </a:p>
          </p:txBody>
        </p:sp>
        <p:sp>
          <p:nvSpPr>
            <p:cNvPr id="1548" name="Google Shape;1548;p70"/>
            <p:cNvSpPr txBox="1"/>
            <p:nvPr/>
          </p:nvSpPr>
          <p:spPr>
            <a:xfrm>
              <a:off x="3" y="14376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150</a:t>
              </a:r>
              <a:endParaRPr/>
            </a:p>
          </p:txBody>
        </p:sp>
        <p:sp>
          <p:nvSpPr>
            <p:cNvPr id="1549" name="Google Shape;1549;p70"/>
            <p:cNvSpPr txBox="1"/>
            <p:nvPr/>
          </p:nvSpPr>
          <p:spPr>
            <a:xfrm>
              <a:off x="6977" y="9377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400</a:t>
              </a:r>
              <a:endParaRPr/>
            </a:p>
          </p:txBody>
        </p:sp>
        <p:sp>
          <p:nvSpPr>
            <p:cNvPr id="1550" name="Google Shape;1550;p70"/>
            <p:cNvSpPr txBox="1"/>
            <p:nvPr/>
          </p:nvSpPr>
          <p:spPr>
            <a:xfrm>
              <a:off x="2792" y="14376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250</a:t>
              </a:r>
              <a:endParaRPr/>
            </a:p>
          </p:txBody>
        </p:sp>
        <p:sp>
          <p:nvSpPr>
            <p:cNvPr id="1551" name="Google Shape;1551;p70"/>
            <p:cNvSpPr txBox="1"/>
            <p:nvPr/>
          </p:nvSpPr>
          <p:spPr>
            <a:xfrm>
              <a:off x="11626" y="9377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600</a:t>
              </a:r>
              <a:endParaRPr/>
            </a:p>
          </p:txBody>
        </p:sp>
        <p:sp>
          <p:nvSpPr>
            <p:cNvPr id="1552" name="Google Shape;1552;p70"/>
            <p:cNvSpPr txBox="1"/>
            <p:nvPr/>
          </p:nvSpPr>
          <p:spPr>
            <a:xfrm>
              <a:off x="5582" y="14376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350</a:t>
              </a:r>
              <a:endParaRPr/>
            </a:p>
          </p:txBody>
        </p:sp>
        <p:sp>
          <p:nvSpPr>
            <p:cNvPr id="1553" name="Google Shape;1553;p70"/>
            <p:cNvSpPr txBox="1"/>
            <p:nvPr/>
          </p:nvSpPr>
          <p:spPr>
            <a:xfrm>
              <a:off x="17204" y="9377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800</a:t>
              </a:r>
              <a:endParaRPr/>
            </a:p>
          </p:txBody>
        </p:sp>
        <p:sp>
          <p:nvSpPr>
            <p:cNvPr id="1554" name="Google Shape;1554;p70"/>
            <p:cNvSpPr txBox="1"/>
            <p:nvPr/>
          </p:nvSpPr>
          <p:spPr>
            <a:xfrm>
              <a:off x="10231" y="14376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550</a:t>
              </a:r>
              <a:endParaRPr/>
            </a:p>
          </p:txBody>
        </p:sp>
        <p:sp>
          <p:nvSpPr>
            <p:cNvPr id="1555" name="Google Shape;1555;p70"/>
            <p:cNvSpPr txBox="1"/>
            <p:nvPr/>
          </p:nvSpPr>
          <p:spPr>
            <a:xfrm>
              <a:off x="11354" y="18125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575</a:t>
              </a:r>
              <a:endParaRPr/>
            </a:p>
          </p:txBody>
        </p:sp>
        <p:cxnSp>
          <p:nvCxnSpPr>
            <p:cNvPr id="1556" name="Google Shape;1556;p70"/>
            <p:cNvCxnSpPr/>
            <p:nvPr/>
          </p:nvCxnSpPr>
          <p:spPr>
            <a:xfrm flipH="1">
              <a:off x="4839" y="2035"/>
              <a:ext cx="5153" cy="264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557" name="Google Shape;1557;p70"/>
            <p:cNvCxnSpPr/>
            <p:nvPr/>
          </p:nvCxnSpPr>
          <p:spPr>
            <a:xfrm>
              <a:off x="10082" y="2035"/>
              <a:ext cx="4965" cy="264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558" name="Google Shape;1558;p70"/>
            <p:cNvCxnSpPr/>
            <p:nvPr/>
          </p:nvCxnSpPr>
          <p:spPr>
            <a:xfrm flipH="1">
              <a:off x="2124" y="6943"/>
              <a:ext cx="2718" cy="201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559" name="Google Shape;1559;p70"/>
            <p:cNvCxnSpPr/>
            <p:nvPr/>
          </p:nvCxnSpPr>
          <p:spPr>
            <a:xfrm>
              <a:off x="4839" y="6943"/>
              <a:ext cx="2812" cy="201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560" name="Google Shape;1560;p70"/>
            <p:cNvCxnSpPr/>
            <p:nvPr/>
          </p:nvCxnSpPr>
          <p:spPr>
            <a:xfrm flipH="1">
              <a:off x="12329" y="6943"/>
              <a:ext cx="2812" cy="201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561" name="Google Shape;1561;p70"/>
            <p:cNvCxnSpPr/>
            <p:nvPr/>
          </p:nvCxnSpPr>
          <p:spPr>
            <a:xfrm>
              <a:off x="15232" y="6943"/>
              <a:ext cx="2624" cy="214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sp>
          <p:nvSpPr>
            <p:cNvPr id="1562" name="Google Shape;1562;p70"/>
            <p:cNvSpPr txBox="1"/>
            <p:nvPr/>
          </p:nvSpPr>
          <p:spPr>
            <a:xfrm>
              <a:off x="15809" y="14168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750</a:t>
              </a:r>
              <a:endParaRPr/>
            </a:p>
          </p:txBody>
        </p:sp>
        <p:sp>
          <p:nvSpPr>
            <p:cNvPr id="1563" name="Google Shape;1563;p70"/>
            <p:cNvSpPr txBox="1"/>
            <p:nvPr/>
          </p:nvSpPr>
          <p:spPr>
            <a:xfrm>
              <a:off x="18599" y="14168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850</a:t>
              </a:r>
              <a:endParaRPr/>
            </a:p>
          </p:txBody>
        </p:sp>
        <p:sp>
          <p:nvSpPr>
            <p:cNvPr id="1564" name="Google Shape;1564;p70"/>
            <p:cNvSpPr txBox="1"/>
            <p:nvPr/>
          </p:nvSpPr>
          <p:spPr>
            <a:xfrm>
              <a:off x="17756" y="17917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825</a:t>
              </a:r>
              <a:endParaRPr/>
            </a:p>
          </p:txBody>
        </p:sp>
        <p:cxnSp>
          <p:nvCxnSpPr>
            <p:cNvPr id="1565" name="Google Shape;1565;p70"/>
            <p:cNvCxnSpPr/>
            <p:nvPr/>
          </p:nvCxnSpPr>
          <p:spPr>
            <a:xfrm flipH="1">
              <a:off x="720" y="11395"/>
              <a:ext cx="1407" cy="277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566" name="Google Shape;1566;p70"/>
            <p:cNvCxnSpPr/>
            <p:nvPr/>
          </p:nvCxnSpPr>
          <p:spPr>
            <a:xfrm>
              <a:off x="2218" y="11521"/>
              <a:ext cx="1314" cy="264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567" name="Google Shape;1567;p70"/>
            <p:cNvCxnSpPr/>
            <p:nvPr/>
          </p:nvCxnSpPr>
          <p:spPr>
            <a:xfrm flipH="1">
              <a:off x="6244" y="11395"/>
              <a:ext cx="1407" cy="277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568" name="Google Shape;1568;p70"/>
            <p:cNvCxnSpPr/>
            <p:nvPr/>
          </p:nvCxnSpPr>
          <p:spPr>
            <a:xfrm flipH="1">
              <a:off x="10831" y="11395"/>
              <a:ext cx="1502" cy="277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569" name="Google Shape;1569;p70"/>
            <p:cNvCxnSpPr/>
            <p:nvPr/>
          </p:nvCxnSpPr>
          <p:spPr>
            <a:xfrm flipH="1">
              <a:off x="16543" y="11395"/>
              <a:ext cx="1407" cy="264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570" name="Google Shape;1570;p70"/>
            <p:cNvCxnSpPr/>
            <p:nvPr/>
          </p:nvCxnSpPr>
          <p:spPr>
            <a:xfrm>
              <a:off x="18041" y="11521"/>
              <a:ext cx="1314" cy="252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571" name="Google Shape;1571;p70"/>
            <p:cNvCxnSpPr/>
            <p:nvPr/>
          </p:nvCxnSpPr>
          <p:spPr>
            <a:xfrm>
              <a:off x="10925" y="16194"/>
              <a:ext cx="1127" cy="17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572" name="Google Shape;1572;p70"/>
            <p:cNvCxnSpPr/>
            <p:nvPr/>
          </p:nvCxnSpPr>
          <p:spPr>
            <a:xfrm flipH="1">
              <a:off x="18415" y="16068"/>
              <a:ext cx="940" cy="164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  <p:cxnSp>
        <p:nvCxnSpPr>
          <p:cNvPr id="1573" name="Google Shape;1573;p70"/>
          <p:cNvCxnSpPr/>
          <p:nvPr/>
        </p:nvCxnSpPr>
        <p:spPr>
          <a:xfrm flipH="1">
            <a:off x="2819400" y="2057400"/>
            <a:ext cx="1447800" cy="53340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74" name="Google Shape;1574;p70"/>
          <p:cNvSpPr txBox="1"/>
          <p:nvPr/>
        </p:nvSpPr>
        <p:spPr>
          <a:xfrm>
            <a:off x="0" y="6099175"/>
            <a:ext cx="3276600" cy="758825"/>
          </a:xfrm>
          <a:prstGeom prst="rect">
            <a:avLst/>
          </a:prstGeom>
          <a:solidFill>
            <a:srgbClr val="FAA4F8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73150" spcFirstLastPara="1" rIns="5485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traverse as far as you can to the right.</a:t>
            </a:r>
            <a:endParaRPr/>
          </a:p>
        </p:txBody>
      </p:sp>
      <p:cxnSp>
        <p:nvCxnSpPr>
          <p:cNvPr id="1575" name="Google Shape;1575;p70"/>
          <p:cNvCxnSpPr/>
          <p:nvPr/>
        </p:nvCxnSpPr>
        <p:spPr>
          <a:xfrm>
            <a:off x="3048000" y="3276600"/>
            <a:ext cx="838200" cy="45720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71"/>
          <p:cNvSpPr txBox="1"/>
          <p:nvPr>
            <p:ph type="title"/>
          </p:nvPr>
        </p:nvSpPr>
        <p:spPr>
          <a:xfrm>
            <a:off x="0" y="0"/>
            <a:ext cx="9067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 Bigger Case 3 Example</a:t>
            </a:r>
            <a:br>
              <a:rPr b="0" i="0" lang="en-US" sz="4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i="0" lang="en-US" sz="4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Deleting the Root of this Tree - Step 3</a:t>
            </a:r>
            <a:endParaRPr/>
          </a:p>
        </p:txBody>
      </p:sp>
      <p:grpSp>
        <p:nvGrpSpPr>
          <p:cNvPr id="1581" name="Google Shape;1581;p71"/>
          <p:cNvGrpSpPr/>
          <p:nvPr/>
        </p:nvGrpSpPr>
        <p:grpSpPr>
          <a:xfrm>
            <a:off x="990600" y="1600200"/>
            <a:ext cx="7162800" cy="5029200"/>
            <a:chOff x="624" y="1008"/>
            <a:chExt cx="4512" cy="3168"/>
          </a:xfrm>
        </p:grpSpPr>
        <p:sp>
          <p:nvSpPr>
            <p:cNvPr id="1582" name="Google Shape;1582;p71"/>
            <p:cNvSpPr txBox="1"/>
            <p:nvPr/>
          </p:nvSpPr>
          <p:spPr>
            <a:xfrm>
              <a:off x="2640" y="1008"/>
              <a:ext cx="480" cy="298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400"/>
                <a:buFont typeface="Arial Black"/>
                <a:buNone/>
              </a:pPr>
              <a:r>
                <a:rPr b="0" i="0" lang="en-US" sz="2400" u="none">
                  <a:solidFill>
                    <a:srgbClr val="0000FF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400</a:t>
              </a:r>
              <a:endParaRPr/>
            </a:p>
          </p:txBody>
        </p:sp>
        <p:sp>
          <p:nvSpPr>
            <p:cNvPr id="1583" name="Google Shape;1583;p71"/>
            <p:cNvSpPr txBox="1"/>
            <p:nvPr/>
          </p:nvSpPr>
          <p:spPr>
            <a:xfrm>
              <a:off x="1568" y="1800"/>
              <a:ext cx="316" cy="298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300</a:t>
              </a:r>
              <a:endParaRPr/>
            </a:p>
          </p:txBody>
        </p:sp>
        <p:sp>
          <p:nvSpPr>
            <p:cNvPr id="1584" name="Google Shape;1584;p71"/>
            <p:cNvSpPr txBox="1"/>
            <p:nvPr/>
          </p:nvSpPr>
          <p:spPr>
            <a:xfrm>
              <a:off x="3876" y="1800"/>
              <a:ext cx="316" cy="298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700</a:t>
              </a:r>
              <a:endParaRPr/>
            </a:p>
          </p:txBody>
        </p:sp>
        <p:sp>
          <p:nvSpPr>
            <p:cNvPr id="1585" name="Google Shape;1585;p71"/>
            <p:cNvSpPr txBox="1"/>
            <p:nvPr/>
          </p:nvSpPr>
          <p:spPr>
            <a:xfrm>
              <a:off x="939" y="2493"/>
              <a:ext cx="315" cy="298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</a:t>
              </a:r>
              <a:endParaRPr/>
            </a:p>
          </p:txBody>
        </p:sp>
        <p:sp>
          <p:nvSpPr>
            <p:cNvPr id="1586" name="Google Shape;1586;p71"/>
            <p:cNvSpPr txBox="1"/>
            <p:nvPr/>
          </p:nvSpPr>
          <p:spPr>
            <a:xfrm>
              <a:off x="624" y="3285"/>
              <a:ext cx="315" cy="297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150</a:t>
              </a:r>
              <a:endParaRPr/>
            </a:p>
          </p:txBody>
        </p:sp>
        <p:sp>
          <p:nvSpPr>
            <p:cNvPr id="1587" name="Google Shape;1587;p71"/>
            <p:cNvSpPr txBox="1"/>
            <p:nvPr/>
          </p:nvSpPr>
          <p:spPr>
            <a:xfrm>
              <a:off x="2198" y="2493"/>
              <a:ext cx="315" cy="298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400</a:t>
              </a:r>
              <a:endParaRPr/>
            </a:p>
          </p:txBody>
        </p:sp>
        <p:sp>
          <p:nvSpPr>
            <p:cNvPr id="1588" name="Google Shape;1588;p71"/>
            <p:cNvSpPr txBox="1"/>
            <p:nvPr/>
          </p:nvSpPr>
          <p:spPr>
            <a:xfrm>
              <a:off x="1253" y="3285"/>
              <a:ext cx="316" cy="297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250</a:t>
              </a:r>
              <a:endParaRPr/>
            </a:p>
          </p:txBody>
        </p:sp>
        <p:sp>
          <p:nvSpPr>
            <p:cNvPr id="1589" name="Google Shape;1589;p71"/>
            <p:cNvSpPr txBox="1"/>
            <p:nvPr/>
          </p:nvSpPr>
          <p:spPr>
            <a:xfrm>
              <a:off x="3247" y="2493"/>
              <a:ext cx="315" cy="298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600</a:t>
              </a:r>
              <a:endParaRPr/>
            </a:p>
          </p:txBody>
        </p:sp>
        <p:sp>
          <p:nvSpPr>
            <p:cNvPr id="1590" name="Google Shape;1590;p71"/>
            <p:cNvSpPr txBox="1"/>
            <p:nvPr/>
          </p:nvSpPr>
          <p:spPr>
            <a:xfrm>
              <a:off x="1883" y="3285"/>
              <a:ext cx="315" cy="297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350</a:t>
              </a:r>
              <a:endParaRPr/>
            </a:p>
          </p:txBody>
        </p:sp>
        <p:sp>
          <p:nvSpPr>
            <p:cNvPr id="1591" name="Google Shape;1591;p71"/>
            <p:cNvSpPr txBox="1"/>
            <p:nvPr/>
          </p:nvSpPr>
          <p:spPr>
            <a:xfrm>
              <a:off x="4506" y="2493"/>
              <a:ext cx="315" cy="298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800</a:t>
              </a:r>
              <a:endParaRPr/>
            </a:p>
          </p:txBody>
        </p:sp>
        <p:sp>
          <p:nvSpPr>
            <p:cNvPr id="1592" name="Google Shape;1592;p71"/>
            <p:cNvSpPr txBox="1"/>
            <p:nvPr/>
          </p:nvSpPr>
          <p:spPr>
            <a:xfrm>
              <a:off x="2932" y="3285"/>
              <a:ext cx="316" cy="297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550</a:t>
              </a:r>
              <a:endParaRPr/>
            </a:p>
          </p:txBody>
        </p:sp>
        <p:sp>
          <p:nvSpPr>
            <p:cNvPr id="1593" name="Google Shape;1593;p71"/>
            <p:cNvSpPr txBox="1"/>
            <p:nvPr/>
          </p:nvSpPr>
          <p:spPr>
            <a:xfrm>
              <a:off x="3186" y="3878"/>
              <a:ext cx="315" cy="298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575</a:t>
              </a:r>
              <a:endParaRPr/>
            </a:p>
          </p:txBody>
        </p:sp>
        <p:cxnSp>
          <p:nvCxnSpPr>
            <p:cNvPr id="1594" name="Google Shape;1594;p71"/>
            <p:cNvCxnSpPr/>
            <p:nvPr/>
          </p:nvCxnSpPr>
          <p:spPr>
            <a:xfrm flipH="1">
              <a:off x="1715" y="1330"/>
              <a:ext cx="1163" cy="41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595" name="Google Shape;1595;p71"/>
            <p:cNvCxnSpPr/>
            <p:nvPr/>
          </p:nvCxnSpPr>
          <p:spPr>
            <a:xfrm>
              <a:off x="2899" y="1330"/>
              <a:ext cx="1120" cy="41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596" name="Google Shape;1596;p71"/>
            <p:cNvCxnSpPr/>
            <p:nvPr/>
          </p:nvCxnSpPr>
          <p:spPr>
            <a:xfrm flipH="1">
              <a:off x="1103" y="2108"/>
              <a:ext cx="613" cy="31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597" name="Google Shape;1597;p71"/>
            <p:cNvCxnSpPr/>
            <p:nvPr/>
          </p:nvCxnSpPr>
          <p:spPr>
            <a:xfrm>
              <a:off x="1715" y="2108"/>
              <a:ext cx="635" cy="31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598" name="Google Shape;1598;p71"/>
            <p:cNvCxnSpPr/>
            <p:nvPr/>
          </p:nvCxnSpPr>
          <p:spPr>
            <a:xfrm flipH="1">
              <a:off x="3406" y="2108"/>
              <a:ext cx="634" cy="31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599" name="Google Shape;1599;p71"/>
            <p:cNvCxnSpPr/>
            <p:nvPr/>
          </p:nvCxnSpPr>
          <p:spPr>
            <a:xfrm>
              <a:off x="4061" y="2108"/>
              <a:ext cx="592" cy="3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sp>
          <p:nvSpPr>
            <p:cNvPr id="1600" name="Google Shape;1600;p71"/>
            <p:cNvSpPr txBox="1"/>
            <p:nvPr/>
          </p:nvSpPr>
          <p:spPr>
            <a:xfrm>
              <a:off x="4191" y="3252"/>
              <a:ext cx="315" cy="297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750</a:t>
              </a:r>
              <a:endParaRPr/>
            </a:p>
          </p:txBody>
        </p:sp>
        <p:sp>
          <p:nvSpPr>
            <p:cNvPr id="1601" name="Google Shape;1601;p71"/>
            <p:cNvSpPr txBox="1"/>
            <p:nvPr/>
          </p:nvSpPr>
          <p:spPr>
            <a:xfrm>
              <a:off x="4821" y="3252"/>
              <a:ext cx="315" cy="297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850</a:t>
              </a:r>
              <a:endParaRPr/>
            </a:p>
          </p:txBody>
        </p:sp>
        <p:sp>
          <p:nvSpPr>
            <p:cNvPr id="1602" name="Google Shape;1602;p71"/>
            <p:cNvSpPr txBox="1"/>
            <p:nvPr/>
          </p:nvSpPr>
          <p:spPr>
            <a:xfrm>
              <a:off x="4630" y="3845"/>
              <a:ext cx="316" cy="298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825</a:t>
              </a:r>
              <a:endParaRPr/>
            </a:p>
          </p:txBody>
        </p:sp>
        <p:cxnSp>
          <p:nvCxnSpPr>
            <p:cNvPr id="1603" name="Google Shape;1603;p71"/>
            <p:cNvCxnSpPr/>
            <p:nvPr/>
          </p:nvCxnSpPr>
          <p:spPr>
            <a:xfrm flipH="1">
              <a:off x="786" y="2813"/>
              <a:ext cx="317" cy="4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604" name="Google Shape;1604;p71"/>
            <p:cNvCxnSpPr/>
            <p:nvPr/>
          </p:nvCxnSpPr>
          <p:spPr>
            <a:xfrm>
              <a:off x="1124" y="2833"/>
              <a:ext cx="296" cy="41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605" name="Google Shape;1605;p71"/>
            <p:cNvCxnSpPr/>
            <p:nvPr/>
          </p:nvCxnSpPr>
          <p:spPr>
            <a:xfrm flipH="1">
              <a:off x="2032" y="2813"/>
              <a:ext cx="318" cy="4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606" name="Google Shape;1606;p71"/>
            <p:cNvCxnSpPr/>
            <p:nvPr/>
          </p:nvCxnSpPr>
          <p:spPr>
            <a:xfrm flipH="1">
              <a:off x="3068" y="2813"/>
              <a:ext cx="338" cy="4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607" name="Google Shape;1607;p71"/>
            <p:cNvCxnSpPr/>
            <p:nvPr/>
          </p:nvCxnSpPr>
          <p:spPr>
            <a:xfrm flipH="1">
              <a:off x="4357" y="2813"/>
              <a:ext cx="317" cy="41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608" name="Google Shape;1608;p71"/>
            <p:cNvCxnSpPr/>
            <p:nvPr/>
          </p:nvCxnSpPr>
          <p:spPr>
            <a:xfrm>
              <a:off x="4695" y="2833"/>
              <a:ext cx="296" cy="39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609" name="Google Shape;1609;p71"/>
            <p:cNvCxnSpPr/>
            <p:nvPr/>
          </p:nvCxnSpPr>
          <p:spPr>
            <a:xfrm>
              <a:off x="3089" y="3573"/>
              <a:ext cx="254" cy="27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610" name="Google Shape;1610;p71"/>
            <p:cNvCxnSpPr/>
            <p:nvPr/>
          </p:nvCxnSpPr>
          <p:spPr>
            <a:xfrm flipH="1">
              <a:off x="4779" y="3553"/>
              <a:ext cx="212" cy="26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  <p:cxnSp>
        <p:nvCxnSpPr>
          <p:cNvPr id="1611" name="Google Shape;1611;p71"/>
          <p:cNvCxnSpPr/>
          <p:nvPr/>
        </p:nvCxnSpPr>
        <p:spPr>
          <a:xfrm flipH="1">
            <a:off x="2819400" y="2057400"/>
            <a:ext cx="1447800" cy="53340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12" name="Google Shape;1612;p71"/>
          <p:cNvSpPr txBox="1"/>
          <p:nvPr/>
        </p:nvSpPr>
        <p:spPr>
          <a:xfrm>
            <a:off x="0" y="6099175"/>
            <a:ext cx="4724400" cy="758825"/>
          </a:xfrm>
          <a:prstGeom prst="rect">
            <a:avLst/>
          </a:prstGeom>
          <a:solidFill>
            <a:srgbClr val="FAA4F8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73150" spcFirstLastPara="1" rIns="5485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the data from the found node, to the node to be deleted</a:t>
            </a:r>
            <a:endParaRPr/>
          </a:p>
        </p:txBody>
      </p:sp>
      <p:cxnSp>
        <p:nvCxnSpPr>
          <p:cNvPr id="1613" name="Google Shape;1613;p71"/>
          <p:cNvCxnSpPr/>
          <p:nvPr/>
        </p:nvCxnSpPr>
        <p:spPr>
          <a:xfrm>
            <a:off x="3048000" y="3276600"/>
            <a:ext cx="838200" cy="45720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72"/>
          <p:cNvSpPr txBox="1"/>
          <p:nvPr>
            <p:ph type="title"/>
          </p:nvPr>
        </p:nvSpPr>
        <p:spPr>
          <a:xfrm>
            <a:off x="0" y="0"/>
            <a:ext cx="9067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 Bigger Case 3 Example</a:t>
            </a:r>
            <a:br>
              <a:rPr b="0" i="0" lang="en-US" sz="4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i="0" lang="en-US" sz="4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Deleting the Root of this Tree - Step 4</a:t>
            </a:r>
            <a:endParaRPr/>
          </a:p>
        </p:txBody>
      </p:sp>
      <p:grpSp>
        <p:nvGrpSpPr>
          <p:cNvPr id="1619" name="Google Shape;1619;p72"/>
          <p:cNvGrpSpPr/>
          <p:nvPr/>
        </p:nvGrpSpPr>
        <p:grpSpPr>
          <a:xfrm>
            <a:off x="990600" y="1600200"/>
            <a:ext cx="7162800" cy="5029200"/>
            <a:chOff x="624" y="1008"/>
            <a:chExt cx="4512" cy="3168"/>
          </a:xfrm>
        </p:grpSpPr>
        <p:sp>
          <p:nvSpPr>
            <p:cNvPr id="1620" name="Google Shape;1620;p72"/>
            <p:cNvSpPr txBox="1"/>
            <p:nvPr/>
          </p:nvSpPr>
          <p:spPr>
            <a:xfrm>
              <a:off x="2640" y="1008"/>
              <a:ext cx="480" cy="298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400"/>
                <a:buFont typeface="Arial Black"/>
                <a:buNone/>
              </a:pPr>
              <a:r>
                <a:rPr b="0" i="0" lang="en-US" sz="2400" u="none">
                  <a:solidFill>
                    <a:srgbClr val="0000FF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400</a:t>
              </a:r>
              <a:endParaRPr/>
            </a:p>
          </p:txBody>
        </p:sp>
        <p:sp>
          <p:nvSpPr>
            <p:cNvPr id="1621" name="Google Shape;1621;p72"/>
            <p:cNvSpPr txBox="1"/>
            <p:nvPr/>
          </p:nvSpPr>
          <p:spPr>
            <a:xfrm>
              <a:off x="1568" y="1800"/>
              <a:ext cx="316" cy="298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300</a:t>
              </a:r>
              <a:endParaRPr/>
            </a:p>
          </p:txBody>
        </p:sp>
        <p:sp>
          <p:nvSpPr>
            <p:cNvPr id="1622" name="Google Shape;1622;p72"/>
            <p:cNvSpPr txBox="1"/>
            <p:nvPr/>
          </p:nvSpPr>
          <p:spPr>
            <a:xfrm>
              <a:off x="3876" y="1800"/>
              <a:ext cx="316" cy="298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700</a:t>
              </a:r>
              <a:endParaRPr/>
            </a:p>
          </p:txBody>
        </p:sp>
        <p:sp>
          <p:nvSpPr>
            <p:cNvPr id="1623" name="Google Shape;1623;p72"/>
            <p:cNvSpPr txBox="1"/>
            <p:nvPr/>
          </p:nvSpPr>
          <p:spPr>
            <a:xfrm>
              <a:off x="939" y="2493"/>
              <a:ext cx="315" cy="298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</a:t>
              </a:r>
              <a:endParaRPr/>
            </a:p>
          </p:txBody>
        </p:sp>
        <p:sp>
          <p:nvSpPr>
            <p:cNvPr id="1624" name="Google Shape;1624;p72"/>
            <p:cNvSpPr txBox="1"/>
            <p:nvPr/>
          </p:nvSpPr>
          <p:spPr>
            <a:xfrm>
              <a:off x="624" y="3285"/>
              <a:ext cx="315" cy="297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150</a:t>
              </a:r>
              <a:endParaRPr/>
            </a:p>
          </p:txBody>
        </p:sp>
        <p:sp>
          <p:nvSpPr>
            <p:cNvPr id="1625" name="Google Shape;1625;p72"/>
            <p:cNvSpPr txBox="1"/>
            <p:nvPr/>
          </p:nvSpPr>
          <p:spPr>
            <a:xfrm>
              <a:off x="2198" y="2493"/>
              <a:ext cx="315" cy="298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400</a:t>
              </a:r>
              <a:endParaRPr/>
            </a:p>
          </p:txBody>
        </p:sp>
        <p:sp>
          <p:nvSpPr>
            <p:cNvPr id="1626" name="Google Shape;1626;p72"/>
            <p:cNvSpPr txBox="1"/>
            <p:nvPr/>
          </p:nvSpPr>
          <p:spPr>
            <a:xfrm>
              <a:off x="1253" y="3285"/>
              <a:ext cx="316" cy="297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250</a:t>
              </a:r>
              <a:endParaRPr/>
            </a:p>
          </p:txBody>
        </p:sp>
        <p:sp>
          <p:nvSpPr>
            <p:cNvPr id="1627" name="Google Shape;1627;p72"/>
            <p:cNvSpPr txBox="1"/>
            <p:nvPr/>
          </p:nvSpPr>
          <p:spPr>
            <a:xfrm>
              <a:off x="3247" y="2493"/>
              <a:ext cx="315" cy="298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600</a:t>
              </a:r>
              <a:endParaRPr/>
            </a:p>
          </p:txBody>
        </p:sp>
        <p:sp>
          <p:nvSpPr>
            <p:cNvPr id="1628" name="Google Shape;1628;p72"/>
            <p:cNvSpPr txBox="1"/>
            <p:nvPr/>
          </p:nvSpPr>
          <p:spPr>
            <a:xfrm>
              <a:off x="1883" y="3285"/>
              <a:ext cx="315" cy="297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350</a:t>
              </a:r>
              <a:endParaRPr/>
            </a:p>
          </p:txBody>
        </p:sp>
        <p:sp>
          <p:nvSpPr>
            <p:cNvPr id="1629" name="Google Shape;1629;p72"/>
            <p:cNvSpPr txBox="1"/>
            <p:nvPr/>
          </p:nvSpPr>
          <p:spPr>
            <a:xfrm>
              <a:off x="4506" y="2493"/>
              <a:ext cx="315" cy="298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800</a:t>
              </a:r>
              <a:endParaRPr/>
            </a:p>
          </p:txBody>
        </p:sp>
        <p:sp>
          <p:nvSpPr>
            <p:cNvPr id="1630" name="Google Shape;1630;p72"/>
            <p:cNvSpPr txBox="1"/>
            <p:nvPr/>
          </p:nvSpPr>
          <p:spPr>
            <a:xfrm>
              <a:off x="2932" y="3285"/>
              <a:ext cx="316" cy="297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550</a:t>
              </a:r>
              <a:endParaRPr/>
            </a:p>
          </p:txBody>
        </p:sp>
        <p:sp>
          <p:nvSpPr>
            <p:cNvPr id="1631" name="Google Shape;1631;p72"/>
            <p:cNvSpPr txBox="1"/>
            <p:nvPr/>
          </p:nvSpPr>
          <p:spPr>
            <a:xfrm>
              <a:off x="3186" y="3878"/>
              <a:ext cx="315" cy="298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575</a:t>
              </a:r>
              <a:endParaRPr/>
            </a:p>
          </p:txBody>
        </p:sp>
        <p:cxnSp>
          <p:nvCxnSpPr>
            <p:cNvPr id="1632" name="Google Shape;1632;p72"/>
            <p:cNvCxnSpPr/>
            <p:nvPr/>
          </p:nvCxnSpPr>
          <p:spPr>
            <a:xfrm flipH="1">
              <a:off x="1715" y="1330"/>
              <a:ext cx="1163" cy="41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633" name="Google Shape;1633;p72"/>
            <p:cNvCxnSpPr/>
            <p:nvPr/>
          </p:nvCxnSpPr>
          <p:spPr>
            <a:xfrm>
              <a:off x="2899" y="1330"/>
              <a:ext cx="1120" cy="41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634" name="Google Shape;1634;p72"/>
            <p:cNvCxnSpPr/>
            <p:nvPr/>
          </p:nvCxnSpPr>
          <p:spPr>
            <a:xfrm flipH="1">
              <a:off x="1103" y="2108"/>
              <a:ext cx="613" cy="31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635" name="Google Shape;1635;p72"/>
            <p:cNvCxnSpPr/>
            <p:nvPr/>
          </p:nvCxnSpPr>
          <p:spPr>
            <a:xfrm>
              <a:off x="1715" y="2108"/>
              <a:ext cx="635" cy="31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636" name="Google Shape;1636;p72"/>
            <p:cNvCxnSpPr/>
            <p:nvPr/>
          </p:nvCxnSpPr>
          <p:spPr>
            <a:xfrm flipH="1">
              <a:off x="3406" y="2108"/>
              <a:ext cx="634" cy="31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637" name="Google Shape;1637;p72"/>
            <p:cNvCxnSpPr/>
            <p:nvPr/>
          </p:nvCxnSpPr>
          <p:spPr>
            <a:xfrm>
              <a:off x="4061" y="2108"/>
              <a:ext cx="592" cy="3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sp>
          <p:nvSpPr>
            <p:cNvPr id="1638" name="Google Shape;1638;p72"/>
            <p:cNvSpPr txBox="1"/>
            <p:nvPr/>
          </p:nvSpPr>
          <p:spPr>
            <a:xfrm>
              <a:off x="4191" y="3252"/>
              <a:ext cx="315" cy="297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750</a:t>
              </a:r>
              <a:endParaRPr/>
            </a:p>
          </p:txBody>
        </p:sp>
        <p:sp>
          <p:nvSpPr>
            <p:cNvPr id="1639" name="Google Shape;1639;p72"/>
            <p:cNvSpPr txBox="1"/>
            <p:nvPr/>
          </p:nvSpPr>
          <p:spPr>
            <a:xfrm>
              <a:off x="4821" y="3252"/>
              <a:ext cx="315" cy="297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850</a:t>
              </a:r>
              <a:endParaRPr/>
            </a:p>
          </p:txBody>
        </p:sp>
        <p:sp>
          <p:nvSpPr>
            <p:cNvPr id="1640" name="Google Shape;1640;p72"/>
            <p:cNvSpPr txBox="1"/>
            <p:nvPr/>
          </p:nvSpPr>
          <p:spPr>
            <a:xfrm>
              <a:off x="4630" y="3845"/>
              <a:ext cx="316" cy="298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825</a:t>
              </a:r>
              <a:endParaRPr/>
            </a:p>
          </p:txBody>
        </p:sp>
        <p:cxnSp>
          <p:nvCxnSpPr>
            <p:cNvPr id="1641" name="Google Shape;1641;p72"/>
            <p:cNvCxnSpPr/>
            <p:nvPr/>
          </p:nvCxnSpPr>
          <p:spPr>
            <a:xfrm flipH="1">
              <a:off x="786" y="2813"/>
              <a:ext cx="317" cy="4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642" name="Google Shape;1642;p72"/>
            <p:cNvCxnSpPr/>
            <p:nvPr/>
          </p:nvCxnSpPr>
          <p:spPr>
            <a:xfrm>
              <a:off x="1124" y="2833"/>
              <a:ext cx="296" cy="41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643" name="Google Shape;1643;p72"/>
            <p:cNvCxnSpPr/>
            <p:nvPr/>
          </p:nvCxnSpPr>
          <p:spPr>
            <a:xfrm flipH="1">
              <a:off x="2032" y="2813"/>
              <a:ext cx="318" cy="4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644" name="Google Shape;1644;p72"/>
            <p:cNvCxnSpPr/>
            <p:nvPr/>
          </p:nvCxnSpPr>
          <p:spPr>
            <a:xfrm flipH="1">
              <a:off x="3068" y="2813"/>
              <a:ext cx="338" cy="4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645" name="Google Shape;1645;p72"/>
            <p:cNvCxnSpPr/>
            <p:nvPr/>
          </p:nvCxnSpPr>
          <p:spPr>
            <a:xfrm flipH="1">
              <a:off x="4357" y="2813"/>
              <a:ext cx="317" cy="41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646" name="Google Shape;1646;p72"/>
            <p:cNvCxnSpPr/>
            <p:nvPr/>
          </p:nvCxnSpPr>
          <p:spPr>
            <a:xfrm>
              <a:off x="4695" y="2833"/>
              <a:ext cx="296" cy="39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647" name="Google Shape;1647;p72"/>
            <p:cNvCxnSpPr/>
            <p:nvPr/>
          </p:nvCxnSpPr>
          <p:spPr>
            <a:xfrm>
              <a:off x="3089" y="3573"/>
              <a:ext cx="254" cy="27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648" name="Google Shape;1648;p72"/>
            <p:cNvCxnSpPr/>
            <p:nvPr/>
          </p:nvCxnSpPr>
          <p:spPr>
            <a:xfrm flipH="1">
              <a:off x="4779" y="3553"/>
              <a:ext cx="212" cy="26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  <p:cxnSp>
        <p:nvCxnSpPr>
          <p:cNvPr id="1649" name="Google Shape;1649;p72"/>
          <p:cNvCxnSpPr/>
          <p:nvPr/>
        </p:nvCxnSpPr>
        <p:spPr>
          <a:xfrm flipH="1">
            <a:off x="2819400" y="2057400"/>
            <a:ext cx="1447800" cy="53340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50" name="Google Shape;1650;p72"/>
          <p:cNvSpPr txBox="1"/>
          <p:nvPr/>
        </p:nvSpPr>
        <p:spPr>
          <a:xfrm>
            <a:off x="0" y="6099175"/>
            <a:ext cx="4953000" cy="758825"/>
          </a:xfrm>
          <a:prstGeom prst="rect">
            <a:avLst/>
          </a:prstGeom>
          <a:solidFill>
            <a:srgbClr val="FAA4F8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73150" spcFirstLastPara="1" rIns="5485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found node is a leaf, it can simply be deleted.  This is not the case here.</a:t>
            </a:r>
            <a:endParaRPr/>
          </a:p>
        </p:txBody>
      </p:sp>
      <p:cxnSp>
        <p:nvCxnSpPr>
          <p:cNvPr id="1651" name="Google Shape;1651;p72"/>
          <p:cNvCxnSpPr/>
          <p:nvPr/>
        </p:nvCxnSpPr>
        <p:spPr>
          <a:xfrm>
            <a:off x="3048000" y="3276600"/>
            <a:ext cx="838200" cy="45720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73"/>
          <p:cNvSpPr txBox="1"/>
          <p:nvPr>
            <p:ph type="title"/>
          </p:nvPr>
        </p:nvSpPr>
        <p:spPr>
          <a:xfrm>
            <a:off x="0" y="0"/>
            <a:ext cx="9067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 Bigger Case 3 Example</a:t>
            </a:r>
            <a:br>
              <a:rPr b="0" i="0" lang="en-US" sz="4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i="0" lang="en-US" sz="4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Deleting the Root of this Tree - Step 5</a:t>
            </a:r>
            <a:endParaRPr/>
          </a:p>
        </p:txBody>
      </p:sp>
      <p:sp>
        <p:nvSpPr>
          <p:cNvPr id="1657" name="Google Shape;1657;p73"/>
          <p:cNvSpPr txBox="1"/>
          <p:nvPr/>
        </p:nvSpPr>
        <p:spPr>
          <a:xfrm>
            <a:off x="4191000" y="1600200"/>
            <a:ext cx="762000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 Black"/>
              <a:buNone/>
            </a:pPr>
            <a:r>
              <a:rPr b="0" i="0" lang="en-US" sz="2400" u="none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400</a:t>
            </a:r>
            <a:endParaRPr/>
          </a:p>
        </p:txBody>
      </p:sp>
      <p:sp>
        <p:nvSpPr>
          <p:cNvPr id="1658" name="Google Shape;1658;p73"/>
          <p:cNvSpPr txBox="1"/>
          <p:nvPr/>
        </p:nvSpPr>
        <p:spPr>
          <a:xfrm>
            <a:off x="2489200" y="2857500"/>
            <a:ext cx="501650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endParaRPr/>
          </a:p>
        </p:txBody>
      </p:sp>
      <p:sp>
        <p:nvSpPr>
          <p:cNvPr id="1659" name="Google Shape;1659;p73"/>
          <p:cNvSpPr txBox="1"/>
          <p:nvPr/>
        </p:nvSpPr>
        <p:spPr>
          <a:xfrm>
            <a:off x="6153150" y="2857500"/>
            <a:ext cx="501650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700</a:t>
            </a:r>
            <a:endParaRPr/>
          </a:p>
        </p:txBody>
      </p:sp>
      <p:sp>
        <p:nvSpPr>
          <p:cNvPr id="1660" name="Google Shape;1660;p73"/>
          <p:cNvSpPr txBox="1"/>
          <p:nvPr/>
        </p:nvSpPr>
        <p:spPr>
          <a:xfrm>
            <a:off x="1490662" y="3957637"/>
            <a:ext cx="500062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endParaRPr/>
          </a:p>
        </p:txBody>
      </p:sp>
      <p:sp>
        <p:nvSpPr>
          <p:cNvPr id="1661" name="Google Shape;1661;p73"/>
          <p:cNvSpPr txBox="1"/>
          <p:nvPr/>
        </p:nvSpPr>
        <p:spPr>
          <a:xfrm>
            <a:off x="990600" y="5214937"/>
            <a:ext cx="500062" cy="471487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150</a:t>
            </a:r>
            <a:endParaRPr/>
          </a:p>
        </p:txBody>
      </p:sp>
      <p:sp>
        <p:nvSpPr>
          <p:cNvPr id="1662" name="Google Shape;1662;p73"/>
          <p:cNvSpPr txBox="1"/>
          <p:nvPr/>
        </p:nvSpPr>
        <p:spPr>
          <a:xfrm>
            <a:off x="3489325" y="3957637"/>
            <a:ext cx="500062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400</a:t>
            </a:r>
            <a:endParaRPr/>
          </a:p>
        </p:txBody>
      </p:sp>
      <p:sp>
        <p:nvSpPr>
          <p:cNvPr id="1663" name="Google Shape;1663;p73"/>
          <p:cNvSpPr txBox="1"/>
          <p:nvPr/>
        </p:nvSpPr>
        <p:spPr>
          <a:xfrm>
            <a:off x="1989137" y="5214937"/>
            <a:ext cx="501650" cy="471487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250</a:t>
            </a:r>
            <a:endParaRPr/>
          </a:p>
        </p:txBody>
      </p:sp>
      <p:sp>
        <p:nvSpPr>
          <p:cNvPr id="1664" name="Google Shape;1664;p73"/>
          <p:cNvSpPr txBox="1"/>
          <p:nvPr/>
        </p:nvSpPr>
        <p:spPr>
          <a:xfrm>
            <a:off x="5154612" y="3957637"/>
            <a:ext cx="500062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600</a:t>
            </a:r>
            <a:endParaRPr/>
          </a:p>
        </p:txBody>
      </p:sp>
      <p:sp>
        <p:nvSpPr>
          <p:cNvPr id="1665" name="Google Shape;1665;p73"/>
          <p:cNvSpPr txBox="1"/>
          <p:nvPr/>
        </p:nvSpPr>
        <p:spPr>
          <a:xfrm>
            <a:off x="2989262" y="5214937"/>
            <a:ext cx="500062" cy="471487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350</a:t>
            </a:r>
            <a:endParaRPr/>
          </a:p>
        </p:txBody>
      </p:sp>
      <p:sp>
        <p:nvSpPr>
          <p:cNvPr id="1666" name="Google Shape;1666;p73"/>
          <p:cNvSpPr txBox="1"/>
          <p:nvPr/>
        </p:nvSpPr>
        <p:spPr>
          <a:xfrm>
            <a:off x="7153275" y="3957637"/>
            <a:ext cx="500062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800</a:t>
            </a:r>
            <a:endParaRPr/>
          </a:p>
        </p:txBody>
      </p:sp>
      <p:sp>
        <p:nvSpPr>
          <p:cNvPr id="1667" name="Google Shape;1667;p73"/>
          <p:cNvSpPr txBox="1"/>
          <p:nvPr/>
        </p:nvSpPr>
        <p:spPr>
          <a:xfrm>
            <a:off x="4654550" y="5214937"/>
            <a:ext cx="501650" cy="471487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550</a:t>
            </a:r>
            <a:endParaRPr/>
          </a:p>
        </p:txBody>
      </p:sp>
      <p:sp>
        <p:nvSpPr>
          <p:cNvPr id="1668" name="Google Shape;1668;p73"/>
          <p:cNvSpPr txBox="1"/>
          <p:nvPr/>
        </p:nvSpPr>
        <p:spPr>
          <a:xfrm>
            <a:off x="5057775" y="6156325"/>
            <a:ext cx="500062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575</a:t>
            </a:r>
            <a:endParaRPr/>
          </a:p>
        </p:txBody>
      </p:sp>
      <p:cxnSp>
        <p:nvCxnSpPr>
          <p:cNvPr id="1669" name="Google Shape;1669;p73"/>
          <p:cNvCxnSpPr/>
          <p:nvPr/>
        </p:nvCxnSpPr>
        <p:spPr>
          <a:xfrm flipH="1">
            <a:off x="2722562" y="2111375"/>
            <a:ext cx="1846262" cy="6651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670" name="Google Shape;1670;p73"/>
          <p:cNvCxnSpPr/>
          <p:nvPr/>
        </p:nvCxnSpPr>
        <p:spPr>
          <a:xfrm>
            <a:off x="4602162" y="2111375"/>
            <a:ext cx="1778000" cy="6651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671" name="Google Shape;1671;p73"/>
          <p:cNvCxnSpPr/>
          <p:nvPr/>
        </p:nvCxnSpPr>
        <p:spPr>
          <a:xfrm flipH="1">
            <a:off x="1751012" y="3346450"/>
            <a:ext cx="973137" cy="5064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672" name="Google Shape;1672;p73"/>
          <p:cNvCxnSpPr/>
          <p:nvPr/>
        </p:nvCxnSpPr>
        <p:spPr>
          <a:xfrm>
            <a:off x="2722562" y="3346450"/>
            <a:ext cx="401637" cy="183515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673" name="Google Shape;1673;p73"/>
          <p:cNvCxnSpPr/>
          <p:nvPr/>
        </p:nvCxnSpPr>
        <p:spPr>
          <a:xfrm flipH="1">
            <a:off x="5407025" y="3346450"/>
            <a:ext cx="1006475" cy="5064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674" name="Google Shape;1674;p73"/>
          <p:cNvCxnSpPr/>
          <p:nvPr/>
        </p:nvCxnSpPr>
        <p:spPr>
          <a:xfrm>
            <a:off x="6446837" y="3346450"/>
            <a:ext cx="939800" cy="5381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1675" name="Google Shape;1675;p73"/>
          <p:cNvSpPr txBox="1"/>
          <p:nvPr/>
        </p:nvSpPr>
        <p:spPr>
          <a:xfrm>
            <a:off x="6653212" y="5162550"/>
            <a:ext cx="500062" cy="471487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750</a:t>
            </a:r>
            <a:endParaRPr/>
          </a:p>
        </p:txBody>
      </p:sp>
      <p:sp>
        <p:nvSpPr>
          <p:cNvPr id="1676" name="Google Shape;1676;p73"/>
          <p:cNvSpPr txBox="1"/>
          <p:nvPr/>
        </p:nvSpPr>
        <p:spPr>
          <a:xfrm>
            <a:off x="7653337" y="5162550"/>
            <a:ext cx="500062" cy="471487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850</a:t>
            </a:r>
            <a:endParaRPr/>
          </a:p>
        </p:txBody>
      </p:sp>
      <p:sp>
        <p:nvSpPr>
          <p:cNvPr id="1677" name="Google Shape;1677;p73"/>
          <p:cNvSpPr txBox="1"/>
          <p:nvPr/>
        </p:nvSpPr>
        <p:spPr>
          <a:xfrm>
            <a:off x="7350125" y="6103937"/>
            <a:ext cx="501650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825</a:t>
            </a:r>
            <a:endParaRPr/>
          </a:p>
        </p:txBody>
      </p:sp>
      <p:cxnSp>
        <p:nvCxnSpPr>
          <p:cNvPr id="1678" name="Google Shape;1678;p73"/>
          <p:cNvCxnSpPr/>
          <p:nvPr/>
        </p:nvCxnSpPr>
        <p:spPr>
          <a:xfrm flipH="1">
            <a:off x="1247775" y="4465637"/>
            <a:ext cx="503237" cy="6969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679" name="Google Shape;1679;p73"/>
          <p:cNvCxnSpPr/>
          <p:nvPr/>
        </p:nvCxnSpPr>
        <p:spPr>
          <a:xfrm>
            <a:off x="1784350" y="4497387"/>
            <a:ext cx="469900" cy="6651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680" name="Google Shape;1680;p73"/>
          <p:cNvCxnSpPr/>
          <p:nvPr/>
        </p:nvCxnSpPr>
        <p:spPr>
          <a:xfrm flipH="1">
            <a:off x="3225800" y="4465637"/>
            <a:ext cx="504825" cy="6969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681" name="Google Shape;1681;p73"/>
          <p:cNvCxnSpPr/>
          <p:nvPr/>
        </p:nvCxnSpPr>
        <p:spPr>
          <a:xfrm flipH="1">
            <a:off x="4870450" y="4465637"/>
            <a:ext cx="536575" cy="6969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682" name="Google Shape;1682;p73"/>
          <p:cNvCxnSpPr/>
          <p:nvPr/>
        </p:nvCxnSpPr>
        <p:spPr>
          <a:xfrm flipH="1">
            <a:off x="6916737" y="4465637"/>
            <a:ext cx="503237" cy="6651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683" name="Google Shape;1683;p73"/>
          <p:cNvCxnSpPr/>
          <p:nvPr/>
        </p:nvCxnSpPr>
        <p:spPr>
          <a:xfrm>
            <a:off x="7453312" y="4497387"/>
            <a:ext cx="469900" cy="6334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684" name="Google Shape;1684;p73"/>
          <p:cNvCxnSpPr/>
          <p:nvPr/>
        </p:nvCxnSpPr>
        <p:spPr>
          <a:xfrm>
            <a:off x="4903787" y="5672137"/>
            <a:ext cx="403225" cy="4429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685" name="Google Shape;1685;p73"/>
          <p:cNvCxnSpPr/>
          <p:nvPr/>
        </p:nvCxnSpPr>
        <p:spPr>
          <a:xfrm flipH="1">
            <a:off x="7586662" y="5640387"/>
            <a:ext cx="336550" cy="4127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686" name="Google Shape;1686;p73"/>
          <p:cNvCxnSpPr/>
          <p:nvPr/>
        </p:nvCxnSpPr>
        <p:spPr>
          <a:xfrm flipH="1">
            <a:off x="2819400" y="2057400"/>
            <a:ext cx="1447800" cy="53340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87" name="Google Shape;1687;p73"/>
          <p:cNvSpPr txBox="1"/>
          <p:nvPr/>
        </p:nvSpPr>
        <p:spPr>
          <a:xfrm>
            <a:off x="0" y="6099175"/>
            <a:ext cx="4953000" cy="758825"/>
          </a:xfrm>
          <a:prstGeom prst="rect">
            <a:avLst/>
          </a:prstGeom>
          <a:solidFill>
            <a:srgbClr val="FAA4F8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73150" spcFirstLastPara="1" rIns="5485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left child of the found node needs to become the right child of its parent.</a:t>
            </a:r>
            <a:endParaRPr/>
          </a:p>
        </p:txBody>
      </p:sp>
      <p:cxnSp>
        <p:nvCxnSpPr>
          <p:cNvPr id="1688" name="Google Shape;1688;p73"/>
          <p:cNvCxnSpPr/>
          <p:nvPr/>
        </p:nvCxnSpPr>
        <p:spPr>
          <a:xfrm>
            <a:off x="3048000" y="3276600"/>
            <a:ext cx="838200" cy="45720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689" name="Google Shape;1689;p73"/>
          <p:cNvCxnSpPr/>
          <p:nvPr/>
        </p:nvCxnSpPr>
        <p:spPr>
          <a:xfrm>
            <a:off x="3352800" y="3894137"/>
            <a:ext cx="762000" cy="6096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90" name="Google Shape;1690;p73"/>
          <p:cNvCxnSpPr/>
          <p:nvPr/>
        </p:nvCxnSpPr>
        <p:spPr>
          <a:xfrm flipH="1">
            <a:off x="3352800" y="3886200"/>
            <a:ext cx="762000" cy="685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74"/>
          <p:cNvSpPr txBox="1"/>
          <p:nvPr>
            <p:ph type="title"/>
          </p:nvPr>
        </p:nvSpPr>
        <p:spPr>
          <a:xfrm>
            <a:off x="0" y="0"/>
            <a:ext cx="9067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 Bigger Case 3 Example</a:t>
            </a:r>
            <a:br>
              <a:rPr b="0" i="0" lang="en-US" sz="4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i="0" lang="en-US" sz="4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Deleting the Root of this Tree - Step 6</a:t>
            </a:r>
            <a:endParaRPr/>
          </a:p>
        </p:txBody>
      </p:sp>
      <p:sp>
        <p:nvSpPr>
          <p:cNvPr id="1696" name="Google Shape;1696;p74"/>
          <p:cNvSpPr txBox="1"/>
          <p:nvPr/>
        </p:nvSpPr>
        <p:spPr>
          <a:xfrm>
            <a:off x="2489200" y="2857500"/>
            <a:ext cx="501650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endParaRPr/>
          </a:p>
        </p:txBody>
      </p:sp>
      <p:sp>
        <p:nvSpPr>
          <p:cNvPr id="1697" name="Google Shape;1697;p74"/>
          <p:cNvSpPr txBox="1"/>
          <p:nvPr/>
        </p:nvSpPr>
        <p:spPr>
          <a:xfrm>
            <a:off x="6153150" y="2857500"/>
            <a:ext cx="501650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700</a:t>
            </a:r>
            <a:endParaRPr/>
          </a:p>
        </p:txBody>
      </p:sp>
      <p:sp>
        <p:nvSpPr>
          <p:cNvPr id="1698" name="Google Shape;1698;p74"/>
          <p:cNvSpPr txBox="1"/>
          <p:nvPr/>
        </p:nvSpPr>
        <p:spPr>
          <a:xfrm>
            <a:off x="1490662" y="3957637"/>
            <a:ext cx="500062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endParaRPr/>
          </a:p>
        </p:txBody>
      </p:sp>
      <p:sp>
        <p:nvSpPr>
          <p:cNvPr id="1699" name="Google Shape;1699;p74"/>
          <p:cNvSpPr txBox="1"/>
          <p:nvPr/>
        </p:nvSpPr>
        <p:spPr>
          <a:xfrm>
            <a:off x="990600" y="5214937"/>
            <a:ext cx="500062" cy="471487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150</a:t>
            </a:r>
            <a:endParaRPr/>
          </a:p>
        </p:txBody>
      </p:sp>
      <p:sp>
        <p:nvSpPr>
          <p:cNvPr id="1700" name="Google Shape;1700;p74"/>
          <p:cNvSpPr txBox="1"/>
          <p:nvPr/>
        </p:nvSpPr>
        <p:spPr>
          <a:xfrm>
            <a:off x="3489325" y="3957637"/>
            <a:ext cx="500062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350</a:t>
            </a:r>
            <a:endParaRPr/>
          </a:p>
        </p:txBody>
      </p:sp>
      <p:sp>
        <p:nvSpPr>
          <p:cNvPr id="1701" name="Google Shape;1701;p74"/>
          <p:cNvSpPr txBox="1"/>
          <p:nvPr/>
        </p:nvSpPr>
        <p:spPr>
          <a:xfrm>
            <a:off x="1989137" y="5214937"/>
            <a:ext cx="501650" cy="471487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250</a:t>
            </a:r>
            <a:endParaRPr/>
          </a:p>
        </p:txBody>
      </p:sp>
      <p:sp>
        <p:nvSpPr>
          <p:cNvPr id="1702" name="Google Shape;1702;p74"/>
          <p:cNvSpPr txBox="1"/>
          <p:nvPr/>
        </p:nvSpPr>
        <p:spPr>
          <a:xfrm>
            <a:off x="5154612" y="3957637"/>
            <a:ext cx="500062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600</a:t>
            </a:r>
            <a:endParaRPr/>
          </a:p>
        </p:txBody>
      </p:sp>
      <p:sp>
        <p:nvSpPr>
          <p:cNvPr id="1703" name="Google Shape;1703;p74"/>
          <p:cNvSpPr txBox="1"/>
          <p:nvPr/>
        </p:nvSpPr>
        <p:spPr>
          <a:xfrm>
            <a:off x="7153275" y="3957637"/>
            <a:ext cx="500062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800</a:t>
            </a:r>
            <a:endParaRPr/>
          </a:p>
        </p:txBody>
      </p:sp>
      <p:sp>
        <p:nvSpPr>
          <p:cNvPr id="1704" name="Google Shape;1704;p74"/>
          <p:cNvSpPr txBox="1"/>
          <p:nvPr/>
        </p:nvSpPr>
        <p:spPr>
          <a:xfrm>
            <a:off x="4654550" y="5214937"/>
            <a:ext cx="501650" cy="471487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550</a:t>
            </a:r>
            <a:endParaRPr/>
          </a:p>
        </p:txBody>
      </p:sp>
      <p:sp>
        <p:nvSpPr>
          <p:cNvPr id="1705" name="Google Shape;1705;p74"/>
          <p:cNvSpPr txBox="1"/>
          <p:nvPr/>
        </p:nvSpPr>
        <p:spPr>
          <a:xfrm>
            <a:off x="5057775" y="6156325"/>
            <a:ext cx="500062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575</a:t>
            </a:r>
            <a:endParaRPr/>
          </a:p>
        </p:txBody>
      </p:sp>
      <p:cxnSp>
        <p:nvCxnSpPr>
          <p:cNvPr id="1706" name="Google Shape;1706;p74"/>
          <p:cNvCxnSpPr/>
          <p:nvPr/>
        </p:nvCxnSpPr>
        <p:spPr>
          <a:xfrm flipH="1">
            <a:off x="2722562" y="2111375"/>
            <a:ext cx="1846262" cy="6651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707" name="Google Shape;1707;p74"/>
          <p:cNvCxnSpPr/>
          <p:nvPr/>
        </p:nvCxnSpPr>
        <p:spPr>
          <a:xfrm>
            <a:off x="4602162" y="2111375"/>
            <a:ext cx="1778000" cy="6651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708" name="Google Shape;1708;p74"/>
          <p:cNvCxnSpPr/>
          <p:nvPr/>
        </p:nvCxnSpPr>
        <p:spPr>
          <a:xfrm flipH="1">
            <a:off x="1751012" y="3346450"/>
            <a:ext cx="973137" cy="5064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709" name="Google Shape;1709;p74"/>
          <p:cNvCxnSpPr/>
          <p:nvPr/>
        </p:nvCxnSpPr>
        <p:spPr>
          <a:xfrm>
            <a:off x="2722562" y="3346450"/>
            <a:ext cx="1008062" cy="5064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710" name="Google Shape;1710;p74"/>
          <p:cNvCxnSpPr/>
          <p:nvPr/>
        </p:nvCxnSpPr>
        <p:spPr>
          <a:xfrm flipH="1">
            <a:off x="5407025" y="3346450"/>
            <a:ext cx="1006475" cy="5064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711" name="Google Shape;1711;p74"/>
          <p:cNvCxnSpPr/>
          <p:nvPr/>
        </p:nvCxnSpPr>
        <p:spPr>
          <a:xfrm>
            <a:off x="6446837" y="3346450"/>
            <a:ext cx="939800" cy="5381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1712" name="Google Shape;1712;p74"/>
          <p:cNvSpPr txBox="1"/>
          <p:nvPr/>
        </p:nvSpPr>
        <p:spPr>
          <a:xfrm>
            <a:off x="6653212" y="5162550"/>
            <a:ext cx="500062" cy="471487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750</a:t>
            </a:r>
            <a:endParaRPr/>
          </a:p>
        </p:txBody>
      </p:sp>
      <p:sp>
        <p:nvSpPr>
          <p:cNvPr id="1713" name="Google Shape;1713;p74"/>
          <p:cNvSpPr txBox="1"/>
          <p:nvPr/>
        </p:nvSpPr>
        <p:spPr>
          <a:xfrm>
            <a:off x="7653337" y="5162550"/>
            <a:ext cx="500062" cy="471487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850</a:t>
            </a:r>
            <a:endParaRPr/>
          </a:p>
        </p:txBody>
      </p:sp>
      <p:sp>
        <p:nvSpPr>
          <p:cNvPr id="1714" name="Google Shape;1714;p74"/>
          <p:cNvSpPr txBox="1"/>
          <p:nvPr/>
        </p:nvSpPr>
        <p:spPr>
          <a:xfrm>
            <a:off x="7350125" y="6103937"/>
            <a:ext cx="501650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825</a:t>
            </a:r>
            <a:endParaRPr/>
          </a:p>
        </p:txBody>
      </p:sp>
      <p:cxnSp>
        <p:nvCxnSpPr>
          <p:cNvPr id="1715" name="Google Shape;1715;p74"/>
          <p:cNvCxnSpPr/>
          <p:nvPr/>
        </p:nvCxnSpPr>
        <p:spPr>
          <a:xfrm flipH="1">
            <a:off x="1247775" y="4465637"/>
            <a:ext cx="503237" cy="6969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716" name="Google Shape;1716;p74"/>
          <p:cNvCxnSpPr/>
          <p:nvPr/>
        </p:nvCxnSpPr>
        <p:spPr>
          <a:xfrm>
            <a:off x="1784350" y="4497387"/>
            <a:ext cx="469900" cy="6651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717" name="Google Shape;1717;p74"/>
          <p:cNvCxnSpPr/>
          <p:nvPr/>
        </p:nvCxnSpPr>
        <p:spPr>
          <a:xfrm flipH="1">
            <a:off x="4870450" y="4465637"/>
            <a:ext cx="536575" cy="6969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718" name="Google Shape;1718;p74"/>
          <p:cNvCxnSpPr/>
          <p:nvPr/>
        </p:nvCxnSpPr>
        <p:spPr>
          <a:xfrm flipH="1">
            <a:off x="6916737" y="4465637"/>
            <a:ext cx="503237" cy="6651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719" name="Google Shape;1719;p74"/>
          <p:cNvCxnSpPr/>
          <p:nvPr/>
        </p:nvCxnSpPr>
        <p:spPr>
          <a:xfrm>
            <a:off x="7453312" y="4497387"/>
            <a:ext cx="469900" cy="6334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720" name="Google Shape;1720;p74"/>
          <p:cNvCxnSpPr/>
          <p:nvPr/>
        </p:nvCxnSpPr>
        <p:spPr>
          <a:xfrm>
            <a:off x="4903787" y="5672137"/>
            <a:ext cx="403225" cy="4429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721" name="Google Shape;1721;p74"/>
          <p:cNvCxnSpPr/>
          <p:nvPr/>
        </p:nvCxnSpPr>
        <p:spPr>
          <a:xfrm flipH="1">
            <a:off x="7586662" y="5640387"/>
            <a:ext cx="336550" cy="4127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1722" name="Google Shape;1722;p74"/>
          <p:cNvSpPr txBox="1"/>
          <p:nvPr/>
        </p:nvSpPr>
        <p:spPr>
          <a:xfrm>
            <a:off x="0" y="6099175"/>
            <a:ext cx="4953000" cy="758825"/>
          </a:xfrm>
          <a:prstGeom prst="rect">
            <a:avLst/>
          </a:prstGeom>
          <a:solidFill>
            <a:srgbClr val="FAA4F8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73150" spcFirstLastPara="1" rIns="5485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done!  Not only is the tree still intact, it is still a Binary Search Tree.</a:t>
            </a:r>
            <a:endParaRPr/>
          </a:p>
        </p:txBody>
      </p:sp>
      <p:sp>
        <p:nvSpPr>
          <p:cNvPr id="1723" name="Google Shape;1723;p74"/>
          <p:cNvSpPr txBox="1"/>
          <p:nvPr/>
        </p:nvSpPr>
        <p:spPr>
          <a:xfrm>
            <a:off x="4343400" y="1600200"/>
            <a:ext cx="500062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400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75"/>
          <p:cNvSpPr txBox="1"/>
          <p:nvPr>
            <p:ph type="title"/>
          </p:nvPr>
        </p:nvSpPr>
        <p:spPr>
          <a:xfrm>
            <a:off x="0" y="0"/>
            <a:ext cx="9067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Bigger Alternate Case 3 Example</a:t>
            </a:r>
            <a:br>
              <a:rPr b="0" i="0" lang="en-US" sz="4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i="0" lang="en-US" sz="4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Deleting the Root of this Tree - Step 1</a:t>
            </a:r>
            <a:endParaRPr/>
          </a:p>
        </p:txBody>
      </p:sp>
      <p:grpSp>
        <p:nvGrpSpPr>
          <p:cNvPr id="1729" name="Google Shape;1729;p75"/>
          <p:cNvGrpSpPr/>
          <p:nvPr/>
        </p:nvGrpSpPr>
        <p:grpSpPr>
          <a:xfrm>
            <a:off x="990600" y="1600200"/>
            <a:ext cx="7162800" cy="5029200"/>
            <a:chOff x="3" y="0"/>
            <a:chExt cx="19994" cy="20004"/>
          </a:xfrm>
        </p:grpSpPr>
        <p:sp>
          <p:nvSpPr>
            <p:cNvPr id="1730" name="Google Shape;1730;p75"/>
            <p:cNvSpPr txBox="1"/>
            <p:nvPr/>
          </p:nvSpPr>
          <p:spPr>
            <a:xfrm>
              <a:off x="9301" y="0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500</a:t>
              </a:r>
              <a:endParaRPr/>
            </a:p>
          </p:txBody>
        </p:sp>
        <p:sp>
          <p:nvSpPr>
            <p:cNvPr id="1731" name="Google Shape;1731;p75"/>
            <p:cNvSpPr txBox="1"/>
            <p:nvPr/>
          </p:nvSpPr>
          <p:spPr>
            <a:xfrm>
              <a:off x="4187" y="5003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300</a:t>
              </a:r>
              <a:endParaRPr/>
            </a:p>
          </p:txBody>
        </p:sp>
        <p:sp>
          <p:nvSpPr>
            <p:cNvPr id="1732" name="Google Shape;1732;p75"/>
            <p:cNvSpPr txBox="1"/>
            <p:nvPr/>
          </p:nvSpPr>
          <p:spPr>
            <a:xfrm>
              <a:off x="14415" y="5003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700</a:t>
              </a:r>
              <a:endParaRPr/>
            </a:p>
          </p:txBody>
        </p:sp>
        <p:sp>
          <p:nvSpPr>
            <p:cNvPr id="1733" name="Google Shape;1733;p75"/>
            <p:cNvSpPr txBox="1"/>
            <p:nvPr/>
          </p:nvSpPr>
          <p:spPr>
            <a:xfrm>
              <a:off x="1398" y="9377"/>
              <a:ext cx="1397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</a:t>
              </a:r>
              <a:endParaRPr/>
            </a:p>
          </p:txBody>
        </p:sp>
        <p:sp>
          <p:nvSpPr>
            <p:cNvPr id="1734" name="Google Shape;1734;p75"/>
            <p:cNvSpPr txBox="1"/>
            <p:nvPr/>
          </p:nvSpPr>
          <p:spPr>
            <a:xfrm>
              <a:off x="3" y="14376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150</a:t>
              </a:r>
              <a:endParaRPr/>
            </a:p>
          </p:txBody>
        </p:sp>
        <p:sp>
          <p:nvSpPr>
            <p:cNvPr id="1735" name="Google Shape;1735;p75"/>
            <p:cNvSpPr txBox="1"/>
            <p:nvPr/>
          </p:nvSpPr>
          <p:spPr>
            <a:xfrm>
              <a:off x="6977" y="9377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400</a:t>
              </a:r>
              <a:endParaRPr/>
            </a:p>
          </p:txBody>
        </p:sp>
        <p:sp>
          <p:nvSpPr>
            <p:cNvPr id="1736" name="Google Shape;1736;p75"/>
            <p:cNvSpPr txBox="1"/>
            <p:nvPr/>
          </p:nvSpPr>
          <p:spPr>
            <a:xfrm>
              <a:off x="2792" y="14376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250</a:t>
              </a:r>
              <a:endParaRPr/>
            </a:p>
          </p:txBody>
        </p:sp>
        <p:sp>
          <p:nvSpPr>
            <p:cNvPr id="1737" name="Google Shape;1737;p75"/>
            <p:cNvSpPr txBox="1"/>
            <p:nvPr/>
          </p:nvSpPr>
          <p:spPr>
            <a:xfrm>
              <a:off x="11626" y="9377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600</a:t>
              </a:r>
              <a:endParaRPr/>
            </a:p>
          </p:txBody>
        </p:sp>
        <p:sp>
          <p:nvSpPr>
            <p:cNvPr id="1738" name="Google Shape;1738;p75"/>
            <p:cNvSpPr txBox="1"/>
            <p:nvPr/>
          </p:nvSpPr>
          <p:spPr>
            <a:xfrm>
              <a:off x="5582" y="14376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350</a:t>
              </a:r>
              <a:endParaRPr/>
            </a:p>
          </p:txBody>
        </p:sp>
        <p:sp>
          <p:nvSpPr>
            <p:cNvPr id="1739" name="Google Shape;1739;p75"/>
            <p:cNvSpPr txBox="1"/>
            <p:nvPr/>
          </p:nvSpPr>
          <p:spPr>
            <a:xfrm>
              <a:off x="17204" y="9377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800</a:t>
              </a:r>
              <a:endParaRPr/>
            </a:p>
          </p:txBody>
        </p:sp>
        <p:sp>
          <p:nvSpPr>
            <p:cNvPr id="1740" name="Google Shape;1740;p75"/>
            <p:cNvSpPr txBox="1"/>
            <p:nvPr/>
          </p:nvSpPr>
          <p:spPr>
            <a:xfrm>
              <a:off x="10231" y="14376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550</a:t>
              </a:r>
              <a:endParaRPr/>
            </a:p>
          </p:txBody>
        </p:sp>
        <p:sp>
          <p:nvSpPr>
            <p:cNvPr id="1741" name="Google Shape;1741;p75"/>
            <p:cNvSpPr txBox="1"/>
            <p:nvPr/>
          </p:nvSpPr>
          <p:spPr>
            <a:xfrm>
              <a:off x="11354" y="18125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575</a:t>
              </a:r>
              <a:endParaRPr/>
            </a:p>
          </p:txBody>
        </p:sp>
        <p:cxnSp>
          <p:nvCxnSpPr>
            <p:cNvPr id="1742" name="Google Shape;1742;p75"/>
            <p:cNvCxnSpPr/>
            <p:nvPr/>
          </p:nvCxnSpPr>
          <p:spPr>
            <a:xfrm flipH="1">
              <a:off x="4839" y="2035"/>
              <a:ext cx="5153" cy="264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743" name="Google Shape;1743;p75"/>
            <p:cNvCxnSpPr/>
            <p:nvPr/>
          </p:nvCxnSpPr>
          <p:spPr>
            <a:xfrm>
              <a:off x="10082" y="2035"/>
              <a:ext cx="4965" cy="264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744" name="Google Shape;1744;p75"/>
            <p:cNvCxnSpPr/>
            <p:nvPr/>
          </p:nvCxnSpPr>
          <p:spPr>
            <a:xfrm flipH="1">
              <a:off x="2124" y="6943"/>
              <a:ext cx="2718" cy="201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745" name="Google Shape;1745;p75"/>
            <p:cNvCxnSpPr/>
            <p:nvPr/>
          </p:nvCxnSpPr>
          <p:spPr>
            <a:xfrm>
              <a:off x="4839" y="6943"/>
              <a:ext cx="2812" cy="201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746" name="Google Shape;1746;p75"/>
            <p:cNvCxnSpPr/>
            <p:nvPr/>
          </p:nvCxnSpPr>
          <p:spPr>
            <a:xfrm flipH="1">
              <a:off x="12329" y="6943"/>
              <a:ext cx="2812" cy="201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747" name="Google Shape;1747;p75"/>
            <p:cNvCxnSpPr/>
            <p:nvPr/>
          </p:nvCxnSpPr>
          <p:spPr>
            <a:xfrm>
              <a:off x="15232" y="6943"/>
              <a:ext cx="2624" cy="214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sp>
          <p:nvSpPr>
            <p:cNvPr id="1748" name="Google Shape;1748;p75"/>
            <p:cNvSpPr txBox="1"/>
            <p:nvPr/>
          </p:nvSpPr>
          <p:spPr>
            <a:xfrm>
              <a:off x="15809" y="14168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750</a:t>
              </a:r>
              <a:endParaRPr/>
            </a:p>
          </p:txBody>
        </p:sp>
        <p:sp>
          <p:nvSpPr>
            <p:cNvPr id="1749" name="Google Shape;1749;p75"/>
            <p:cNvSpPr txBox="1"/>
            <p:nvPr/>
          </p:nvSpPr>
          <p:spPr>
            <a:xfrm>
              <a:off x="18599" y="14168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850</a:t>
              </a:r>
              <a:endParaRPr/>
            </a:p>
          </p:txBody>
        </p:sp>
        <p:sp>
          <p:nvSpPr>
            <p:cNvPr id="1750" name="Google Shape;1750;p75"/>
            <p:cNvSpPr txBox="1"/>
            <p:nvPr/>
          </p:nvSpPr>
          <p:spPr>
            <a:xfrm>
              <a:off x="17756" y="17917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825</a:t>
              </a:r>
              <a:endParaRPr/>
            </a:p>
          </p:txBody>
        </p:sp>
        <p:cxnSp>
          <p:nvCxnSpPr>
            <p:cNvPr id="1751" name="Google Shape;1751;p75"/>
            <p:cNvCxnSpPr/>
            <p:nvPr/>
          </p:nvCxnSpPr>
          <p:spPr>
            <a:xfrm flipH="1">
              <a:off x="720" y="11395"/>
              <a:ext cx="1407" cy="277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752" name="Google Shape;1752;p75"/>
            <p:cNvCxnSpPr/>
            <p:nvPr/>
          </p:nvCxnSpPr>
          <p:spPr>
            <a:xfrm>
              <a:off x="2218" y="11521"/>
              <a:ext cx="1314" cy="264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753" name="Google Shape;1753;p75"/>
            <p:cNvCxnSpPr/>
            <p:nvPr/>
          </p:nvCxnSpPr>
          <p:spPr>
            <a:xfrm flipH="1">
              <a:off x="6244" y="11395"/>
              <a:ext cx="1407" cy="277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754" name="Google Shape;1754;p75"/>
            <p:cNvCxnSpPr/>
            <p:nvPr/>
          </p:nvCxnSpPr>
          <p:spPr>
            <a:xfrm flipH="1">
              <a:off x="10831" y="11395"/>
              <a:ext cx="1502" cy="277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755" name="Google Shape;1755;p75"/>
            <p:cNvCxnSpPr/>
            <p:nvPr/>
          </p:nvCxnSpPr>
          <p:spPr>
            <a:xfrm flipH="1">
              <a:off x="16543" y="11395"/>
              <a:ext cx="1407" cy="264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756" name="Google Shape;1756;p75"/>
            <p:cNvCxnSpPr/>
            <p:nvPr/>
          </p:nvCxnSpPr>
          <p:spPr>
            <a:xfrm>
              <a:off x="18041" y="11521"/>
              <a:ext cx="1314" cy="252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757" name="Google Shape;1757;p75"/>
            <p:cNvCxnSpPr/>
            <p:nvPr/>
          </p:nvCxnSpPr>
          <p:spPr>
            <a:xfrm>
              <a:off x="10925" y="16194"/>
              <a:ext cx="1127" cy="17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758" name="Google Shape;1758;p75"/>
            <p:cNvCxnSpPr/>
            <p:nvPr/>
          </p:nvCxnSpPr>
          <p:spPr>
            <a:xfrm flipH="1">
              <a:off x="18415" y="16068"/>
              <a:ext cx="940" cy="164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  <p:cxnSp>
        <p:nvCxnSpPr>
          <p:cNvPr id="1759" name="Google Shape;1759;p75"/>
          <p:cNvCxnSpPr/>
          <p:nvPr/>
        </p:nvCxnSpPr>
        <p:spPr>
          <a:xfrm>
            <a:off x="4876800" y="2057400"/>
            <a:ext cx="1447800" cy="53340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60" name="Google Shape;1760;p75"/>
          <p:cNvSpPr txBox="1"/>
          <p:nvPr/>
        </p:nvSpPr>
        <p:spPr>
          <a:xfrm>
            <a:off x="0" y="6099175"/>
            <a:ext cx="4800600" cy="758825"/>
          </a:xfrm>
          <a:prstGeom prst="rect">
            <a:avLst/>
          </a:prstGeom>
          <a:solidFill>
            <a:srgbClr val="FAA4F8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find the proper replacement node,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also move 1 node to the right.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76"/>
          <p:cNvSpPr txBox="1"/>
          <p:nvPr>
            <p:ph type="title"/>
          </p:nvPr>
        </p:nvSpPr>
        <p:spPr>
          <a:xfrm>
            <a:off x="0" y="0"/>
            <a:ext cx="9067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Bigger Alternate Case 3 Example</a:t>
            </a:r>
            <a:r>
              <a:rPr b="0" i="0" lang="en-US" sz="4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br>
              <a:rPr b="0" i="0" lang="en-US" sz="4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i="0" lang="en-US" sz="4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Deleting the Root of this Tree - Step 2</a:t>
            </a:r>
            <a:endParaRPr/>
          </a:p>
        </p:txBody>
      </p:sp>
      <p:grpSp>
        <p:nvGrpSpPr>
          <p:cNvPr id="1766" name="Google Shape;1766;p76"/>
          <p:cNvGrpSpPr/>
          <p:nvPr/>
        </p:nvGrpSpPr>
        <p:grpSpPr>
          <a:xfrm>
            <a:off x="990600" y="1600200"/>
            <a:ext cx="7162800" cy="5029200"/>
            <a:chOff x="3" y="0"/>
            <a:chExt cx="19994" cy="20004"/>
          </a:xfrm>
        </p:grpSpPr>
        <p:sp>
          <p:nvSpPr>
            <p:cNvPr id="1767" name="Google Shape;1767;p76"/>
            <p:cNvSpPr txBox="1"/>
            <p:nvPr/>
          </p:nvSpPr>
          <p:spPr>
            <a:xfrm>
              <a:off x="9301" y="0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500</a:t>
              </a:r>
              <a:endParaRPr/>
            </a:p>
          </p:txBody>
        </p:sp>
        <p:sp>
          <p:nvSpPr>
            <p:cNvPr id="1768" name="Google Shape;1768;p76"/>
            <p:cNvSpPr txBox="1"/>
            <p:nvPr/>
          </p:nvSpPr>
          <p:spPr>
            <a:xfrm>
              <a:off x="4187" y="5003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300</a:t>
              </a:r>
              <a:endParaRPr/>
            </a:p>
          </p:txBody>
        </p:sp>
        <p:sp>
          <p:nvSpPr>
            <p:cNvPr id="1769" name="Google Shape;1769;p76"/>
            <p:cNvSpPr txBox="1"/>
            <p:nvPr/>
          </p:nvSpPr>
          <p:spPr>
            <a:xfrm>
              <a:off x="14415" y="5003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700</a:t>
              </a:r>
              <a:endParaRPr/>
            </a:p>
          </p:txBody>
        </p:sp>
        <p:sp>
          <p:nvSpPr>
            <p:cNvPr id="1770" name="Google Shape;1770;p76"/>
            <p:cNvSpPr txBox="1"/>
            <p:nvPr/>
          </p:nvSpPr>
          <p:spPr>
            <a:xfrm>
              <a:off x="1398" y="9377"/>
              <a:ext cx="1397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</a:t>
              </a:r>
              <a:endParaRPr/>
            </a:p>
          </p:txBody>
        </p:sp>
        <p:sp>
          <p:nvSpPr>
            <p:cNvPr id="1771" name="Google Shape;1771;p76"/>
            <p:cNvSpPr txBox="1"/>
            <p:nvPr/>
          </p:nvSpPr>
          <p:spPr>
            <a:xfrm>
              <a:off x="3" y="14376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150</a:t>
              </a:r>
              <a:endParaRPr/>
            </a:p>
          </p:txBody>
        </p:sp>
        <p:sp>
          <p:nvSpPr>
            <p:cNvPr id="1772" name="Google Shape;1772;p76"/>
            <p:cNvSpPr txBox="1"/>
            <p:nvPr/>
          </p:nvSpPr>
          <p:spPr>
            <a:xfrm>
              <a:off x="6977" y="9377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400</a:t>
              </a:r>
              <a:endParaRPr/>
            </a:p>
          </p:txBody>
        </p:sp>
        <p:sp>
          <p:nvSpPr>
            <p:cNvPr id="1773" name="Google Shape;1773;p76"/>
            <p:cNvSpPr txBox="1"/>
            <p:nvPr/>
          </p:nvSpPr>
          <p:spPr>
            <a:xfrm>
              <a:off x="2792" y="14376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250</a:t>
              </a:r>
              <a:endParaRPr/>
            </a:p>
          </p:txBody>
        </p:sp>
        <p:sp>
          <p:nvSpPr>
            <p:cNvPr id="1774" name="Google Shape;1774;p76"/>
            <p:cNvSpPr txBox="1"/>
            <p:nvPr/>
          </p:nvSpPr>
          <p:spPr>
            <a:xfrm>
              <a:off x="11626" y="9377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600</a:t>
              </a:r>
              <a:endParaRPr/>
            </a:p>
          </p:txBody>
        </p:sp>
        <p:sp>
          <p:nvSpPr>
            <p:cNvPr id="1775" name="Google Shape;1775;p76"/>
            <p:cNvSpPr txBox="1"/>
            <p:nvPr/>
          </p:nvSpPr>
          <p:spPr>
            <a:xfrm>
              <a:off x="5582" y="14376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350</a:t>
              </a:r>
              <a:endParaRPr/>
            </a:p>
          </p:txBody>
        </p:sp>
        <p:sp>
          <p:nvSpPr>
            <p:cNvPr id="1776" name="Google Shape;1776;p76"/>
            <p:cNvSpPr txBox="1"/>
            <p:nvPr/>
          </p:nvSpPr>
          <p:spPr>
            <a:xfrm>
              <a:off x="17204" y="9377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800</a:t>
              </a:r>
              <a:endParaRPr/>
            </a:p>
          </p:txBody>
        </p:sp>
        <p:sp>
          <p:nvSpPr>
            <p:cNvPr id="1777" name="Google Shape;1777;p76"/>
            <p:cNvSpPr txBox="1"/>
            <p:nvPr/>
          </p:nvSpPr>
          <p:spPr>
            <a:xfrm>
              <a:off x="10231" y="14376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550</a:t>
              </a:r>
              <a:endParaRPr/>
            </a:p>
          </p:txBody>
        </p:sp>
        <p:sp>
          <p:nvSpPr>
            <p:cNvPr id="1778" name="Google Shape;1778;p76"/>
            <p:cNvSpPr txBox="1"/>
            <p:nvPr/>
          </p:nvSpPr>
          <p:spPr>
            <a:xfrm>
              <a:off x="11354" y="18125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575</a:t>
              </a:r>
              <a:endParaRPr/>
            </a:p>
          </p:txBody>
        </p:sp>
        <p:cxnSp>
          <p:nvCxnSpPr>
            <p:cNvPr id="1779" name="Google Shape;1779;p76"/>
            <p:cNvCxnSpPr/>
            <p:nvPr/>
          </p:nvCxnSpPr>
          <p:spPr>
            <a:xfrm flipH="1">
              <a:off x="4839" y="2035"/>
              <a:ext cx="5153" cy="264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780" name="Google Shape;1780;p76"/>
            <p:cNvCxnSpPr/>
            <p:nvPr/>
          </p:nvCxnSpPr>
          <p:spPr>
            <a:xfrm>
              <a:off x="10082" y="2035"/>
              <a:ext cx="4965" cy="264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781" name="Google Shape;1781;p76"/>
            <p:cNvCxnSpPr/>
            <p:nvPr/>
          </p:nvCxnSpPr>
          <p:spPr>
            <a:xfrm flipH="1">
              <a:off x="2124" y="6943"/>
              <a:ext cx="2718" cy="201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782" name="Google Shape;1782;p76"/>
            <p:cNvCxnSpPr/>
            <p:nvPr/>
          </p:nvCxnSpPr>
          <p:spPr>
            <a:xfrm>
              <a:off x="4839" y="6943"/>
              <a:ext cx="2812" cy="201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783" name="Google Shape;1783;p76"/>
            <p:cNvCxnSpPr/>
            <p:nvPr/>
          </p:nvCxnSpPr>
          <p:spPr>
            <a:xfrm flipH="1">
              <a:off x="12329" y="6943"/>
              <a:ext cx="2812" cy="201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784" name="Google Shape;1784;p76"/>
            <p:cNvCxnSpPr/>
            <p:nvPr/>
          </p:nvCxnSpPr>
          <p:spPr>
            <a:xfrm>
              <a:off x="15232" y="6943"/>
              <a:ext cx="2624" cy="214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sp>
          <p:nvSpPr>
            <p:cNvPr id="1785" name="Google Shape;1785;p76"/>
            <p:cNvSpPr txBox="1"/>
            <p:nvPr/>
          </p:nvSpPr>
          <p:spPr>
            <a:xfrm>
              <a:off x="15809" y="14168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750</a:t>
              </a:r>
              <a:endParaRPr/>
            </a:p>
          </p:txBody>
        </p:sp>
        <p:sp>
          <p:nvSpPr>
            <p:cNvPr id="1786" name="Google Shape;1786;p76"/>
            <p:cNvSpPr txBox="1"/>
            <p:nvPr/>
          </p:nvSpPr>
          <p:spPr>
            <a:xfrm>
              <a:off x="18599" y="14168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850</a:t>
              </a:r>
              <a:endParaRPr/>
            </a:p>
          </p:txBody>
        </p:sp>
        <p:sp>
          <p:nvSpPr>
            <p:cNvPr id="1787" name="Google Shape;1787;p76"/>
            <p:cNvSpPr txBox="1"/>
            <p:nvPr/>
          </p:nvSpPr>
          <p:spPr>
            <a:xfrm>
              <a:off x="17756" y="17917"/>
              <a:ext cx="1398" cy="1879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825</a:t>
              </a:r>
              <a:endParaRPr/>
            </a:p>
          </p:txBody>
        </p:sp>
        <p:cxnSp>
          <p:nvCxnSpPr>
            <p:cNvPr id="1788" name="Google Shape;1788;p76"/>
            <p:cNvCxnSpPr/>
            <p:nvPr/>
          </p:nvCxnSpPr>
          <p:spPr>
            <a:xfrm flipH="1">
              <a:off x="720" y="11395"/>
              <a:ext cx="1407" cy="277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789" name="Google Shape;1789;p76"/>
            <p:cNvCxnSpPr/>
            <p:nvPr/>
          </p:nvCxnSpPr>
          <p:spPr>
            <a:xfrm>
              <a:off x="2218" y="11521"/>
              <a:ext cx="1314" cy="264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790" name="Google Shape;1790;p76"/>
            <p:cNvCxnSpPr/>
            <p:nvPr/>
          </p:nvCxnSpPr>
          <p:spPr>
            <a:xfrm flipH="1">
              <a:off x="6244" y="11395"/>
              <a:ext cx="1407" cy="277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791" name="Google Shape;1791;p76"/>
            <p:cNvCxnSpPr/>
            <p:nvPr/>
          </p:nvCxnSpPr>
          <p:spPr>
            <a:xfrm flipH="1">
              <a:off x="10831" y="11395"/>
              <a:ext cx="1502" cy="277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792" name="Google Shape;1792;p76"/>
            <p:cNvCxnSpPr/>
            <p:nvPr/>
          </p:nvCxnSpPr>
          <p:spPr>
            <a:xfrm flipH="1">
              <a:off x="16543" y="11395"/>
              <a:ext cx="1407" cy="264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793" name="Google Shape;1793;p76"/>
            <p:cNvCxnSpPr/>
            <p:nvPr/>
          </p:nvCxnSpPr>
          <p:spPr>
            <a:xfrm>
              <a:off x="18041" y="11521"/>
              <a:ext cx="1314" cy="252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794" name="Google Shape;1794;p76"/>
            <p:cNvCxnSpPr/>
            <p:nvPr/>
          </p:nvCxnSpPr>
          <p:spPr>
            <a:xfrm>
              <a:off x="10925" y="16194"/>
              <a:ext cx="1127" cy="17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795" name="Google Shape;1795;p76"/>
            <p:cNvCxnSpPr/>
            <p:nvPr/>
          </p:nvCxnSpPr>
          <p:spPr>
            <a:xfrm flipH="1">
              <a:off x="18415" y="16068"/>
              <a:ext cx="940" cy="164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  <p:sp>
        <p:nvSpPr>
          <p:cNvPr id="1796" name="Google Shape;1796;p76"/>
          <p:cNvSpPr txBox="1"/>
          <p:nvPr/>
        </p:nvSpPr>
        <p:spPr>
          <a:xfrm>
            <a:off x="0" y="6099175"/>
            <a:ext cx="3276600" cy="758825"/>
          </a:xfrm>
          <a:prstGeom prst="rect">
            <a:avLst/>
          </a:prstGeom>
          <a:solidFill>
            <a:srgbClr val="FAA4F8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73150" spcFirstLastPara="1" rIns="5485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traverse as far as you can to the left.</a:t>
            </a:r>
            <a:endParaRPr/>
          </a:p>
        </p:txBody>
      </p:sp>
      <p:cxnSp>
        <p:nvCxnSpPr>
          <p:cNvPr id="1797" name="Google Shape;1797;p76"/>
          <p:cNvCxnSpPr/>
          <p:nvPr/>
        </p:nvCxnSpPr>
        <p:spPr>
          <a:xfrm flipH="1">
            <a:off x="5257800" y="3276600"/>
            <a:ext cx="838200" cy="45720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98" name="Google Shape;1798;p76"/>
          <p:cNvCxnSpPr/>
          <p:nvPr/>
        </p:nvCxnSpPr>
        <p:spPr>
          <a:xfrm>
            <a:off x="4876800" y="2057400"/>
            <a:ext cx="1447800" cy="53340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99" name="Google Shape;1799;p76"/>
          <p:cNvCxnSpPr/>
          <p:nvPr/>
        </p:nvCxnSpPr>
        <p:spPr>
          <a:xfrm flipH="1">
            <a:off x="4648200" y="4495800"/>
            <a:ext cx="457200" cy="60960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77"/>
          <p:cNvSpPr txBox="1"/>
          <p:nvPr>
            <p:ph type="title"/>
          </p:nvPr>
        </p:nvSpPr>
        <p:spPr>
          <a:xfrm>
            <a:off x="0" y="0"/>
            <a:ext cx="9067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Bigger Alternate Case 3 Example</a:t>
            </a:r>
            <a:r>
              <a:rPr b="0" i="0" lang="en-US" sz="4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br>
              <a:rPr b="0" i="0" lang="en-US" sz="4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i="0" lang="en-US" sz="4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Deleting the Root of this Tree - Step 3</a:t>
            </a:r>
            <a:endParaRPr/>
          </a:p>
        </p:txBody>
      </p:sp>
      <p:grpSp>
        <p:nvGrpSpPr>
          <p:cNvPr id="1805" name="Google Shape;1805;p77"/>
          <p:cNvGrpSpPr/>
          <p:nvPr/>
        </p:nvGrpSpPr>
        <p:grpSpPr>
          <a:xfrm>
            <a:off x="990600" y="1600200"/>
            <a:ext cx="7162800" cy="5029200"/>
            <a:chOff x="624" y="1008"/>
            <a:chExt cx="4512" cy="3168"/>
          </a:xfrm>
        </p:grpSpPr>
        <p:sp>
          <p:nvSpPr>
            <p:cNvPr id="1806" name="Google Shape;1806;p77"/>
            <p:cNvSpPr txBox="1"/>
            <p:nvPr/>
          </p:nvSpPr>
          <p:spPr>
            <a:xfrm>
              <a:off x="2640" y="1008"/>
              <a:ext cx="480" cy="298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400"/>
                <a:buFont typeface="Arial Black"/>
                <a:buNone/>
              </a:pPr>
              <a:r>
                <a:rPr b="0" i="0" lang="en-US" sz="2400" u="none">
                  <a:solidFill>
                    <a:srgbClr val="0000FF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550</a:t>
              </a:r>
              <a:endParaRPr/>
            </a:p>
          </p:txBody>
        </p:sp>
        <p:sp>
          <p:nvSpPr>
            <p:cNvPr id="1807" name="Google Shape;1807;p77"/>
            <p:cNvSpPr txBox="1"/>
            <p:nvPr/>
          </p:nvSpPr>
          <p:spPr>
            <a:xfrm>
              <a:off x="1568" y="1800"/>
              <a:ext cx="316" cy="298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300</a:t>
              </a:r>
              <a:endParaRPr/>
            </a:p>
          </p:txBody>
        </p:sp>
        <p:sp>
          <p:nvSpPr>
            <p:cNvPr id="1808" name="Google Shape;1808;p77"/>
            <p:cNvSpPr txBox="1"/>
            <p:nvPr/>
          </p:nvSpPr>
          <p:spPr>
            <a:xfrm>
              <a:off x="3876" y="1800"/>
              <a:ext cx="316" cy="298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700</a:t>
              </a:r>
              <a:endParaRPr/>
            </a:p>
          </p:txBody>
        </p:sp>
        <p:sp>
          <p:nvSpPr>
            <p:cNvPr id="1809" name="Google Shape;1809;p77"/>
            <p:cNvSpPr txBox="1"/>
            <p:nvPr/>
          </p:nvSpPr>
          <p:spPr>
            <a:xfrm>
              <a:off x="939" y="2493"/>
              <a:ext cx="315" cy="298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</a:t>
              </a:r>
              <a:endParaRPr/>
            </a:p>
          </p:txBody>
        </p:sp>
        <p:sp>
          <p:nvSpPr>
            <p:cNvPr id="1810" name="Google Shape;1810;p77"/>
            <p:cNvSpPr txBox="1"/>
            <p:nvPr/>
          </p:nvSpPr>
          <p:spPr>
            <a:xfrm>
              <a:off x="624" y="3285"/>
              <a:ext cx="315" cy="297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150</a:t>
              </a:r>
              <a:endParaRPr/>
            </a:p>
          </p:txBody>
        </p:sp>
        <p:sp>
          <p:nvSpPr>
            <p:cNvPr id="1811" name="Google Shape;1811;p77"/>
            <p:cNvSpPr txBox="1"/>
            <p:nvPr/>
          </p:nvSpPr>
          <p:spPr>
            <a:xfrm>
              <a:off x="2198" y="2493"/>
              <a:ext cx="315" cy="298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400</a:t>
              </a:r>
              <a:endParaRPr/>
            </a:p>
          </p:txBody>
        </p:sp>
        <p:sp>
          <p:nvSpPr>
            <p:cNvPr id="1812" name="Google Shape;1812;p77"/>
            <p:cNvSpPr txBox="1"/>
            <p:nvPr/>
          </p:nvSpPr>
          <p:spPr>
            <a:xfrm>
              <a:off x="1253" y="3285"/>
              <a:ext cx="316" cy="297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250</a:t>
              </a:r>
              <a:endParaRPr/>
            </a:p>
          </p:txBody>
        </p:sp>
        <p:sp>
          <p:nvSpPr>
            <p:cNvPr id="1813" name="Google Shape;1813;p77"/>
            <p:cNvSpPr txBox="1"/>
            <p:nvPr/>
          </p:nvSpPr>
          <p:spPr>
            <a:xfrm>
              <a:off x="3247" y="2493"/>
              <a:ext cx="315" cy="298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600</a:t>
              </a:r>
              <a:endParaRPr/>
            </a:p>
          </p:txBody>
        </p:sp>
        <p:sp>
          <p:nvSpPr>
            <p:cNvPr id="1814" name="Google Shape;1814;p77"/>
            <p:cNvSpPr txBox="1"/>
            <p:nvPr/>
          </p:nvSpPr>
          <p:spPr>
            <a:xfrm>
              <a:off x="1883" y="3285"/>
              <a:ext cx="315" cy="297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350</a:t>
              </a:r>
              <a:endParaRPr/>
            </a:p>
          </p:txBody>
        </p:sp>
        <p:sp>
          <p:nvSpPr>
            <p:cNvPr id="1815" name="Google Shape;1815;p77"/>
            <p:cNvSpPr txBox="1"/>
            <p:nvPr/>
          </p:nvSpPr>
          <p:spPr>
            <a:xfrm>
              <a:off x="4506" y="2493"/>
              <a:ext cx="315" cy="298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800</a:t>
              </a:r>
              <a:endParaRPr/>
            </a:p>
          </p:txBody>
        </p:sp>
        <p:sp>
          <p:nvSpPr>
            <p:cNvPr id="1816" name="Google Shape;1816;p77"/>
            <p:cNvSpPr txBox="1"/>
            <p:nvPr/>
          </p:nvSpPr>
          <p:spPr>
            <a:xfrm>
              <a:off x="2932" y="3285"/>
              <a:ext cx="316" cy="297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550</a:t>
              </a:r>
              <a:endParaRPr/>
            </a:p>
          </p:txBody>
        </p:sp>
        <p:sp>
          <p:nvSpPr>
            <p:cNvPr id="1817" name="Google Shape;1817;p77"/>
            <p:cNvSpPr txBox="1"/>
            <p:nvPr/>
          </p:nvSpPr>
          <p:spPr>
            <a:xfrm>
              <a:off x="3186" y="3878"/>
              <a:ext cx="315" cy="298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575</a:t>
              </a:r>
              <a:endParaRPr/>
            </a:p>
          </p:txBody>
        </p:sp>
        <p:cxnSp>
          <p:nvCxnSpPr>
            <p:cNvPr id="1818" name="Google Shape;1818;p77"/>
            <p:cNvCxnSpPr/>
            <p:nvPr/>
          </p:nvCxnSpPr>
          <p:spPr>
            <a:xfrm flipH="1">
              <a:off x="1715" y="1330"/>
              <a:ext cx="1163" cy="41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819" name="Google Shape;1819;p77"/>
            <p:cNvCxnSpPr/>
            <p:nvPr/>
          </p:nvCxnSpPr>
          <p:spPr>
            <a:xfrm>
              <a:off x="2899" y="1330"/>
              <a:ext cx="1120" cy="41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820" name="Google Shape;1820;p77"/>
            <p:cNvCxnSpPr/>
            <p:nvPr/>
          </p:nvCxnSpPr>
          <p:spPr>
            <a:xfrm flipH="1">
              <a:off x="1103" y="2108"/>
              <a:ext cx="613" cy="31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821" name="Google Shape;1821;p77"/>
            <p:cNvCxnSpPr/>
            <p:nvPr/>
          </p:nvCxnSpPr>
          <p:spPr>
            <a:xfrm>
              <a:off x="1715" y="2108"/>
              <a:ext cx="635" cy="31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822" name="Google Shape;1822;p77"/>
            <p:cNvCxnSpPr/>
            <p:nvPr/>
          </p:nvCxnSpPr>
          <p:spPr>
            <a:xfrm flipH="1">
              <a:off x="3406" y="2108"/>
              <a:ext cx="634" cy="31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823" name="Google Shape;1823;p77"/>
            <p:cNvCxnSpPr/>
            <p:nvPr/>
          </p:nvCxnSpPr>
          <p:spPr>
            <a:xfrm>
              <a:off x="4061" y="2108"/>
              <a:ext cx="592" cy="3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sp>
          <p:nvSpPr>
            <p:cNvPr id="1824" name="Google Shape;1824;p77"/>
            <p:cNvSpPr txBox="1"/>
            <p:nvPr/>
          </p:nvSpPr>
          <p:spPr>
            <a:xfrm>
              <a:off x="4191" y="3252"/>
              <a:ext cx="315" cy="297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750</a:t>
              </a:r>
              <a:endParaRPr/>
            </a:p>
          </p:txBody>
        </p:sp>
        <p:sp>
          <p:nvSpPr>
            <p:cNvPr id="1825" name="Google Shape;1825;p77"/>
            <p:cNvSpPr txBox="1"/>
            <p:nvPr/>
          </p:nvSpPr>
          <p:spPr>
            <a:xfrm>
              <a:off x="4821" y="3252"/>
              <a:ext cx="315" cy="297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850</a:t>
              </a:r>
              <a:endParaRPr/>
            </a:p>
          </p:txBody>
        </p:sp>
        <p:sp>
          <p:nvSpPr>
            <p:cNvPr id="1826" name="Google Shape;1826;p77"/>
            <p:cNvSpPr txBox="1"/>
            <p:nvPr/>
          </p:nvSpPr>
          <p:spPr>
            <a:xfrm>
              <a:off x="4630" y="3845"/>
              <a:ext cx="316" cy="298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825</a:t>
              </a:r>
              <a:endParaRPr/>
            </a:p>
          </p:txBody>
        </p:sp>
        <p:cxnSp>
          <p:nvCxnSpPr>
            <p:cNvPr id="1827" name="Google Shape;1827;p77"/>
            <p:cNvCxnSpPr/>
            <p:nvPr/>
          </p:nvCxnSpPr>
          <p:spPr>
            <a:xfrm flipH="1">
              <a:off x="786" y="2813"/>
              <a:ext cx="317" cy="4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828" name="Google Shape;1828;p77"/>
            <p:cNvCxnSpPr/>
            <p:nvPr/>
          </p:nvCxnSpPr>
          <p:spPr>
            <a:xfrm>
              <a:off x="1124" y="2833"/>
              <a:ext cx="296" cy="41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829" name="Google Shape;1829;p77"/>
            <p:cNvCxnSpPr/>
            <p:nvPr/>
          </p:nvCxnSpPr>
          <p:spPr>
            <a:xfrm flipH="1">
              <a:off x="2032" y="2813"/>
              <a:ext cx="318" cy="4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830" name="Google Shape;1830;p77"/>
            <p:cNvCxnSpPr/>
            <p:nvPr/>
          </p:nvCxnSpPr>
          <p:spPr>
            <a:xfrm flipH="1">
              <a:off x="3068" y="2813"/>
              <a:ext cx="338" cy="4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831" name="Google Shape;1831;p77"/>
            <p:cNvCxnSpPr/>
            <p:nvPr/>
          </p:nvCxnSpPr>
          <p:spPr>
            <a:xfrm flipH="1">
              <a:off x="4357" y="2813"/>
              <a:ext cx="317" cy="41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832" name="Google Shape;1832;p77"/>
            <p:cNvCxnSpPr/>
            <p:nvPr/>
          </p:nvCxnSpPr>
          <p:spPr>
            <a:xfrm>
              <a:off x="4695" y="2833"/>
              <a:ext cx="296" cy="39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833" name="Google Shape;1833;p77"/>
            <p:cNvCxnSpPr/>
            <p:nvPr/>
          </p:nvCxnSpPr>
          <p:spPr>
            <a:xfrm>
              <a:off x="3089" y="3573"/>
              <a:ext cx="254" cy="27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1834" name="Google Shape;1834;p77"/>
            <p:cNvCxnSpPr/>
            <p:nvPr/>
          </p:nvCxnSpPr>
          <p:spPr>
            <a:xfrm flipH="1">
              <a:off x="4779" y="3553"/>
              <a:ext cx="212" cy="26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  <p:sp>
        <p:nvSpPr>
          <p:cNvPr id="1835" name="Google Shape;1835;p77"/>
          <p:cNvSpPr txBox="1"/>
          <p:nvPr/>
        </p:nvSpPr>
        <p:spPr>
          <a:xfrm>
            <a:off x="0" y="6099175"/>
            <a:ext cx="4724400" cy="758825"/>
          </a:xfrm>
          <a:prstGeom prst="rect">
            <a:avLst/>
          </a:prstGeom>
          <a:solidFill>
            <a:srgbClr val="FAA4F8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73150" spcFirstLastPara="1" rIns="5485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the data from the found node, to the node to be deleted</a:t>
            </a:r>
            <a:endParaRPr/>
          </a:p>
        </p:txBody>
      </p:sp>
      <p:cxnSp>
        <p:nvCxnSpPr>
          <p:cNvPr id="1836" name="Google Shape;1836;p77"/>
          <p:cNvCxnSpPr/>
          <p:nvPr/>
        </p:nvCxnSpPr>
        <p:spPr>
          <a:xfrm flipH="1">
            <a:off x="5257800" y="3276600"/>
            <a:ext cx="838200" cy="45720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37" name="Google Shape;1837;p77"/>
          <p:cNvCxnSpPr/>
          <p:nvPr/>
        </p:nvCxnSpPr>
        <p:spPr>
          <a:xfrm>
            <a:off x="4876800" y="2057400"/>
            <a:ext cx="1447800" cy="53340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38" name="Google Shape;1838;p77"/>
          <p:cNvCxnSpPr/>
          <p:nvPr/>
        </p:nvCxnSpPr>
        <p:spPr>
          <a:xfrm flipH="1">
            <a:off x="4648200" y="4495800"/>
            <a:ext cx="457200" cy="60960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78"/>
          <p:cNvSpPr txBox="1"/>
          <p:nvPr>
            <p:ph type="title"/>
          </p:nvPr>
        </p:nvSpPr>
        <p:spPr>
          <a:xfrm>
            <a:off x="0" y="0"/>
            <a:ext cx="9067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Bigger Alternate Case 3 Example</a:t>
            </a:r>
            <a:r>
              <a:rPr b="0" i="0" lang="en-US" sz="4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br>
              <a:rPr b="0" i="0" lang="en-US" sz="4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i="0" lang="en-US" sz="4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Deleting the Root of this Tree - Step 4</a:t>
            </a:r>
            <a:endParaRPr/>
          </a:p>
        </p:txBody>
      </p:sp>
      <p:sp>
        <p:nvSpPr>
          <p:cNvPr id="1844" name="Google Shape;1844;p78"/>
          <p:cNvSpPr txBox="1"/>
          <p:nvPr/>
        </p:nvSpPr>
        <p:spPr>
          <a:xfrm>
            <a:off x="4191000" y="1600200"/>
            <a:ext cx="762000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 Black"/>
              <a:buNone/>
            </a:pPr>
            <a:r>
              <a:rPr b="0" i="0" lang="en-US" sz="2400" u="none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550</a:t>
            </a:r>
            <a:endParaRPr/>
          </a:p>
        </p:txBody>
      </p:sp>
      <p:sp>
        <p:nvSpPr>
          <p:cNvPr id="1845" name="Google Shape;1845;p78"/>
          <p:cNvSpPr txBox="1"/>
          <p:nvPr/>
        </p:nvSpPr>
        <p:spPr>
          <a:xfrm>
            <a:off x="2489200" y="2857500"/>
            <a:ext cx="501650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endParaRPr/>
          </a:p>
        </p:txBody>
      </p:sp>
      <p:sp>
        <p:nvSpPr>
          <p:cNvPr id="1846" name="Google Shape;1846;p78"/>
          <p:cNvSpPr txBox="1"/>
          <p:nvPr/>
        </p:nvSpPr>
        <p:spPr>
          <a:xfrm>
            <a:off x="6153150" y="2857500"/>
            <a:ext cx="501650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700</a:t>
            </a:r>
            <a:endParaRPr/>
          </a:p>
        </p:txBody>
      </p:sp>
      <p:sp>
        <p:nvSpPr>
          <p:cNvPr id="1847" name="Google Shape;1847;p78"/>
          <p:cNvSpPr txBox="1"/>
          <p:nvPr/>
        </p:nvSpPr>
        <p:spPr>
          <a:xfrm>
            <a:off x="1490662" y="3957637"/>
            <a:ext cx="500062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endParaRPr/>
          </a:p>
        </p:txBody>
      </p:sp>
      <p:sp>
        <p:nvSpPr>
          <p:cNvPr id="1848" name="Google Shape;1848;p78"/>
          <p:cNvSpPr txBox="1"/>
          <p:nvPr/>
        </p:nvSpPr>
        <p:spPr>
          <a:xfrm>
            <a:off x="990600" y="5214937"/>
            <a:ext cx="500062" cy="471487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150</a:t>
            </a:r>
            <a:endParaRPr/>
          </a:p>
        </p:txBody>
      </p:sp>
      <p:sp>
        <p:nvSpPr>
          <p:cNvPr id="1849" name="Google Shape;1849;p78"/>
          <p:cNvSpPr txBox="1"/>
          <p:nvPr/>
        </p:nvSpPr>
        <p:spPr>
          <a:xfrm>
            <a:off x="3489325" y="3957637"/>
            <a:ext cx="500062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400</a:t>
            </a:r>
            <a:endParaRPr/>
          </a:p>
        </p:txBody>
      </p:sp>
      <p:sp>
        <p:nvSpPr>
          <p:cNvPr id="1850" name="Google Shape;1850;p78"/>
          <p:cNvSpPr txBox="1"/>
          <p:nvPr/>
        </p:nvSpPr>
        <p:spPr>
          <a:xfrm>
            <a:off x="1989137" y="5214937"/>
            <a:ext cx="501650" cy="471487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250</a:t>
            </a:r>
            <a:endParaRPr/>
          </a:p>
        </p:txBody>
      </p:sp>
      <p:sp>
        <p:nvSpPr>
          <p:cNvPr id="1851" name="Google Shape;1851;p78"/>
          <p:cNvSpPr txBox="1"/>
          <p:nvPr/>
        </p:nvSpPr>
        <p:spPr>
          <a:xfrm>
            <a:off x="5154612" y="3957637"/>
            <a:ext cx="500062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600</a:t>
            </a:r>
            <a:endParaRPr/>
          </a:p>
        </p:txBody>
      </p:sp>
      <p:sp>
        <p:nvSpPr>
          <p:cNvPr id="1852" name="Google Shape;1852;p78"/>
          <p:cNvSpPr txBox="1"/>
          <p:nvPr/>
        </p:nvSpPr>
        <p:spPr>
          <a:xfrm>
            <a:off x="2989262" y="5214937"/>
            <a:ext cx="500062" cy="471487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350</a:t>
            </a:r>
            <a:endParaRPr/>
          </a:p>
        </p:txBody>
      </p:sp>
      <p:sp>
        <p:nvSpPr>
          <p:cNvPr id="1853" name="Google Shape;1853;p78"/>
          <p:cNvSpPr txBox="1"/>
          <p:nvPr/>
        </p:nvSpPr>
        <p:spPr>
          <a:xfrm>
            <a:off x="7153275" y="3957637"/>
            <a:ext cx="500062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800</a:t>
            </a:r>
            <a:endParaRPr/>
          </a:p>
        </p:txBody>
      </p:sp>
      <p:sp>
        <p:nvSpPr>
          <p:cNvPr id="1854" name="Google Shape;1854;p78"/>
          <p:cNvSpPr txBox="1"/>
          <p:nvPr/>
        </p:nvSpPr>
        <p:spPr>
          <a:xfrm>
            <a:off x="4654550" y="5214937"/>
            <a:ext cx="501650" cy="471487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550</a:t>
            </a:r>
            <a:endParaRPr/>
          </a:p>
        </p:txBody>
      </p:sp>
      <p:sp>
        <p:nvSpPr>
          <p:cNvPr id="1855" name="Google Shape;1855;p78"/>
          <p:cNvSpPr txBox="1"/>
          <p:nvPr/>
        </p:nvSpPr>
        <p:spPr>
          <a:xfrm>
            <a:off x="5057775" y="6156325"/>
            <a:ext cx="500062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575</a:t>
            </a:r>
            <a:endParaRPr/>
          </a:p>
        </p:txBody>
      </p:sp>
      <p:cxnSp>
        <p:nvCxnSpPr>
          <p:cNvPr id="1856" name="Google Shape;1856;p78"/>
          <p:cNvCxnSpPr/>
          <p:nvPr/>
        </p:nvCxnSpPr>
        <p:spPr>
          <a:xfrm flipH="1">
            <a:off x="2722562" y="2111375"/>
            <a:ext cx="1846262" cy="6651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857" name="Google Shape;1857;p78"/>
          <p:cNvCxnSpPr/>
          <p:nvPr/>
        </p:nvCxnSpPr>
        <p:spPr>
          <a:xfrm>
            <a:off x="4602162" y="2111375"/>
            <a:ext cx="1778000" cy="6651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858" name="Google Shape;1858;p78"/>
          <p:cNvCxnSpPr/>
          <p:nvPr/>
        </p:nvCxnSpPr>
        <p:spPr>
          <a:xfrm flipH="1">
            <a:off x="1751012" y="3346450"/>
            <a:ext cx="973137" cy="5064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859" name="Google Shape;1859;p78"/>
          <p:cNvCxnSpPr/>
          <p:nvPr/>
        </p:nvCxnSpPr>
        <p:spPr>
          <a:xfrm>
            <a:off x="2722562" y="3346450"/>
            <a:ext cx="1008062" cy="5064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860" name="Google Shape;1860;p78"/>
          <p:cNvCxnSpPr/>
          <p:nvPr/>
        </p:nvCxnSpPr>
        <p:spPr>
          <a:xfrm flipH="1">
            <a:off x="5407025" y="3346450"/>
            <a:ext cx="1006475" cy="5064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861" name="Google Shape;1861;p78"/>
          <p:cNvCxnSpPr/>
          <p:nvPr/>
        </p:nvCxnSpPr>
        <p:spPr>
          <a:xfrm>
            <a:off x="6446837" y="3346450"/>
            <a:ext cx="939800" cy="5381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1862" name="Google Shape;1862;p78"/>
          <p:cNvSpPr txBox="1"/>
          <p:nvPr/>
        </p:nvSpPr>
        <p:spPr>
          <a:xfrm>
            <a:off x="6653212" y="5162550"/>
            <a:ext cx="500062" cy="471487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750</a:t>
            </a:r>
            <a:endParaRPr/>
          </a:p>
        </p:txBody>
      </p:sp>
      <p:sp>
        <p:nvSpPr>
          <p:cNvPr id="1863" name="Google Shape;1863;p78"/>
          <p:cNvSpPr txBox="1"/>
          <p:nvPr/>
        </p:nvSpPr>
        <p:spPr>
          <a:xfrm>
            <a:off x="7653337" y="5162550"/>
            <a:ext cx="500062" cy="471487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850</a:t>
            </a:r>
            <a:endParaRPr/>
          </a:p>
        </p:txBody>
      </p:sp>
      <p:sp>
        <p:nvSpPr>
          <p:cNvPr id="1864" name="Google Shape;1864;p78"/>
          <p:cNvSpPr txBox="1"/>
          <p:nvPr/>
        </p:nvSpPr>
        <p:spPr>
          <a:xfrm>
            <a:off x="7350125" y="6103937"/>
            <a:ext cx="501650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825</a:t>
            </a:r>
            <a:endParaRPr/>
          </a:p>
        </p:txBody>
      </p:sp>
      <p:cxnSp>
        <p:nvCxnSpPr>
          <p:cNvPr id="1865" name="Google Shape;1865;p78"/>
          <p:cNvCxnSpPr/>
          <p:nvPr/>
        </p:nvCxnSpPr>
        <p:spPr>
          <a:xfrm flipH="1">
            <a:off x="1247775" y="4465637"/>
            <a:ext cx="503237" cy="6969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866" name="Google Shape;1866;p78"/>
          <p:cNvCxnSpPr/>
          <p:nvPr/>
        </p:nvCxnSpPr>
        <p:spPr>
          <a:xfrm>
            <a:off x="1784350" y="4497387"/>
            <a:ext cx="469900" cy="6651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867" name="Google Shape;1867;p78"/>
          <p:cNvCxnSpPr/>
          <p:nvPr/>
        </p:nvCxnSpPr>
        <p:spPr>
          <a:xfrm flipH="1">
            <a:off x="3225800" y="4465637"/>
            <a:ext cx="504825" cy="6969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868" name="Google Shape;1868;p78"/>
          <p:cNvCxnSpPr/>
          <p:nvPr/>
        </p:nvCxnSpPr>
        <p:spPr>
          <a:xfrm flipH="1">
            <a:off x="4870450" y="4465637"/>
            <a:ext cx="536575" cy="6969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869" name="Google Shape;1869;p78"/>
          <p:cNvCxnSpPr/>
          <p:nvPr/>
        </p:nvCxnSpPr>
        <p:spPr>
          <a:xfrm flipH="1">
            <a:off x="6916737" y="4465637"/>
            <a:ext cx="503237" cy="6651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870" name="Google Shape;1870;p78"/>
          <p:cNvCxnSpPr/>
          <p:nvPr/>
        </p:nvCxnSpPr>
        <p:spPr>
          <a:xfrm>
            <a:off x="7453312" y="4497387"/>
            <a:ext cx="469900" cy="6334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871" name="Google Shape;1871;p78"/>
          <p:cNvCxnSpPr/>
          <p:nvPr/>
        </p:nvCxnSpPr>
        <p:spPr>
          <a:xfrm>
            <a:off x="4903787" y="5672137"/>
            <a:ext cx="403225" cy="4429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872" name="Google Shape;1872;p78"/>
          <p:cNvCxnSpPr/>
          <p:nvPr/>
        </p:nvCxnSpPr>
        <p:spPr>
          <a:xfrm flipH="1">
            <a:off x="7586662" y="5640387"/>
            <a:ext cx="336550" cy="4127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1873" name="Google Shape;1873;p78"/>
          <p:cNvSpPr txBox="1"/>
          <p:nvPr/>
        </p:nvSpPr>
        <p:spPr>
          <a:xfrm>
            <a:off x="0" y="6099175"/>
            <a:ext cx="4953000" cy="758825"/>
          </a:xfrm>
          <a:prstGeom prst="rect">
            <a:avLst/>
          </a:prstGeom>
          <a:solidFill>
            <a:srgbClr val="FAA4F8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73150" spcFirstLastPara="1" rIns="5485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found node is a leaf, it can simply be deleted.  This is not the case here.</a:t>
            </a:r>
            <a:endParaRPr/>
          </a:p>
        </p:txBody>
      </p:sp>
      <p:cxnSp>
        <p:nvCxnSpPr>
          <p:cNvPr id="1874" name="Google Shape;1874;p78"/>
          <p:cNvCxnSpPr/>
          <p:nvPr/>
        </p:nvCxnSpPr>
        <p:spPr>
          <a:xfrm flipH="1">
            <a:off x="5257800" y="3276600"/>
            <a:ext cx="838200" cy="45720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75" name="Google Shape;1875;p78"/>
          <p:cNvCxnSpPr/>
          <p:nvPr/>
        </p:nvCxnSpPr>
        <p:spPr>
          <a:xfrm>
            <a:off x="4876800" y="2057400"/>
            <a:ext cx="1447800" cy="53340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76" name="Google Shape;1876;p78"/>
          <p:cNvCxnSpPr/>
          <p:nvPr/>
        </p:nvCxnSpPr>
        <p:spPr>
          <a:xfrm flipH="1">
            <a:off x="4648200" y="4495800"/>
            <a:ext cx="457200" cy="60960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p79"/>
          <p:cNvSpPr txBox="1"/>
          <p:nvPr>
            <p:ph type="title"/>
          </p:nvPr>
        </p:nvSpPr>
        <p:spPr>
          <a:xfrm>
            <a:off x="0" y="0"/>
            <a:ext cx="9067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Bigger Alternate Case 3 Example</a:t>
            </a:r>
            <a:r>
              <a:rPr b="0" i="0" lang="en-US" sz="4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br>
              <a:rPr b="0" i="0" lang="en-US" sz="4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i="0" lang="en-US" sz="4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Deleting the Root of this Tree - Step 5</a:t>
            </a:r>
            <a:endParaRPr/>
          </a:p>
        </p:txBody>
      </p:sp>
      <p:sp>
        <p:nvSpPr>
          <p:cNvPr id="1882" name="Google Shape;1882;p79"/>
          <p:cNvSpPr txBox="1"/>
          <p:nvPr/>
        </p:nvSpPr>
        <p:spPr>
          <a:xfrm>
            <a:off x="4191000" y="1600200"/>
            <a:ext cx="762000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 Black"/>
              <a:buNone/>
            </a:pPr>
            <a:r>
              <a:rPr b="0" i="0" lang="en-US" sz="2400" u="none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550</a:t>
            </a:r>
            <a:endParaRPr/>
          </a:p>
        </p:txBody>
      </p:sp>
      <p:sp>
        <p:nvSpPr>
          <p:cNvPr id="1883" name="Google Shape;1883;p79"/>
          <p:cNvSpPr txBox="1"/>
          <p:nvPr/>
        </p:nvSpPr>
        <p:spPr>
          <a:xfrm>
            <a:off x="2489200" y="2857500"/>
            <a:ext cx="501650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endParaRPr/>
          </a:p>
        </p:txBody>
      </p:sp>
      <p:sp>
        <p:nvSpPr>
          <p:cNvPr id="1884" name="Google Shape;1884;p79"/>
          <p:cNvSpPr txBox="1"/>
          <p:nvPr/>
        </p:nvSpPr>
        <p:spPr>
          <a:xfrm>
            <a:off x="6153150" y="2857500"/>
            <a:ext cx="501650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700</a:t>
            </a:r>
            <a:endParaRPr/>
          </a:p>
        </p:txBody>
      </p:sp>
      <p:sp>
        <p:nvSpPr>
          <p:cNvPr id="1885" name="Google Shape;1885;p79"/>
          <p:cNvSpPr txBox="1"/>
          <p:nvPr/>
        </p:nvSpPr>
        <p:spPr>
          <a:xfrm>
            <a:off x="1490662" y="3957637"/>
            <a:ext cx="500062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endParaRPr/>
          </a:p>
        </p:txBody>
      </p:sp>
      <p:sp>
        <p:nvSpPr>
          <p:cNvPr id="1886" name="Google Shape;1886;p79"/>
          <p:cNvSpPr txBox="1"/>
          <p:nvPr/>
        </p:nvSpPr>
        <p:spPr>
          <a:xfrm>
            <a:off x="990600" y="5214937"/>
            <a:ext cx="500062" cy="471487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150</a:t>
            </a:r>
            <a:endParaRPr/>
          </a:p>
        </p:txBody>
      </p:sp>
      <p:sp>
        <p:nvSpPr>
          <p:cNvPr id="1887" name="Google Shape;1887;p79"/>
          <p:cNvSpPr txBox="1"/>
          <p:nvPr/>
        </p:nvSpPr>
        <p:spPr>
          <a:xfrm>
            <a:off x="3489325" y="3957637"/>
            <a:ext cx="500062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400</a:t>
            </a:r>
            <a:endParaRPr/>
          </a:p>
        </p:txBody>
      </p:sp>
      <p:sp>
        <p:nvSpPr>
          <p:cNvPr id="1888" name="Google Shape;1888;p79"/>
          <p:cNvSpPr txBox="1"/>
          <p:nvPr/>
        </p:nvSpPr>
        <p:spPr>
          <a:xfrm>
            <a:off x="1989137" y="5214937"/>
            <a:ext cx="501650" cy="471487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250</a:t>
            </a:r>
            <a:endParaRPr/>
          </a:p>
        </p:txBody>
      </p:sp>
      <p:sp>
        <p:nvSpPr>
          <p:cNvPr id="1889" name="Google Shape;1889;p79"/>
          <p:cNvSpPr txBox="1"/>
          <p:nvPr/>
        </p:nvSpPr>
        <p:spPr>
          <a:xfrm>
            <a:off x="5154612" y="3957637"/>
            <a:ext cx="500062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600</a:t>
            </a:r>
            <a:endParaRPr/>
          </a:p>
        </p:txBody>
      </p:sp>
      <p:sp>
        <p:nvSpPr>
          <p:cNvPr id="1890" name="Google Shape;1890;p79"/>
          <p:cNvSpPr txBox="1"/>
          <p:nvPr/>
        </p:nvSpPr>
        <p:spPr>
          <a:xfrm>
            <a:off x="2989262" y="5214937"/>
            <a:ext cx="500062" cy="471487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350</a:t>
            </a:r>
            <a:endParaRPr/>
          </a:p>
        </p:txBody>
      </p:sp>
      <p:sp>
        <p:nvSpPr>
          <p:cNvPr id="1891" name="Google Shape;1891;p79"/>
          <p:cNvSpPr txBox="1"/>
          <p:nvPr/>
        </p:nvSpPr>
        <p:spPr>
          <a:xfrm>
            <a:off x="7153275" y="3957637"/>
            <a:ext cx="500062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800</a:t>
            </a:r>
            <a:endParaRPr/>
          </a:p>
        </p:txBody>
      </p:sp>
      <p:sp>
        <p:nvSpPr>
          <p:cNvPr id="1892" name="Google Shape;1892;p79"/>
          <p:cNvSpPr txBox="1"/>
          <p:nvPr/>
        </p:nvSpPr>
        <p:spPr>
          <a:xfrm>
            <a:off x="4654550" y="5214937"/>
            <a:ext cx="501650" cy="471487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550</a:t>
            </a:r>
            <a:endParaRPr/>
          </a:p>
        </p:txBody>
      </p:sp>
      <p:sp>
        <p:nvSpPr>
          <p:cNvPr id="1893" name="Google Shape;1893;p79"/>
          <p:cNvSpPr txBox="1"/>
          <p:nvPr/>
        </p:nvSpPr>
        <p:spPr>
          <a:xfrm>
            <a:off x="5057775" y="6156325"/>
            <a:ext cx="500062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575</a:t>
            </a:r>
            <a:endParaRPr/>
          </a:p>
        </p:txBody>
      </p:sp>
      <p:cxnSp>
        <p:nvCxnSpPr>
          <p:cNvPr id="1894" name="Google Shape;1894;p79"/>
          <p:cNvCxnSpPr/>
          <p:nvPr/>
        </p:nvCxnSpPr>
        <p:spPr>
          <a:xfrm flipH="1">
            <a:off x="2722562" y="2111375"/>
            <a:ext cx="1846262" cy="6651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895" name="Google Shape;1895;p79"/>
          <p:cNvCxnSpPr/>
          <p:nvPr/>
        </p:nvCxnSpPr>
        <p:spPr>
          <a:xfrm>
            <a:off x="4602162" y="2111375"/>
            <a:ext cx="1778000" cy="6651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896" name="Google Shape;1896;p79"/>
          <p:cNvCxnSpPr/>
          <p:nvPr/>
        </p:nvCxnSpPr>
        <p:spPr>
          <a:xfrm flipH="1">
            <a:off x="1751012" y="3346450"/>
            <a:ext cx="973137" cy="5064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897" name="Google Shape;1897;p79"/>
          <p:cNvCxnSpPr/>
          <p:nvPr/>
        </p:nvCxnSpPr>
        <p:spPr>
          <a:xfrm flipH="1">
            <a:off x="5407025" y="3346450"/>
            <a:ext cx="1006475" cy="5064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898" name="Google Shape;1898;p79"/>
          <p:cNvCxnSpPr/>
          <p:nvPr/>
        </p:nvCxnSpPr>
        <p:spPr>
          <a:xfrm>
            <a:off x="6446837" y="3346450"/>
            <a:ext cx="939800" cy="5381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1899" name="Google Shape;1899;p79"/>
          <p:cNvSpPr txBox="1"/>
          <p:nvPr/>
        </p:nvSpPr>
        <p:spPr>
          <a:xfrm>
            <a:off x="6653212" y="5162550"/>
            <a:ext cx="500062" cy="471487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750</a:t>
            </a:r>
            <a:endParaRPr/>
          </a:p>
        </p:txBody>
      </p:sp>
      <p:sp>
        <p:nvSpPr>
          <p:cNvPr id="1900" name="Google Shape;1900;p79"/>
          <p:cNvSpPr txBox="1"/>
          <p:nvPr/>
        </p:nvSpPr>
        <p:spPr>
          <a:xfrm>
            <a:off x="7653337" y="5162550"/>
            <a:ext cx="500062" cy="471487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850</a:t>
            </a:r>
            <a:endParaRPr/>
          </a:p>
        </p:txBody>
      </p:sp>
      <p:sp>
        <p:nvSpPr>
          <p:cNvPr id="1901" name="Google Shape;1901;p79"/>
          <p:cNvSpPr txBox="1"/>
          <p:nvPr/>
        </p:nvSpPr>
        <p:spPr>
          <a:xfrm>
            <a:off x="7350125" y="6103937"/>
            <a:ext cx="501650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825</a:t>
            </a:r>
            <a:endParaRPr/>
          </a:p>
        </p:txBody>
      </p:sp>
      <p:cxnSp>
        <p:nvCxnSpPr>
          <p:cNvPr id="1902" name="Google Shape;1902;p79"/>
          <p:cNvCxnSpPr/>
          <p:nvPr/>
        </p:nvCxnSpPr>
        <p:spPr>
          <a:xfrm flipH="1">
            <a:off x="1247775" y="4465637"/>
            <a:ext cx="503237" cy="6969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903" name="Google Shape;1903;p79"/>
          <p:cNvCxnSpPr/>
          <p:nvPr/>
        </p:nvCxnSpPr>
        <p:spPr>
          <a:xfrm>
            <a:off x="1784350" y="4497387"/>
            <a:ext cx="469900" cy="6651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904" name="Google Shape;1904;p79"/>
          <p:cNvCxnSpPr/>
          <p:nvPr/>
        </p:nvCxnSpPr>
        <p:spPr>
          <a:xfrm flipH="1">
            <a:off x="3225800" y="4465637"/>
            <a:ext cx="504825" cy="6969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905" name="Google Shape;1905;p79"/>
          <p:cNvCxnSpPr/>
          <p:nvPr/>
        </p:nvCxnSpPr>
        <p:spPr>
          <a:xfrm flipH="1">
            <a:off x="5105400" y="4419600"/>
            <a:ext cx="381000" cy="175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906" name="Google Shape;1906;p79"/>
          <p:cNvCxnSpPr/>
          <p:nvPr/>
        </p:nvCxnSpPr>
        <p:spPr>
          <a:xfrm flipH="1">
            <a:off x="6916737" y="4465637"/>
            <a:ext cx="503237" cy="6651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907" name="Google Shape;1907;p79"/>
          <p:cNvCxnSpPr/>
          <p:nvPr/>
        </p:nvCxnSpPr>
        <p:spPr>
          <a:xfrm>
            <a:off x="7453312" y="4497387"/>
            <a:ext cx="469900" cy="6334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908" name="Google Shape;1908;p79"/>
          <p:cNvCxnSpPr/>
          <p:nvPr/>
        </p:nvCxnSpPr>
        <p:spPr>
          <a:xfrm flipH="1">
            <a:off x="7586662" y="5640387"/>
            <a:ext cx="336550" cy="4127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1909" name="Google Shape;1909;p79"/>
          <p:cNvSpPr txBox="1"/>
          <p:nvPr/>
        </p:nvSpPr>
        <p:spPr>
          <a:xfrm>
            <a:off x="0" y="6099175"/>
            <a:ext cx="4953000" cy="758825"/>
          </a:xfrm>
          <a:prstGeom prst="rect">
            <a:avLst/>
          </a:prstGeom>
          <a:solidFill>
            <a:srgbClr val="FAA4F8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73150" spcFirstLastPara="1" rIns="5485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right child of the found node needs to become the left child of its parent.</a:t>
            </a:r>
            <a:endParaRPr/>
          </a:p>
        </p:txBody>
      </p:sp>
      <p:cxnSp>
        <p:nvCxnSpPr>
          <p:cNvPr id="1910" name="Google Shape;1910;p79"/>
          <p:cNvCxnSpPr/>
          <p:nvPr/>
        </p:nvCxnSpPr>
        <p:spPr>
          <a:xfrm>
            <a:off x="4495800" y="5113337"/>
            <a:ext cx="762000" cy="6096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11" name="Google Shape;1911;p79"/>
          <p:cNvCxnSpPr/>
          <p:nvPr/>
        </p:nvCxnSpPr>
        <p:spPr>
          <a:xfrm flipH="1">
            <a:off x="4495800" y="5105400"/>
            <a:ext cx="762000" cy="685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12" name="Google Shape;1912;p79"/>
          <p:cNvCxnSpPr/>
          <p:nvPr/>
        </p:nvCxnSpPr>
        <p:spPr>
          <a:xfrm>
            <a:off x="2722562" y="3346450"/>
            <a:ext cx="1008062" cy="5064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913" name="Google Shape;1913;p79"/>
          <p:cNvCxnSpPr/>
          <p:nvPr/>
        </p:nvCxnSpPr>
        <p:spPr>
          <a:xfrm flipH="1">
            <a:off x="5257800" y="3276600"/>
            <a:ext cx="838200" cy="45720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914" name="Google Shape;1914;p79"/>
          <p:cNvCxnSpPr/>
          <p:nvPr/>
        </p:nvCxnSpPr>
        <p:spPr>
          <a:xfrm>
            <a:off x="4876800" y="2057400"/>
            <a:ext cx="1447800" cy="53340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915" name="Google Shape;1915;p79"/>
          <p:cNvCxnSpPr/>
          <p:nvPr/>
        </p:nvCxnSpPr>
        <p:spPr>
          <a:xfrm flipH="1">
            <a:off x="4648200" y="4495800"/>
            <a:ext cx="457200" cy="60960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"/>
          <p:cNvSpPr txBox="1"/>
          <p:nvPr>
            <p:ph type="title"/>
          </p:nvPr>
        </p:nvSpPr>
        <p:spPr>
          <a:xfrm>
            <a:off x="0" y="0"/>
            <a:ext cx="9067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 Narrow"/>
              <a:buNone/>
            </a:pPr>
            <a:r>
              <a:rPr b="1" i="0" lang="en-US" sz="43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Binary Tree Vocabulary</a:t>
            </a:r>
            <a:r>
              <a:rPr b="1" i="0" lang="en-US" sz="4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0" i="0" lang="en-US" sz="43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Children</a:t>
            </a:r>
            <a:endParaRPr/>
          </a:p>
        </p:txBody>
      </p:sp>
      <p:graphicFrame>
        <p:nvGraphicFramePr>
          <p:cNvPr id="257" name="Google Shape;257;p8"/>
          <p:cNvGraphicFramePr/>
          <p:nvPr/>
        </p:nvGraphicFramePr>
        <p:xfrm>
          <a:off x="3962400" y="3471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58" name="Google Shape;258;p8"/>
          <p:cNvSpPr txBox="1"/>
          <p:nvPr/>
        </p:nvSpPr>
        <p:spPr>
          <a:xfrm>
            <a:off x="381000" y="1143000"/>
            <a:ext cx="8077200" cy="1354137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 N2 and N3 are both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children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root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N1.  Nodes N4 and N5 are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children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node N2 and nodes N6 and N7 are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children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node N3.</a:t>
            </a:r>
            <a:endParaRPr/>
          </a:p>
        </p:txBody>
      </p:sp>
      <p:graphicFrame>
        <p:nvGraphicFramePr>
          <p:cNvPr id="259" name="Google Shape;259;p8"/>
          <p:cNvGraphicFramePr/>
          <p:nvPr/>
        </p:nvGraphicFramePr>
        <p:xfrm>
          <a:off x="1676400" y="45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0" name="Google Shape;260;p8"/>
          <p:cNvGraphicFramePr/>
          <p:nvPr/>
        </p:nvGraphicFramePr>
        <p:xfrm>
          <a:off x="2286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1" name="Google Shape;261;p8"/>
          <p:cNvGraphicFramePr/>
          <p:nvPr/>
        </p:nvGraphicFramePr>
        <p:xfrm>
          <a:off x="31242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2" name="Google Shape;262;p8"/>
          <p:cNvGraphicFramePr/>
          <p:nvPr/>
        </p:nvGraphicFramePr>
        <p:xfrm>
          <a:off x="48006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3" name="Google Shape;263;p8"/>
          <p:cNvGraphicFramePr/>
          <p:nvPr/>
        </p:nvGraphicFramePr>
        <p:xfrm>
          <a:off x="76962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4" name="Google Shape;264;p8"/>
          <p:cNvGraphicFramePr/>
          <p:nvPr/>
        </p:nvGraphicFramePr>
        <p:xfrm>
          <a:off x="6248400" y="45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cxnSp>
        <p:nvCxnSpPr>
          <p:cNvPr id="265" name="Google Shape;265;p8"/>
          <p:cNvCxnSpPr/>
          <p:nvPr/>
        </p:nvCxnSpPr>
        <p:spPr>
          <a:xfrm flipH="1">
            <a:off x="2971800" y="38100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6" name="Google Shape;266;p8"/>
          <p:cNvCxnSpPr/>
          <p:nvPr/>
        </p:nvCxnSpPr>
        <p:spPr>
          <a:xfrm>
            <a:off x="5105400" y="38100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7" name="Google Shape;267;p8"/>
          <p:cNvCxnSpPr/>
          <p:nvPr/>
        </p:nvCxnSpPr>
        <p:spPr>
          <a:xfrm flipH="1">
            <a:off x="8382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8" name="Google Shape;268;p8"/>
          <p:cNvCxnSpPr/>
          <p:nvPr/>
        </p:nvCxnSpPr>
        <p:spPr>
          <a:xfrm flipH="1">
            <a:off x="54102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9" name="Google Shape;269;p8"/>
          <p:cNvCxnSpPr/>
          <p:nvPr/>
        </p:nvCxnSpPr>
        <p:spPr>
          <a:xfrm>
            <a:off x="73914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0" name="Google Shape;270;p8"/>
          <p:cNvCxnSpPr/>
          <p:nvPr/>
        </p:nvCxnSpPr>
        <p:spPr>
          <a:xfrm>
            <a:off x="28194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1" name="Google Shape;271;p8"/>
          <p:cNvCxnSpPr/>
          <p:nvPr/>
        </p:nvCxnSpPr>
        <p:spPr>
          <a:xfrm flipH="1">
            <a:off x="2286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2" name="Google Shape;272;p8"/>
          <p:cNvCxnSpPr/>
          <p:nvPr/>
        </p:nvCxnSpPr>
        <p:spPr>
          <a:xfrm flipH="1">
            <a:off x="1219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3" name="Google Shape;273;p8"/>
          <p:cNvCxnSpPr/>
          <p:nvPr/>
        </p:nvCxnSpPr>
        <p:spPr>
          <a:xfrm flipH="1">
            <a:off x="3124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4" name="Google Shape;274;p8"/>
          <p:cNvCxnSpPr/>
          <p:nvPr/>
        </p:nvCxnSpPr>
        <p:spPr>
          <a:xfrm flipH="1">
            <a:off x="41148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5" name="Google Shape;275;p8"/>
          <p:cNvCxnSpPr/>
          <p:nvPr/>
        </p:nvCxnSpPr>
        <p:spPr>
          <a:xfrm flipH="1">
            <a:off x="48006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6" name="Google Shape;276;p8"/>
          <p:cNvCxnSpPr/>
          <p:nvPr/>
        </p:nvCxnSpPr>
        <p:spPr>
          <a:xfrm flipH="1">
            <a:off x="5791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7" name="Google Shape;277;p8"/>
          <p:cNvCxnSpPr/>
          <p:nvPr/>
        </p:nvCxnSpPr>
        <p:spPr>
          <a:xfrm flipH="1">
            <a:off x="7696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8" name="Google Shape;278;p8"/>
          <p:cNvCxnSpPr/>
          <p:nvPr/>
        </p:nvCxnSpPr>
        <p:spPr>
          <a:xfrm flipH="1">
            <a:off x="86868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j0232109" id="279" name="Google Shape;27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440112"/>
            <a:ext cx="1447800" cy="2046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232055" id="280" name="Google Shape;28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3600" y="2557462"/>
            <a:ext cx="2362200" cy="16875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232105" id="281" name="Google Shape;28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38600" y="4191000"/>
            <a:ext cx="1066800" cy="156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232107" id="282" name="Google Shape;282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48600" y="4006850"/>
            <a:ext cx="1135062" cy="1250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232067" id="283" name="Google Shape;283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28800" y="2667000"/>
            <a:ext cx="1274762" cy="16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80"/>
          <p:cNvSpPr txBox="1"/>
          <p:nvPr>
            <p:ph type="title"/>
          </p:nvPr>
        </p:nvSpPr>
        <p:spPr>
          <a:xfrm>
            <a:off x="0" y="0"/>
            <a:ext cx="9067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Bigger Alternate Case 3 Example</a:t>
            </a:r>
            <a:r>
              <a:rPr b="0" i="0" lang="en-US" sz="4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br>
              <a:rPr b="0" i="0" lang="en-US" sz="4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i="0" lang="en-US" sz="4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Deleting the Root of this Tree - Step 6</a:t>
            </a:r>
            <a:endParaRPr/>
          </a:p>
        </p:txBody>
      </p:sp>
      <p:sp>
        <p:nvSpPr>
          <p:cNvPr id="1921" name="Google Shape;1921;p80"/>
          <p:cNvSpPr txBox="1"/>
          <p:nvPr/>
        </p:nvSpPr>
        <p:spPr>
          <a:xfrm>
            <a:off x="2489200" y="2857500"/>
            <a:ext cx="501650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endParaRPr/>
          </a:p>
        </p:txBody>
      </p:sp>
      <p:sp>
        <p:nvSpPr>
          <p:cNvPr id="1922" name="Google Shape;1922;p80"/>
          <p:cNvSpPr txBox="1"/>
          <p:nvPr/>
        </p:nvSpPr>
        <p:spPr>
          <a:xfrm>
            <a:off x="6153150" y="2857500"/>
            <a:ext cx="501650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700</a:t>
            </a:r>
            <a:endParaRPr/>
          </a:p>
        </p:txBody>
      </p:sp>
      <p:sp>
        <p:nvSpPr>
          <p:cNvPr id="1923" name="Google Shape;1923;p80"/>
          <p:cNvSpPr txBox="1"/>
          <p:nvPr/>
        </p:nvSpPr>
        <p:spPr>
          <a:xfrm>
            <a:off x="1490662" y="3957637"/>
            <a:ext cx="500062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endParaRPr/>
          </a:p>
        </p:txBody>
      </p:sp>
      <p:sp>
        <p:nvSpPr>
          <p:cNvPr id="1924" name="Google Shape;1924;p80"/>
          <p:cNvSpPr txBox="1"/>
          <p:nvPr/>
        </p:nvSpPr>
        <p:spPr>
          <a:xfrm>
            <a:off x="990600" y="5214937"/>
            <a:ext cx="500062" cy="471487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150</a:t>
            </a:r>
            <a:endParaRPr/>
          </a:p>
        </p:txBody>
      </p:sp>
      <p:sp>
        <p:nvSpPr>
          <p:cNvPr id="1925" name="Google Shape;1925;p80"/>
          <p:cNvSpPr txBox="1"/>
          <p:nvPr/>
        </p:nvSpPr>
        <p:spPr>
          <a:xfrm>
            <a:off x="3489325" y="3957637"/>
            <a:ext cx="500062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350</a:t>
            </a:r>
            <a:endParaRPr/>
          </a:p>
        </p:txBody>
      </p:sp>
      <p:sp>
        <p:nvSpPr>
          <p:cNvPr id="1926" name="Google Shape;1926;p80"/>
          <p:cNvSpPr txBox="1"/>
          <p:nvPr/>
        </p:nvSpPr>
        <p:spPr>
          <a:xfrm>
            <a:off x="1989137" y="5214937"/>
            <a:ext cx="501650" cy="471487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250</a:t>
            </a:r>
            <a:endParaRPr/>
          </a:p>
        </p:txBody>
      </p:sp>
      <p:sp>
        <p:nvSpPr>
          <p:cNvPr id="1927" name="Google Shape;1927;p80"/>
          <p:cNvSpPr txBox="1"/>
          <p:nvPr/>
        </p:nvSpPr>
        <p:spPr>
          <a:xfrm>
            <a:off x="5154612" y="3957637"/>
            <a:ext cx="500062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600</a:t>
            </a:r>
            <a:endParaRPr/>
          </a:p>
        </p:txBody>
      </p:sp>
      <p:sp>
        <p:nvSpPr>
          <p:cNvPr id="1928" name="Google Shape;1928;p80"/>
          <p:cNvSpPr txBox="1"/>
          <p:nvPr/>
        </p:nvSpPr>
        <p:spPr>
          <a:xfrm>
            <a:off x="7153275" y="3957637"/>
            <a:ext cx="500062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800</a:t>
            </a:r>
            <a:endParaRPr/>
          </a:p>
        </p:txBody>
      </p:sp>
      <p:sp>
        <p:nvSpPr>
          <p:cNvPr id="1929" name="Google Shape;1929;p80"/>
          <p:cNvSpPr txBox="1"/>
          <p:nvPr/>
        </p:nvSpPr>
        <p:spPr>
          <a:xfrm>
            <a:off x="4654550" y="5214937"/>
            <a:ext cx="501650" cy="471487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575</a:t>
            </a:r>
            <a:endParaRPr/>
          </a:p>
        </p:txBody>
      </p:sp>
      <p:cxnSp>
        <p:nvCxnSpPr>
          <p:cNvPr id="1930" name="Google Shape;1930;p80"/>
          <p:cNvCxnSpPr/>
          <p:nvPr/>
        </p:nvCxnSpPr>
        <p:spPr>
          <a:xfrm flipH="1">
            <a:off x="2722562" y="2111375"/>
            <a:ext cx="1846262" cy="6651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931" name="Google Shape;1931;p80"/>
          <p:cNvCxnSpPr/>
          <p:nvPr/>
        </p:nvCxnSpPr>
        <p:spPr>
          <a:xfrm>
            <a:off x="4602162" y="2111375"/>
            <a:ext cx="1778000" cy="6651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932" name="Google Shape;1932;p80"/>
          <p:cNvCxnSpPr/>
          <p:nvPr/>
        </p:nvCxnSpPr>
        <p:spPr>
          <a:xfrm flipH="1">
            <a:off x="1751012" y="3346450"/>
            <a:ext cx="973137" cy="5064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933" name="Google Shape;1933;p80"/>
          <p:cNvCxnSpPr/>
          <p:nvPr/>
        </p:nvCxnSpPr>
        <p:spPr>
          <a:xfrm>
            <a:off x="2722562" y="3346450"/>
            <a:ext cx="1008062" cy="5064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934" name="Google Shape;1934;p80"/>
          <p:cNvCxnSpPr/>
          <p:nvPr/>
        </p:nvCxnSpPr>
        <p:spPr>
          <a:xfrm flipH="1">
            <a:off x="5407025" y="3346450"/>
            <a:ext cx="1006475" cy="5064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935" name="Google Shape;1935;p80"/>
          <p:cNvCxnSpPr/>
          <p:nvPr/>
        </p:nvCxnSpPr>
        <p:spPr>
          <a:xfrm>
            <a:off x="6446837" y="3346450"/>
            <a:ext cx="939800" cy="5381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1936" name="Google Shape;1936;p80"/>
          <p:cNvSpPr txBox="1"/>
          <p:nvPr/>
        </p:nvSpPr>
        <p:spPr>
          <a:xfrm>
            <a:off x="6653212" y="5162550"/>
            <a:ext cx="500062" cy="471487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750</a:t>
            </a:r>
            <a:endParaRPr/>
          </a:p>
        </p:txBody>
      </p:sp>
      <p:sp>
        <p:nvSpPr>
          <p:cNvPr id="1937" name="Google Shape;1937;p80"/>
          <p:cNvSpPr txBox="1"/>
          <p:nvPr/>
        </p:nvSpPr>
        <p:spPr>
          <a:xfrm>
            <a:off x="7653337" y="5162550"/>
            <a:ext cx="500062" cy="471487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850</a:t>
            </a:r>
            <a:endParaRPr/>
          </a:p>
        </p:txBody>
      </p:sp>
      <p:sp>
        <p:nvSpPr>
          <p:cNvPr id="1938" name="Google Shape;1938;p80"/>
          <p:cNvSpPr txBox="1"/>
          <p:nvPr/>
        </p:nvSpPr>
        <p:spPr>
          <a:xfrm>
            <a:off x="7350125" y="6103937"/>
            <a:ext cx="501650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825</a:t>
            </a:r>
            <a:endParaRPr/>
          </a:p>
        </p:txBody>
      </p:sp>
      <p:cxnSp>
        <p:nvCxnSpPr>
          <p:cNvPr id="1939" name="Google Shape;1939;p80"/>
          <p:cNvCxnSpPr/>
          <p:nvPr/>
        </p:nvCxnSpPr>
        <p:spPr>
          <a:xfrm flipH="1">
            <a:off x="1247775" y="4465637"/>
            <a:ext cx="503237" cy="6969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940" name="Google Shape;1940;p80"/>
          <p:cNvCxnSpPr/>
          <p:nvPr/>
        </p:nvCxnSpPr>
        <p:spPr>
          <a:xfrm>
            <a:off x="1784350" y="4497387"/>
            <a:ext cx="469900" cy="6651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941" name="Google Shape;1941;p80"/>
          <p:cNvCxnSpPr/>
          <p:nvPr/>
        </p:nvCxnSpPr>
        <p:spPr>
          <a:xfrm flipH="1">
            <a:off x="4870450" y="4465637"/>
            <a:ext cx="536575" cy="6969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942" name="Google Shape;1942;p80"/>
          <p:cNvCxnSpPr/>
          <p:nvPr/>
        </p:nvCxnSpPr>
        <p:spPr>
          <a:xfrm flipH="1">
            <a:off x="6916737" y="4465637"/>
            <a:ext cx="503237" cy="6651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943" name="Google Shape;1943;p80"/>
          <p:cNvCxnSpPr/>
          <p:nvPr/>
        </p:nvCxnSpPr>
        <p:spPr>
          <a:xfrm>
            <a:off x="7453312" y="4497387"/>
            <a:ext cx="469900" cy="6334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1944" name="Google Shape;1944;p80"/>
          <p:cNvCxnSpPr/>
          <p:nvPr/>
        </p:nvCxnSpPr>
        <p:spPr>
          <a:xfrm flipH="1">
            <a:off x="7586662" y="5640387"/>
            <a:ext cx="336550" cy="4127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1945" name="Google Shape;1945;p80"/>
          <p:cNvSpPr txBox="1"/>
          <p:nvPr/>
        </p:nvSpPr>
        <p:spPr>
          <a:xfrm>
            <a:off x="0" y="6099175"/>
            <a:ext cx="4953000" cy="758825"/>
          </a:xfrm>
          <a:prstGeom prst="rect">
            <a:avLst/>
          </a:prstGeom>
          <a:solidFill>
            <a:srgbClr val="FAA4F8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73150" spcFirstLastPara="1" rIns="5485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done!  Not only is the tree still intact, it is still a Binary Search Tree.</a:t>
            </a:r>
            <a:endParaRPr/>
          </a:p>
        </p:txBody>
      </p:sp>
      <p:sp>
        <p:nvSpPr>
          <p:cNvPr id="1946" name="Google Shape;1946;p80"/>
          <p:cNvSpPr txBox="1"/>
          <p:nvPr/>
        </p:nvSpPr>
        <p:spPr>
          <a:xfrm>
            <a:off x="4343400" y="1600200"/>
            <a:ext cx="500062" cy="473075"/>
          </a:xfrm>
          <a:prstGeom prst="rect">
            <a:avLst/>
          </a:prstGeom>
          <a:solidFill>
            <a:srgbClr val="00FFCC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550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81"/>
          <p:cNvSpPr txBox="1"/>
          <p:nvPr/>
        </p:nvSpPr>
        <p:spPr>
          <a:xfrm>
            <a:off x="0" y="0"/>
            <a:ext cx="9144000" cy="6853237"/>
          </a:xfrm>
          <a:prstGeom prst="rect">
            <a:avLst/>
          </a:prstGeom>
          <a:solidFill>
            <a:srgbClr val="FFFF99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Java3511.java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This program sets the stage for the &lt;DeleteDemo&gt; class.  In this program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the classes and methods used to create and display the BST that will be used for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the deletion program are shown first.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java.util.*;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Java3511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 args[])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int list[] = {400,200,600,100,300,500,700};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DeleteDemo tree = new DeleteDemo(list);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System.out.println("\n\nTree before deleting any node");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tree.levelTraverse();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System.out.println("\n\n");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DeleteDemo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private TreeNode root;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DeleteDemo(int[] list)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root = createBST(list);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</p:txBody>
      </p:sp>
      <p:pic>
        <p:nvPicPr>
          <p:cNvPr id="1952" name="Google Shape;1952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0" y="3581400"/>
            <a:ext cx="518160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p82"/>
          <p:cNvSpPr txBox="1"/>
          <p:nvPr>
            <p:ph type="title"/>
          </p:nvPr>
        </p:nvSpPr>
        <p:spPr>
          <a:xfrm>
            <a:off x="0" y="228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Reference Warning Again</a:t>
            </a:r>
            <a:endParaRPr/>
          </a:p>
        </p:txBody>
      </p:sp>
      <p:sp>
        <p:nvSpPr>
          <p:cNvPr id="1958" name="Google Shape;1958;p82"/>
          <p:cNvSpPr txBox="1"/>
          <p:nvPr/>
        </p:nvSpPr>
        <p:spPr>
          <a:xfrm>
            <a:off x="609600" y="1628775"/>
            <a:ext cx="7924800" cy="2155825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 draw pictures anytime that you execute code of some linked data structure.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very easy to miss a link somewhere that will freeze up the program.</a:t>
            </a:r>
            <a:endParaRPr/>
          </a:p>
        </p:txBody>
      </p:sp>
      <p:pic>
        <p:nvPicPr>
          <p:cNvPr descr="MMj03368600000[1]" id="1959" name="Google Shape;1959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2512" y="0"/>
            <a:ext cx="471487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Mj03368600000[1]" id="1960" name="Google Shape;1960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0"/>
            <a:ext cx="471487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Mj03368600000[1]" id="1961" name="Google Shape;1961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912" y="0"/>
            <a:ext cx="471487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Mj03368600000[1]" id="1962" name="Google Shape;1962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1487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MAG00293_0000[1]" id="1963" name="Google Shape;1963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6600" y="4038600"/>
            <a:ext cx="2290762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83"/>
          <p:cNvSpPr txBox="1"/>
          <p:nvPr/>
        </p:nvSpPr>
        <p:spPr>
          <a:xfrm>
            <a:off x="0" y="0"/>
            <a:ext cx="9144000" cy="6859587"/>
          </a:xfrm>
          <a:prstGeom prst="rect">
            <a:avLst/>
          </a:prstGeom>
          <a:solidFill>
            <a:srgbClr val="FFFF99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Java3512.java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This program tests the DeleteDemo class, which creates a binary search tree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and tests every possible delete scenario.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java.util.*;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Java3512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 args[])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int list[] = {400,200,600,100,300,500,700};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DeleteDemo tree = new DeleteDemo(list);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System.out.println("\n\nTree before deleting any node");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tree.levelTraverse();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System.out.println("\n\nDeleting Non-Existing Node 800");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tree.deleteNode(800);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tree.levelTraverse();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System.out.println("\n\nDeleting Leaf Node 100");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tree.deleteNode(100);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tree.levelTraverse();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System.out.println("\n\nDeleting Single-Child Parent Node 200");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tree.deleteNode(200);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tree.levelTraverse();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System.out.println("\n\nDeleting Double-Child Parent Node 600");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tree.deleteNode(600);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tree.levelTraverse();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System.out.println("\n\nDeleting Root Node 400");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tree.deleteNode(400);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tree.levelTraverse();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System.out.println("\n\nDeleting Nodes 500 and 700");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tree.deleteNode(500);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tree.deleteNode(700);		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tree.levelTraverse();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System.out.println("\n\nDeleting Single Node Root 300");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tree.deleteNode(300);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tree.levelTraverse();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System.out.println("\n\n");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1969" name="Google Shape;1969;p83"/>
          <p:cNvSpPr/>
          <p:nvPr/>
        </p:nvSpPr>
        <p:spPr>
          <a:xfrm>
            <a:off x="2133600" y="609600"/>
            <a:ext cx="3429000" cy="533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deleteNode methods  on the next few slides </a:t>
            </a:r>
          </a:p>
        </p:txBody>
      </p:sp>
      <p:pic>
        <p:nvPicPr>
          <p:cNvPr id="1970" name="Google Shape;1970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800" y="0"/>
            <a:ext cx="35052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84"/>
          <p:cNvSpPr txBox="1"/>
          <p:nvPr/>
        </p:nvSpPr>
        <p:spPr>
          <a:xfrm>
            <a:off x="0" y="0"/>
            <a:ext cx="9144000" cy="6853237"/>
          </a:xfrm>
          <a:prstGeom prst="rect">
            <a:avLst/>
          </a:prstGeom>
          <a:solidFill>
            <a:srgbClr val="FFFF99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void deleteNode(int item)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(root != null)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TreeNode p = root;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TreeNode temp = root;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while (p != null &amp;&amp; p.getValue() != item)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temp = 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if (p.getValue() &gt; item)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p = p.getLeft();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p = p.getRight();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(p != null &amp;&amp; p.getValue() == item)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if (p.getLeft() == null &amp;&amp; p.getRight() == null)		// must be a leaf node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deleteLeaf(p,temp);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else if (p.getLeft() == null || p.getRight() == null)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deleteParent1(p,temp); 	// must be a parent with one child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deleteParent2(p);			// must be a parent with two children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85"/>
          <p:cNvSpPr txBox="1"/>
          <p:nvPr/>
        </p:nvSpPr>
        <p:spPr>
          <a:xfrm>
            <a:off x="0" y="0"/>
            <a:ext cx="9144000" cy="6856412"/>
          </a:xfrm>
          <a:prstGeom prst="rect">
            <a:avLst/>
          </a:prstGeom>
          <a:solidFill>
            <a:srgbClr val="FFFF99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void deleteLeaf(TreeNode p, TreeNode temp)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(p == temp)		// one-node tree and leaf is also root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root = null;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else 					// multi-node tree with regular leaf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(temp.getLeft() == p)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temp.setLeft(null);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else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temp.setRight(null);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pic>
        <p:nvPicPr>
          <p:cNvPr descr="j0196060" id="1981" name="Google Shape;1981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3810000"/>
            <a:ext cx="1830387" cy="12112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298897" id="1982" name="Google Shape;1982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6600" y="4953000"/>
            <a:ext cx="1806575" cy="15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86"/>
          <p:cNvSpPr txBox="1"/>
          <p:nvPr/>
        </p:nvSpPr>
        <p:spPr>
          <a:xfrm>
            <a:off x="0" y="0"/>
            <a:ext cx="9144000" cy="6851650"/>
          </a:xfrm>
          <a:prstGeom prst="rect">
            <a:avLst/>
          </a:prstGeom>
          <a:solidFill>
            <a:srgbClr val="FFFF99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rPr b="1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void deleteParent1(TreeNode p, TreeNode temp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rPr b="1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rPr b="1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(p == temp)		// must delete root with one child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rPr b="1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rPr b="1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(p.getLeft() ==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rPr b="1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root = root.getRight();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rPr b="1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rPr b="1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root = root.getLeft();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rPr b="1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rPr b="1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rPr b="1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rPr b="1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(temp.getLeft() == 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rPr b="1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if (p.getLeft() ==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rPr b="1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temp.setLeft(p.getRight());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rPr b="1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rPr b="1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temp.setLeft(p.getLeft());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rPr b="1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rPr b="1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if (p.getLeft() ==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rPr b="1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temp.setRight(p.getRight());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rPr b="1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rPr b="1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temp.setRight(p.getLeft());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rPr b="1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rPr b="1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pic>
        <p:nvPicPr>
          <p:cNvPr descr="j0282216" id="1988" name="Google Shape;1988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0" y="2057400"/>
            <a:ext cx="2819400" cy="144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p87"/>
          <p:cNvSpPr txBox="1"/>
          <p:nvPr/>
        </p:nvSpPr>
        <p:spPr>
          <a:xfrm>
            <a:off x="0" y="0"/>
            <a:ext cx="9144000" cy="6853237"/>
          </a:xfrm>
          <a:prstGeom prst="rect">
            <a:avLst/>
          </a:prstGeom>
          <a:solidFill>
            <a:srgbClr val="FFFF99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void deleteParent2(TreeNode 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TreeNode temp1 = p.getLeft();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TreeNode temp2 = 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while (temp1.getRight() !=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temp2 = temp1;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temp1 = temp1.getRight();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p.setValue(temp1.getValue());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(p == temp2)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temp2.setLeft(temp1.getLeft());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temp2.setRight(temp1.getLeft());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94" name="Google Shape;1994;p87"/>
          <p:cNvGrpSpPr/>
          <p:nvPr/>
        </p:nvGrpSpPr>
        <p:grpSpPr>
          <a:xfrm>
            <a:off x="5181600" y="2286000"/>
            <a:ext cx="3810000" cy="1600200"/>
            <a:chOff x="2928" y="1296"/>
            <a:chExt cx="2832" cy="913"/>
          </a:xfrm>
        </p:grpSpPr>
        <p:pic>
          <p:nvPicPr>
            <p:cNvPr descr="j0282216" id="1995" name="Google Shape;1995;p8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28" y="1296"/>
              <a:ext cx="1776" cy="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j0282216" id="1996" name="Google Shape;1996;p87"/>
            <p:cNvPicPr preferRelativeResize="0"/>
            <p:nvPr/>
          </p:nvPicPr>
          <p:blipFill rotWithShape="1">
            <a:blip r:embed="rId4">
              <a:alphaModFix/>
            </a:blip>
            <a:srcRect b="0" l="0" r="37837" t="0"/>
            <a:stretch/>
          </p:blipFill>
          <p:spPr>
            <a:xfrm flipH="1">
              <a:off x="4656" y="1296"/>
              <a:ext cx="1104" cy="9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7" name="Google Shape;1997;p87"/>
            <p:cNvSpPr txBox="1"/>
            <p:nvPr/>
          </p:nvSpPr>
          <p:spPr>
            <a:xfrm>
              <a:off x="4608" y="1968"/>
              <a:ext cx="240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88"/>
          <p:cNvSpPr txBox="1"/>
          <p:nvPr/>
        </p:nvSpPr>
        <p:spPr>
          <a:xfrm>
            <a:off x="533400" y="1628775"/>
            <a:ext cx="8153400" cy="1611312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Thorough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understanding of binary trees is a prerequisite for success on the AP Computer Science AB examination.</a:t>
            </a:r>
            <a:endParaRPr/>
          </a:p>
        </p:txBody>
      </p:sp>
      <p:pic>
        <p:nvPicPr>
          <p:cNvPr descr="MMAG00293_0000[1]" id="2003" name="Google Shape;2003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4038600"/>
            <a:ext cx="2290762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4" name="Google Shape;2004;p88"/>
          <p:cNvSpPr txBox="1"/>
          <p:nvPr>
            <p:ph type="title"/>
          </p:nvPr>
        </p:nvSpPr>
        <p:spPr>
          <a:xfrm>
            <a:off x="0" y="0"/>
            <a:ext cx="9144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 Black"/>
              <a:buNone/>
            </a:pPr>
            <a:r>
              <a:rPr b="0" i="0" lang="en-US" sz="5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AP Exam Alert</a:t>
            </a:r>
            <a:endParaRPr/>
          </a:p>
        </p:txBody>
      </p:sp>
      <p:pic>
        <p:nvPicPr>
          <p:cNvPr descr="MMj03368600000[1]" id="2005" name="Google Shape;2005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72512" y="76200"/>
            <a:ext cx="471487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Mj03368600000[1]" id="2006" name="Google Shape;2006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76200"/>
            <a:ext cx="471487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Mj03368600000[1]" id="2007" name="Google Shape;2007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912" y="76200"/>
            <a:ext cx="471487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Mj03368600000[1]" id="2008" name="Google Shape;2008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76200"/>
            <a:ext cx="471487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Mj03368600000[1]" id="2009" name="Google Shape;2009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76200"/>
            <a:ext cx="471487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Mj03368600000[1]" id="2010" name="Google Shape;2010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112" y="76200"/>
            <a:ext cx="471487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</p:bgPr>
    </p:bg>
    <p:spTree>
      <p:nvGrpSpPr>
        <p:cNvPr id="2014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p89"/>
          <p:cNvSpPr/>
          <p:nvPr/>
        </p:nvSpPr>
        <p:spPr>
          <a:xfrm>
            <a:off x="381000" y="3048000"/>
            <a:ext cx="8382000" cy="3581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chemeClr val="lt1"/>
                    </a:gs>
                    <a:gs pos="100000">
                      <a:srgbClr val="00FF00"/>
                    </a:gs>
                  </a:gsLst>
                  <a:lin ang="5400000" scaled="0"/>
                </a:gradFill>
                <a:latin typeface="Impact"/>
              </a:rPr>
              <a:t>of Binary Trees </a:t>
            </a:r>
          </a:p>
        </p:txBody>
      </p:sp>
      <p:sp>
        <p:nvSpPr>
          <p:cNvPr id="2016" name="Google Shape;2016;p89"/>
          <p:cNvSpPr/>
          <p:nvPr/>
        </p:nvSpPr>
        <p:spPr>
          <a:xfrm>
            <a:off x="381000" y="228600"/>
            <a:ext cx="8382000" cy="3581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chemeClr val="lt1"/>
                    </a:gs>
                    <a:gs pos="100000">
                      <a:srgbClr val="00FF00"/>
                    </a:gs>
                  </a:gsLst>
                  <a:lin ang="5400000" scaled="0"/>
                </a:gradFill>
                <a:latin typeface="Impact"/>
              </a:rPr>
              <a:t>Different Types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9"/>
          <p:cNvSpPr txBox="1"/>
          <p:nvPr>
            <p:ph type="title"/>
          </p:nvPr>
        </p:nvSpPr>
        <p:spPr>
          <a:xfrm>
            <a:off x="0" y="0"/>
            <a:ext cx="9067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 Narrow"/>
              <a:buNone/>
            </a:pPr>
            <a:r>
              <a:rPr b="1" i="0" lang="en-US" sz="43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Binary Tree Vocabulary</a:t>
            </a:r>
            <a:r>
              <a:rPr b="1" i="0" lang="en-US" sz="4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0" i="0" lang="en-US" sz="43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Parents</a:t>
            </a:r>
            <a:endParaRPr/>
          </a:p>
        </p:txBody>
      </p:sp>
      <p:graphicFrame>
        <p:nvGraphicFramePr>
          <p:cNvPr id="289" name="Google Shape;289;p9"/>
          <p:cNvGraphicFramePr/>
          <p:nvPr/>
        </p:nvGraphicFramePr>
        <p:xfrm>
          <a:off x="3962400" y="3471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90" name="Google Shape;290;p9"/>
          <p:cNvSpPr txBox="1"/>
          <p:nvPr/>
        </p:nvSpPr>
        <p:spPr>
          <a:xfrm>
            <a:off x="381000" y="1143000"/>
            <a:ext cx="8077200" cy="1354137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N1 is the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parent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N2 and N3.  Even though N2 is a </a:t>
            </a:r>
            <a:r>
              <a:rPr b="1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child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N1, it is at the same time the </a:t>
            </a:r>
            <a:r>
              <a:rPr b="1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parent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N4 and N5.  Likewise, N3 is the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parent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N6 and N7.</a:t>
            </a:r>
            <a:endParaRPr/>
          </a:p>
        </p:txBody>
      </p:sp>
      <p:graphicFrame>
        <p:nvGraphicFramePr>
          <p:cNvPr id="291" name="Google Shape;291;p9"/>
          <p:cNvGraphicFramePr/>
          <p:nvPr/>
        </p:nvGraphicFramePr>
        <p:xfrm>
          <a:off x="1676400" y="45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2" name="Google Shape;292;p9"/>
          <p:cNvGraphicFramePr/>
          <p:nvPr/>
        </p:nvGraphicFramePr>
        <p:xfrm>
          <a:off x="2286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3" name="Google Shape;293;p9"/>
          <p:cNvGraphicFramePr/>
          <p:nvPr/>
        </p:nvGraphicFramePr>
        <p:xfrm>
          <a:off x="31242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4" name="Google Shape;294;p9"/>
          <p:cNvGraphicFramePr/>
          <p:nvPr/>
        </p:nvGraphicFramePr>
        <p:xfrm>
          <a:off x="48006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5" name="Google Shape;295;p9"/>
          <p:cNvGraphicFramePr/>
          <p:nvPr/>
        </p:nvGraphicFramePr>
        <p:xfrm>
          <a:off x="76962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6" name="Google Shape;296;p9"/>
          <p:cNvGraphicFramePr/>
          <p:nvPr/>
        </p:nvGraphicFramePr>
        <p:xfrm>
          <a:off x="6248400" y="45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cxnSp>
        <p:nvCxnSpPr>
          <p:cNvPr id="297" name="Google Shape;297;p9"/>
          <p:cNvCxnSpPr/>
          <p:nvPr/>
        </p:nvCxnSpPr>
        <p:spPr>
          <a:xfrm flipH="1">
            <a:off x="2971800" y="38100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8" name="Google Shape;298;p9"/>
          <p:cNvCxnSpPr/>
          <p:nvPr/>
        </p:nvCxnSpPr>
        <p:spPr>
          <a:xfrm>
            <a:off x="5105400" y="38100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9" name="Google Shape;299;p9"/>
          <p:cNvCxnSpPr/>
          <p:nvPr/>
        </p:nvCxnSpPr>
        <p:spPr>
          <a:xfrm flipH="1">
            <a:off x="8382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00" name="Google Shape;300;p9"/>
          <p:cNvCxnSpPr/>
          <p:nvPr/>
        </p:nvCxnSpPr>
        <p:spPr>
          <a:xfrm flipH="1">
            <a:off x="54102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01" name="Google Shape;301;p9"/>
          <p:cNvCxnSpPr/>
          <p:nvPr/>
        </p:nvCxnSpPr>
        <p:spPr>
          <a:xfrm>
            <a:off x="73914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02" name="Google Shape;302;p9"/>
          <p:cNvCxnSpPr/>
          <p:nvPr/>
        </p:nvCxnSpPr>
        <p:spPr>
          <a:xfrm>
            <a:off x="28194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03" name="Google Shape;303;p9"/>
          <p:cNvCxnSpPr/>
          <p:nvPr/>
        </p:nvCxnSpPr>
        <p:spPr>
          <a:xfrm flipH="1">
            <a:off x="2286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4" name="Google Shape;304;p9"/>
          <p:cNvCxnSpPr/>
          <p:nvPr/>
        </p:nvCxnSpPr>
        <p:spPr>
          <a:xfrm flipH="1">
            <a:off x="1219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5" name="Google Shape;305;p9"/>
          <p:cNvCxnSpPr/>
          <p:nvPr/>
        </p:nvCxnSpPr>
        <p:spPr>
          <a:xfrm flipH="1">
            <a:off x="3124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6" name="Google Shape;306;p9"/>
          <p:cNvCxnSpPr/>
          <p:nvPr/>
        </p:nvCxnSpPr>
        <p:spPr>
          <a:xfrm flipH="1">
            <a:off x="41148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7" name="Google Shape;307;p9"/>
          <p:cNvCxnSpPr/>
          <p:nvPr/>
        </p:nvCxnSpPr>
        <p:spPr>
          <a:xfrm flipH="1">
            <a:off x="48006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8" name="Google Shape;308;p9"/>
          <p:cNvCxnSpPr/>
          <p:nvPr/>
        </p:nvCxnSpPr>
        <p:spPr>
          <a:xfrm flipH="1">
            <a:off x="5791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9" name="Google Shape;309;p9"/>
          <p:cNvCxnSpPr/>
          <p:nvPr/>
        </p:nvCxnSpPr>
        <p:spPr>
          <a:xfrm flipH="1">
            <a:off x="7696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0" name="Google Shape;310;p9"/>
          <p:cNvCxnSpPr/>
          <p:nvPr/>
        </p:nvCxnSpPr>
        <p:spPr>
          <a:xfrm flipH="1">
            <a:off x="86868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j0324612" id="311" name="Google Shape;31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437" y="2605087"/>
            <a:ext cx="1452562" cy="18145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324642" id="312" name="Google Shape;31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7000" y="2605087"/>
            <a:ext cx="1758950" cy="1814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0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21" name="Google Shape;2021;p90"/>
          <p:cNvCxnSpPr/>
          <p:nvPr/>
        </p:nvCxnSpPr>
        <p:spPr>
          <a:xfrm flipH="1">
            <a:off x="2971800" y="38100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22" name="Google Shape;2022;p90"/>
          <p:cNvCxnSpPr/>
          <p:nvPr/>
        </p:nvCxnSpPr>
        <p:spPr>
          <a:xfrm>
            <a:off x="5105400" y="38100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23" name="Google Shape;2023;p90"/>
          <p:cNvCxnSpPr/>
          <p:nvPr/>
        </p:nvCxnSpPr>
        <p:spPr>
          <a:xfrm flipH="1">
            <a:off x="8382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24" name="Google Shape;2024;p90"/>
          <p:cNvCxnSpPr/>
          <p:nvPr/>
        </p:nvCxnSpPr>
        <p:spPr>
          <a:xfrm flipH="1">
            <a:off x="54102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25" name="Google Shape;2025;p90"/>
          <p:cNvCxnSpPr/>
          <p:nvPr/>
        </p:nvCxnSpPr>
        <p:spPr>
          <a:xfrm>
            <a:off x="73914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26" name="Google Shape;2026;p90"/>
          <p:cNvCxnSpPr/>
          <p:nvPr/>
        </p:nvCxnSpPr>
        <p:spPr>
          <a:xfrm>
            <a:off x="28194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27" name="Google Shape;2027;p90"/>
          <p:cNvCxnSpPr/>
          <p:nvPr/>
        </p:nvCxnSpPr>
        <p:spPr>
          <a:xfrm>
            <a:off x="2330450" y="5181600"/>
            <a:ext cx="0" cy="6858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28" name="Google Shape;2028;p90"/>
          <p:cNvCxnSpPr/>
          <p:nvPr/>
        </p:nvCxnSpPr>
        <p:spPr>
          <a:xfrm>
            <a:off x="6902450" y="5181600"/>
            <a:ext cx="0" cy="6858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29" name="Google Shape;2029;p90"/>
          <p:cNvSpPr txBox="1"/>
          <p:nvPr>
            <p:ph type="title"/>
          </p:nvPr>
        </p:nvSpPr>
        <p:spPr>
          <a:xfrm>
            <a:off x="0" y="0"/>
            <a:ext cx="9067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Trees</a:t>
            </a:r>
            <a:endParaRPr/>
          </a:p>
        </p:txBody>
      </p:sp>
      <p:graphicFrame>
        <p:nvGraphicFramePr>
          <p:cNvPr id="2030" name="Google Shape;2030;p90"/>
          <p:cNvGraphicFramePr/>
          <p:nvPr/>
        </p:nvGraphicFramePr>
        <p:xfrm>
          <a:off x="3962400" y="345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12954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sp>
        <p:nvSpPr>
          <p:cNvPr id="2031" name="Google Shape;2031;p90"/>
          <p:cNvSpPr txBox="1"/>
          <p:nvPr/>
        </p:nvSpPr>
        <p:spPr>
          <a:xfrm>
            <a:off x="381000" y="1066800"/>
            <a:ext cx="8382000" cy="1857375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tree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data structure that starts with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root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node that can be linked to 1 or more additional nodes.  Furthermore, each node can be linked to one or more additional nodes.</a:t>
            </a:r>
            <a:endParaRPr/>
          </a:p>
        </p:txBody>
      </p:sp>
      <p:graphicFrame>
        <p:nvGraphicFramePr>
          <p:cNvPr id="2032" name="Google Shape;2032;p90"/>
          <p:cNvGraphicFramePr/>
          <p:nvPr/>
        </p:nvGraphicFramePr>
        <p:xfrm>
          <a:off x="1676400" y="45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12954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3" name="Google Shape;2033;p90"/>
          <p:cNvGraphicFramePr/>
          <p:nvPr/>
        </p:nvGraphicFramePr>
        <p:xfrm>
          <a:off x="2286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12954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4" name="Google Shape;2034;p90"/>
          <p:cNvGraphicFramePr/>
          <p:nvPr/>
        </p:nvGraphicFramePr>
        <p:xfrm>
          <a:off x="16764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12954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5" name="Google Shape;2035;p90"/>
          <p:cNvGraphicFramePr/>
          <p:nvPr/>
        </p:nvGraphicFramePr>
        <p:xfrm>
          <a:off x="31242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12954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6" name="Google Shape;2036;p90"/>
          <p:cNvGraphicFramePr/>
          <p:nvPr/>
        </p:nvGraphicFramePr>
        <p:xfrm>
          <a:off x="48006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12954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7" name="Google Shape;2037;p90"/>
          <p:cNvGraphicFramePr/>
          <p:nvPr/>
        </p:nvGraphicFramePr>
        <p:xfrm>
          <a:off x="62484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12954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8" name="Google Shape;2038;p90"/>
          <p:cNvGraphicFramePr/>
          <p:nvPr/>
        </p:nvGraphicFramePr>
        <p:xfrm>
          <a:off x="76962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12954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N9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9" name="Google Shape;2039;p90"/>
          <p:cNvGraphicFramePr/>
          <p:nvPr/>
        </p:nvGraphicFramePr>
        <p:xfrm>
          <a:off x="6248400" y="45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12192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  <p:sp>
        <p:nvSpPr>
          <p:cNvPr id="2040" name="Google Shape;2040;p90"/>
          <p:cNvSpPr/>
          <p:nvPr/>
        </p:nvSpPr>
        <p:spPr>
          <a:xfrm>
            <a:off x="1419225" y="3276600"/>
            <a:ext cx="1400175" cy="609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Root </a:t>
            </a:r>
          </a:p>
        </p:txBody>
      </p:sp>
      <p:cxnSp>
        <p:nvCxnSpPr>
          <p:cNvPr id="2041" name="Google Shape;2041;p90"/>
          <p:cNvCxnSpPr/>
          <p:nvPr/>
        </p:nvCxnSpPr>
        <p:spPr>
          <a:xfrm>
            <a:off x="2971800" y="35814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descr="j0174823" id="2042" name="Google Shape;2042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11337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229175" id="2043" name="Google Shape;2043;p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61300" y="1587"/>
            <a:ext cx="1282700" cy="19796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232423" id="2044" name="Google Shape;2044;p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0975" y="4230687"/>
            <a:ext cx="1343025" cy="1636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8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p91"/>
          <p:cNvSpPr txBox="1"/>
          <p:nvPr>
            <p:ph type="title"/>
          </p:nvPr>
        </p:nvSpPr>
        <p:spPr>
          <a:xfrm>
            <a:off x="0" y="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Binary Trees</a:t>
            </a:r>
            <a:endParaRPr/>
          </a:p>
        </p:txBody>
      </p:sp>
      <p:graphicFrame>
        <p:nvGraphicFramePr>
          <p:cNvPr id="2050" name="Google Shape;2050;p91"/>
          <p:cNvGraphicFramePr/>
          <p:nvPr/>
        </p:nvGraphicFramePr>
        <p:xfrm>
          <a:off x="3962400" y="3471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051" name="Google Shape;2051;p91"/>
          <p:cNvSpPr txBox="1"/>
          <p:nvPr/>
        </p:nvSpPr>
        <p:spPr>
          <a:xfrm>
            <a:off x="0" y="1143000"/>
            <a:ext cx="6553200" cy="1857375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binary tree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b="0" i="1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tree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structure, in which each node can be linked to no more than </a:t>
            </a:r>
            <a:r>
              <a:rPr b="1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other nodes, called </a:t>
            </a:r>
            <a:r>
              <a:rPr b="0" i="1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left child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2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right child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aphicFrame>
        <p:nvGraphicFramePr>
          <p:cNvPr id="2052" name="Google Shape;2052;p91"/>
          <p:cNvGraphicFramePr/>
          <p:nvPr/>
        </p:nvGraphicFramePr>
        <p:xfrm>
          <a:off x="1676400" y="45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3" name="Google Shape;2053;p91"/>
          <p:cNvGraphicFramePr/>
          <p:nvPr/>
        </p:nvGraphicFramePr>
        <p:xfrm>
          <a:off x="2286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4" name="Google Shape;2054;p91"/>
          <p:cNvGraphicFramePr/>
          <p:nvPr/>
        </p:nvGraphicFramePr>
        <p:xfrm>
          <a:off x="31242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5" name="Google Shape;2055;p91"/>
          <p:cNvGraphicFramePr/>
          <p:nvPr/>
        </p:nvGraphicFramePr>
        <p:xfrm>
          <a:off x="48006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6" name="Google Shape;2056;p91"/>
          <p:cNvGraphicFramePr/>
          <p:nvPr/>
        </p:nvGraphicFramePr>
        <p:xfrm>
          <a:off x="76962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7" name="Google Shape;2057;p91"/>
          <p:cNvGraphicFramePr/>
          <p:nvPr/>
        </p:nvGraphicFramePr>
        <p:xfrm>
          <a:off x="6248400" y="45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cxnSp>
        <p:nvCxnSpPr>
          <p:cNvPr id="2058" name="Google Shape;2058;p91"/>
          <p:cNvCxnSpPr/>
          <p:nvPr/>
        </p:nvCxnSpPr>
        <p:spPr>
          <a:xfrm flipH="1">
            <a:off x="2971800" y="38100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59" name="Google Shape;2059;p91"/>
          <p:cNvCxnSpPr/>
          <p:nvPr/>
        </p:nvCxnSpPr>
        <p:spPr>
          <a:xfrm>
            <a:off x="5105400" y="38100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60" name="Google Shape;2060;p91"/>
          <p:cNvCxnSpPr/>
          <p:nvPr/>
        </p:nvCxnSpPr>
        <p:spPr>
          <a:xfrm flipH="1">
            <a:off x="8382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61" name="Google Shape;2061;p91"/>
          <p:cNvCxnSpPr/>
          <p:nvPr/>
        </p:nvCxnSpPr>
        <p:spPr>
          <a:xfrm flipH="1">
            <a:off x="54102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62" name="Google Shape;2062;p91"/>
          <p:cNvCxnSpPr/>
          <p:nvPr/>
        </p:nvCxnSpPr>
        <p:spPr>
          <a:xfrm>
            <a:off x="73914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63" name="Google Shape;2063;p91"/>
          <p:cNvCxnSpPr/>
          <p:nvPr/>
        </p:nvCxnSpPr>
        <p:spPr>
          <a:xfrm>
            <a:off x="28194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64" name="Google Shape;2064;p91"/>
          <p:cNvSpPr/>
          <p:nvPr/>
        </p:nvSpPr>
        <p:spPr>
          <a:xfrm>
            <a:off x="1419225" y="3276600"/>
            <a:ext cx="1400175" cy="609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Root </a:t>
            </a:r>
          </a:p>
        </p:txBody>
      </p:sp>
      <p:cxnSp>
        <p:nvCxnSpPr>
          <p:cNvPr id="2065" name="Google Shape;2065;p91"/>
          <p:cNvCxnSpPr/>
          <p:nvPr/>
        </p:nvCxnSpPr>
        <p:spPr>
          <a:xfrm>
            <a:off x="2971800" y="35814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66" name="Google Shape;2066;p91"/>
          <p:cNvCxnSpPr/>
          <p:nvPr/>
        </p:nvCxnSpPr>
        <p:spPr>
          <a:xfrm flipH="1">
            <a:off x="2286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67" name="Google Shape;2067;p91"/>
          <p:cNvCxnSpPr/>
          <p:nvPr/>
        </p:nvCxnSpPr>
        <p:spPr>
          <a:xfrm flipH="1">
            <a:off x="1219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68" name="Google Shape;2068;p91"/>
          <p:cNvCxnSpPr/>
          <p:nvPr/>
        </p:nvCxnSpPr>
        <p:spPr>
          <a:xfrm flipH="1">
            <a:off x="3124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69" name="Google Shape;2069;p91"/>
          <p:cNvCxnSpPr/>
          <p:nvPr/>
        </p:nvCxnSpPr>
        <p:spPr>
          <a:xfrm flipH="1">
            <a:off x="41148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70" name="Google Shape;2070;p91"/>
          <p:cNvCxnSpPr/>
          <p:nvPr/>
        </p:nvCxnSpPr>
        <p:spPr>
          <a:xfrm flipH="1">
            <a:off x="48006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71" name="Google Shape;2071;p91"/>
          <p:cNvCxnSpPr/>
          <p:nvPr/>
        </p:nvCxnSpPr>
        <p:spPr>
          <a:xfrm flipH="1">
            <a:off x="5791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72" name="Google Shape;2072;p91"/>
          <p:cNvCxnSpPr/>
          <p:nvPr/>
        </p:nvCxnSpPr>
        <p:spPr>
          <a:xfrm flipH="1">
            <a:off x="7696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73" name="Google Shape;2073;p91"/>
          <p:cNvCxnSpPr/>
          <p:nvPr/>
        </p:nvCxnSpPr>
        <p:spPr>
          <a:xfrm flipH="1">
            <a:off x="86868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binarytree" id="2074" name="Google Shape;2074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2887" y="0"/>
            <a:ext cx="2551112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8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92"/>
          <p:cNvSpPr txBox="1"/>
          <p:nvPr>
            <p:ph type="title"/>
          </p:nvPr>
        </p:nvSpPr>
        <p:spPr>
          <a:xfrm>
            <a:off x="0" y="0"/>
            <a:ext cx="9067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Binary Expression Tree</a:t>
            </a:r>
            <a:endParaRPr/>
          </a:p>
        </p:txBody>
      </p:sp>
      <p:graphicFrame>
        <p:nvGraphicFramePr>
          <p:cNvPr id="2080" name="Google Shape;2080;p92"/>
          <p:cNvGraphicFramePr/>
          <p:nvPr/>
        </p:nvGraphicFramePr>
        <p:xfrm>
          <a:off x="3962400" y="3471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ourier New"/>
                        <a:buNone/>
                      </a:pPr>
                      <a:r>
                        <a:rPr b="1" i="0" lang="en-US" sz="3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081" name="Google Shape;2081;p92"/>
          <p:cNvSpPr txBox="1"/>
          <p:nvPr/>
        </p:nvSpPr>
        <p:spPr>
          <a:xfrm>
            <a:off x="381000" y="1143000"/>
            <a:ext cx="8305800" cy="1609725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binary expression tree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binary tree, in which each node contains an operand or operator of a mathematical expression.  Each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parent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node contains an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operator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each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leaf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contains an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operand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aphicFrame>
        <p:nvGraphicFramePr>
          <p:cNvPr id="2082" name="Google Shape;2082;p92"/>
          <p:cNvGraphicFramePr/>
          <p:nvPr/>
        </p:nvGraphicFramePr>
        <p:xfrm>
          <a:off x="1676400" y="45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ourier New"/>
                        <a:buNone/>
                      </a:pPr>
                      <a:r>
                        <a:rPr b="1" i="0" lang="en-US" sz="3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83" name="Google Shape;2083;p92"/>
          <p:cNvGraphicFramePr/>
          <p:nvPr/>
        </p:nvGraphicFramePr>
        <p:xfrm>
          <a:off x="2286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84" name="Google Shape;2084;p92"/>
          <p:cNvGraphicFramePr/>
          <p:nvPr/>
        </p:nvGraphicFramePr>
        <p:xfrm>
          <a:off x="31242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85" name="Google Shape;2085;p92"/>
          <p:cNvGraphicFramePr/>
          <p:nvPr/>
        </p:nvGraphicFramePr>
        <p:xfrm>
          <a:off x="48006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86" name="Google Shape;2086;p92"/>
          <p:cNvGraphicFramePr/>
          <p:nvPr/>
        </p:nvGraphicFramePr>
        <p:xfrm>
          <a:off x="76962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87" name="Google Shape;2087;p92"/>
          <p:cNvGraphicFramePr/>
          <p:nvPr/>
        </p:nvGraphicFramePr>
        <p:xfrm>
          <a:off x="6248400" y="45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ourier New"/>
                        <a:buNone/>
                      </a:pPr>
                      <a:r>
                        <a:rPr b="1" i="0" lang="en-US" sz="3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cxnSp>
        <p:nvCxnSpPr>
          <p:cNvPr id="2088" name="Google Shape;2088;p92"/>
          <p:cNvCxnSpPr/>
          <p:nvPr/>
        </p:nvCxnSpPr>
        <p:spPr>
          <a:xfrm flipH="1">
            <a:off x="2971800" y="38100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89" name="Google Shape;2089;p92"/>
          <p:cNvCxnSpPr/>
          <p:nvPr/>
        </p:nvCxnSpPr>
        <p:spPr>
          <a:xfrm>
            <a:off x="5105400" y="38100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90" name="Google Shape;2090;p92"/>
          <p:cNvCxnSpPr/>
          <p:nvPr/>
        </p:nvCxnSpPr>
        <p:spPr>
          <a:xfrm flipH="1">
            <a:off x="8382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91" name="Google Shape;2091;p92"/>
          <p:cNvCxnSpPr/>
          <p:nvPr/>
        </p:nvCxnSpPr>
        <p:spPr>
          <a:xfrm flipH="1">
            <a:off x="54102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92" name="Google Shape;2092;p92"/>
          <p:cNvCxnSpPr/>
          <p:nvPr/>
        </p:nvCxnSpPr>
        <p:spPr>
          <a:xfrm>
            <a:off x="73914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93" name="Google Shape;2093;p92"/>
          <p:cNvCxnSpPr/>
          <p:nvPr/>
        </p:nvCxnSpPr>
        <p:spPr>
          <a:xfrm>
            <a:off x="28194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94" name="Google Shape;2094;p92"/>
          <p:cNvCxnSpPr/>
          <p:nvPr/>
        </p:nvCxnSpPr>
        <p:spPr>
          <a:xfrm flipH="1">
            <a:off x="2286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95" name="Google Shape;2095;p92"/>
          <p:cNvCxnSpPr/>
          <p:nvPr/>
        </p:nvCxnSpPr>
        <p:spPr>
          <a:xfrm flipH="1">
            <a:off x="1219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96" name="Google Shape;2096;p92"/>
          <p:cNvCxnSpPr/>
          <p:nvPr/>
        </p:nvCxnSpPr>
        <p:spPr>
          <a:xfrm flipH="1">
            <a:off x="3124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97" name="Google Shape;2097;p92"/>
          <p:cNvCxnSpPr/>
          <p:nvPr/>
        </p:nvCxnSpPr>
        <p:spPr>
          <a:xfrm flipH="1">
            <a:off x="41148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98" name="Google Shape;2098;p92"/>
          <p:cNvCxnSpPr/>
          <p:nvPr/>
        </p:nvCxnSpPr>
        <p:spPr>
          <a:xfrm flipH="1">
            <a:off x="48006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99" name="Google Shape;2099;p92"/>
          <p:cNvCxnSpPr/>
          <p:nvPr/>
        </p:nvCxnSpPr>
        <p:spPr>
          <a:xfrm flipH="1">
            <a:off x="5791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00" name="Google Shape;2100;p92"/>
          <p:cNvCxnSpPr/>
          <p:nvPr/>
        </p:nvCxnSpPr>
        <p:spPr>
          <a:xfrm flipH="1">
            <a:off x="7696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01" name="Google Shape;2101;p92"/>
          <p:cNvCxnSpPr/>
          <p:nvPr/>
        </p:nvCxnSpPr>
        <p:spPr>
          <a:xfrm flipH="1">
            <a:off x="86868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5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p93"/>
          <p:cNvSpPr txBox="1"/>
          <p:nvPr>
            <p:ph type="title"/>
          </p:nvPr>
        </p:nvSpPr>
        <p:spPr>
          <a:xfrm>
            <a:off x="0" y="0"/>
            <a:ext cx="9067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Narrow"/>
              <a:buNone/>
            </a:pPr>
            <a:r>
              <a:rPr b="1" i="0" lang="en-US" sz="4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Binary Expression Tree Traversals</a:t>
            </a:r>
            <a:endParaRPr/>
          </a:p>
        </p:txBody>
      </p:sp>
      <p:graphicFrame>
        <p:nvGraphicFramePr>
          <p:cNvPr id="2107" name="Google Shape;2107;p93"/>
          <p:cNvGraphicFramePr/>
          <p:nvPr/>
        </p:nvGraphicFramePr>
        <p:xfrm>
          <a:off x="3962400" y="3471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ourier New"/>
                        <a:buNone/>
                      </a:pPr>
                      <a:r>
                        <a:rPr b="1" i="0" lang="en-US" sz="3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108" name="Google Shape;2108;p93"/>
          <p:cNvSpPr txBox="1"/>
          <p:nvPr/>
        </p:nvSpPr>
        <p:spPr>
          <a:xfrm>
            <a:off x="228600" y="1143000"/>
            <a:ext cx="8686800" cy="2125662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in-order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traversal displays  	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(A-B)*(C+D)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pre-order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traversal displays  	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post-order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traversal displays  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1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Look familiar?</a:t>
            </a:r>
            <a:endParaRPr/>
          </a:p>
        </p:txBody>
      </p:sp>
      <p:graphicFrame>
        <p:nvGraphicFramePr>
          <p:cNvPr id="2109" name="Google Shape;2109;p93"/>
          <p:cNvGraphicFramePr/>
          <p:nvPr/>
        </p:nvGraphicFramePr>
        <p:xfrm>
          <a:off x="1676400" y="45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ourier New"/>
                        <a:buNone/>
                      </a:pPr>
                      <a:r>
                        <a:rPr b="1" i="0" lang="en-US" sz="3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10" name="Google Shape;2110;p93"/>
          <p:cNvGraphicFramePr/>
          <p:nvPr/>
        </p:nvGraphicFramePr>
        <p:xfrm>
          <a:off x="2286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11" name="Google Shape;2111;p93"/>
          <p:cNvGraphicFramePr/>
          <p:nvPr/>
        </p:nvGraphicFramePr>
        <p:xfrm>
          <a:off x="31242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12" name="Google Shape;2112;p93"/>
          <p:cNvGraphicFramePr/>
          <p:nvPr/>
        </p:nvGraphicFramePr>
        <p:xfrm>
          <a:off x="48006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13" name="Google Shape;2113;p93"/>
          <p:cNvGraphicFramePr/>
          <p:nvPr/>
        </p:nvGraphicFramePr>
        <p:xfrm>
          <a:off x="76962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14" name="Google Shape;2114;p93"/>
          <p:cNvGraphicFramePr/>
          <p:nvPr/>
        </p:nvGraphicFramePr>
        <p:xfrm>
          <a:off x="6248400" y="459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{DC283D92-0EC2-4726-9CDF-D5CF9CF26C8C}</a:tableStyleId>
              </a:tblPr>
              <a:tblGrid>
                <a:gridCol w="304800"/>
                <a:gridCol w="685800"/>
                <a:gridCol w="3048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ourier New"/>
                        <a:buNone/>
                      </a:pPr>
                      <a:r>
                        <a:rPr b="1" i="0" lang="en-US" sz="36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cxnSp>
        <p:nvCxnSpPr>
          <p:cNvPr id="2115" name="Google Shape;2115;p93"/>
          <p:cNvCxnSpPr/>
          <p:nvPr/>
        </p:nvCxnSpPr>
        <p:spPr>
          <a:xfrm flipH="1">
            <a:off x="2971800" y="38100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16" name="Google Shape;2116;p93"/>
          <p:cNvCxnSpPr/>
          <p:nvPr/>
        </p:nvCxnSpPr>
        <p:spPr>
          <a:xfrm>
            <a:off x="5105400" y="3810000"/>
            <a:ext cx="1143000" cy="762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17" name="Google Shape;2117;p93"/>
          <p:cNvCxnSpPr/>
          <p:nvPr/>
        </p:nvCxnSpPr>
        <p:spPr>
          <a:xfrm flipH="1">
            <a:off x="8382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18" name="Google Shape;2118;p93"/>
          <p:cNvCxnSpPr/>
          <p:nvPr/>
        </p:nvCxnSpPr>
        <p:spPr>
          <a:xfrm flipH="1">
            <a:off x="54102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19" name="Google Shape;2119;p93"/>
          <p:cNvCxnSpPr/>
          <p:nvPr/>
        </p:nvCxnSpPr>
        <p:spPr>
          <a:xfrm>
            <a:off x="73914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20" name="Google Shape;2120;p93"/>
          <p:cNvCxnSpPr/>
          <p:nvPr/>
        </p:nvCxnSpPr>
        <p:spPr>
          <a:xfrm>
            <a:off x="2819400" y="4953000"/>
            <a:ext cx="990600" cy="914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21" name="Google Shape;2121;p93"/>
          <p:cNvCxnSpPr/>
          <p:nvPr/>
        </p:nvCxnSpPr>
        <p:spPr>
          <a:xfrm flipH="1">
            <a:off x="2286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22" name="Google Shape;2122;p93"/>
          <p:cNvCxnSpPr/>
          <p:nvPr/>
        </p:nvCxnSpPr>
        <p:spPr>
          <a:xfrm flipH="1">
            <a:off x="1219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23" name="Google Shape;2123;p93"/>
          <p:cNvCxnSpPr/>
          <p:nvPr/>
        </p:nvCxnSpPr>
        <p:spPr>
          <a:xfrm flipH="1">
            <a:off x="3124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24" name="Google Shape;2124;p93"/>
          <p:cNvCxnSpPr/>
          <p:nvPr/>
        </p:nvCxnSpPr>
        <p:spPr>
          <a:xfrm flipH="1">
            <a:off x="41148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25" name="Google Shape;2125;p93"/>
          <p:cNvCxnSpPr/>
          <p:nvPr/>
        </p:nvCxnSpPr>
        <p:spPr>
          <a:xfrm flipH="1">
            <a:off x="48006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26" name="Google Shape;2126;p93"/>
          <p:cNvCxnSpPr/>
          <p:nvPr/>
        </p:nvCxnSpPr>
        <p:spPr>
          <a:xfrm flipH="1">
            <a:off x="5791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27" name="Google Shape;2127;p93"/>
          <p:cNvCxnSpPr/>
          <p:nvPr/>
        </p:nvCxnSpPr>
        <p:spPr>
          <a:xfrm flipH="1">
            <a:off x="76962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28" name="Google Shape;2128;p93"/>
          <p:cNvCxnSpPr/>
          <p:nvPr/>
        </p:nvCxnSpPr>
        <p:spPr>
          <a:xfrm flipH="1">
            <a:off x="8686800" y="58674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29" name="Google Shape;2129;p93"/>
          <p:cNvSpPr/>
          <p:nvPr/>
        </p:nvSpPr>
        <p:spPr>
          <a:xfrm>
            <a:off x="7772400" y="1828800"/>
            <a:ext cx="1295400" cy="41751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Prefix </a:t>
            </a:r>
          </a:p>
        </p:txBody>
      </p:sp>
      <p:sp>
        <p:nvSpPr>
          <p:cNvPr id="2130" name="Google Shape;2130;p93"/>
          <p:cNvSpPr/>
          <p:nvPr/>
        </p:nvSpPr>
        <p:spPr>
          <a:xfrm>
            <a:off x="8077200" y="1219200"/>
            <a:ext cx="990600" cy="41751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Infix </a:t>
            </a:r>
          </a:p>
        </p:txBody>
      </p:sp>
      <p:sp>
        <p:nvSpPr>
          <p:cNvPr id="2131" name="Google Shape;2131;p93"/>
          <p:cNvSpPr/>
          <p:nvPr/>
        </p:nvSpPr>
        <p:spPr>
          <a:xfrm>
            <a:off x="7543800" y="2362200"/>
            <a:ext cx="1524000" cy="41751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Postfix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94"/>
          <p:cNvSpPr txBox="1"/>
          <p:nvPr>
            <p:ph type="title"/>
          </p:nvPr>
        </p:nvSpPr>
        <p:spPr>
          <a:xfrm>
            <a:off x="0" y="0"/>
            <a:ext cx="9067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Binary Search Tree</a:t>
            </a:r>
            <a:endParaRPr/>
          </a:p>
        </p:txBody>
      </p:sp>
      <p:sp>
        <p:nvSpPr>
          <p:cNvPr id="2137" name="Google Shape;2137;p94"/>
          <p:cNvSpPr txBox="1"/>
          <p:nvPr/>
        </p:nvSpPr>
        <p:spPr>
          <a:xfrm>
            <a:off x="381000" y="1143000"/>
            <a:ext cx="8382000" cy="1978025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0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binary search tree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binary tree, in which the left child, (if it exists) contains a lesser value than the parent and the right child (if it exists) contains a greater value than the parent. A binary search tree is frequently also called an </a:t>
            </a:r>
            <a:r>
              <a:rPr b="0" i="1" lang="en-US" sz="20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ordered</a:t>
            </a:r>
            <a:r>
              <a:rPr b="0" i="0" lang="en-US" sz="20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binary tree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In most cases when the term </a:t>
            </a:r>
            <a:r>
              <a:rPr b="0" i="1" lang="en-US" sz="20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binary tree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used in computer science, it usually is a </a:t>
            </a:r>
            <a:r>
              <a:rPr b="0" i="1" lang="en-US" sz="20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binary search tree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pSp>
        <p:nvGrpSpPr>
          <p:cNvPr id="2138" name="Google Shape;2138;p94"/>
          <p:cNvGrpSpPr/>
          <p:nvPr/>
        </p:nvGrpSpPr>
        <p:grpSpPr>
          <a:xfrm>
            <a:off x="1066800" y="3429000"/>
            <a:ext cx="7162800" cy="3276600"/>
            <a:chOff x="3" y="0"/>
            <a:chExt cx="19994" cy="20004"/>
          </a:xfrm>
        </p:grpSpPr>
        <p:sp>
          <p:nvSpPr>
            <p:cNvPr id="2139" name="Google Shape;2139;p94"/>
            <p:cNvSpPr txBox="1"/>
            <p:nvPr/>
          </p:nvSpPr>
          <p:spPr>
            <a:xfrm>
              <a:off x="9301" y="0"/>
              <a:ext cx="1398" cy="1879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500</a:t>
              </a:r>
              <a:endParaRPr/>
            </a:p>
          </p:txBody>
        </p:sp>
        <p:sp>
          <p:nvSpPr>
            <p:cNvPr id="2140" name="Google Shape;2140;p94"/>
            <p:cNvSpPr txBox="1"/>
            <p:nvPr/>
          </p:nvSpPr>
          <p:spPr>
            <a:xfrm>
              <a:off x="4187" y="5003"/>
              <a:ext cx="1398" cy="1879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300</a:t>
              </a:r>
              <a:endParaRPr/>
            </a:p>
          </p:txBody>
        </p:sp>
        <p:sp>
          <p:nvSpPr>
            <p:cNvPr id="2141" name="Google Shape;2141;p94"/>
            <p:cNvSpPr txBox="1"/>
            <p:nvPr/>
          </p:nvSpPr>
          <p:spPr>
            <a:xfrm>
              <a:off x="14415" y="5003"/>
              <a:ext cx="1398" cy="1879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700</a:t>
              </a:r>
              <a:endParaRPr/>
            </a:p>
          </p:txBody>
        </p:sp>
        <p:sp>
          <p:nvSpPr>
            <p:cNvPr id="2142" name="Google Shape;2142;p94"/>
            <p:cNvSpPr txBox="1"/>
            <p:nvPr/>
          </p:nvSpPr>
          <p:spPr>
            <a:xfrm>
              <a:off x="1398" y="9377"/>
              <a:ext cx="1397" cy="1879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</a:t>
              </a:r>
              <a:endParaRPr/>
            </a:p>
          </p:txBody>
        </p:sp>
        <p:sp>
          <p:nvSpPr>
            <p:cNvPr id="2143" name="Google Shape;2143;p94"/>
            <p:cNvSpPr txBox="1"/>
            <p:nvPr/>
          </p:nvSpPr>
          <p:spPr>
            <a:xfrm>
              <a:off x="3" y="14376"/>
              <a:ext cx="1398" cy="1879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150</a:t>
              </a:r>
              <a:endParaRPr/>
            </a:p>
          </p:txBody>
        </p:sp>
        <p:sp>
          <p:nvSpPr>
            <p:cNvPr id="2144" name="Google Shape;2144;p94"/>
            <p:cNvSpPr txBox="1"/>
            <p:nvPr/>
          </p:nvSpPr>
          <p:spPr>
            <a:xfrm>
              <a:off x="6977" y="9377"/>
              <a:ext cx="1398" cy="1879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400</a:t>
              </a:r>
              <a:endParaRPr/>
            </a:p>
          </p:txBody>
        </p:sp>
        <p:sp>
          <p:nvSpPr>
            <p:cNvPr id="2145" name="Google Shape;2145;p94"/>
            <p:cNvSpPr txBox="1"/>
            <p:nvPr/>
          </p:nvSpPr>
          <p:spPr>
            <a:xfrm>
              <a:off x="2792" y="14376"/>
              <a:ext cx="1398" cy="1879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250</a:t>
              </a:r>
              <a:endParaRPr/>
            </a:p>
          </p:txBody>
        </p:sp>
        <p:sp>
          <p:nvSpPr>
            <p:cNvPr id="2146" name="Google Shape;2146;p94"/>
            <p:cNvSpPr txBox="1"/>
            <p:nvPr/>
          </p:nvSpPr>
          <p:spPr>
            <a:xfrm>
              <a:off x="11626" y="9377"/>
              <a:ext cx="1398" cy="1879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600</a:t>
              </a:r>
              <a:endParaRPr/>
            </a:p>
          </p:txBody>
        </p:sp>
        <p:sp>
          <p:nvSpPr>
            <p:cNvPr id="2147" name="Google Shape;2147;p94"/>
            <p:cNvSpPr txBox="1"/>
            <p:nvPr/>
          </p:nvSpPr>
          <p:spPr>
            <a:xfrm>
              <a:off x="5582" y="14376"/>
              <a:ext cx="1398" cy="1879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350</a:t>
              </a:r>
              <a:endParaRPr/>
            </a:p>
          </p:txBody>
        </p:sp>
        <p:sp>
          <p:nvSpPr>
            <p:cNvPr id="2148" name="Google Shape;2148;p94"/>
            <p:cNvSpPr txBox="1"/>
            <p:nvPr/>
          </p:nvSpPr>
          <p:spPr>
            <a:xfrm>
              <a:off x="17204" y="9377"/>
              <a:ext cx="1398" cy="1879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800</a:t>
              </a:r>
              <a:endParaRPr/>
            </a:p>
          </p:txBody>
        </p:sp>
        <p:sp>
          <p:nvSpPr>
            <p:cNvPr id="2149" name="Google Shape;2149;p94"/>
            <p:cNvSpPr txBox="1"/>
            <p:nvPr/>
          </p:nvSpPr>
          <p:spPr>
            <a:xfrm>
              <a:off x="10231" y="14376"/>
              <a:ext cx="1398" cy="1879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550</a:t>
              </a:r>
              <a:endParaRPr/>
            </a:p>
          </p:txBody>
        </p:sp>
        <p:sp>
          <p:nvSpPr>
            <p:cNvPr id="2150" name="Google Shape;2150;p94"/>
            <p:cNvSpPr txBox="1"/>
            <p:nvPr/>
          </p:nvSpPr>
          <p:spPr>
            <a:xfrm>
              <a:off x="11354" y="18125"/>
              <a:ext cx="1398" cy="1879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575</a:t>
              </a:r>
              <a:endParaRPr/>
            </a:p>
          </p:txBody>
        </p:sp>
        <p:cxnSp>
          <p:nvCxnSpPr>
            <p:cNvPr id="2151" name="Google Shape;2151;p94"/>
            <p:cNvCxnSpPr/>
            <p:nvPr/>
          </p:nvCxnSpPr>
          <p:spPr>
            <a:xfrm flipH="1">
              <a:off x="4839" y="2035"/>
              <a:ext cx="5153" cy="264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152" name="Google Shape;2152;p94"/>
            <p:cNvCxnSpPr/>
            <p:nvPr/>
          </p:nvCxnSpPr>
          <p:spPr>
            <a:xfrm>
              <a:off x="10082" y="2035"/>
              <a:ext cx="4965" cy="264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153" name="Google Shape;2153;p94"/>
            <p:cNvCxnSpPr/>
            <p:nvPr/>
          </p:nvCxnSpPr>
          <p:spPr>
            <a:xfrm flipH="1">
              <a:off x="2124" y="6943"/>
              <a:ext cx="2718" cy="201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154" name="Google Shape;2154;p94"/>
            <p:cNvCxnSpPr/>
            <p:nvPr/>
          </p:nvCxnSpPr>
          <p:spPr>
            <a:xfrm>
              <a:off x="4839" y="6943"/>
              <a:ext cx="2812" cy="201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155" name="Google Shape;2155;p94"/>
            <p:cNvCxnSpPr/>
            <p:nvPr/>
          </p:nvCxnSpPr>
          <p:spPr>
            <a:xfrm flipH="1">
              <a:off x="12329" y="6943"/>
              <a:ext cx="2812" cy="201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156" name="Google Shape;2156;p94"/>
            <p:cNvCxnSpPr/>
            <p:nvPr/>
          </p:nvCxnSpPr>
          <p:spPr>
            <a:xfrm>
              <a:off x="15232" y="6943"/>
              <a:ext cx="2624" cy="214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sp>
          <p:nvSpPr>
            <p:cNvPr id="2157" name="Google Shape;2157;p94"/>
            <p:cNvSpPr txBox="1"/>
            <p:nvPr/>
          </p:nvSpPr>
          <p:spPr>
            <a:xfrm>
              <a:off x="15809" y="14168"/>
              <a:ext cx="1398" cy="1879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750</a:t>
              </a:r>
              <a:endParaRPr/>
            </a:p>
          </p:txBody>
        </p:sp>
        <p:sp>
          <p:nvSpPr>
            <p:cNvPr id="2158" name="Google Shape;2158;p94"/>
            <p:cNvSpPr txBox="1"/>
            <p:nvPr/>
          </p:nvSpPr>
          <p:spPr>
            <a:xfrm>
              <a:off x="18599" y="14168"/>
              <a:ext cx="1398" cy="1879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850</a:t>
              </a:r>
              <a:endParaRPr/>
            </a:p>
          </p:txBody>
        </p:sp>
        <p:sp>
          <p:nvSpPr>
            <p:cNvPr id="2159" name="Google Shape;2159;p94"/>
            <p:cNvSpPr txBox="1"/>
            <p:nvPr/>
          </p:nvSpPr>
          <p:spPr>
            <a:xfrm>
              <a:off x="17756" y="17917"/>
              <a:ext cx="1398" cy="1879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825</a:t>
              </a:r>
              <a:endParaRPr/>
            </a:p>
          </p:txBody>
        </p:sp>
        <p:cxnSp>
          <p:nvCxnSpPr>
            <p:cNvPr id="2160" name="Google Shape;2160;p94"/>
            <p:cNvCxnSpPr/>
            <p:nvPr/>
          </p:nvCxnSpPr>
          <p:spPr>
            <a:xfrm flipH="1">
              <a:off x="720" y="11395"/>
              <a:ext cx="1407" cy="277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161" name="Google Shape;2161;p94"/>
            <p:cNvCxnSpPr/>
            <p:nvPr/>
          </p:nvCxnSpPr>
          <p:spPr>
            <a:xfrm>
              <a:off x="2218" y="11521"/>
              <a:ext cx="1314" cy="264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162" name="Google Shape;2162;p94"/>
            <p:cNvCxnSpPr/>
            <p:nvPr/>
          </p:nvCxnSpPr>
          <p:spPr>
            <a:xfrm flipH="1">
              <a:off x="6244" y="11395"/>
              <a:ext cx="1407" cy="277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163" name="Google Shape;2163;p94"/>
            <p:cNvCxnSpPr/>
            <p:nvPr/>
          </p:nvCxnSpPr>
          <p:spPr>
            <a:xfrm flipH="1">
              <a:off x="10831" y="11395"/>
              <a:ext cx="1502" cy="277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164" name="Google Shape;2164;p94"/>
            <p:cNvCxnSpPr/>
            <p:nvPr/>
          </p:nvCxnSpPr>
          <p:spPr>
            <a:xfrm flipH="1">
              <a:off x="16543" y="11395"/>
              <a:ext cx="1407" cy="264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165" name="Google Shape;2165;p94"/>
            <p:cNvCxnSpPr/>
            <p:nvPr/>
          </p:nvCxnSpPr>
          <p:spPr>
            <a:xfrm>
              <a:off x="18041" y="11521"/>
              <a:ext cx="1314" cy="252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166" name="Google Shape;2166;p94"/>
            <p:cNvCxnSpPr/>
            <p:nvPr/>
          </p:nvCxnSpPr>
          <p:spPr>
            <a:xfrm>
              <a:off x="10925" y="16194"/>
              <a:ext cx="1127" cy="17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167" name="Google Shape;2167;p94"/>
            <p:cNvCxnSpPr/>
            <p:nvPr/>
          </p:nvCxnSpPr>
          <p:spPr>
            <a:xfrm flipH="1">
              <a:off x="18415" y="16068"/>
              <a:ext cx="940" cy="164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p95"/>
          <p:cNvSpPr txBox="1"/>
          <p:nvPr>
            <p:ph type="title"/>
          </p:nvPr>
        </p:nvSpPr>
        <p:spPr>
          <a:xfrm>
            <a:off x="0" y="0"/>
            <a:ext cx="9067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Full Binary Tree</a:t>
            </a:r>
            <a:endParaRPr/>
          </a:p>
        </p:txBody>
      </p:sp>
      <p:sp>
        <p:nvSpPr>
          <p:cNvPr id="2173" name="Google Shape;2173;p95"/>
          <p:cNvSpPr txBox="1"/>
          <p:nvPr/>
        </p:nvSpPr>
        <p:spPr>
          <a:xfrm>
            <a:off x="381000" y="1143000"/>
            <a:ext cx="8382000" cy="1978025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0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full binary tree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binary tree, in which every parent has exactly two children.  This means that every level is complete and that the tree contains (2</a:t>
            </a:r>
            <a:r>
              <a:rPr b="1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-1) nodes, where </a:t>
            </a:r>
            <a:r>
              <a:rPr b="0" i="1" lang="en-US" sz="20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number of levels in the </a:t>
            </a:r>
            <a:r>
              <a:rPr b="0" i="1" lang="en-US" sz="20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full binary tree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The example below has 4 levels.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means that there are 2</a:t>
            </a:r>
            <a:r>
              <a:rPr b="1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 = 15  total nodes.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As odd as it sounds, a tree with 0 nodes is considered </a:t>
            </a:r>
            <a:r>
              <a:rPr b="0" i="1" lang="en-US" sz="20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full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174" name="Google Shape;2174;p95"/>
          <p:cNvSpPr txBox="1"/>
          <p:nvPr/>
        </p:nvSpPr>
        <p:spPr>
          <a:xfrm>
            <a:off x="4343400" y="3429000"/>
            <a:ext cx="501650" cy="307975"/>
          </a:xfrm>
          <a:prstGeom prst="rect">
            <a:avLst/>
          </a:prstGeom>
          <a:solidFill>
            <a:srgbClr val="FAA4F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500</a:t>
            </a:r>
            <a:endParaRPr/>
          </a:p>
        </p:txBody>
      </p:sp>
      <p:sp>
        <p:nvSpPr>
          <p:cNvPr id="2175" name="Google Shape;2175;p95"/>
          <p:cNvSpPr txBox="1"/>
          <p:nvPr/>
        </p:nvSpPr>
        <p:spPr>
          <a:xfrm>
            <a:off x="2184400" y="4248150"/>
            <a:ext cx="501650" cy="307975"/>
          </a:xfrm>
          <a:prstGeom prst="rect">
            <a:avLst/>
          </a:prstGeom>
          <a:solidFill>
            <a:srgbClr val="FAA4F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endParaRPr/>
          </a:p>
        </p:txBody>
      </p:sp>
      <p:sp>
        <p:nvSpPr>
          <p:cNvPr id="2176" name="Google Shape;2176;p95"/>
          <p:cNvSpPr txBox="1"/>
          <p:nvPr/>
        </p:nvSpPr>
        <p:spPr>
          <a:xfrm>
            <a:off x="6457950" y="4248150"/>
            <a:ext cx="501650" cy="307975"/>
          </a:xfrm>
          <a:prstGeom prst="rect">
            <a:avLst/>
          </a:prstGeom>
          <a:solidFill>
            <a:srgbClr val="FAA4F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700</a:t>
            </a:r>
            <a:endParaRPr/>
          </a:p>
        </p:txBody>
      </p:sp>
      <p:sp>
        <p:nvSpPr>
          <p:cNvPr id="2177" name="Google Shape;2177;p95"/>
          <p:cNvSpPr txBox="1"/>
          <p:nvPr/>
        </p:nvSpPr>
        <p:spPr>
          <a:xfrm>
            <a:off x="1185862" y="4965700"/>
            <a:ext cx="500062" cy="306387"/>
          </a:xfrm>
          <a:prstGeom prst="rect">
            <a:avLst/>
          </a:prstGeom>
          <a:solidFill>
            <a:srgbClr val="FAA4F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endParaRPr/>
          </a:p>
        </p:txBody>
      </p:sp>
      <p:sp>
        <p:nvSpPr>
          <p:cNvPr id="2178" name="Google Shape;2178;p95"/>
          <p:cNvSpPr txBox="1"/>
          <p:nvPr/>
        </p:nvSpPr>
        <p:spPr>
          <a:xfrm>
            <a:off x="685800" y="5783262"/>
            <a:ext cx="500062" cy="307975"/>
          </a:xfrm>
          <a:prstGeom prst="rect">
            <a:avLst/>
          </a:prstGeom>
          <a:solidFill>
            <a:srgbClr val="FAA4F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150</a:t>
            </a:r>
            <a:endParaRPr/>
          </a:p>
        </p:txBody>
      </p:sp>
      <p:sp>
        <p:nvSpPr>
          <p:cNvPr id="2179" name="Google Shape;2179;p95"/>
          <p:cNvSpPr txBox="1"/>
          <p:nvPr/>
        </p:nvSpPr>
        <p:spPr>
          <a:xfrm>
            <a:off x="3184525" y="4965700"/>
            <a:ext cx="500062" cy="306387"/>
          </a:xfrm>
          <a:prstGeom prst="rect">
            <a:avLst/>
          </a:prstGeom>
          <a:solidFill>
            <a:srgbClr val="FAA4F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400</a:t>
            </a:r>
            <a:endParaRPr/>
          </a:p>
        </p:txBody>
      </p:sp>
      <p:sp>
        <p:nvSpPr>
          <p:cNvPr id="2180" name="Google Shape;2180;p95"/>
          <p:cNvSpPr txBox="1"/>
          <p:nvPr/>
        </p:nvSpPr>
        <p:spPr>
          <a:xfrm>
            <a:off x="1684337" y="5783262"/>
            <a:ext cx="501650" cy="307975"/>
          </a:xfrm>
          <a:prstGeom prst="rect">
            <a:avLst/>
          </a:prstGeom>
          <a:solidFill>
            <a:srgbClr val="FAA4F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250</a:t>
            </a:r>
            <a:endParaRPr/>
          </a:p>
        </p:txBody>
      </p:sp>
      <p:sp>
        <p:nvSpPr>
          <p:cNvPr id="2181" name="Google Shape;2181;p95"/>
          <p:cNvSpPr txBox="1"/>
          <p:nvPr/>
        </p:nvSpPr>
        <p:spPr>
          <a:xfrm>
            <a:off x="5459412" y="4965700"/>
            <a:ext cx="500062" cy="306387"/>
          </a:xfrm>
          <a:prstGeom prst="rect">
            <a:avLst/>
          </a:prstGeom>
          <a:solidFill>
            <a:srgbClr val="FAA4F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600</a:t>
            </a:r>
            <a:endParaRPr/>
          </a:p>
        </p:txBody>
      </p:sp>
      <p:sp>
        <p:nvSpPr>
          <p:cNvPr id="2182" name="Google Shape;2182;p95"/>
          <p:cNvSpPr txBox="1"/>
          <p:nvPr/>
        </p:nvSpPr>
        <p:spPr>
          <a:xfrm>
            <a:off x="2684462" y="5783262"/>
            <a:ext cx="500062" cy="307975"/>
          </a:xfrm>
          <a:prstGeom prst="rect">
            <a:avLst/>
          </a:prstGeom>
          <a:solidFill>
            <a:srgbClr val="FAA4F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350</a:t>
            </a:r>
            <a:endParaRPr/>
          </a:p>
        </p:txBody>
      </p:sp>
      <p:sp>
        <p:nvSpPr>
          <p:cNvPr id="2183" name="Google Shape;2183;p95"/>
          <p:cNvSpPr txBox="1"/>
          <p:nvPr/>
        </p:nvSpPr>
        <p:spPr>
          <a:xfrm>
            <a:off x="7458075" y="4965700"/>
            <a:ext cx="500062" cy="306387"/>
          </a:xfrm>
          <a:prstGeom prst="rect">
            <a:avLst/>
          </a:prstGeom>
          <a:solidFill>
            <a:srgbClr val="FAA4F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800</a:t>
            </a:r>
            <a:endParaRPr/>
          </a:p>
        </p:txBody>
      </p:sp>
      <p:sp>
        <p:nvSpPr>
          <p:cNvPr id="2184" name="Google Shape;2184;p95"/>
          <p:cNvSpPr txBox="1"/>
          <p:nvPr/>
        </p:nvSpPr>
        <p:spPr>
          <a:xfrm>
            <a:off x="4959350" y="5783262"/>
            <a:ext cx="501650" cy="307975"/>
          </a:xfrm>
          <a:prstGeom prst="rect">
            <a:avLst/>
          </a:prstGeom>
          <a:solidFill>
            <a:srgbClr val="FAA4F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550</a:t>
            </a:r>
            <a:endParaRPr/>
          </a:p>
        </p:txBody>
      </p:sp>
      <p:sp>
        <p:nvSpPr>
          <p:cNvPr id="2185" name="Google Shape;2185;p95"/>
          <p:cNvSpPr txBox="1"/>
          <p:nvPr/>
        </p:nvSpPr>
        <p:spPr>
          <a:xfrm>
            <a:off x="3659187" y="5788025"/>
            <a:ext cx="500062" cy="307975"/>
          </a:xfrm>
          <a:prstGeom prst="rect">
            <a:avLst/>
          </a:prstGeom>
          <a:solidFill>
            <a:srgbClr val="FAA4F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450</a:t>
            </a:r>
            <a:endParaRPr/>
          </a:p>
        </p:txBody>
      </p:sp>
      <p:cxnSp>
        <p:nvCxnSpPr>
          <p:cNvPr id="2186" name="Google Shape;2186;p95"/>
          <p:cNvCxnSpPr/>
          <p:nvPr/>
        </p:nvCxnSpPr>
        <p:spPr>
          <a:xfrm flipH="1">
            <a:off x="2438400" y="3762375"/>
            <a:ext cx="1846262" cy="4333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2187" name="Google Shape;2187;p95"/>
          <p:cNvCxnSpPr/>
          <p:nvPr/>
        </p:nvCxnSpPr>
        <p:spPr>
          <a:xfrm>
            <a:off x="4906962" y="3762375"/>
            <a:ext cx="1778000" cy="4333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2188" name="Google Shape;2188;p95"/>
          <p:cNvCxnSpPr/>
          <p:nvPr/>
        </p:nvCxnSpPr>
        <p:spPr>
          <a:xfrm flipH="1">
            <a:off x="1446212" y="4565650"/>
            <a:ext cx="973137" cy="3317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2189" name="Google Shape;2189;p95"/>
          <p:cNvCxnSpPr/>
          <p:nvPr/>
        </p:nvCxnSpPr>
        <p:spPr>
          <a:xfrm>
            <a:off x="2417762" y="4565650"/>
            <a:ext cx="1008062" cy="3317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2190" name="Google Shape;2190;p95"/>
          <p:cNvCxnSpPr/>
          <p:nvPr/>
        </p:nvCxnSpPr>
        <p:spPr>
          <a:xfrm flipH="1">
            <a:off x="5711825" y="4565650"/>
            <a:ext cx="1006475" cy="3317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2191" name="Google Shape;2191;p95"/>
          <p:cNvCxnSpPr/>
          <p:nvPr/>
        </p:nvCxnSpPr>
        <p:spPr>
          <a:xfrm>
            <a:off x="6751637" y="4565650"/>
            <a:ext cx="939800" cy="3508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2192" name="Google Shape;2192;p95"/>
          <p:cNvSpPr txBox="1"/>
          <p:nvPr/>
        </p:nvSpPr>
        <p:spPr>
          <a:xfrm>
            <a:off x="6958012" y="5749925"/>
            <a:ext cx="500062" cy="307975"/>
          </a:xfrm>
          <a:prstGeom prst="rect">
            <a:avLst/>
          </a:prstGeom>
          <a:solidFill>
            <a:srgbClr val="FAA4F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750</a:t>
            </a:r>
            <a:endParaRPr/>
          </a:p>
        </p:txBody>
      </p:sp>
      <p:sp>
        <p:nvSpPr>
          <p:cNvPr id="2193" name="Google Shape;2193;p95"/>
          <p:cNvSpPr txBox="1"/>
          <p:nvPr/>
        </p:nvSpPr>
        <p:spPr>
          <a:xfrm>
            <a:off x="7958137" y="5749925"/>
            <a:ext cx="500062" cy="307975"/>
          </a:xfrm>
          <a:prstGeom prst="rect">
            <a:avLst/>
          </a:prstGeom>
          <a:solidFill>
            <a:srgbClr val="FAA4F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850</a:t>
            </a:r>
            <a:endParaRPr/>
          </a:p>
        </p:txBody>
      </p:sp>
      <p:cxnSp>
        <p:nvCxnSpPr>
          <p:cNvPr id="2194" name="Google Shape;2194;p95"/>
          <p:cNvCxnSpPr/>
          <p:nvPr/>
        </p:nvCxnSpPr>
        <p:spPr>
          <a:xfrm flipH="1">
            <a:off x="942975" y="5295900"/>
            <a:ext cx="503237" cy="4540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2195" name="Google Shape;2195;p95"/>
          <p:cNvCxnSpPr/>
          <p:nvPr/>
        </p:nvCxnSpPr>
        <p:spPr>
          <a:xfrm>
            <a:off x="1479550" y="5316537"/>
            <a:ext cx="469900" cy="4333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2196" name="Google Shape;2196;p95"/>
          <p:cNvCxnSpPr/>
          <p:nvPr/>
        </p:nvCxnSpPr>
        <p:spPr>
          <a:xfrm flipH="1">
            <a:off x="2921000" y="5295900"/>
            <a:ext cx="504825" cy="4540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2197" name="Google Shape;2197;p95"/>
          <p:cNvCxnSpPr/>
          <p:nvPr/>
        </p:nvCxnSpPr>
        <p:spPr>
          <a:xfrm flipH="1">
            <a:off x="5175250" y="5295900"/>
            <a:ext cx="536575" cy="4540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2198" name="Google Shape;2198;p95"/>
          <p:cNvCxnSpPr/>
          <p:nvPr/>
        </p:nvCxnSpPr>
        <p:spPr>
          <a:xfrm flipH="1">
            <a:off x="7221537" y="5295900"/>
            <a:ext cx="503237" cy="4333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2199" name="Google Shape;2199;p95"/>
          <p:cNvCxnSpPr/>
          <p:nvPr/>
        </p:nvCxnSpPr>
        <p:spPr>
          <a:xfrm>
            <a:off x="7758112" y="5316537"/>
            <a:ext cx="469900" cy="4127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2200" name="Google Shape;2200;p95"/>
          <p:cNvCxnSpPr/>
          <p:nvPr/>
        </p:nvCxnSpPr>
        <p:spPr>
          <a:xfrm>
            <a:off x="3457575" y="5291137"/>
            <a:ext cx="504825" cy="4540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2201" name="Google Shape;2201;p95"/>
          <p:cNvSpPr txBox="1"/>
          <p:nvPr/>
        </p:nvSpPr>
        <p:spPr>
          <a:xfrm>
            <a:off x="5976937" y="5788025"/>
            <a:ext cx="500062" cy="307975"/>
          </a:xfrm>
          <a:prstGeom prst="rect">
            <a:avLst/>
          </a:prstGeom>
          <a:solidFill>
            <a:srgbClr val="FAA4F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650</a:t>
            </a:r>
            <a:endParaRPr/>
          </a:p>
        </p:txBody>
      </p:sp>
      <p:cxnSp>
        <p:nvCxnSpPr>
          <p:cNvPr id="2202" name="Google Shape;2202;p95"/>
          <p:cNvCxnSpPr/>
          <p:nvPr/>
        </p:nvCxnSpPr>
        <p:spPr>
          <a:xfrm>
            <a:off x="5775325" y="5291137"/>
            <a:ext cx="504825" cy="4540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p96"/>
          <p:cNvSpPr txBox="1"/>
          <p:nvPr>
            <p:ph type="title"/>
          </p:nvPr>
        </p:nvSpPr>
        <p:spPr>
          <a:xfrm>
            <a:off x="0" y="0"/>
            <a:ext cx="9067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Complete Binary Tree</a:t>
            </a:r>
            <a:endParaRPr/>
          </a:p>
        </p:txBody>
      </p:sp>
      <p:sp>
        <p:nvSpPr>
          <p:cNvPr id="2208" name="Google Shape;2208;p96"/>
          <p:cNvSpPr txBox="1"/>
          <p:nvPr/>
        </p:nvSpPr>
        <p:spPr>
          <a:xfrm>
            <a:off x="381000" y="1143000"/>
            <a:ext cx="8382000" cy="1609725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complete binary tree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almost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full binary tree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level of the tree is complete, except for the last level.  Furthermore, the nodes in the last, or lowest level, are filled up from left to right.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209" name="Google Shape;2209;p96"/>
          <p:cNvSpPr txBox="1"/>
          <p:nvPr/>
        </p:nvSpPr>
        <p:spPr>
          <a:xfrm>
            <a:off x="4343400" y="3429000"/>
            <a:ext cx="501650" cy="307975"/>
          </a:xfrm>
          <a:prstGeom prst="rect">
            <a:avLst/>
          </a:prstGeom>
          <a:solidFill>
            <a:srgbClr val="FAA4F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500</a:t>
            </a:r>
            <a:endParaRPr/>
          </a:p>
        </p:txBody>
      </p:sp>
      <p:sp>
        <p:nvSpPr>
          <p:cNvPr id="2210" name="Google Shape;2210;p96"/>
          <p:cNvSpPr txBox="1"/>
          <p:nvPr/>
        </p:nvSpPr>
        <p:spPr>
          <a:xfrm>
            <a:off x="2184400" y="4248150"/>
            <a:ext cx="501650" cy="307975"/>
          </a:xfrm>
          <a:prstGeom prst="rect">
            <a:avLst/>
          </a:prstGeom>
          <a:solidFill>
            <a:srgbClr val="FAA4F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endParaRPr/>
          </a:p>
        </p:txBody>
      </p:sp>
      <p:sp>
        <p:nvSpPr>
          <p:cNvPr id="2211" name="Google Shape;2211;p96"/>
          <p:cNvSpPr txBox="1"/>
          <p:nvPr/>
        </p:nvSpPr>
        <p:spPr>
          <a:xfrm>
            <a:off x="6457950" y="4248150"/>
            <a:ext cx="501650" cy="307975"/>
          </a:xfrm>
          <a:prstGeom prst="rect">
            <a:avLst/>
          </a:prstGeom>
          <a:solidFill>
            <a:srgbClr val="FAA4F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700</a:t>
            </a:r>
            <a:endParaRPr/>
          </a:p>
        </p:txBody>
      </p:sp>
      <p:sp>
        <p:nvSpPr>
          <p:cNvPr id="2212" name="Google Shape;2212;p96"/>
          <p:cNvSpPr txBox="1"/>
          <p:nvPr/>
        </p:nvSpPr>
        <p:spPr>
          <a:xfrm>
            <a:off x="1185862" y="4965700"/>
            <a:ext cx="500062" cy="306387"/>
          </a:xfrm>
          <a:prstGeom prst="rect">
            <a:avLst/>
          </a:prstGeom>
          <a:solidFill>
            <a:srgbClr val="FAA4F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endParaRPr/>
          </a:p>
        </p:txBody>
      </p:sp>
      <p:sp>
        <p:nvSpPr>
          <p:cNvPr id="2213" name="Google Shape;2213;p96"/>
          <p:cNvSpPr txBox="1"/>
          <p:nvPr/>
        </p:nvSpPr>
        <p:spPr>
          <a:xfrm>
            <a:off x="685800" y="5783262"/>
            <a:ext cx="500062" cy="307975"/>
          </a:xfrm>
          <a:prstGeom prst="rect">
            <a:avLst/>
          </a:prstGeom>
          <a:solidFill>
            <a:srgbClr val="FAA4F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150</a:t>
            </a:r>
            <a:endParaRPr/>
          </a:p>
        </p:txBody>
      </p:sp>
      <p:sp>
        <p:nvSpPr>
          <p:cNvPr id="2214" name="Google Shape;2214;p96"/>
          <p:cNvSpPr txBox="1"/>
          <p:nvPr/>
        </p:nvSpPr>
        <p:spPr>
          <a:xfrm>
            <a:off x="3184525" y="4965700"/>
            <a:ext cx="500062" cy="306387"/>
          </a:xfrm>
          <a:prstGeom prst="rect">
            <a:avLst/>
          </a:prstGeom>
          <a:solidFill>
            <a:srgbClr val="FAA4F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400</a:t>
            </a:r>
            <a:endParaRPr/>
          </a:p>
        </p:txBody>
      </p:sp>
      <p:sp>
        <p:nvSpPr>
          <p:cNvPr id="2215" name="Google Shape;2215;p96"/>
          <p:cNvSpPr txBox="1"/>
          <p:nvPr/>
        </p:nvSpPr>
        <p:spPr>
          <a:xfrm>
            <a:off x="1684337" y="5783262"/>
            <a:ext cx="501650" cy="307975"/>
          </a:xfrm>
          <a:prstGeom prst="rect">
            <a:avLst/>
          </a:prstGeom>
          <a:solidFill>
            <a:srgbClr val="FAA4F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250</a:t>
            </a:r>
            <a:endParaRPr/>
          </a:p>
        </p:txBody>
      </p:sp>
      <p:sp>
        <p:nvSpPr>
          <p:cNvPr id="2216" name="Google Shape;2216;p96"/>
          <p:cNvSpPr txBox="1"/>
          <p:nvPr/>
        </p:nvSpPr>
        <p:spPr>
          <a:xfrm>
            <a:off x="5459412" y="4965700"/>
            <a:ext cx="500062" cy="306387"/>
          </a:xfrm>
          <a:prstGeom prst="rect">
            <a:avLst/>
          </a:prstGeom>
          <a:solidFill>
            <a:srgbClr val="FAA4F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600</a:t>
            </a:r>
            <a:endParaRPr/>
          </a:p>
        </p:txBody>
      </p:sp>
      <p:sp>
        <p:nvSpPr>
          <p:cNvPr id="2217" name="Google Shape;2217;p96"/>
          <p:cNvSpPr txBox="1"/>
          <p:nvPr/>
        </p:nvSpPr>
        <p:spPr>
          <a:xfrm>
            <a:off x="2684462" y="5783262"/>
            <a:ext cx="500062" cy="307975"/>
          </a:xfrm>
          <a:prstGeom prst="rect">
            <a:avLst/>
          </a:prstGeom>
          <a:solidFill>
            <a:srgbClr val="FAA4F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350</a:t>
            </a:r>
            <a:endParaRPr/>
          </a:p>
        </p:txBody>
      </p:sp>
      <p:sp>
        <p:nvSpPr>
          <p:cNvPr id="2218" name="Google Shape;2218;p96"/>
          <p:cNvSpPr txBox="1"/>
          <p:nvPr/>
        </p:nvSpPr>
        <p:spPr>
          <a:xfrm>
            <a:off x="7458075" y="4965700"/>
            <a:ext cx="500062" cy="306387"/>
          </a:xfrm>
          <a:prstGeom prst="rect">
            <a:avLst/>
          </a:prstGeom>
          <a:solidFill>
            <a:srgbClr val="FAA4F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800</a:t>
            </a:r>
            <a:endParaRPr/>
          </a:p>
        </p:txBody>
      </p:sp>
      <p:sp>
        <p:nvSpPr>
          <p:cNvPr id="2219" name="Google Shape;2219;p96"/>
          <p:cNvSpPr txBox="1"/>
          <p:nvPr/>
        </p:nvSpPr>
        <p:spPr>
          <a:xfrm>
            <a:off x="4959350" y="5783262"/>
            <a:ext cx="501650" cy="307975"/>
          </a:xfrm>
          <a:prstGeom prst="rect">
            <a:avLst/>
          </a:prstGeom>
          <a:solidFill>
            <a:srgbClr val="FAA4F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550</a:t>
            </a:r>
            <a:endParaRPr/>
          </a:p>
        </p:txBody>
      </p:sp>
      <p:sp>
        <p:nvSpPr>
          <p:cNvPr id="2220" name="Google Shape;2220;p96"/>
          <p:cNvSpPr txBox="1"/>
          <p:nvPr/>
        </p:nvSpPr>
        <p:spPr>
          <a:xfrm>
            <a:off x="3659187" y="5788025"/>
            <a:ext cx="500062" cy="307975"/>
          </a:xfrm>
          <a:prstGeom prst="rect">
            <a:avLst/>
          </a:prstGeom>
          <a:solidFill>
            <a:srgbClr val="FAA4F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450</a:t>
            </a:r>
            <a:endParaRPr/>
          </a:p>
        </p:txBody>
      </p:sp>
      <p:cxnSp>
        <p:nvCxnSpPr>
          <p:cNvPr id="2221" name="Google Shape;2221;p96"/>
          <p:cNvCxnSpPr/>
          <p:nvPr/>
        </p:nvCxnSpPr>
        <p:spPr>
          <a:xfrm flipH="1">
            <a:off x="2438400" y="3762375"/>
            <a:ext cx="1846262" cy="4333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2222" name="Google Shape;2222;p96"/>
          <p:cNvCxnSpPr/>
          <p:nvPr/>
        </p:nvCxnSpPr>
        <p:spPr>
          <a:xfrm>
            <a:off x="4906962" y="3762375"/>
            <a:ext cx="1778000" cy="4333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2223" name="Google Shape;2223;p96"/>
          <p:cNvCxnSpPr/>
          <p:nvPr/>
        </p:nvCxnSpPr>
        <p:spPr>
          <a:xfrm flipH="1">
            <a:off x="1446212" y="4565650"/>
            <a:ext cx="973137" cy="3317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2224" name="Google Shape;2224;p96"/>
          <p:cNvCxnSpPr/>
          <p:nvPr/>
        </p:nvCxnSpPr>
        <p:spPr>
          <a:xfrm>
            <a:off x="2417762" y="4565650"/>
            <a:ext cx="1008062" cy="3317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2225" name="Google Shape;2225;p96"/>
          <p:cNvCxnSpPr/>
          <p:nvPr/>
        </p:nvCxnSpPr>
        <p:spPr>
          <a:xfrm flipH="1">
            <a:off x="5711825" y="4565650"/>
            <a:ext cx="1006475" cy="3317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2226" name="Google Shape;2226;p96"/>
          <p:cNvCxnSpPr/>
          <p:nvPr/>
        </p:nvCxnSpPr>
        <p:spPr>
          <a:xfrm>
            <a:off x="6751637" y="4565650"/>
            <a:ext cx="939800" cy="3508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2227" name="Google Shape;2227;p96"/>
          <p:cNvCxnSpPr/>
          <p:nvPr/>
        </p:nvCxnSpPr>
        <p:spPr>
          <a:xfrm flipH="1">
            <a:off x="942975" y="5295900"/>
            <a:ext cx="503237" cy="4540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2228" name="Google Shape;2228;p96"/>
          <p:cNvCxnSpPr/>
          <p:nvPr/>
        </p:nvCxnSpPr>
        <p:spPr>
          <a:xfrm>
            <a:off x="1479550" y="5316537"/>
            <a:ext cx="469900" cy="4333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2229" name="Google Shape;2229;p96"/>
          <p:cNvCxnSpPr/>
          <p:nvPr/>
        </p:nvCxnSpPr>
        <p:spPr>
          <a:xfrm flipH="1">
            <a:off x="2921000" y="5295900"/>
            <a:ext cx="504825" cy="4540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2230" name="Google Shape;2230;p96"/>
          <p:cNvCxnSpPr/>
          <p:nvPr/>
        </p:nvCxnSpPr>
        <p:spPr>
          <a:xfrm flipH="1">
            <a:off x="5175250" y="5295900"/>
            <a:ext cx="536575" cy="4540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2231" name="Google Shape;2231;p96"/>
          <p:cNvCxnSpPr/>
          <p:nvPr/>
        </p:nvCxnSpPr>
        <p:spPr>
          <a:xfrm>
            <a:off x="3457575" y="5291137"/>
            <a:ext cx="504825" cy="4540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5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p97"/>
          <p:cNvSpPr txBox="1"/>
          <p:nvPr>
            <p:ph type="title"/>
          </p:nvPr>
        </p:nvSpPr>
        <p:spPr>
          <a:xfrm>
            <a:off x="0" y="0"/>
            <a:ext cx="9067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Threaded Binary Tree</a:t>
            </a:r>
            <a:endParaRPr/>
          </a:p>
        </p:txBody>
      </p:sp>
      <p:sp>
        <p:nvSpPr>
          <p:cNvPr id="2237" name="Google Shape;2237;p97"/>
          <p:cNvSpPr txBox="1"/>
          <p:nvPr/>
        </p:nvSpPr>
        <p:spPr>
          <a:xfrm>
            <a:off x="381000" y="1143000"/>
            <a:ext cx="8382000" cy="2071687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1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threaded binary tree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 a binary tree with an additional reference field in each node that is used to "point" from a child to a parent.  In the drawing below, </a:t>
            </a:r>
            <a:r>
              <a:rPr b="1" i="0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downward</a:t>
            </a: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 are the conventional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 you have seen before, which represent a left and/or right reference from the parent to its two children.  The </a:t>
            </a:r>
            <a:r>
              <a:rPr b="1" i="0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upward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references makes this binary tree a threaded binary tree.  The </a:t>
            </a:r>
            <a:r>
              <a:rPr b="1" i="0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upward</a:t>
            </a: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 create a link from a child to a parent.</a:t>
            </a:r>
            <a:endParaRPr/>
          </a:p>
        </p:txBody>
      </p:sp>
      <p:grpSp>
        <p:nvGrpSpPr>
          <p:cNvPr id="2238" name="Google Shape;2238;p97"/>
          <p:cNvGrpSpPr/>
          <p:nvPr/>
        </p:nvGrpSpPr>
        <p:grpSpPr>
          <a:xfrm>
            <a:off x="381000" y="3581400"/>
            <a:ext cx="7924800" cy="2897187"/>
            <a:chOff x="2823" y="6592"/>
            <a:chExt cx="5704" cy="3610"/>
          </a:xfrm>
        </p:grpSpPr>
        <p:sp>
          <p:nvSpPr>
            <p:cNvPr id="2239" name="Google Shape;2239;p97"/>
            <p:cNvSpPr txBox="1"/>
            <p:nvPr/>
          </p:nvSpPr>
          <p:spPr>
            <a:xfrm>
              <a:off x="5616" y="6592"/>
              <a:ext cx="433" cy="433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500</a:t>
              </a:r>
              <a:endParaRPr/>
            </a:p>
          </p:txBody>
        </p:sp>
        <p:sp>
          <p:nvSpPr>
            <p:cNvPr id="2240" name="Google Shape;2240;p97"/>
            <p:cNvSpPr txBox="1"/>
            <p:nvPr/>
          </p:nvSpPr>
          <p:spPr>
            <a:xfrm>
              <a:off x="4032" y="7745"/>
              <a:ext cx="433" cy="433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300</a:t>
              </a:r>
              <a:endParaRPr/>
            </a:p>
          </p:txBody>
        </p:sp>
        <p:sp>
          <p:nvSpPr>
            <p:cNvPr id="2241" name="Google Shape;2241;p97"/>
            <p:cNvSpPr txBox="1"/>
            <p:nvPr/>
          </p:nvSpPr>
          <p:spPr>
            <a:xfrm>
              <a:off x="7200" y="7745"/>
              <a:ext cx="433" cy="433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700</a:t>
              </a:r>
              <a:endParaRPr/>
            </a:p>
          </p:txBody>
        </p:sp>
        <p:sp>
          <p:nvSpPr>
            <p:cNvPr id="2242" name="Google Shape;2242;p97"/>
            <p:cNvSpPr txBox="1"/>
            <p:nvPr/>
          </p:nvSpPr>
          <p:spPr>
            <a:xfrm>
              <a:off x="3168" y="8753"/>
              <a:ext cx="433" cy="433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</a:t>
              </a:r>
              <a:endParaRPr/>
            </a:p>
          </p:txBody>
        </p:sp>
        <p:sp>
          <p:nvSpPr>
            <p:cNvPr id="2243" name="Google Shape;2243;p97"/>
            <p:cNvSpPr txBox="1"/>
            <p:nvPr/>
          </p:nvSpPr>
          <p:spPr>
            <a:xfrm>
              <a:off x="4896" y="8753"/>
              <a:ext cx="433" cy="433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400</a:t>
              </a:r>
              <a:endParaRPr/>
            </a:p>
          </p:txBody>
        </p:sp>
        <p:sp>
          <p:nvSpPr>
            <p:cNvPr id="2244" name="Google Shape;2244;p97"/>
            <p:cNvSpPr txBox="1"/>
            <p:nvPr/>
          </p:nvSpPr>
          <p:spPr>
            <a:xfrm>
              <a:off x="6336" y="8753"/>
              <a:ext cx="433" cy="433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600</a:t>
              </a:r>
              <a:endParaRPr/>
            </a:p>
          </p:txBody>
        </p:sp>
        <p:sp>
          <p:nvSpPr>
            <p:cNvPr id="2245" name="Google Shape;2245;p97"/>
            <p:cNvSpPr txBox="1"/>
            <p:nvPr/>
          </p:nvSpPr>
          <p:spPr>
            <a:xfrm>
              <a:off x="8064" y="8753"/>
              <a:ext cx="433" cy="433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800</a:t>
              </a:r>
              <a:endParaRPr/>
            </a:p>
          </p:txBody>
        </p:sp>
        <p:sp>
          <p:nvSpPr>
            <p:cNvPr id="2246" name="Google Shape;2246;p97"/>
            <p:cNvSpPr txBox="1"/>
            <p:nvPr/>
          </p:nvSpPr>
          <p:spPr>
            <a:xfrm>
              <a:off x="2823" y="9769"/>
              <a:ext cx="433" cy="433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150</a:t>
              </a:r>
              <a:endParaRPr/>
            </a:p>
          </p:txBody>
        </p:sp>
        <p:sp>
          <p:nvSpPr>
            <p:cNvPr id="2247" name="Google Shape;2247;p97"/>
            <p:cNvSpPr txBox="1"/>
            <p:nvPr/>
          </p:nvSpPr>
          <p:spPr>
            <a:xfrm>
              <a:off x="3515" y="9769"/>
              <a:ext cx="433" cy="433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250</a:t>
              </a:r>
              <a:endParaRPr/>
            </a:p>
          </p:txBody>
        </p:sp>
        <p:sp>
          <p:nvSpPr>
            <p:cNvPr id="2248" name="Google Shape;2248;p97"/>
            <p:cNvSpPr txBox="1"/>
            <p:nvPr/>
          </p:nvSpPr>
          <p:spPr>
            <a:xfrm>
              <a:off x="4555" y="9769"/>
              <a:ext cx="433" cy="433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350</a:t>
              </a:r>
              <a:endParaRPr/>
            </a:p>
          </p:txBody>
        </p:sp>
        <p:sp>
          <p:nvSpPr>
            <p:cNvPr id="2249" name="Google Shape;2249;p97"/>
            <p:cNvSpPr txBox="1"/>
            <p:nvPr/>
          </p:nvSpPr>
          <p:spPr>
            <a:xfrm>
              <a:off x="5247" y="9769"/>
              <a:ext cx="433" cy="433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450</a:t>
              </a:r>
              <a:endParaRPr/>
            </a:p>
          </p:txBody>
        </p:sp>
        <p:sp>
          <p:nvSpPr>
            <p:cNvPr id="2250" name="Google Shape;2250;p97"/>
            <p:cNvSpPr txBox="1"/>
            <p:nvPr/>
          </p:nvSpPr>
          <p:spPr>
            <a:xfrm>
              <a:off x="5990" y="9769"/>
              <a:ext cx="433" cy="433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550</a:t>
              </a:r>
              <a:endParaRPr/>
            </a:p>
          </p:txBody>
        </p:sp>
        <p:cxnSp>
          <p:nvCxnSpPr>
            <p:cNvPr id="2251" name="Google Shape;2251;p97"/>
            <p:cNvCxnSpPr/>
            <p:nvPr/>
          </p:nvCxnSpPr>
          <p:spPr>
            <a:xfrm flipH="1" rot="10800000">
              <a:off x="2842" y="9200"/>
              <a:ext cx="320" cy="55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252" name="Google Shape;2252;p97"/>
            <p:cNvCxnSpPr/>
            <p:nvPr/>
          </p:nvCxnSpPr>
          <p:spPr>
            <a:xfrm rot="10800000">
              <a:off x="3625" y="9229"/>
              <a:ext cx="349" cy="52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253" name="Google Shape;2253;p97"/>
            <p:cNvCxnSpPr/>
            <p:nvPr/>
          </p:nvCxnSpPr>
          <p:spPr>
            <a:xfrm flipH="1" rot="10800000">
              <a:off x="3161" y="8185"/>
              <a:ext cx="842" cy="55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254" name="Google Shape;2254;p97"/>
            <p:cNvCxnSpPr/>
            <p:nvPr/>
          </p:nvCxnSpPr>
          <p:spPr>
            <a:xfrm rot="10800000">
              <a:off x="4466" y="8214"/>
              <a:ext cx="871" cy="52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255" name="Google Shape;2255;p97"/>
            <p:cNvCxnSpPr/>
            <p:nvPr/>
          </p:nvCxnSpPr>
          <p:spPr>
            <a:xfrm>
              <a:off x="4263" y="8185"/>
              <a:ext cx="610" cy="55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256" name="Google Shape;2256;p97"/>
            <p:cNvCxnSpPr/>
            <p:nvPr/>
          </p:nvCxnSpPr>
          <p:spPr>
            <a:xfrm flipH="1">
              <a:off x="3596" y="8185"/>
              <a:ext cx="668" cy="55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257" name="Google Shape;2257;p97"/>
            <p:cNvCxnSpPr/>
            <p:nvPr/>
          </p:nvCxnSpPr>
          <p:spPr>
            <a:xfrm flipH="1" rot="10800000">
              <a:off x="6322" y="8185"/>
              <a:ext cx="871" cy="55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258" name="Google Shape;2258;p97"/>
            <p:cNvCxnSpPr/>
            <p:nvPr/>
          </p:nvCxnSpPr>
          <p:spPr>
            <a:xfrm rot="10800000">
              <a:off x="7656" y="8185"/>
              <a:ext cx="871" cy="55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259" name="Google Shape;2259;p97"/>
            <p:cNvCxnSpPr/>
            <p:nvPr/>
          </p:nvCxnSpPr>
          <p:spPr>
            <a:xfrm>
              <a:off x="7453" y="8185"/>
              <a:ext cx="581" cy="55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260" name="Google Shape;2260;p97"/>
            <p:cNvCxnSpPr/>
            <p:nvPr/>
          </p:nvCxnSpPr>
          <p:spPr>
            <a:xfrm flipH="1">
              <a:off x="6757" y="8185"/>
              <a:ext cx="697" cy="55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261" name="Google Shape;2261;p97"/>
            <p:cNvCxnSpPr/>
            <p:nvPr/>
          </p:nvCxnSpPr>
          <p:spPr>
            <a:xfrm flipH="1">
              <a:off x="3248" y="9200"/>
              <a:ext cx="146" cy="55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262" name="Google Shape;2262;p97"/>
            <p:cNvCxnSpPr/>
            <p:nvPr/>
          </p:nvCxnSpPr>
          <p:spPr>
            <a:xfrm>
              <a:off x="3393" y="9200"/>
              <a:ext cx="117" cy="58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263" name="Google Shape;2263;p97"/>
            <p:cNvCxnSpPr/>
            <p:nvPr/>
          </p:nvCxnSpPr>
          <p:spPr>
            <a:xfrm flipH="1" rot="10800000">
              <a:off x="4553" y="9200"/>
              <a:ext cx="320" cy="55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264" name="Google Shape;2264;p97"/>
            <p:cNvCxnSpPr/>
            <p:nvPr/>
          </p:nvCxnSpPr>
          <p:spPr>
            <a:xfrm rot="10800000">
              <a:off x="5336" y="9200"/>
              <a:ext cx="349" cy="58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265" name="Google Shape;2265;p97"/>
            <p:cNvCxnSpPr/>
            <p:nvPr/>
          </p:nvCxnSpPr>
          <p:spPr>
            <a:xfrm flipH="1" rot="10800000">
              <a:off x="5974" y="9200"/>
              <a:ext cx="349" cy="55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266" name="Google Shape;2266;p97"/>
            <p:cNvCxnSpPr/>
            <p:nvPr/>
          </p:nvCxnSpPr>
          <p:spPr>
            <a:xfrm flipH="1">
              <a:off x="4959" y="9200"/>
              <a:ext cx="175" cy="55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267" name="Google Shape;2267;p97"/>
            <p:cNvCxnSpPr/>
            <p:nvPr/>
          </p:nvCxnSpPr>
          <p:spPr>
            <a:xfrm>
              <a:off x="5133" y="9200"/>
              <a:ext cx="117" cy="55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268" name="Google Shape;2268;p97"/>
            <p:cNvCxnSpPr/>
            <p:nvPr/>
          </p:nvCxnSpPr>
          <p:spPr>
            <a:xfrm flipH="1">
              <a:off x="6409" y="9200"/>
              <a:ext cx="146" cy="58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269" name="Google Shape;2269;p97"/>
            <p:cNvCxnSpPr/>
            <p:nvPr/>
          </p:nvCxnSpPr>
          <p:spPr>
            <a:xfrm flipH="1" rot="10800000">
              <a:off x="4031" y="7054"/>
              <a:ext cx="1567" cy="66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270" name="Google Shape;2270;p97"/>
            <p:cNvCxnSpPr/>
            <p:nvPr/>
          </p:nvCxnSpPr>
          <p:spPr>
            <a:xfrm rot="10800000">
              <a:off x="6061" y="7054"/>
              <a:ext cx="1567" cy="66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271" name="Google Shape;2271;p97"/>
            <p:cNvCxnSpPr/>
            <p:nvPr/>
          </p:nvCxnSpPr>
          <p:spPr>
            <a:xfrm flipH="1">
              <a:off x="4466" y="7054"/>
              <a:ext cx="1393" cy="66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272" name="Google Shape;2272;p97"/>
            <p:cNvCxnSpPr/>
            <p:nvPr/>
          </p:nvCxnSpPr>
          <p:spPr>
            <a:xfrm>
              <a:off x="5887" y="7025"/>
              <a:ext cx="1306" cy="69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6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98"/>
          <p:cNvSpPr txBox="1"/>
          <p:nvPr>
            <p:ph type="title"/>
          </p:nvPr>
        </p:nvSpPr>
        <p:spPr>
          <a:xfrm>
            <a:off x="0" y="0"/>
            <a:ext cx="9067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Threaded Binary Tree Declaration</a:t>
            </a:r>
            <a:endParaRPr/>
          </a:p>
        </p:txBody>
      </p:sp>
      <p:sp>
        <p:nvSpPr>
          <p:cNvPr id="2278" name="Google Shape;2278;p98"/>
          <p:cNvSpPr txBox="1"/>
          <p:nvPr/>
        </p:nvSpPr>
        <p:spPr>
          <a:xfrm>
            <a:off x="1066800" y="2209800"/>
            <a:ext cx="6858000" cy="4535487"/>
          </a:xfrm>
          <a:prstGeom prst="rect">
            <a:avLst/>
          </a:prstGeom>
          <a:solidFill>
            <a:srgbClr val="FFFF99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ThreadedTree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private Object 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private int 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private ThreadeTree left;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private ThreadedTree right;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private ThreadedTree parent;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.....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pic>
        <p:nvPicPr>
          <p:cNvPr descr="MCj02307370000[1]" id="2279" name="Google Shape;2279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2743200"/>
            <a:ext cx="1676400" cy="15954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80" name="Google Shape;2280;p98"/>
          <p:cNvGrpSpPr/>
          <p:nvPr/>
        </p:nvGrpSpPr>
        <p:grpSpPr>
          <a:xfrm>
            <a:off x="3733800" y="1676400"/>
            <a:ext cx="5105400" cy="1066800"/>
            <a:chOff x="2448" y="1680"/>
            <a:chExt cx="3216" cy="864"/>
          </a:xfrm>
        </p:grpSpPr>
        <p:sp>
          <p:nvSpPr>
            <p:cNvPr id="2281" name="Google Shape;2281;p98"/>
            <p:cNvSpPr/>
            <p:nvPr/>
          </p:nvSpPr>
          <p:spPr>
            <a:xfrm>
              <a:off x="2448" y="1680"/>
              <a:ext cx="3216" cy="864"/>
            </a:xfrm>
            <a:custGeom>
              <a:rect b="b" l="l" r="r" t="t"/>
              <a:pathLst>
                <a:path extrusionOk="0" h="21600" w="21600">
                  <a:moveTo>
                    <a:pt x="10766" y="21600"/>
                  </a:moveTo>
                  <a:lnTo>
                    <a:pt x="9590" y="16158"/>
                  </a:lnTo>
                  <a:cubicBezTo>
                    <a:pt x="9991" y="16192"/>
                    <a:pt x="10395" y="16210"/>
                    <a:pt x="10800" y="16210"/>
                  </a:cubicBezTo>
                  <a:cubicBezTo>
                    <a:pt x="16764" y="16210"/>
                    <a:pt x="21600" y="12581"/>
                    <a:pt x="21600" y="8105"/>
                  </a:cubicBezTo>
                  <a:cubicBezTo>
                    <a:pt x="21600" y="3628"/>
                    <a:pt x="16764" y="0"/>
                    <a:pt x="10800" y="0"/>
                  </a:cubicBezTo>
                  <a:cubicBezTo>
                    <a:pt x="4835" y="0"/>
                    <a:pt x="0" y="3628"/>
                    <a:pt x="0" y="8105"/>
                  </a:cubicBezTo>
                  <a:cubicBezTo>
                    <a:pt x="-1" y="10568"/>
                    <a:pt x="1493" y="12898"/>
                    <a:pt x="4057" y="14436"/>
                  </a:cubicBezTo>
                  <a:lnTo>
                    <a:pt x="10766" y="21600"/>
                  </a:lnTo>
                  <a:close/>
                </a:path>
              </a:pathLst>
            </a:custGeom>
            <a:solidFill>
              <a:srgbClr val="CCCCFF"/>
            </a:solidFill>
            <a:ln cap="flat" cmpd="sng" w="9525">
              <a:solidFill>
                <a:srgbClr val="000000"/>
              </a:solidFill>
              <a:prstDash val="solid"/>
              <a:miter lim="524288"/>
              <a:headEnd len="sm" w="sm" type="none"/>
              <a:tailEnd len="sm" w="sm" type="none"/>
            </a:ln>
            <a:effectLst>
              <a:outerShdw blurRad="63500" dir="2700000" dist="107763">
                <a:srgbClr val="808080"/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98"/>
            <p:cNvSpPr txBox="1"/>
            <p:nvPr/>
          </p:nvSpPr>
          <p:spPr>
            <a:xfrm>
              <a:off x="2688" y="1776"/>
              <a:ext cx="2880" cy="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 this still a Binary Tree?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p99"/>
          <p:cNvSpPr txBox="1"/>
          <p:nvPr>
            <p:ph type="title"/>
          </p:nvPr>
        </p:nvSpPr>
        <p:spPr>
          <a:xfrm>
            <a:off x="0" y="0"/>
            <a:ext cx="9067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Black"/>
              <a:buNone/>
            </a:pPr>
            <a:r>
              <a:rPr b="0" i="0" lang="en-US" sz="48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Heap and Max Heap</a:t>
            </a:r>
            <a:endParaRPr/>
          </a:p>
        </p:txBody>
      </p:sp>
      <p:sp>
        <p:nvSpPr>
          <p:cNvPr id="2288" name="Google Shape;2288;p99"/>
          <p:cNvSpPr txBox="1"/>
          <p:nvPr/>
        </p:nvSpPr>
        <p:spPr>
          <a:xfrm>
            <a:off x="381000" y="1143000"/>
            <a:ext cx="8382000" cy="1609725"/>
          </a:xfrm>
          <a:prstGeom prst="rect">
            <a:avLst/>
          </a:prstGeom>
          <a:solidFill>
            <a:srgbClr val="00FFCC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heap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complete binary tree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the property that every parent has a value that is greater or smaller than its children.  If the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parent's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value is </a:t>
            </a: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greater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than the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children's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values, the heap is called a </a:t>
            </a:r>
            <a:r>
              <a:rPr b="0" i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maxheap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grpSp>
        <p:nvGrpSpPr>
          <p:cNvPr id="2289" name="Google Shape;2289;p99"/>
          <p:cNvGrpSpPr/>
          <p:nvPr/>
        </p:nvGrpSpPr>
        <p:grpSpPr>
          <a:xfrm>
            <a:off x="804862" y="3124200"/>
            <a:ext cx="7272337" cy="3429000"/>
            <a:chOff x="432" y="2160"/>
            <a:chExt cx="4581" cy="1680"/>
          </a:xfrm>
        </p:grpSpPr>
        <p:sp>
          <p:nvSpPr>
            <p:cNvPr id="2290" name="Google Shape;2290;p99"/>
            <p:cNvSpPr txBox="1"/>
            <p:nvPr/>
          </p:nvSpPr>
          <p:spPr>
            <a:xfrm>
              <a:off x="2736" y="2160"/>
              <a:ext cx="316" cy="194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500</a:t>
              </a:r>
              <a:endParaRPr/>
            </a:p>
          </p:txBody>
        </p:sp>
        <p:sp>
          <p:nvSpPr>
            <p:cNvPr id="2291" name="Google Shape;2291;p99"/>
            <p:cNvSpPr txBox="1"/>
            <p:nvPr/>
          </p:nvSpPr>
          <p:spPr>
            <a:xfrm>
              <a:off x="1376" y="2676"/>
              <a:ext cx="316" cy="194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450</a:t>
              </a:r>
              <a:endParaRPr/>
            </a:p>
          </p:txBody>
        </p:sp>
        <p:sp>
          <p:nvSpPr>
            <p:cNvPr id="2292" name="Google Shape;2292;p99"/>
            <p:cNvSpPr txBox="1"/>
            <p:nvPr/>
          </p:nvSpPr>
          <p:spPr>
            <a:xfrm>
              <a:off x="4068" y="2676"/>
              <a:ext cx="316" cy="194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475</a:t>
              </a:r>
              <a:endParaRPr/>
            </a:p>
          </p:txBody>
        </p:sp>
        <p:sp>
          <p:nvSpPr>
            <p:cNvPr id="2293" name="Google Shape;2293;p99"/>
            <p:cNvSpPr txBox="1"/>
            <p:nvPr/>
          </p:nvSpPr>
          <p:spPr>
            <a:xfrm>
              <a:off x="747" y="3128"/>
              <a:ext cx="315" cy="193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425</a:t>
              </a:r>
              <a:endParaRPr/>
            </a:p>
          </p:txBody>
        </p:sp>
        <p:sp>
          <p:nvSpPr>
            <p:cNvPr id="2294" name="Google Shape;2294;p99"/>
            <p:cNvSpPr txBox="1"/>
            <p:nvPr/>
          </p:nvSpPr>
          <p:spPr>
            <a:xfrm>
              <a:off x="432" y="3643"/>
              <a:ext cx="315" cy="194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300</a:t>
              </a:r>
              <a:endParaRPr/>
            </a:p>
          </p:txBody>
        </p:sp>
        <p:sp>
          <p:nvSpPr>
            <p:cNvPr id="2295" name="Google Shape;2295;p99"/>
            <p:cNvSpPr txBox="1"/>
            <p:nvPr/>
          </p:nvSpPr>
          <p:spPr>
            <a:xfrm>
              <a:off x="2006" y="3128"/>
              <a:ext cx="315" cy="193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300</a:t>
              </a:r>
              <a:endParaRPr/>
            </a:p>
          </p:txBody>
        </p:sp>
        <p:sp>
          <p:nvSpPr>
            <p:cNvPr id="2296" name="Google Shape;2296;p99"/>
            <p:cNvSpPr txBox="1"/>
            <p:nvPr/>
          </p:nvSpPr>
          <p:spPr>
            <a:xfrm>
              <a:off x="1061" y="3643"/>
              <a:ext cx="316" cy="194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250</a:t>
              </a:r>
              <a:endParaRPr/>
            </a:p>
          </p:txBody>
        </p:sp>
        <p:sp>
          <p:nvSpPr>
            <p:cNvPr id="2297" name="Google Shape;2297;p99"/>
            <p:cNvSpPr txBox="1"/>
            <p:nvPr/>
          </p:nvSpPr>
          <p:spPr>
            <a:xfrm>
              <a:off x="3439" y="3128"/>
              <a:ext cx="315" cy="193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430</a:t>
              </a:r>
              <a:endParaRPr/>
            </a:p>
          </p:txBody>
        </p:sp>
        <p:sp>
          <p:nvSpPr>
            <p:cNvPr id="2298" name="Google Shape;2298;p99"/>
            <p:cNvSpPr txBox="1"/>
            <p:nvPr/>
          </p:nvSpPr>
          <p:spPr>
            <a:xfrm>
              <a:off x="1691" y="3643"/>
              <a:ext cx="315" cy="194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</a:t>
              </a:r>
              <a:endParaRPr/>
            </a:p>
          </p:txBody>
        </p:sp>
        <p:sp>
          <p:nvSpPr>
            <p:cNvPr id="2299" name="Google Shape;2299;p99"/>
            <p:cNvSpPr txBox="1"/>
            <p:nvPr/>
          </p:nvSpPr>
          <p:spPr>
            <a:xfrm>
              <a:off x="4698" y="3128"/>
              <a:ext cx="315" cy="193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440</a:t>
              </a:r>
              <a:endParaRPr/>
            </a:p>
          </p:txBody>
        </p:sp>
        <p:sp>
          <p:nvSpPr>
            <p:cNvPr id="2300" name="Google Shape;2300;p99"/>
            <p:cNvSpPr txBox="1"/>
            <p:nvPr/>
          </p:nvSpPr>
          <p:spPr>
            <a:xfrm>
              <a:off x="3124" y="3643"/>
              <a:ext cx="316" cy="194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375</a:t>
              </a:r>
              <a:endParaRPr/>
            </a:p>
          </p:txBody>
        </p:sp>
        <p:sp>
          <p:nvSpPr>
            <p:cNvPr id="2301" name="Google Shape;2301;p99"/>
            <p:cNvSpPr txBox="1"/>
            <p:nvPr/>
          </p:nvSpPr>
          <p:spPr>
            <a:xfrm>
              <a:off x="2305" y="3646"/>
              <a:ext cx="315" cy="194"/>
            </a:xfrm>
            <a:prstGeom prst="rect">
              <a:avLst/>
            </a:prstGeom>
            <a:solidFill>
              <a:srgbClr val="FAA4F8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255</a:t>
              </a:r>
              <a:endParaRPr/>
            </a:p>
          </p:txBody>
        </p:sp>
        <p:cxnSp>
          <p:nvCxnSpPr>
            <p:cNvPr id="2302" name="Google Shape;2302;p99"/>
            <p:cNvCxnSpPr/>
            <p:nvPr/>
          </p:nvCxnSpPr>
          <p:spPr>
            <a:xfrm flipH="1">
              <a:off x="1536" y="2370"/>
              <a:ext cx="1163" cy="27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303" name="Google Shape;2303;p99"/>
            <p:cNvCxnSpPr/>
            <p:nvPr/>
          </p:nvCxnSpPr>
          <p:spPr>
            <a:xfrm>
              <a:off x="3091" y="2370"/>
              <a:ext cx="1120" cy="27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304" name="Google Shape;2304;p99"/>
            <p:cNvCxnSpPr/>
            <p:nvPr/>
          </p:nvCxnSpPr>
          <p:spPr>
            <a:xfrm flipH="1">
              <a:off x="911" y="2876"/>
              <a:ext cx="613" cy="20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305" name="Google Shape;2305;p99"/>
            <p:cNvCxnSpPr/>
            <p:nvPr/>
          </p:nvCxnSpPr>
          <p:spPr>
            <a:xfrm>
              <a:off x="1523" y="2876"/>
              <a:ext cx="635" cy="20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306" name="Google Shape;2306;p99"/>
            <p:cNvCxnSpPr/>
            <p:nvPr/>
          </p:nvCxnSpPr>
          <p:spPr>
            <a:xfrm flipH="1">
              <a:off x="3598" y="2876"/>
              <a:ext cx="634" cy="20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307" name="Google Shape;2307;p99"/>
            <p:cNvCxnSpPr/>
            <p:nvPr/>
          </p:nvCxnSpPr>
          <p:spPr>
            <a:xfrm>
              <a:off x="4253" y="2876"/>
              <a:ext cx="592" cy="22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308" name="Google Shape;2308;p99"/>
            <p:cNvCxnSpPr/>
            <p:nvPr/>
          </p:nvCxnSpPr>
          <p:spPr>
            <a:xfrm flipH="1">
              <a:off x="594" y="3336"/>
              <a:ext cx="317" cy="28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309" name="Google Shape;2309;p99"/>
            <p:cNvCxnSpPr/>
            <p:nvPr/>
          </p:nvCxnSpPr>
          <p:spPr>
            <a:xfrm>
              <a:off x="932" y="3349"/>
              <a:ext cx="296" cy="27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310" name="Google Shape;2310;p99"/>
            <p:cNvCxnSpPr/>
            <p:nvPr/>
          </p:nvCxnSpPr>
          <p:spPr>
            <a:xfrm flipH="1">
              <a:off x="1840" y="3336"/>
              <a:ext cx="318" cy="28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311" name="Google Shape;2311;p99"/>
            <p:cNvCxnSpPr/>
            <p:nvPr/>
          </p:nvCxnSpPr>
          <p:spPr>
            <a:xfrm flipH="1">
              <a:off x="3260" y="3336"/>
              <a:ext cx="338" cy="28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312" name="Google Shape;2312;p99"/>
            <p:cNvCxnSpPr/>
            <p:nvPr/>
          </p:nvCxnSpPr>
          <p:spPr>
            <a:xfrm>
              <a:off x="2178" y="3333"/>
              <a:ext cx="318" cy="28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2003-07-04T03:08:29Z</dcterms:created>
  <dc:creator>John Schram</dc:creator>
</cp:coreProperties>
</file>