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3F0E3-FE80-42A7-AB77-C9F26D2DA88D}" v="8" dt="2025-09-10T20:38:57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8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28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3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0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714" y="1219200"/>
            <a:ext cx="7930086" cy="3329581"/>
          </a:xfrm>
        </p:spPr>
        <p:txBody>
          <a:bodyPr/>
          <a:lstStyle/>
          <a:p>
            <a:r>
              <a:rPr sz="5400" b="1" dirty="0">
                <a:solidFill>
                  <a:srgbClr val="FFFFFF"/>
                </a:solidFill>
                <a:latin typeface="Calibri"/>
              </a:rPr>
              <a:t>Bellabeat Case Study – Unlocking Health Insights from Fitbit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1600" b="0">
                <a:solidFill>
                  <a:srgbClr val="FFFFFF"/>
                </a:solidFill>
                <a:latin typeface="Calibri"/>
              </a:rPr>
              <a:t>Google Data Analytics Capstone Project</a:t>
            </a:r>
          </a:p>
          <a:p>
            <a:r>
              <a:rPr sz="1600" b="0">
                <a:solidFill>
                  <a:srgbClr val="FFFFFF"/>
                </a:solidFill>
                <a:latin typeface="Calibri"/>
              </a:rPr>
              <a:t>Prepared by: Abhishek Singh Rawat</a:t>
            </a:r>
          </a:p>
          <a:p>
            <a:r>
              <a:rPr sz="1600" b="0">
                <a:solidFill>
                  <a:srgbClr val="FFFFFF"/>
                </a:solidFill>
                <a:latin typeface="Calibri"/>
              </a:rPr>
              <a:t>Date: 10-09-2025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Recommendations</a:t>
            </a:r>
            <a:endParaRPr sz="1800" b="1" dirty="0">
              <a:solidFill>
                <a:srgbClr val="1F1F1F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50142" cy="4195481"/>
          </a:xfrm>
        </p:spPr>
        <p:txBody>
          <a:bodyPr/>
          <a:lstStyle/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1. Encourage Daily Movement – step reminders, daily challenges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2. Promote Active Breaks – reduce sedentary time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3. Enhance Sleep Coaching – bedtime reminders, insights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4. Boost Weekend Engagement – gamified challenges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5. Improve Weight Tracking – smart scale integration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6. Personalize HR Insights – stress monitoring, adaptive workouts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 Users are largely sedentary and sleep less than recommended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 Steps and calories strongly correlated – steps are actionable metric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 Weight tracking underutilized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 Heart rate variability indicates potential for personalization</a:t>
            </a:r>
          </a:p>
          <a:p>
            <a:endParaRPr sz="1800" b="0" dirty="0">
              <a:solidFill>
                <a:srgbClr val="1F1F1F"/>
              </a:solidFill>
              <a:latin typeface="Calibri"/>
            </a:endParaRP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By implementing these insights, Bellabeat can enhance engagement and promote healthier lifestyles.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Task (Ask)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Bellabeat wants to understand health behavior patterns from smart devices.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Key Questions: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• What are the main activity, sleep, and health trends among users?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• How are steps correlated with calorie expenditure?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• What role does sleep play in activity levels?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• How do users engage with heart rate and weight tracking?</a:t>
            </a:r>
          </a:p>
          <a:p>
            <a:pPr marL="0" indent="0">
              <a:buNone/>
            </a:pPr>
            <a:r>
              <a:rPr sz="1800" b="0" dirty="0">
                <a:solidFill>
                  <a:srgbClr val="1F1F1F"/>
                </a:solidFill>
                <a:latin typeface="Calibri"/>
              </a:rPr>
              <a:t>• How can Bellabeat apply these insights to its product strategy?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Dataset (Prepare)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Source: Fitbit Fitness Tracker Dataset (Kaggle, 33 users)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Data used: daily activity, sleep, calories, weight, heart rate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Tools: RStudio (</a:t>
            </a:r>
            <a:r>
              <a:rPr sz="1800" b="0" dirty="0" err="1">
                <a:solidFill>
                  <a:srgbClr val="1F1F1F"/>
                </a:solidFill>
                <a:latin typeface="Calibri"/>
              </a:rPr>
              <a:t>tidyverse</a:t>
            </a:r>
            <a:r>
              <a:rPr sz="1800" b="0" dirty="0">
                <a:solidFill>
                  <a:srgbClr val="1F1F1F"/>
                </a:solidFill>
                <a:latin typeface="Calibri"/>
              </a:rPr>
              <a:t>, </a:t>
            </a:r>
            <a:r>
              <a:rPr sz="1800" b="0" dirty="0" err="1">
                <a:solidFill>
                  <a:srgbClr val="1F1F1F"/>
                </a:solidFill>
                <a:latin typeface="Calibri"/>
              </a:rPr>
              <a:t>lubridate</a:t>
            </a:r>
            <a:r>
              <a:rPr sz="1800" b="0" dirty="0">
                <a:solidFill>
                  <a:srgbClr val="1F1F1F"/>
                </a:solidFill>
                <a:latin typeface="Calibri"/>
              </a:rPr>
              <a:t>, ggplot2)</a:t>
            </a: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Limitations: Small sample, short timeframe, inconsistent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Daily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28" y="5359230"/>
            <a:ext cx="6711654" cy="4195481"/>
          </a:xfrm>
        </p:spPr>
        <p:txBody>
          <a:bodyPr/>
          <a:lstStyle/>
          <a:p>
            <a:pPr marL="0" indent="0">
              <a:buNone/>
            </a:pPr>
            <a:endParaRPr sz="1800" b="0" dirty="0">
              <a:solidFill>
                <a:srgbClr val="1F1F1F"/>
              </a:solidFill>
              <a:latin typeface="Calibri"/>
            </a:endParaRPr>
          </a:p>
          <a:p>
            <a:r>
              <a:rPr sz="1800" b="0" dirty="0">
                <a:solidFill>
                  <a:srgbClr val="1F1F1F"/>
                </a:solidFill>
                <a:latin typeface="Calibri"/>
              </a:rPr>
              <a:t>Key Point: Avg steps &lt; 10k/day; more activity on weekdays than weekends.</a:t>
            </a:r>
          </a:p>
        </p:txBody>
      </p:sp>
      <p:pic>
        <p:nvPicPr>
          <p:cNvPr id="5" name="Picture 4" descr="A colorful bars on a black background&#10;&#10;AI-generated content may be incorrect.">
            <a:extLst>
              <a:ext uri="{FF2B5EF4-FFF2-40B4-BE49-F238E27FC236}">
                <a16:creationId xmlns:a16="http://schemas.microsoft.com/office/drawing/2014/main" id="{10150A4E-99DE-868D-7D6A-2EB4D741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8" y="1701623"/>
            <a:ext cx="7315215" cy="3657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Calories vs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5975701"/>
            <a:ext cx="6711654" cy="4195481"/>
          </a:xfrm>
        </p:spPr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Key Point: Strong positive correlation → steps are reliable calorie predictor.</a:t>
            </a:r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95CC237C-05ED-F225-F945-64FA0972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5" y="1403693"/>
            <a:ext cx="7054644" cy="4409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Sleep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5719669"/>
            <a:ext cx="6711654" cy="4195481"/>
          </a:xfrm>
        </p:spPr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Key Point: Avg sleep 5–7 </a:t>
            </a:r>
            <a:r>
              <a:rPr sz="1800" b="0" dirty="0" err="1">
                <a:solidFill>
                  <a:srgbClr val="1F1F1F"/>
                </a:solidFill>
                <a:latin typeface="Calibri"/>
              </a:rPr>
              <a:t>hrs</a:t>
            </a:r>
            <a:r>
              <a:rPr sz="1800" b="0" dirty="0">
                <a:solidFill>
                  <a:srgbClr val="1F1F1F"/>
                </a:solidFill>
                <a:latin typeface="Calibri"/>
              </a:rPr>
              <a:t> (below recommended); weak positive link with steps.</a:t>
            </a:r>
          </a:p>
        </p:txBody>
      </p:sp>
      <p:pic>
        <p:nvPicPr>
          <p:cNvPr id="5" name="Picture 4" descr="A graph with purple dots&#10;&#10;AI-generated content may be incorrect.">
            <a:extLst>
              <a:ext uri="{FF2B5EF4-FFF2-40B4-BE49-F238E27FC236}">
                <a16:creationId xmlns:a16="http://schemas.microsoft.com/office/drawing/2014/main" id="{7C203C78-0A7A-E4E6-1D54-C1CD2798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5" y="1594036"/>
            <a:ext cx="6472122" cy="4045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 dirty="0">
                <a:solidFill>
                  <a:srgbClr val="1F1F1F"/>
                </a:solidFill>
                <a:latin typeface="Calibri"/>
              </a:rPr>
              <a:t>Activity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689" y="6146491"/>
            <a:ext cx="6711654" cy="4195481"/>
          </a:xfrm>
        </p:spPr>
        <p:txBody>
          <a:bodyPr/>
          <a:lstStyle/>
          <a:p>
            <a:r>
              <a:rPr sz="1800" b="0" dirty="0">
                <a:solidFill>
                  <a:srgbClr val="1F1F1F"/>
                </a:solidFill>
                <a:latin typeface="Calibri"/>
              </a:rPr>
              <a:t>Key Point: Majority of time sedentary; little vigorous activity.</a:t>
            </a:r>
          </a:p>
        </p:txBody>
      </p:sp>
      <p:pic>
        <p:nvPicPr>
          <p:cNvPr id="5" name="Picture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C08E857A-141A-D221-7A01-BF53CA81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8" y="1444921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Logging</a:t>
            </a:r>
            <a:endParaRPr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5279204"/>
            <a:ext cx="6711654" cy="419548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Point: Very few users log weight</a:t>
            </a:r>
            <a:r>
              <a:rPr lang="en-CA" sz="1800" dirty="0">
                <a:solidFill>
                  <a:srgbClr val="1F1F1F"/>
                </a:solidFill>
                <a:latin typeface="Calibri"/>
              </a:rPr>
              <a:t> → underutilized feature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102B1-2325-EDD4-564C-02BC8918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7186"/>
              </p:ext>
            </p:extLst>
          </p:nvPr>
        </p:nvGraphicFramePr>
        <p:xfrm>
          <a:off x="828436" y="1824269"/>
          <a:ext cx="6924584" cy="2918832"/>
        </p:xfrm>
        <a:graphic>
          <a:graphicData uri="http://schemas.openxmlformats.org/drawingml/2006/table">
            <a:tbl>
              <a:tblPr firstRow="1" firstCol="1" bandRow="1"/>
              <a:tblGrid>
                <a:gridCol w="2307660">
                  <a:extLst>
                    <a:ext uri="{9D8B030D-6E8A-4147-A177-3AD203B41FA5}">
                      <a16:colId xmlns:a16="http://schemas.microsoft.com/office/drawing/2014/main" val="3133725219"/>
                    </a:ext>
                  </a:extLst>
                </a:gridCol>
                <a:gridCol w="2308462">
                  <a:extLst>
                    <a:ext uri="{9D8B030D-6E8A-4147-A177-3AD203B41FA5}">
                      <a16:colId xmlns:a16="http://schemas.microsoft.com/office/drawing/2014/main" val="1493877312"/>
                    </a:ext>
                  </a:extLst>
                </a:gridCol>
                <a:gridCol w="2308462">
                  <a:extLst>
                    <a:ext uri="{9D8B030D-6E8A-4147-A177-3AD203B41FA5}">
                      <a16:colId xmlns:a16="http://schemas.microsoft.com/office/drawing/2014/main" val="1992469403"/>
                    </a:ext>
                  </a:extLst>
                </a:gridCol>
              </a:tblGrid>
              <a:tr h="243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User ID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Log Count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Average BMI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53193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1503960366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23.0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70884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1927972279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46.2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53866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2347167796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24.8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32652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2873212765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21.6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415348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2891001357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79645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4445114986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35.0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47987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4558609924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27.1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10924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4702921684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26.1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65590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6962181067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24.2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43400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8253242879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29.5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84867"/>
                  </a:ext>
                </a:extLst>
              </a:tr>
              <a:tr h="24323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8877689391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1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25.7</a:t>
                      </a:r>
                      <a:endParaRPr lang="en-C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494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Rate Insights</a:t>
            </a:r>
            <a:endParaRPr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44" y="5814042"/>
            <a:ext cx="6711654" cy="419548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population averages; big individual differences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personalization opportunity.</a:t>
            </a:r>
            <a:endParaRPr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of colored lines&#10;&#10;AI-generated content may be incorrect.">
            <a:extLst>
              <a:ext uri="{FF2B5EF4-FFF2-40B4-BE49-F238E27FC236}">
                <a16:creationId xmlns:a16="http://schemas.microsoft.com/office/drawing/2014/main" id="{B0230AD2-B48A-896C-7550-965B4B7F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10" y="1430541"/>
            <a:ext cx="5357014" cy="1874811"/>
          </a:xfrm>
          <a:prstGeom prst="rect">
            <a:avLst/>
          </a:prstGeom>
        </p:spPr>
      </p:pic>
      <p:pic>
        <p:nvPicPr>
          <p:cNvPr id="8" name="Picture 7" descr="A graph with a blue line&#10;&#10;AI-generated content may be incorrect.">
            <a:extLst>
              <a:ext uri="{FF2B5EF4-FFF2-40B4-BE49-F238E27FC236}">
                <a16:creationId xmlns:a16="http://schemas.microsoft.com/office/drawing/2014/main" id="{F9227CC0-4655-4237-A8AD-3EC237E2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0" y="3305352"/>
            <a:ext cx="5357014" cy="21546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392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Calibri</vt:lpstr>
      <vt:lpstr>Century Gothic</vt:lpstr>
      <vt:lpstr>Wingdings 3</vt:lpstr>
      <vt:lpstr>Ion</vt:lpstr>
      <vt:lpstr>Bellabeat Case Study – Unlocking Health Insights from Fitbit Data</vt:lpstr>
      <vt:lpstr>Business Task (Ask)</vt:lpstr>
      <vt:lpstr>Dataset (Prepare)</vt:lpstr>
      <vt:lpstr>Daily Activity</vt:lpstr>
      <vt:lpstr>Calories vs Steps</vt:lpstr>
      <vt:lpstr>Sleep Patterns</vt:lpstr>
      <vt:lpstr>Activity Intensity</vt:lpstr>
      <vt:lpstr>Weight Logging</vt:lpstr>
      <vt:lpstr>Heart Rate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singh Rawat</dc:creator>
  <cp:keywords/>
  <dc:description>generated using python-pptx</dc:description>
  <cp:lastModifiedBy>Abhishek singh Rawat</cp:lastModifiedBy>
  <cp:revision>3</cp:revision>
  <dcterms:created xsi:type="dcterms:W3CDTF">2013-01-27T09:14:16Z</dcterms:created>
  <dcterms:modified xsi:type="dcterms:W3CDTF">2025-09-10T23:38:39Z</dcterms:modified>
  <cp:category/>
</cp:coreProperties>
</file>