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63" r:id="rId12"/>
  </p:sldIdLst>
  <p:sldSz cx="18288000" cy="10287000"/>
  <p:notesSz cx="6858000" cy="9144000"/>
  <p:embeddedFontLs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Scripter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5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357" autoAdjust="0"/>
    <p:restoredTop sz="94622" autoAdjust="0"/>
  </p:normalViewPr>
  <p:slideViewPr>
    <p:cSldViewPr>
      <p:cViewPr varScale="1">
        <p:scale>
          <a:sx n="52" d="100"/>
          <a:sy n="52" d="100"/>
        </p:scale>
        <p:origin x="10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2.svg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4298" y="2391736"/>
            <a:ext cx="11739405" cy="48327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Project BASED</a:t>
            </a:r>
          </a:p>
          <a:p>
            <a:pPr algn="ctr">
              <a:lnSpc>
                <a:spcPts val="13453"/>
              </a:lnSpc>
            </a:pPr>
            <a:r>
              <a:rPr lang="en-US" sz="12573" dirty="0">
                <a:solidFill>
                  <a:srgbClr val="B85E24"/>
                </a:solidFill>
                <a:latin typeface="Scripter"/>
              </a:rPr>
              <a:t>INTERNSHIP</a:t>
            </a:r>
          </a:p>
          <a:p>
            <a:pPr algn="ctr">
              <a:lnSpc>
                <a:spcPts val="10108"/>
              </a:lnSpc>
            </a:pPr>
            <a:r>
              <a:rPr lang="en-US" sz="9447" dirty="0">
                <a:solidFill>
                  <a:srgbClr val="B85E24"/>
                </a:solidFill>
                <a:latin typeface="Scripter"/>
              </a:rPr>
              <a:t>HOME CREDIT - DS</a:t>
            </a:r>
          </a:p>
        </p:txBody>
      </p:sp>
      <p:sp>
        <p:nvSpPr>
          <p:cNvPr id="3" name="Freeform 3"/>
          <p:cNvSpPr/>
          <p:nvPr/>
        </p:nvSpPr>
        <p:spPr>
          <a:xfrm>
            <a:off x="14583229" y="-471414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0" y="0"/>
                </a:moveTo>
                <a:lnTo>
                  <a:pt x="3890356" y="0"/>
                </a:lnTo>
                <a:lnTo>
                  <a:pt x="389035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320984" y="42813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4" y="0"/>
                </a:lnTo>
                <a:lnTo>
                  <a:pt x="3525844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5661914"/>
            <a:ext cx="1841572" cy="358270"/>
          </a:xfrm>
          <a:custGeom>
            <a:avLst/>
            <a:gdLst/>
            <a:ahLst/>
            <a:cxnLst/>
            <a:rect l="l" t="t" r="r" b="b"/>
            <a:pathLst>
              <a:path w="1841572" h="358270">
                <a:moveTo>
                  <a:pt x="0" y="0"/>
                </a:moveTo>
                <a:lnTo>
                  <a:pt x="1841572" y="0"/>
                </a:lnTo>
                <a:lnTo>
                  <a:pt x="1841572" y="358269"/>
                </a:lnTo>
                <a:lnTo>
                  <a:pt x="0" y="3582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6214726" y="8226079"/>
            <a:ext cx="5858548" cy="1013245"/>
            <a:chOff x="0" y="0"/>
            <a:chExt cx="1542992" cy="26686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42992" cy="266863"/>
            </a:xfrm>
            <a:custGeom>
              <a:avLst/>
              <a:gdLst/>
              <a:ahLst/>
              <a:cxnLst/>
              <a:rect l="l" t="t" r="r" b="b"/>
              <a:pathLst>
                <a:path w="1542992" h="266863">
                  <a:moveTo>
                    <a:pt x="67395" y="0"/>
                  </a:moveTo>
                  <a:lnTo>
                    <a:pt x="1475597" y="0"/>
                  </a:lnTo>
                  <a:cubicBezTo>
                    <a:pt x="1512818" y="0"/>
                    <a:pt x="1542992" y="30174"/>
                    <a:pt x="1542992" y="67395"/>
                  </a:cubicBezTo>
                  <a:lnTo>
                    <a:pt x="1542992" y="199468"/>
                  </a:lnTo>
                  <a:cubicBezTo>
                    <a:pt x="1542992" y="217342"/>
                    <a:pt x="1535892" y="234484"/>
                    <a:pt x="1523252" y="247123"/>
                  </a:cubicBezTo>
                  <a:cubicBezTo>
                    <a:pt x="1510613" y="259762"/>
                    <a:pt x="1493471" y="266863"/>
                    <a:pt x="1475597" y="266863"/>
                  </a:cubicBezTo>
                  <a:lnTo>
                    <a:pt x="67395" y="266863"/>
                  </a:lnTo>
                  <a:cubicBezTo>
                    <a:pt x="49521" y="266863"/>
                    <a:pt x="32379" y="259762"/>
                    <a:pt x="19740" y="247123"/>
                  </a:cubicBezTo>
                  <a:cubicBezTo>
                    <a:pt x="7101" y="234484"/>
                    <a:pt x="0" y="217342"/>
                    <a:pt x="0" y="199468"/>
                  </a:cubicBezTo>
                  <a:lnTo>
                    <a:pt x="0" y="67395"/>
                  </a:lnTo>
                  <a:cubicBezTo>
                    <a:pt x="0" y="49521"/>
                    <a:pt x="7101" y="32379"/>
                    <a:pt x="19740" y="19740"/>
                  </a:cubicBezTo>
                  <a:cubicBezTo>
                    <a:pt x="32379" y="7101"/>
                    <a:pt x="49521" y="0"/>
                    <a:pt x="67395" y="0"/>
                  </a:cubicBezTo>
                  <a:close/>
                </a:path>
              </a:pathLst>
            </a:custGeom>
            <a:solidFill>
              <a:srgbClr val="F88C4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76200"/>
              <a:ext cx="1542992" cy="3430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flipH="1" flipV="1">
            <a:off x="4308" y="6675302"/>
            <a:ext cx="3890356" cy="4114800"/>
          </a:xfrm>
          <a:custGeom>
            <a:avLst/>
            <a:gdLst/>
            <a:ahLst/>
            <a:cxnLst/>
            <a:rect l="l" t="t" r="r" b="b"/>
            <a:pathLst>
              <a:path w="3890356" h="4114800">
                <a:moveTo>
                  <a:pt x="38903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890356" y="0"/>
                </a:lnTo>
                <a:lnTo>
                  <a:pt x="3890356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655571" y="8059947"/>
            <a:ext cx="3525844" cy="1634709"/>
          </a:xfrm>
          <a:custGeom>
            <a:avLst/>
            <a:gdLst/>
            <a:ahLst/>
            <a:cxnLst/>
            <a:rect l="l" t="t" r="r" b="b"/>
            <a:pathLst>
              <a:path w="3525844" h="1634709">
                <a:moveTo>
                  <a:pt x="0" y="0"/>
                </a:moveTo>
                <a:lnTo>
                  <a:pt x="3525843" y="0"/>
                </a:lnTo>
                <a:lnTo>
                  <a:pt x="3525843" y="1634709"/>
                </a:lnTo>
                <a:lnTo>
                  <a:pt x="0" y="16347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66557" y="-372315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5943643" y="7851839"/>
            <a:ext cx="2631314" cy="2435161"/>
          </a:xfrm>
          <a:custGeom>
            <a:avLst/>
            <a:gdLst/>
            <a:ahLst/>
            <a:cxnLst/>
            <a:rect l="l" t="t" r="r" b="b"/>
            <a:pathLst>
              <a:path w="2631314" h="2435161">
                <a:moveTo>
                  <a:pt x="0" y="0"/>
                </a:moveTo>
                <a:lnTo>
                  <a:pt x="2631314" y="0"/>
                </a:lnTo>
                <a:lnTo>
                  <a:pt x="2631314" y="2435161"/>
                </a:lnTo>
                <a:lnTo>
                  <a:pt x="0" y="24351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1107351" y="586020"/>
            <a:ext cx="1110391" cy="1110391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0"/>
              <a:stretch>
                <a:fillRect l="-16615" r="-16615"/>
              </a:stretch>
            </a:blipFill>
          </p:spPr>
        </p:sp>
      </p:grpSp>
      <p:sp>
        <p:nvSpPr>
          <p:cNvPr id="15" name="TextBox 15"/>
          <p:cNvSpPr txBox="1"/>
          <p:nvPr/>
        </p:nvSpPr>
        <p:spPr>
          <a:xfrm>
            <a:off x="5809617" y="8434943"/>
            <a:ext cx="6668765" cy="5409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90"/>
              </a:lnSpc>
            </a:pPr>
            <a:r>
              <a:rPr lang="en-US" sz="3916" dirty="0">
                <a:solidFill>
                  <a:srgbClr val="FEECDF"/>
                </a:solidFill>
                <a:latin typeface="Open Sans"/>
              </a:rPr>
              <a:t>Gaung Taqwa </a:t>
            </a:r>
            <a:r>
              <a:rPr lang="en-US" sz="3916" dirty="0" err="1">
                <a:solidFill>
                  <a:srgbClr val="FEECDF"/>
                </a:solidFill>
                <a:latin typeface="Open Sans"/>
              </a:rPr>
              <a:t>Indraswara</a:t>
            </a:r>
            <a:endParaRPr lang="en-US" sz="3916" dirty="0">
              <a:solidFill>
                <a:srgbClr val="FEECDF"/>
              </a:solidFill>
              <a:latin typeface="Open Sans"/>
            </a:endParaRPr>
          </a:p>
        </p:txBody>
      </p:sp>
      <p:grpSp>
        <p:nvGrpSpPr>
          <p:cNvPr id="16" name="Group 16"/>
          <p:cNvGrpSpPr/>
          <p:nvPr/>
        </p:nvGrpSpPr>
        <p:grpSpPr>
          <a:xfrm>
            <a:off x="2377740" y="586020"/>
            <a:ext cx="1110391" cy="1110391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60362" y="0"/>
                  </a:moveTo>
                  <a:lnTo>
                    <a:pt x="652438" y="0"/>
                  </a:lnTo>
                  <a:cubicBezTo>
                    <a:pt x="694969" y="0"/>
                    <a:pt x="735758" y="16895"/>
                    <a:pt x="765831" y="46969"/>
                  </a:cubicBezTo>
                  <a:cubicBezTo>
                    <a:pt x="795905" y="77042"/>
                    <a:pt x="812800" y="117831"/>
                    <a:pt x="812800" y="160362"/>
                  </a:cubicBezTo>
                  <a:lnTo>
                    <a:pt x="812800" y="652438"/>
                  </a:lnTo>
                  <a:cubicBezTo>
                    <a:pt x="812800" y="694969"/>
                    <a:pt x="795905" y="735758"/>
                    <a:pt x="765831" y="765831"/>
                  </a:cubicBezTo>
                  <a:cubicBezTo>
                    <a:pt x="735758" y="795905"/>
                    <a:pt x="694969" y="812800"/>
                    <a:pt x="652438" y="812800"/>
                  </a:cubicBezTo>
                  <a:lnTo>
                    <a:pt x="160362" y="812800"/>
                  </a:lnTo>
                  <a:cubicBezTo>
                    <a:pt x="117831" y="812800"/>
                    <a:pt x="77042" y="795905"/>
                    <a:pt x="46969" y="765831"/>
                  </a:cubicBezTo>
                  <a:cubicBezTo>
                    <a:pt x="16895" y="735758"/>
                    <a:pt x="0" y="694969"/>
                    <a:pt x="0" y="652438"/>
                  </a:cubicBezTo>
                  <a:lnTo>
                    <a:pt x="0" y="160362"/>
                  </a:lnTo>
                  <a:cubicBezTo>
                    <a:pt x="0" y="117831"/>
                    <a:pt x="16895" y="77042"/>
                    <a:pt x="46969" y="46969"/>
                  </a:cubicBezTo>
                  <a:cubicBezTo>
                    <a:pt x="77042" y="16895"/>
                    <a:pt x="117831" y="0"/>
                    <a:pt x="160362" y="0"/>
                  </a:cubicBezTo>
                  <a:close/>
                </a:path>
              </a:pathLst>
            </a:custGeom>
            <a:blipFill>
              <a:blip r:embed="rId11"/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620B7-D98C-939F-E49A-E61CAF616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D70E69A-A59B-DABB-D8EC-6424D5711B6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0A3E0C1-96FF-E139-D08C-D8359BB3455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Rekomendasi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Bisnis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6EB72C8-9DA8-DF8A-15D2-F8A7A84B6CEB}"/>
              </a:ext>
            </a:extLst>
          </p:cNvPr>
          <p:cNvSpPr txBox="1"/>
          <p:nvPr/>
        </p:nvSpPr>
        <p:spPr>
          <a:xfrm>
            <a:off x="9665288" y="2557822"/>
            <a:ext cx="7905872" cy="60324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2800" dirty="0">
                <a:solidFill>
                  <a:srgbClr val="B85E24"/>
                </a:solidFill>
                <a:latin typeface="+mj-lt"/>
              </a:rPr>
              <a:t>Fitur EXT_SOURCE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tertinggi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menunjukkan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dari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sumber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sangat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berguna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prediksi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kemampuan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pembayaran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. Perusahaan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meningkatkan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kerja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sama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penyedia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eksternal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untuk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memperkaya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mereka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atau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memperbarui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data ini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secara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rutin.</a:t>
            </a:r>
          </a:p>
          <a:p>
            <a:pPr algn="just"/>
            <a:endParaRPr lang="en-US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algn="just"/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tua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muda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berhubungan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tingkat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 Perusahaan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mempertimbangkan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kebijakan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berdasarkan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kelompok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seperti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menawarkan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bunga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tertentu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dianggap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kurang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berisiko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FFE2C6-2023-32CB-3CD2-ED85B57B0E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44" y="3538178"/>
            <a:ext cx="8037669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84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58924" y="1525767"/>
            <a:ext cx="15770151" cy="1005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>
                <a:solidFill>
                  <a:srgbClr val="743812"/>
                </a:solidFill>
                <a:latin typeface="Scripter"/>
              </a:rPr>
              <a:t>LINK GITHUB REPOSITORY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58925" y="4859741"/>
            <a:ext cx="15657476" cy="11739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80"/>
              </a:lnSpc>
            </a:pPr>
            <a:r>
              <a:rPr lang="en-US" sz="2400" dirty="0">
                <a:solidFill>
                  <a:srgbClr val="743812"/>
                </a:solidFill>
                <a:latin typeface="Open Sans"/>
              </a:rPr>
              <a:t>https://github.com/arawsardni/Final-Task---Home-Credit-Scorecard-Model/blob/main/Default_Prediction_Gaung_Taqwa.ipynb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503242" y="3134063"/>
            <a:ext cx="15184558" cy="53622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r>
              <a:rPr lang="en-ID" sz="2800" b="0" dirty="0">
                <a:solidFill>
                  <a:srgbClr val="B85E24"/>
                </a:solidFill>
                <a:effectLst/>
              </a:rPr>
              <a:t>Home Credit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saat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ini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sedang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menggunakan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berbagai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macam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metode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statistik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dan Machine Learning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prediksi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skor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kredit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Sekarang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kami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meminta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membuka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potensi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maksimal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dari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kami.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melakukannya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kita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dapat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memastikan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mampu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pelunasan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ditolak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ketika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, dan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data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diberikan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principal, maturity, dan repayment calendar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memotivasi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pelanggan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sukses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Evaluasi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dilakukan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dengan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mengecek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seberapa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dalam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pemahaman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analisa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anda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</a:rPr>
              <a:t>kerjakan</a:t>
            </a:r>
            <a:r>
              <a:rPr lang="en-ID" sz="2800" b="0" dirty="0">
                <a:solidFill>
                  <a:srgbClr val="B85E24"/>
                </a:solidFill>
                <a:effectLst/>
              </a:rPr>
              <a:t>.</a:t>
            </a:r>
          </a:p>
          <a:p>
            <a:pPr marL="1061412" lvl="1" indent="-530706" algn="just">
              <a:lnSpc>
                <a:spcPts val="5260"/>
              </a:lnSpc>
              <a:buFont typeface="Arial"/>
              <a:buChar char="•"/>
            </a:pPr>
            <a:endParaRPr lang="en-US" sz="2800" dirty="0">
              <a:solidFill>
                <a:srgbClr val="B85E24"/>
              </a:solidFill>
            </a:endParaRPr>
          </a:p>
        </p:txBody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86120" y="9269812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Business Understanding</a:t>
            </a:r>
          </a:p>
        </p:txBody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409FAC9D-C03F-AEF2-2809-DE1D3CB03B72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Data Understanding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CE00CA20-060C-1F9A-EF44-72EA9A034A8A}"/>
              </a:ext>
            </a:extLst>
          </p:cNvPr>
          <p:cNvSpPr txBox="1"/>
          <p:nvPr/>
        </p:nvSpPr>
        <p:spPr>
          <a:xfrm>
            <a:off x="1503242" y="3551515"/>
            <a:ext cx="15184558" cy="38779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dipersiapkan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Home Credit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7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sumber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data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berbeda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pada data warehouse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milik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Home Credit,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namun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digunakan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kasus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ini,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yaitu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</a:t>
            </a:r>
          </a:p>
          <a:p>
            <a:b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</a:b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*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application_train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/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application_test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: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utama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pengujian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berisi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informasi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tentang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di Home Credit.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pengajuan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satu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baris dan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diidentifikasi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oleh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SK_ID_CURR. Pada data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pelatihan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terdapat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TARGET yang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apakah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(0)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atau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tidak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2800" b="0" dirty="0" err="1">
                <a:solidFill>
                  <a:srgbClr val="B85E24"/>
                </a:solidFill>
                <a:effectLst/>
                <a:latin typeface="+mj-lt"/>
              </a:rPr>
              <a:t>dilunasi</a:t>
            </a: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 (1).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6633" y="830231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6739487">
            <a:off x="15421913" y="6290820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2311817">
            <a:off x="-2371468" y="-3395932"/>
            <a:ext cx="5732173" cy="5816781"/>
          </a:xfrm>
          <a:custGeom>
            <a:avLst/>
            <a:gdLst/>
            <a:ahLst/>
            <a:cxnLst/>
            <a:rect l="l" t="t" r="r" b="b"/>
            <a:pathLst>
              <a:path w="5732173" h="5816781">
                <a:moveTo>
                  <a:pt x="0" y="0"/>
                </a:moveTo>
                <a:lnTo>
                  <a:pt x="5732174" y="0"/>
                </a:lnTo>
                <a:lnTo>
                  <a:pt x="5732174" y="5816781"/>
                </a:lnTo>
                <a:lnTo>
                  <a:pt x="0" y="58167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362308" y="8724806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0" y="0"/>
                </a:lnTo>
                <a:lnTo>
                  <a:pt x="5484520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370066" y="562275"/>
            <a:ext cx="5484520" cy="1066988"/>
          </a:xfrm>
          <a:custGeom>
            <a:avLst/>
            <a:gdLst/>
            <a:ahLst/>
            <a:cxnLst/>
            <a:rect l="l" t="t" r="r" b="b"/>
            <a:pathLst>
              <a:path w="5484520" h="1066988">
                <a:moveTo>
                  <a:pt x="0" y="0"/>
                </a:moveTo>
                <a:lnTo>
                  <a:pt x="5484521" y="0"/>
                </a:lnTo>
                <a:lnTo>
                  <a:pt x="5484521" y="1066988"/>
                </a:lnTo>
                <a:lnTo>
                  <a:pt x="0" y="10669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013A458F-D9BD-21F9-EA8A-81072677F4D1}"/>
              </a:ext>
            </a:extLst>
          </p:cNvPr>
          <p:cNvSpPr txBox="1"/>
          <p:nvPr/>
        </p:nvSpPr>
        <p:spPr>
          <a:xfrm>
            <a:off x="1371600" y="1794594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Goal dan Metrics</a:t>
            </a: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428CC3C5-24D4-501D-EB0C-E4F50DDE7045}"/>
              </a:ext>
            </a:extLst>
          </p:cNvPr>
          <p:cNvSpPr txBox="1"/>
          <p:nvPr/>
        </p:nvSpPr>
        <p:spPr>
          <a:xfrm>
            <a:off x="1503242" y="3853577"/>
            <a:ext cx="15184558" cy="2585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Tx/>
              <a:buChar char="-"/>
            </a:pPr>
            <a:r>
              <a:rPr lang="en-ID" sz="2800" b="0" dirty="0">
                <a:solidFill>
                  <a:srgbClr val="B85E24"/>
                </a:solidFill>
                <a:effectLst/>
                <a:latin typeface="+mj-lt"/>
              </a:rPr>
              <a:t>Goal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: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Membuat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sebuah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Machine Learning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bisa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memprediksi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apakah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user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mengajukan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kredit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tepat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waktu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atau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telat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/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bermasalah</a:t>
            </a:r>
            <a:endParaRPr lang="en-ID" sz="2800" dirty="0">
              <a:solidFill>
                <a:srgbClr val="B85E24"/>
              </a:solidFill>
              <a:latin typeface="+mj-lt"/>
            </a:endParaRP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Metrics :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digunakan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evaluasi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kinerja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model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ROC-AUC (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karena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datanya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imbalanced)</a:t>
            </a:r>
          </a:p>
          <a:p>
            <a:pPr marL="457200" indent="-457200">
              <a:buFontTx/>
              <a:buChar char="-"/>
            </a:pP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en-ID" sz="2800" dirty="0">
                <a:solidFill>
                  <a:srgbClr val="B85E24"/>
                </a:solidFill>
                <a:latin typeface="+mj-lt"/>
              </a:rPr>
              <a:t>Minimal score metrics yang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baik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60%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Informasi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Awal pada Data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5CBC040-829C-9B3C-B150-C9480C88D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7047" y="2807613"/>
            <a:ext cx="5545607" cy="5002887"/>
          </a:xfrm>
          <a:prstGeom prst="rect">
            <a:avLst/>
          </a:prstGeom>
        </p:spPr>
      </p:pic>
      <p:sp>
        <p:nvSpPr>
          <p:cNvPr id="17" name="TextBox 5">
            <a:extLst>
              <a:ext uri="{FF2B5EF4-FFF2-40B4-BE49-F238E27FC236}">
                <a16:creationId xmlns:a16="http://schemas.microsoft.com/office/drawing/2014/main" id="{657C91AD-5EA5-1818-A2C7-DBA0DC6BD822}"/>
              </a:ext>
            </a:extLst>
          </p:cNvPr>
          <p:cNvSpPr txBox="1"/>
          <p:nvPr/>
        </p:nvSpPr>
        <p:spPr>
          <a:xfrm>
            <a:off x="641971" y="8199645"/>
            <a:ext cx="573575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>
                <a:solidFill>
                  <a:srgbClr val="B85E24"/>
                </a:solidFill>
                <a:latin typeface="+mj-lt"/>
              </a:rPr>
              <a:t>T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arget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2800" dirty="0" err="1">
                <a:solidFill>
                  <a:srgbClr val="B85E24"/>
                </a:solidFill>
                <a:latin typeface="+mj-lt"/>
              </a:rPr>
              <a:t>variabel</a:t>
            </a:r>
            <a:r>
              <a:rPr lang="en-ID" sz="2800" dirty="0">
                <a:solidFill>
                  <a:srgbClr val="B85E24"/>
                </a:solidFill>
                <a:latin typeface="+mj-lt"/>
              </a:rPr>
              <a:t> sangat imbalance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CD444C7B-3999-F8A2-C4B2-6BB1F4EBD340}"/>
              </a:ext>
            </a:extLst>
          </p:cNvPr>
          <p:cNvSpPr txBox="1"/>
          <p:nvPr/>
        </p:nvSpPr>
        <p:spPr>
          <a:xfrm>
            <a:off x="6020513" y="8868216"/>
            <a:ext cx="7235079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2800" dirty="0" err="1">
                <a:solidFill>
                  <a:srgbClr val="B85E24"/>
                </a:solidFill>
                <a:latin typeface="+mj-lt"/>
              </a:rPr>
              <a:t>banyak</a:t>
            </a:r>
            <a:r>
              <a:rPr lang="en-US" sz="2800" dirty="0">
                <a:solidFill>
                  <a:srgbClr val="B85E24"/>
                </a:solidFill>
                <a:latin typeface="+mj-lt"/>
              </a:rPr>
              <a:t> missing value pada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498A8FE-F164-6E08-888B-C21554DD75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8726" y="2061207"/>
            <a:ext cx="4758654" cy="649569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1EA5B11-3FEE-6515-3571-DC464BFD16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92200" y="4221574"/>
            <a:ext cx="2843322" cy="1843851"/>
          </a:xfrm>
          <a:prstGeom prst="rect">
            <a:avLst/>
          </a:prstGeom>
        </p:spPr>
      </p:pic>
      <p:sp>
        <p:nvSpPr>
          <p:cNvPr id="23" name="TextBox 5">
            <a:extLst>
              <a:ext uri="{FF2B5EF4-FFF2-40B4-BE49-F238E27FC236}">
                <a16:creationId xmlns:a16="http://schemas.microsoft.com/office/drawing/2014/main" id="{5EA78553-EFF7-A677-DEC7-81D8D6714EFD}"/>
              </a:ext>
            </a:extLst>
          </p:cNvPr>
          <p:cNvSpPr txBox="1"/>
          <p:nvPr/>
        </p:nvSpPr>
        <p:spPr>
          <a:xfrm>
            <a:off x="12345982" y="6521329"/>
            <a:ext cx="57357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Jenis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tipe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 pada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2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2800" b="0" dirty="0">
                <a:solidFill>
                  <a:srgbClr val="B85E24"/>
                </a:solidFill>
                <a:effectLst/>
                <a:latin typeface="+mj-lt"/>
              </a:rPr>
              <a:t> dataset</a:t>
            </a:r>
            <a:endParaRPr lang="en-ID" sz="2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6549CD-0532-F134-3B0D-5596CEFD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610969-5941-2E65-7260-7886AC8C87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9A747C3-250F-3E72-B7ED-344975EEF1D3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9FA0ED7-5BAF-5926-ABD9-4C4D6F8A110C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Proses Data Cleansing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36917D3-3AF6-2687-6151-261E16595310}"/>
              </a:ext>
            </a:extLst>
          </p:cNvPr>
          <p:cNvSpPr txBox="1"/>
          <p:nvPr/>
        </p:nvSpPr>
        <p:spPr>
          <a:xfrm>
            <a:off x="1130218" y="2716054"/>
            <a:ext cx="16027563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800" dirty="0">
                <a:solidFill>
                  <a:srgbClr val="B85E24"/>
                </a:solidFill>
                <a:latin typeface="+mj-lt"/>
              </a:rPr>
              <a:t>Proses Data Cleansing yang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8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8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Label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hanya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memiliki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dirty="0">
              <a:solidFill>
                <a:srgbClr val="B85E24"/>
              </a:solidFill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Melakukan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One-Hot Encoding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untuk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dataset yang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lebih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ID" sz="48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ID" sz="4800" b="0" dirty="0" err="1">
                <a:solidFill>
                  <a:srgbClr val="B85E24"/>
                </a:solidFill>
                <a:effectLst/>
                <a:latin typeface="+mj-lt"/>
              </a:rPr>
              <a:t>kategori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  <a:p>
            <a:pPr marL="971550" lvl="1" indent="-514350">
              <a:buAutoNum type="arabicPeriod"/>
            </a:pPr>
            <a:r>
              <a:rPr lang="en-ID" sz="4800" dirty="0" err="1">
                <a:solidFill>
                  <a:srgbClr val="B85E24"/>
                </a:solidFill>
                <a:latin typeface="+mj-lt"/>
              </a:rPr>
              <a:t>Melakukan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imputasi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pada missing value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8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ID" sz="4800" dirty="0">
                <a:solidFill>
                  <a:srgbClr val="B85E24"/>
                </a:solidFill>
                <a:latin typeface="+mj-lt"/>
              </a:rPr>
              <a:t> median</a:t>
            </a:r>
            <a:endParaRPr lang="en-ID" sz="48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9454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D02CAB-DF65-0052-6135-9D6FEB2C9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87CD5FE-9480-0BB4-94A4-E42F29A89D3A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18F0225-2450-3C0E-4B39-BA63562810DC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60E2F7B-0374-C395-1D58-89C6FB23E013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Penggalian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Insight pada Data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29161835-44AB-B20A-2D0A-3BC3C017C0C2}"/>
              </a:ext>
            </a:extLst>
          </p:cNvPr>
          <p:cNvSpPr txBox="1"/>
          <p:nvPr/>
        </p:nvSpPr>
        <p:spPr>
          <a:xfrm>
            <a:off x="1130218" y="2019300"/>
            <a:ext cx="16027563" cy="73866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/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pencarian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informasi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914400" indent="-914400" algn="just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indikasi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outlier pada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‘DAYS_EMPLOYED’,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sehingga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yang outlier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diganti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angka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pembuatan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kolom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sebagai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penanda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merupakan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anomaly atau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alasan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data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nilai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tersebut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memiliki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gagal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bayar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lebih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rendah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.</a:t>
            </a:r>
          </a:p>
          <a:p>
            <a:pPr marL="914400" indent="-914400" algn="just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Korelasi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kolom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variabel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‘TARGET’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menunjukkan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nilai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rendah</a:t>
            </a: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pPr marL="914400" indent="-914400" algn="just">
              <a:buAutoNum type="arabicPeriod"/>
            </a:pP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Hasil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eksplorasi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terkait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pengaruh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klien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muda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cenderung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tidak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pinjaman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dengan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tingkat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kegagalan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membayar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kembali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di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atas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10%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untuk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3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kelompok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usia</a:t>
            </a:r>
            <a:r>
              <a:rPr lang="en-ID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ID" sz="4000" dirty="0" err="1">
                <a:solidFill>
                  <a:srgbClr val="B85E24"/>
                </a:solidFill>
                <a:latin typeface="+mj-lt"/>
              </a:rPr>
              <a:t>termuda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02221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C5F06E-FBE1-CECD-0F3A-F7ED0BF1C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A0E8B87-2F42-0663-1E9C-E585554F64E1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F1F3B0B-1950-37E1-7037-53FDE859431A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1F15505-DD5F-18C1-91A8-4EDE0E988D64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Feature Engineering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F0D70ECF-B565-032F-B495-6A8D54DFFD3F}"/>
              </a:ext>
            </a:extLst>
          </p:cNvPr>
          <p:cNvSpPr txBox="1"/>
          <p:nvPr/>
        </p:nvSpPr>
        <p:spPr>
          <a:xfrm>
            <a:off x="1866656" y="2258616"/>
            <a:ext cx="15125944" cy="67710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Terdapat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beberapa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baru yang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ditambahkan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untuk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melihat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pengaruh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penambahan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ini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terhadap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diantaranya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endParaRPr lang="en-US" sz="4000" dirty="0">
              <a:solidFill>
                <a:srgbClr val="B85E24"/>
              </a:solidFill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kredit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dirty="0">
                <a:solidFill>
                  <a:srgbClr val="B85E24"/>
                </a:solidFill>
                <a:latin typeface="+mj-lt"/>
              </a:rPr>
              <a:t>- 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ANNUITY_INCOME_PERCENT: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pinjaman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pendapatan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CREDIT_TERM: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jangka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waktu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pembayaran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dalam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(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karena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anuitas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adalah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jumlah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harus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dibayarkan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setiap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bulan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)</a:t>
            </a:r>
          </a:p>
          <a:p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- DAYS_EMPLOYED_PERCENT: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persentase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hari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kerja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relatif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terhadap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usia</a:t>
            </a:r>
            <a:r>
              <a:rPr lang="en-ID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ID" sz="4000" b="0" dirty="0" err="1">
                <a:solidFill>
                  <a:srgbClr val="B85E24"/>
                </a:solidFill>
                <a:effectLst/>
                <a:latin typeface="+mj-lt"/>
              </a:rPr>
              <a:t>klien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83440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FD1A11-0EDB-9A9C-E4A7-7CEB843A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E7139F-CD3E-F87F-D534-8174A1EFB0C8}"/>
              </a:ext>
            </a:extLst>
          </p:cNvPr>
          <p:cNvSpPr/>
          <p:nvPr/>
        </p:nvSpPr>
        <p:spPr>
          <a:xfrm>
            <a:off x="16280226" y="9645008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6" y="0"/>
                </a:lnTo>
                <a:lnTo>
                  <a:pt x="2590666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96F4FE0-97F3-2E60-B982-84A85E78BC54}"/>
              </a:ext>
            </a:extLst>
          </p:cNvPr>
          <p:cNvSpPr/>
          <p:nvPr/>
        </p:nvSpPr>
        <p:spPr>
          <a:xfrm>
            <a:off x="16256163" y="428137"/>
            <a:ext cx="2590665" cy="1201127"/>
          </a:xfrm>
          <a:custGeom>
            <a:avLst/>
            <a:gdLst/>
            <a:ahLst/>
            <a:cxnLst/>
            <a:rect l="l" t="t" r="r" b="b"/>
            <a:pathLst>
              <a:path w="2590665" h="1201127">
                <a:moveTo>
                  <a:pt x="0" y="0"/>
                </a:moveTo>
                <a:lnTo>
                  <a:pt x="2590665" y="0"/>
                </a:lnTo>
                <a:lnTo>
                  <a:pt x="2590665" y="1201126"/>
                </a:lnTo>
                <a:lnTo>
                  <a:pt x="0" y="12011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86E4EFA-91A8-414C-8A27-47B16C62D69E}"/>
              </a:ext>
            </a:extLst>
          </p:cNvPr>
          <p:cNvSpPr txBox="1"/>
          <p:nvPr/>
        </p:nvSpPr>
        <p:spPr>
          <a:xfrm>
            <a:off x="659998" y="623945"/>
            <a:ext cx="15770151" cy="910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126"/>
              </a:lnSpc>
            </a:pPr>
            <a:r>
              <a:rPr lang="en-US" sz="6660" dirty="0">
                <a:solidFill>
                  <a:srgbClr val="743812"/>
                </a:solidFill>
                <a:latin typeface="Scripter"/>
              </a:rPr>
              <a:t>Hasil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Evaluasi</a:t>
            </a:r>
            <a:r>
              <a:rPr lang="en-US" sz="6660" dirty="0">
                <a:solidFill>
                  <a:srgbClr val="743812"/>
                </a:solidFill>
                <a:latin typeface="Scripter"/>
              </a:rPr>
              <a:t> </a:t>
            </a:r>
            <a:r>
              <a:rPr lang="en-US" sz="6660" dirty="0" err="1">
                <a:solidFill>
                  <a:srgbClr val="743812"/>
                </a:solidFill>
                <a:latin typeface="Scripter"/>
              </a:rPr>
              <a:t>Pemodelan</a:t>
            </a:r>
            <a:endParaRPr lang="en-US" sz="6660" dirty="0">
              <a:solidFill>
                <a:srgbClr val="743812"/>
              </a:solidFill>
              <a:latin typeface="Scripter"/>
            </a:endParaRP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DEF73D2D-78AC-467F-7B00-B1D99A65A338}"/>
              </a:ext>
            </a:extLst>
          </p:cNvPr>
          <p:cNvSpPr txBox="1"/>
          <p:nvPr/>
        </p:nvSpPr>
        <p:spPr>
          <a:xfrm>
            <a:off x="933328" y="1894905"/>
            <a:ext cx="16421344" cy="30777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dilakukan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3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skenario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yaitu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Menggunakan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Algortima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terbaik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dari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2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pilihan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fitur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yang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telah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ditambahkan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sebelumnya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57C97F1D-759C-7E00-D3BE-0A481A830B63}"/>
              </a:ext>
            </a:extLst>
          </p:cNvPr>
          <p:cNvSpPr txBox="1"/>
          <p:nvPr/>
        </p:nvSpPr>
        <p:spPr>
          <a:xfrm>
            <a:off x="914400" y="5330428"/>
            <a:ext cx="16421344" cy="43088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Pemodelan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dievaluasi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ROC-AUC,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hasilnya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menyatakan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bahwa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:</a:t>
            </a:r>
          </a:p>
          <a:p>
            <a:pPr marL="742950" indent="-742950">
              <a:buAutoNum type="arabicPeriod"/>
            </a:pP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Logistic Regression : 0.69</a:t>
            </a:r>
          </a:p>
          <a:p>
            <a:pPr marL="742950" indent="-742950">
              <a:buAutoNum type="arabicPeriod"/>
            </a:pP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Algoritma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Random Forest : 0.71</a:t>
            </a:r>
          </a:p>
          <a:p>
            <a:pPr marL="742950" indent="-742950">
              <a:buAutoNum type="arabicPeriod"/>
            </a:pP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Random Forest dengan </a:t>
            </a:r>
            <a:r>
              <a:rPr lang="en-US" sz="4000" b="0" dirty="0" err="1">
                <a:solidFill>
                  <a:srgbClr val="B85E24"/>
                </a:solidFill>
                <a:effectLst/>
                <a:latin typeface="+mj-lt"/>
              </a:rPr>
              <a:t>penambahan</a:t>
            </a:r>
            <a:r>
              <a:rPr lang="en-US" sz="4000" b="0" dirty="0">
                <a:solidFill>
                  <a:srgbClr val="B85E24"/>
                </a:solidFill>
                <a:effectLst/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fitur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pada data : 0.70</a:t>
            </a:r>
          </a:p>
          <a:p>
            <a:pPr marL="742950" indent="-742950">
              <a:buAutoNum type="arabicPeriod"/>
            </a:pPr>
            <a:endParaRPr lang="en-US" sz="4000" b="0" dirty="0">
              <a:solidFill>
                <a:srgbClr val="B85E24"/>
              </a:solidFill>
              <a:effectLst/>
              <a:latin typeface="+mj-lt"/>
            </a:endParaRPr>
          </a:p>
          <a:p>
            <a:r>
              <a:rPr lang="en-US" sz="4000" dirty="0">
                <a:solidFill>
                  <a:srgbClr val="B85E24"/>
                </a:solidFill>
                <a:latin typeface="+mj-lt"/>
              </a:rPr>
              <a:t>Hasil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terbaik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diperoleh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dengan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hanya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menggunakan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</a:t>
            </a:r>
            <a:r>
              <a:rPr lang="en-US" sz="4000" dirty="0" err="1">
                <a:solidFill>
                  <a:srgbClr val="B85E24"/>
                </a:solidFill>
                <a:latin typeface="+mj-lt"/>
              </a:rPr>
              <a:t>algoritma</a:t>
            </a:r>
            <a:r>
              <a:rPr lang="en-US" sz="4000" dirty="0">
                <a:solidFill>
                  <a:srgbClr val="B85E24"/>
                </a:solidFill>
                <a:latin typeface="+mj-lt"/>
              </a:rPr>
              <a:t> Random Forest</a:t>
            </a:r>
            <a:endParaRPr lang="en-ID" sz="4000" b="0" dirty="0">
              <a:solidFill>
                <a:srgbClr val="B85E24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52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669</Words>
  <Application>Microsoft Office PowerPoint</Application>
  <PresentationFormat>Custom</PresentationFormat>
  <Paragraphs>54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Scripter</vt:lpstr>
      <vt:lpstr>Calibri</vt:lpstr>
      <vt:lpstr>Arial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BASED INTERNSHIP</dc:title>
  <cp:lastModifiedBy>Gaung Taqwa</cp:lastModifiedBy>
  <cp:revision>11</cp:revision>
  <dcterms:created xsi:type="dcterms:W3CDTF">2006-08-16T00:00:00Z</dcterms:created>
  <dcterms:modified xsi:type="dcterms:W3CDTF">2025-09-29T14:58:41Z</dcterms:modified>
  <dc:identifier>DAF2B6IPP3c</dc:identifier>
</cp:coreProperties>
</file>