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3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crip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22" autoAdjust="0"/>
  </p:normalViewPr>
  <p:slideViewPr>
    <p:cSldViewPr>
      <p:cViewPr varScale="1">
        <p:scale>
          <a:sx n="50" d="100"/>
          <a:sy n="50" d="100"/>
        </p:scale>
        <p:origin x="19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298" y="2391736"/>
            <a:ext cx="11739405" cy="483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Project BASED</a:t>
            </a:r>
          </a:p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INTERNSHIP</a:t>
            </a:r>
          </a:p>
          <a:p>
            <a:pPr algn="ctr">
              <a:lnSpc>
                <a:spcPts val="10108"/>
              </a:lnSpc>
            </a:pPr>
            <a:r>
              <a:rPr lang="en-US" sz="9447" dirty="0">
                <a:solidFill>
                  <a:srgbClr val="B85E24"/>
                </a:solidFill>
                <a:latin typeface="Scripter"/>
              </a:rPr>
              <a:t>HOME CREDIT - DS</a:t>
            </a:r>
          </a:p>
        </p:txBody>
      </p:sp>
      <p:sp>
        <p:nvSpPr>
          <p:cNvPr id="3" name="Freeform 3"/>
          <p:cNvSpPr/>
          <p:nvPr/>
        </p:nvSpPr>
        <p:spPr>
          <a:xfrm>
            <a:off x="14583229" y="-471414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0984" y="42813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4" y="0"/>
                </a:lnTo>
                <a:lnTo>
                  <a:pt x="3525844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661914"/>
            <a:ext cx="1841572" cy="358270"/>
          </a:xfrm>
          <a:custGeom>
            <a:avLst/>
            <a:gdLst/>
            <a:ahLst/>
            <a:cxnLst/>
            <a:rect l="l" t="t" r="r" b="b"/>
            <a:pathLst>
              <a:path w="1841572" h="358270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214726" y="8226079"/>
            <a:ext cx="5858548" cy="1013245"/>
            <a:chOff x="0" y="0"/>
            <a:chExt cx="1542992" cy="2668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2992" cy="266863"/>
            </a:xfrm>
            <a:custGeom>
              <a:avLst/>
              <a:gdLst/>
              <a:ahLst/>
              <a:cxnLst/>
              <a:rect l="l" t="t" r="r" b="b"/>
              <a:pathLst>
                <a:path w="1542992" h="266863">
                  <a:moveTo>
                    <a:pt x="67395" y="0"/>
                  </a:moveTo>
                  <a:lnTo>
                    <a:pt x="1475597" y="0"/>
                  </a:lnTo>
                  <a:cubicBezTo>
                    <a:pt x="1512818" y="0"/>
                    <a:pt x="1542992" y="30174"/>
                    <a:pt x="1542992" y="67395"/>
                  </a:cubicBezTo>
                  <a:lnTo>
                    <a:pt x="1542992" y="199468"/>
                  </a:lnTo>
                  <a:cubicBezTo>
                    <a:pt x="1542992" y="217342"/>
                    <a:pt x="1535892" y="234484"/>
                    <a:pt x="1523252" y="247123"/>
                  </a:cubicBezTo>
                  <a:cubicBezTo>
                    <a:pt x="1510613" y="259762"/>
                    <a:pt x="1493471" y="266863"/>
                    <a:pt x="1475597" y="266863"/>
                  </a:cubicBezTo>
                  <a:lnTo>
                    <a:pt x="67395" y="266863"/>
                  </a:lnTo>
                  <a:cubicBezTo>
                    <a:pt x="49521" y="266863"/>
                    <a:pt x="32379" y="259762"/>
                    <a:pt x="19740" y="247123"/>
                  </a:cubicBezTo>
                  <a:cubicBezTo>
                    <a:pt x="7101" y="234484"/>
                    <a:pt x="0" y="217342"/>
                    <a:pt x="0" y="199468"/>
                  </a:cubicBezTo>
                  <a:lnTo>
                    <a:pt x="0" y="67395"/>
                  </a:lnTo>
                  <a:cubicBezTo>
                    <a:pt x="0" y="49521"/>
                    <a:pt x="7101" y="32379"/>
                    <a:pt x="19740" y="19740"/>
                  </a:cubicBezTo>
                  <a:cubicBezTo>
                    <a:pt x="32379" y="7101"/>
                    <a:pt x="49521" y="0"/>
                    <a:pt x="67395" y="0"/>
                  </a:cubicBezTo>
                  <a:close/>
                </a:path>
              </a:pathLst>
            </a:custGeom>
            <a:solidFill>
              <a:srgbClr val="F88C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542992" cy="343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4308" y="6675302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38903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90356" y="0"/>
                </a:lnTo>
                <a:lnTo>
                  <a:pt x="389035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55571" y="805994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3" y="0"/>
                </a:lnTo>
                <a:lnTo>
                  <a:pt x="3525843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66557" y="-372315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3643" y="7851839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07351" y="586020"/>
            <a:ext cx="1110391" cy="111039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0"/>
              <a:stretch>
                <a:fillRect l="-16615" r="-16615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5809617" y="8434943"/>
            <a:ext cx="6668765" cy="54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3916" dirty="0">
                <a:solidFill>
                  <a:srgbClr val="FEECDF"/>
                </a:solidFill>
                <a:latin typeface="Open Sans"/>
              </a:rPr>
              <a:t>Gaung Taqwa </a:t>
            </a:r>
            <a:r>
              <a:rPr lang="en-US" sz="3916" dirty="0" err="1">
                <a:solidFill>
                  <a:srgbClr val="FEECDF"/>
                </a:solidFill>
                <a:latin typeface="Open Sans"/>
              </a:rPr>
              <a:t>Indraswara</a:t>
            </a:r>
            <a:endParaRPr lang="en-US" sz="3916" dirty="0">
              <a:solidFill>
                <a:srgbClr val="FEECDF"/>
              </a:solidFill>
              <a:latin typeface="Open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377740" y="586020"/>
            <a:ext cx="1110391" cy="111039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620B7-D98C-939F-E49A-E61CAF61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D70E69A-A59B-DABB-D8EC-6424D5711B6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0A3E0C1-96FF-E139-D08C-D8359BB3455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Rekomendasi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Bisnis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6EB72C8-9DA8-DF8A-15D2-F8A7A84B6CEB}"/>
              </a:ext>
            </a:extLst>
          </p:cNvPr>
          <p:cNvSpPr txBox="1"/>
          <p:nvPr/>
        </p:nvSpPr>
        <p:spPr>
          <a:xfrm>
            <a:off x="9665288" y="2557822"/>
            <a:ext cx="7905872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B85E24"/>
                </a:solidFill>
                <a:latin typeface="+mj-lt"/>
              </a:rPr>
              <a:t>Fitur EXT_SOURCE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tertinggi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menunjukkan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dari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sumber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sangat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berguna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prediksi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kemampuan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pembayaran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. Perusahaan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meningkatkan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kerja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sama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penyedia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memperkaya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mereka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atau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memperbarui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ini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secara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rutin.</a:t>
            </a:r>
          </a:p>
          <a:p>
            <a:pPr algn="just"/>
            <a:endParaRPr lang="en-US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algn="just"/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tua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muda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berhubungan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tingkat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 Perusahaan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mempertimbangkan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kebijakan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berdasarkan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kelompok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seperti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menawarkan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bunga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tertentu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dianggap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kurang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FE2C6-2023-32CB-3CD2-ED85B57B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" y="3538178"/>
            <a:ext cx="80376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924" y="1525767"/>
            <a:ext cx="15770151" cy="1005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>
                <a:solidFill>
                  <a:srgbClr val="743812"/>
                </a:solidFill>
                <a:latin typeface="Scripter"/>
              </a:rPr>
              <a:t>LINK GITHUB REPOSITORY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8925" y="4859741"/>
            <a:ext cx="15657476" cy="57118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3200" dirty="0">
                <a:solidFill>
                  <a:srgbClr val="743812"/>
                </a:solidFill>
                <a:latin typeface="Open Sans"/>
              </a:rPr>
              <a:t>https://github.com/arawsardni/Final-Task---Home-Credit-Scorecard-Model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3242" y="3134063"/>
            <a:ext cx="15184558" cy="5362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r>
              <a:rPr lang="en-ID" sz="2800" b="0" dirty="0">
                <a:solidFill>
                  <a:srgbClr val="B85E24"/>
                </a:solidFill>
                <a:effectLst/>
              </a:rPr>
              <a:t>Home Credit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saat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ini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sedang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menggunakan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berbagai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macam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metode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statistik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dan Machine Learning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prediksi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skor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kredit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Sekarang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kami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meminta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potensi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maksimal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dari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kami.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melakukannya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kita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memastikan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mampu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pelunasan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ditolak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ketika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dan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diberikan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principal, maturity, dan repayment calendar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memotivasi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sukses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Evaluasi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mengecek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seberapa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dalam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pemahaman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analisa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kerjakan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</a:t>
            </a:r>
          </a:p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endParaRPr lang="en-US" sz="2800" dirty="0">
              <a:solidFill>
                <a:srgbClr val="B85E24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86120" y="9269812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09FAC9D-C03F-AEF2-2809-DE1D3CB03B72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Data Understanding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E00CA20-060C-1F9A-EF44-72EA9A034A8A}"/>
              </a:ext>
            </a:extLst>
          </p:cNvPr>
          <p:cNvSpPr txBox="1"/>
          <p:nvPr/>
        </p:nvSpPr>
        <p:spPr>
          <a:xfrm>
            <a:off x="1503242" y="3551515"/>
            <a:ext cx="15184558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dipersiapkan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Home Credit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7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sumber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data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pada data warehouse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milik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Home Credit,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namun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digunakan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kasus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ini,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yaitu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</a:t>
            </a: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*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application_train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/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application_test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utama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pengujian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informasi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tentang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di Home Credit.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baris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diidentifikasi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SK_ID_CURR. Pada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TARGET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apakah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(0)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739487">
            <a:off x="15421913" y="6290820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2308" y="8724806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13A458F-D9BD-21F9-EA8A-81072677F4D1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Goal dan Metrics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428CC3C5-24D4-501D-EB0C-E4F50DDE7045}"/>
              </a:ext>
            </a:extLst>
          </p:cNvPr>
          <p:cNvSpPr txBox="1"/>
          <p:nvPr/>
        </p:nvSpPr>
        <p:spPr>
          <a:xfrm>
            <a:off x="1503242" y="3853577"/>
            <a:ext cx="1518455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Goal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: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Membuat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sebuah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Machine Learning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bisa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memprediksi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apakah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user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mengajukan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kredit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waktu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atau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telat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/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bermasalah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Metrics :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digunakan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evaluasi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kinerja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ROC-AUC (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karena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datanya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imbalanced)</a:t>
            </a: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Minimal score metrics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baik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60%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Informasi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Awal pada Data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CBC040-829C-9B3C-B150-C9480C88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47" y="2807613"/>
            <a:ext cx="5545607" cy="5002887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657C91AD-5EA5-1818-A2C7-DBA0DC6BD822}"/>
              </a:ext>
            </a:extLst>
          </p:cNvPr>
          <p:cNvSpPr txBox="1"/>
          <p:nvPr/>
        </p:nvSpPr>
        <p:spPr>
          <a:xfrm>
            <a:off x="641971" y="8199645"/>
            <a:ext cx="573575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B85E24"/>
                </a:solidFill>
                <a:latin typeface="+mj-lt"/>
              </a:rPr>
              <a:t>T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arget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variabel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sangat imbalance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D444C7B-3999-F8A2-C4B2-6BB1F4EBD340}"/>
              </a:ext>
            </a:extLst>
          </p:cNvPr>
          <p:cNvSpPr txBox="1"/>
          <p:nvPr/>
        </p:nvSpPr>
        <p:spPr>
          <a:xfrm>
            <a:off x="6020513" y="8868216"/>
            <a:ext cx="723507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banyak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missing value pada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98A8FE-F164-6E08-888B-C21554DD7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726" y="2061207"/>
            <a:ext cx="4758654" cy="6495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EA5B11-3FEE-6515-3571-DC464BFD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2200" y="4221574"/>
            <a:ext cx="2843322" cy="1843851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5EA78553-EFF7-A677-DEC7-81D8D6714EFD}"/>
              </a:ext>
            </a:extLst>
          </p:cNvPr>
          <p:cNvSpPr txBox="1"/>
          <p:nvPr/>
        </p:nvSpPr>
        <p:spPr>
          <a:xfrm>
            <a:off x="12345982" y="6521329"/>
            <a:ext cx="57357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Jenis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tipe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 pada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49CD-0532-F134-3B0D-5596CEFD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610969-5941-2E65-7260-7886AC8C87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A747C3-250F-3E72-B7ED-344975EEF1D3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9FA0ED7-5BAF-5926-ABD9-4C4D6F8A110C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Proses Data Cleansing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36917D3-3AF6-2687-6151-261E16595310}"/>
              </a:ext>
            </a:extLst>
          </p:cNvPr>
          <p:cNvSpPr txBox="1"/>
          <p:nvPr/>
        </p:nvSpPr>
        <p:spPr>
          <a:xfrm>
            <a:off x="1130218" y="2716054"/>
            <a:ext cx="16027563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B85E24"/>
                </a:solidFill>
                <a:latin typeface="+mj-lt"/>
              </a:rPr>
              <a:t>Proses Data Cleansing yang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Label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dirty="0">
              <a:solidFill>
                <a:srgbClr val="B85E24"/>
              </a:solidFill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One-Hot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dirty="0" err="1">
                <a:solidFill>
                  <a:srgbClr val="B85E24"/>
                </a:solidFill>
                <a:latin typeface="+mj-lt"/>
              </a:rPr>
              <a:t>Melakukan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imputasi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pada missing value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median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5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02CAB-DF65-0052-6135-9D6FEB2C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7CD5FE-9480-0BB4-94A4-E42F29A89D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8F0225-2450-3C0E-4B39-BA63562810D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60E2F7B-0374-C395-1D58-89C6FB23E013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Penggalian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Insight pada Data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9161835-44AB-B20A-2D0A-3BC3C017C0C2}"/>
              </a:ext>
            </a:extLst>
          </p:cNvPr>
          <p:cNvSpPr txBox="1"/>
          <p:nvPr/>
        </p:nvSpPr>
        <p:spPr>
          <a:xfrm>
            <a:off x="1130218" y="2019300"/>
            <a:ext cx="16027563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pencarian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14400" indent="-914400" algn="just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indikasi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outlier pada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‘DAYS_EMPLOYED’,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sehingga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yang outlier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diganti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angka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pembuatan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sebagai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penanda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merupakan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anomaly atau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alasan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data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gagal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bayar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lebih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rendah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.</a:t>
            </a:r>
          </a:p>
          <a:p>
            <a:pPr marL="914400" indent="-914400" algn="just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Korelasi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variabel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‘TARGET’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nilai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pPr marL="914400" indent="-914400" algn="just">
              <a:buAutoNum type="arabicPeriod"/>
            </a:pP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Hasil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eksplorasi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terkait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pengaruh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klien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muda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cenderung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tidak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pinjaman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kegagalan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di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atas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10%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3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kelompok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termuda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2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5F06E-FBE1-CECD-0F3A-F7ED0BF1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0E8B87-2F42-0663-1E9C-E585554F64E1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1F3B0B-1950-37E1-7037-53FDE859431A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1F15505-DD5F-18C1-91A8-4EDE0E988D6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Feature Engineering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0D70ECF-B565-032F-B495-6A8D54DFFD3F}"/>
              </a:ext>
            </a:extLst>
          </p:cNvPr>
          <p:cNvSpPr txBox="1"/>
          <p:nvPr/>
        </p:nvSpPr>
        <p:spPr>
          <a:xfrm>
            <a:off x="1866656" y="2258616"/>
            <a:ext cx="1512594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ditambahkan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untuk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melihat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penambahan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ini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terhadap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diantaranya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endParaRPr lang="en-US" sz="4000" dirty="0">
              <a:solidFill>
                <a:srgbClr val="B85E24"/>
              </a:solidFill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kredit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dirty="0">
                <a:solidFill>
                  <a:srgbClr val="B85E24"/>
                </a:solidFill>
                <a:latin typeface="+mj-lt"/>
              </a:rPr>
              <a:t>- 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ANNUITY_INCOME_PERCENT: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CREDIT_TERM: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jangka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waktu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pembayaran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dalam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(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karena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adalah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harus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dibayarkan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)</a:t>
            </a: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DAYS_EMPLOYED_PERCENT: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kerja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4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D1A11-0EDB-9A9C-E4A7-7CEB843A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E7139F-CD3E-F87F-D534-8174A1EFB0C8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6F4FE0-97F3-2E60-B982-84A85E78BC54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86E4EFA-91A8-414C-8A27-47B16C62D69E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Hasil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Evaluasi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Pemodelan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EF73D2D-78AC-467F-7B00-B1D99A65A338}"/>
              </a:ext>
            </a:extLst>
          </p:cNvPr>
          <p:cNvSpPr txBox="1"/>
          <p:nvPr/>
        </p:nvSpPr>
        <p:spPr>
          <a:xfrm>
            <a:off x="933328" y="1894905"/>
            <a:ext cx="1642134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3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skenario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Algortima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terbaik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pilihan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ditambahkan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sebelumnya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C97F1D-759C-7E00-D3BE-0A481A830B63}"/>
              </a:ext>
            </a:extLst>
          </p:cNvPr>
          <p:cNvSpPr txBox="1"/>
          <p:nvPr/>
        </p:nvSpPr>
        <p:spPr>
          <a:xfrm>
            <a:off x="914400" y="5330428"/>
            <a:ext cx="1642134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dievaluasi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ROC-AUC,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 : 0.69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 : 0.71</a:t>
            </a:r>
          </a:p>
          <a:p>
            <a:pPr marL="742950" indent="-742950">
              <a:buAutoNum type="arabicPeriod"/>
            </a:pP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Random Forest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: 0.70</a:t>
            </a:r>
          </a:p>
          <a:p>
            <a:pPr marL="742950" indent="-742950">
              <a:buAutoNum type="arabicPeriod"/>
            </a:pP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terbaik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diperoleh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Random Forest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5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655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Scripter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INTERNSHIP</dc:title>
  <cp:lastModifiedBy>Gaung Taqwa</cp:lastModifiedBy>
  <cp:revision>12</cp:revision>
  <dcterms:created xsi:type="dcterms:W3CDTF">2006-08-16T00:00:00Z</dcterms:created>
  <dcterms:modified xsi:type="dcterms:W3CDTF">2025-09-29T15:01:39Z</dcterms:modified>
  <dc:identifier>DAF2B6IPP3c</dc:identifier>
</cp:coreProperties>
</file>