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954838"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33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F805307-76F6-48DE-80FA-9C3EC04D583E}"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308899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3306545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977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178445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742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165238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1571556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424587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255922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05307-76F6-48DE-80FA-9C3EC04D583E}"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286409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805307-76F6-48DE-80FA-9C3EC04D583E}"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86232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05307-76F6-48DE-80FA-9C3EC04D583E}"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339002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805307-76F6-48DE-80FA-9C3EC04D583E}"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274076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05307-76F6-48DE-80FA-9C3EC04D583E}"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116129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05307-76F6-48DE-80FA-9C3EC04D583E}"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351036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05307-76F6-48DE-80FA-9C3EC04D583E}"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B926-53DF-44B0-8772-85FA871081F9}" type="slidenum">
              <a:rPr lang="en-US" smtClean="0"/>
              <a:t>‹#›</a:t>
            </a:fld>
            <a:endParaRPr lang="en-US"/>
          </a:p>
        </p:txBody>
      </p:sp>
    </p:spTree>
    <p:extLst>
      <p:ext uri="{BB962C8B-B14F-4D97-AF65-F5344CB8AC3E}">
        <p14:creationId xmlns:p14="http://schemas.microsoft.com/office/powerpoint/2010/main" val="100092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805307-76F6-48DE-80FA-9C3EC04D583E}" type="datetimeFigureOut">
              <a:rPr lang="en-US" smtClean="0"/>
              <a:t>10/14/2023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B926-53DF-44B0-8772-85FA871081F9}" type="slidenum">
              <a:rPr lang="en-US" smtClean="0"/>
              <a:t>‹#›</a:t>
            </a:fld>
            <a:endParaRPr lang="en-US"/>
          </a:p>
        </p:txBody>
      </p:sp>
    </p:spTree>
    <p:extLst>
      <p:ext uri="{BB962C8B-B14F-4D97-AF65-F5344CB8AC3E}">
        <p14:creationId xmlns:p14="http://schemas.microsoft.com/office/powerpoint/2010/main" val="30071819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FD96-870D-4F7C-AB95-1ED517357782}"/>
              </a:ext>
            </a:extLst>
          </p:cNvPr>
          <p:cNvSpPr>
            <a:spLocks noGrp="1"/>
          </p:cNvSpPr>
          <p:nvPr>
            <p:ph type="title"/>
          </p:nvPr>
        </p:nvSpPr>
        <p:spPr>
          <a:xfrm>
            <a:off x="5595891" y="829732"/>
            <a:ext cx="6067039" cy="1247643"/>
          </a:xfrm>
        </p:spPr>
        <p:txBody>
          <a:bodyPr>
            <a:normAutofit/>
          </a:bodyPr>
          <a:lstStyle/>
          <a:p>
            <a:pPr algn="ctr"/>
            <a:r>
              <a:rPr lang="fa-IR" sz="6600" dirty="0">
                <a:latin typeface="Arabic Typesetting" panose="03020402040406030203" pitchFamily="66" charset="-78"/>
                <a:cs typeface="Arabic Typesetting" panose="03020402040406030203" pitchFamily="66" charset="-78"/>
              </a:rPr>
              <a:t>ولفگانگ آمادئوس موتسارت </a:t>
            </a:r>
            <a:endParaRPr lang="en-US" sz="66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E02206B2-3E98-449D-BD81-949C9827407B}"/>
              </a:ext>
            </a:extLst>
          </p:cNvPr>
          <p:cNvSpPr>
            <a:spLocks noGrp="1"/>
          </p:cNvSpPr>
          <p:nvPr>
            <p:ph idx="1"/>
          </p:nvPr>
        </p:nvSpPr>
        <p:spPr>
          <a:xfrm>
            <a:off x="2521888" y="2857970"/>
            <a:ext cx="9587253" cy="2543288"/>
          </a:xfrm>
        </p:spPr>
        <p:txBody>
          <a:bodyPr/>
          <a:lstStyle/>
          <a:p>
            <a:pPr marL="0" indent="0" algn="r">
              <a:buNone/>
            </a:pPr>
            <a:r>
              <a:rPr lang="fa-IR" dirty="0">
                <a:solidFill>
                  <a:schemeClr val="tx1"/>
                </a:solidFill>
              </a:rPr>
              <a:t>ولفگانگ آمادئوس موتسارت (زادهٔ ۲۷ ژانویهٔ ۱۷۵۶ – درگذشتهٔ ۵ دسامبر ۱۷۹۱) آهنگساز اتریشی و موسیقی‌دان کلاسیک بود. موتسارت در زندگی کوتاه خود بیش از ۶۰۰ قطعه موسیقی شامل موسیقی برای اپرا و همچنین شامل سمفونی، کنسرتو، موسیقی مجلسی، سونات، سرناد و موسیقی برای گروه کُر ساخت. موتسارت در پنجمین سال از زندگی‌اش آغاز به آهنگسازی کرد و در تمام اروپا شهرت بسیاری یافت. در هفت‌سالگی اولین سمفونی، و در دوازده‌سالگی اولین اپرای کامل خود را نوشت. او در تمام ژانرهای مرسوم در دوران زندگی‌اش موسیقی تصنیف کرد و آثار درخشانی پدید آورد.</a:t>
            </a:r>
            <a:endParaRPr lang="en-US" dirty="0">
              <a:solidFill>
                <a:schemeClr val="tx1"/>
              </a:solidFill>
            </a:endParaRPr>
          </a:p>
        </p:txBody>
      </p:sp>
      <p:pic>
        <p:nvPicPr>
          <p:cNvPr id="4" name="Picture 3">
            <a:extLst>
              <a:ext uri="{FF2B5EF4-FFF2-40B4-BE49-F238E27FC236}">
                <a16:creationId xmlns:a16="http://schemas.microsoft.com/office/drawing/2014/main" id="{652529D2-4719-43AA-B441-B649696A987C}"/>
              </a:ext>
            </a:extLst>
          </p:cNvPr>
          <p:cNvPicPr>
            <a:picLocks noChangeAspect="1"/>
          </p:cNvPicPr>
          <p:nvPr/>
        </p:nvPicPr>
        <p:blipFill>
          <a:blip r:embed="rId2"/>
          <a:stretch>
            <a:fillRect/>
          </a:stretch>
        </p:blipFill>
        <p:spPr>
          <a:xfrm>
            <a:off x="187061" y="2471153"/>
            <a:ext cx="2334827" cy="3316923"/>
          </a:xfrm>
          <a:prstGeom prst="rect">
            <a:avLst/>
          </a:prstGeom>
        </p:spPr>
      </p:pic>
    </p:spTree>
    <p:extLst>
      <p:ext uri="{BB962C8B-B14F-4D97-AF65-F5344CB8AC3E}">
        <p14:creationId xmlns:p14="http://schemas.microsoft.com/office/powerpoint/2010/main" val="7915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1414-7412-492F-BB86-153AC866094E}"/>
              </a:ext>
            </a:extLst>
          </p:cNvPr>
          <p:cNvSpPr>
            <a:spLocks noGrp="1"/>
          </p:cNvSpPr>
          <p:nvPr>
            <p:ph type="title"/>
          </p:nvPr>
        </p:nvSpPr>
        <p:spPr>
          <a:xfrm>
            <a:off x="9303797" y="35345"/>
            <a:ext cx="2693525" cy="1300909"/>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بیماری و مرگ</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6E51B76A-ED01-4C79-B083-D03C30EEFA24}"/>
              </a:ext>
            </a:extLst>
          </p:cNvPr>
          <p:cNvSpPr>
            <a:spLocks noGrp="1"/>
          </p:cNvSpPr>
          <p:nvPr>
            <p:ph idx="1"/>
          </p:nvPr>
        </p:nvSpPr>
        <p:spPr>
          <a:xfrm>
            <a:off x="119000" y="2070717"/>
            <a:ext cx="11878322" cy="3615267"/>
          </a:xfrm>
        </p:spPr>
        <p:txBody>
          <a:bodyPr>
            <a:noAutofit/>
          </a:bodyPr>
          <a:lstStyle/>
          <a:p>
            <a:pPr algn="r" rtl="1"/>
            <a:r>
              <a:rPr lang="fa-IR" sz="1400" dirty="0">
                <a:solidFill>
                  <a:schemeClr val="tx1"/>
                </a:solidFill>
                <a:latin typeface="Arabic Typesetting" panose="03020402040406030203" pitchFamily="66" charset="-78"/>
                <a:cs typeface="Arabic Typesetting" panose="03020402040406030203" pitchFamily="66" charset="-78"/>
              </a:rPr>
              <a:t>در اواخرِ پاییز ۱۸۲۶، بتهوون در راه بازگشت از سفری به ییلاق‌های اطرافِ وین، به‌شدت دچار سرماخوردگی و سینه‌پهلو شد و در منزلش بستری گردید. برادرزاده‌اش را در پیِ طبیب فرستادند اما نقل می‌شود که وی این مأموریت را فراموش کرده و پس از دو روز به یاد می‌آورد که چه کاری داشته‌است. بتهوون در هنگام بستری بدون پرستار بود و برادرزاده‌اش نیز مشغول بازی بیلیارد بود و پول‌هایی هم که از بتهوون می‌گرفت، خرج قمار می‌کرد. سرانجام مستخدم میخانه‌ای که کارل در آنجا قماربازی می‌کرد، طبیبی را به بالین بتهوون فرستاد. پزشک که او را با صورت برافروخته و تنگیِ نفسِ شدید مشاهده کرد، برای مشورت از جراح معروف شهر کمک خواست و بتهوون تحت عمل جراحی قرار گرفت.او چهار بار در تاریخ‌های ۲۰ دسامبر ۱۸۲۶، ۸ ژانویه، ۲ فوریه و ۲۷ فوریهٔ ۱۸۲۷، تحت عمل جراحی قرار گرفت و جسم نیرومند وی به‌مدت سه ماه با بیماری دست و پنجه نرم می‌کرد.</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در این زمان خیلی از دوستان بتهوون او را فراموش کرده بودند و اگر کمک‌های دوستان انگلیسی وی نبود، آخرین روزهای زندگی‌اش با فلاکتِ بیشتری سپری می‌شد.از اواخر فوریه، حال بتهوون رو به وخامت گذاشت، یوهان نپوموک هومل کدورت‌های خود را با بتهوون به فراموشی سپرد و به همراه همسرش در ششم مارس، به دیدار بتهوون شتافت. وی پس از دیدنِ بتهوون نتوانست مانع از ریختن اشک خود شود.</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فردیناند هیلر که در زمان بیماری و چند روز قبل از مرگ، به ملاقات بتهوون آمده بود، می‌گوید:</a:t>
            </a:r>
          </a:p>
          <a:p>
            <a:pPr algn="r" rtl="1"/>
            <a:r>
              <a:rPr lang="fa-IR" sz="1400" dirty="0">
                <a:solidFill>
                  <a:schemeClr val="tx1"/>
                </a:solidFill>
                <a:latin typeface="Arabic Typesetting" panose="03020402040406030203" pitchFamily="66" charset="-78"/>
                <a:cs typeface="Arabic Typesetting" panose="03020402040406030203" pitchFamily="66" charset="-78"/>
              </a:rPr>
              <a:t>بتهوون در حالیکه لباس خاکستری بلندی به تن داشت و کفش‌های بزرگی تا زانو پوشیده بود، جلوی پنجره دراز کشیده بود و نمی‌توانست چیزی بگوید. قطرات عرق روی پیشانی او چون مروارید می‌درخشید. همسرِ هومل دستمالی خیس کرده روی پیشانی‌اش گذاشت. من هیچ‌گاه نمی‌توانم نگاهی که در کمالِ حق‌شناسی به ما افکنده بود، فراموش کنم. در این هنگام بتهوون قلم برداشت و وصیت‌نامهٔ مختصری به برادرزاده‌اش (کارل) نوشت.</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بتهوون بیشتر ماه‌های باقی‌مانده از عمرش در بستر بود و بسیاری از دوستانش برای ملاقات به آنجا می‌آمدند. وی در ۲۶ مارس ۱۸۲۷ در سن ۵۶ سالگی درگذشت. این باور نیز وجود دارد که رفتار و خودکشی نافرجام برادرزاده‌اش کارل، در مرگ زودهنگام بتهوون تأثیر داشته‌است.∗ دوست وی آنسلم هوتنبرنر، که در لحظهٔ مرگ حضور داشت، گفت که: «حدود ساعت پنج بعدازظهر در لحظهٔ مرگ، طوفان و رعدوبرق وجود داشت، بتهوون چشمان خود را باز کرد و چند لحظه با دست راست مشت گره‌کرده‌اش را بالا برد و پس از آن نه نفسی وجود داشت و نه ضربان قلبی». کالبدشکافی آسیب قابل توجهی در کبد را نشان می‌داد که ممکن است به دلیلِ مصرف سنگینِ الکل باشد.همچنین آسیب‌دیدگی در اعصاب شنوایی و سایر اعضای بدن نیز مشاهده شد.</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در مراسم تشییعِ جنازهٔ بتهوون در ۲۹ مارس ۱۸۲۷، طبق تخمین‌های متفاوتی که از شاهدان عینی نقل می‌شود، حدود ده تا سی هزار نفر حضور داشته‌اند که تا آن زمان بی‌سابقه بود. فرانتس شوبرت، که مشعل‌دارِ این مراسم بود، یک سال بعد درگذشت و در کنار او دفن شد. تشییع پیکر وی پس از خواندن مناجات و دعای آمرزش در کلیسای مقدس به گورستان اختصاصی در قبرستان واهرینگ، شمال غربیِ وین، منتقل و به خاک سپرده شد. در سال ۱۸۶۲ (چند سال پس از خاک‌سپاری) بقایای جسدِ وی برای مطالعه مجدد نبش قبر شد و در سال ۱۸۸۸ به گورستان مرکزی وین (در کنار قبر شوبرت) منتقل شد.</a:t>
            </a:r>
            <a:endParaRPr lang="en-US" sz="1400"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115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106-7279-4539-85FB-7B8DF2B4D2AA}"/>
              </a:ext>
            </a:extLst>
          </p:cNvPr>
          <p:cNvSpPr>
            <a:spLocks noGrp="1"/>
          </p:cNvSpPr>
          <p:nvPr>
            <p:ph type="title"/>
          </p:nvPr>
        </p:nvSpPr>
        <p:spPr>
          <a:xfrm>
            <a:off x="9369533" y="261726"/>
            <a:ext cx="2521258" cy="848147"/>
          </a:xfrm>
        </p:spPr>
        <p:txBody>
          <a:bodyPr>
            <a:normAutofit fontScale="90000"/>
          </a:bodyPr>
          <a:lstStyle/>
          <a:p>
            <a:pPr algn="ctr"/>
            <a:r>
              <a:rPr lang="fa-IR" sz="6000" dirty="0">
                <a:latin typeface="Arabic Typesetting" panose="03020402040406030203" pitchFamily="66" charset="-78"/>
                <a:cs typeface="Arabic Typesetting" panose="03020402040406030203" pitchFamily="66" charset="-78"/>
              </a:rPr>
              <a:t>وصیت نامه</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8424C092-77EB-4749-A148-7368226DC143}"/>
              </a:ext>
            </a:extLst>
          </p:cNvPr>
          <p:cNvSpPr>
            <a:spLocks noGrp="1"/>
          </p:cNvSpPr>
          <p:nvPr>
            <p:ph idx="1"/>
          </p:nvPr>
        </p:nvSpPr>
        <p:spPr>
          <a:xfrm>
            <a:off x="4634145" y="514905"/>
            <a:ext cx="6090080" cy="4856085"/>
          </a:xfrm>
        </p:spPr>
        <p:txBody>
          <a:bodyPr>
            <a:normAutofit/>
          </a:bodyPr>
          <a:lstStyle/>
          <a:p>
            <a:pPr marL="0" indent="0" algn="r" rtl="1">
              <a:buNone/>
            </a:pPr>
            <a:r>
              <a:rPr lang="fa-IR" dirty="0">
                <a:solidFill>
                  <a:schemeClr val="tx1"/>
                </a:solidFill>
                <a:latin typeface="Arabic Typesetting" panose="03020402040406030203" pitchFamily="66" charset="-78"/>
                <a:cs typeface="Arabic Typesetting" panose="03020402040406030203" pitchFamily="66" charset="-78"/>
              </a:rPr>
              <a:t>«مشه‌لس عزیزم!</a:t>
            </a:r>
          </a:p>
          <a:p>
            <a:pPr marL="0" indent="0" algn="r" rtl="1">
              <a:buNone/>
            </a:pPr>
            <a:endParaRPr lang="fa-IR" dirty="0">
              <a:solidFill>
                <a:schemeClr val="tx1"/>
              </a:solidFill>
              <a:latin typeface="Arabic Typesetting" panose="03020402040406030203" pitchFamily="66" charset="-78"/>
              <a:cs typeface="Arabic Typesetting" panose="03020402040406030203" pitchFamily="66" charset="-78"/>
            </a:endParaRPr>
          </a:p>
          <a:p>
            <a:pPr marL="0" indent="0" algn="r" rtl="1">
              <a:buNone/>
            </a:pPr>
            <a:r>
              <a:rPr lang="fa-IR" dirty="0">
                <a:solidFill>
                  <a:schemeClr val="tx1"/>
                </a:solidFill>
                <a:latin typeface="Arabic Typesetting" panose="03020402040406030203" pitchFamily="66" charset="-78"/>
                <a:cs typeface="Arabic Typesetting" panose="03020402040406030203" pitchFamily="66" charset="-78"/>
              </a:rPr>
              <a:t>در ۲۷ فوریه چهارمین جراحی من انجام گرفت و حالا علایم مسلمی نشان می‌دهند که باید در انتظار یک عمل جراحی پنجم هم باشم. آیا این کارها به کجا خواهد کشید؟ و آیا اگر هنوز هم این وضع مدتی طول بکشد، چه بر سرم خواهد آمد؟ حقیقتاً که قسمت من در زندگانی خیلی سخت بوده‌است، ولی به ارادهٔ تقدیر سر می‌سپارم و از خدا می‌خواهم در مشیت الهی خود چنین بخواهد که تا وقتی مقدر است، این زندگانی بدتر از مرگ را تحمل کنم، لااقل از احتیاج مصون بمانم. این به من نیرو خواهد بخشید تا بتوانم مقدرات خود را هر قدر هم تلخ و دهشتناک باشد، تحمل کنم و به مشیت اعلای الهی تسلیم باشم.»</a:t>
            </a:r>
          </a:p>
          <a:p>
            <a:pPr marL="0" indent="0" algn="r" rtl="1">
              <a:buNone/>
            </a:pPr>
            <a:endParaRPr lang="fa-IR" dirty="0">
              <a:solidFill>
                <a:schemeClr val="tx1"/>
              </a:solidFill>
              <a:latin typeface="Arabic Typesetting" panose="03020402040406030203" pitchFamily="66" charset="-78"/>
              <a:cs typeface="Arabic Typesetting" panose="03020402040406030203" pitchFamily="66" charset="-78"/>
            </a:endParaRPr>
          </a:p>
          <a:p>
            <a:pPr marL="0" indent="0" algn="r" rtl="1">
              <a:buNone/>
            </a:pPr>
            <a:r>
              <a:rPr lang="fa-IR" dirty="0">
                <a:solidFill>
                  <a:schemeClr val="tx1"/>
                </a:solidFill>
                <a:latin typeface="Arabic Typesetting" panose="03020402040406030203" pitchFamily="66" charset="-78"/>
                <a:cs typeface="Arabic Typesetting" panose="03020402040406030203" pitchFamily="66" charset="-78"/>
              </a:rPr>
              <a:t>لودویگ فان بتهوون</a:t>
            </a:r>
            <a:endParaRPr lang="en-US" dirty="0">
              <a:solidFill>
                <a:schemeClr val="tx1"/>
              </a:solidFill>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0F9F49E7-8C03-4F4C-A12C-688EFAA79A08}"/>
              </a:ext>
            </a:extLst>
          </p:cNvPr>
          <p:cNvPicPr>
            <a:picLocks noChangeAspect="1"/>
          </p:cNvPicPr>
          <p:nvPr/>
        </p:nvPicPr>
        <p:blipFill>
          <a:blip r:embed="rId2"/>
          <a:stretch>
            <a:fillRect/>
          </a:stretch>
        </p:blipFill>
        <p:spPr>
          <a:xfrm>
            <a:off x="766624" y="2615072"/>
            <a:ext cx="4105030" cy="3371989"/>
          </a:xfrm>
          <a:prstGeom prst="rect">
            <a:avLst/>
          </a:prstGeom>
        </p:spPr>
      </p:pic>
    </p:spTree>
    <p:extLst>
      <p:ext uri="{BB962C8B-B14F-4D97-AF65-F5344CB8AC3E}">
        <p14:creationId xmlns:p14="http://schemas.microsoft.com/office/powerpoint/2010/main" val="114717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0958-940C-401F-B058-7270E46374AB}"/>
              </a:ext>
            </a:extLst>
          </p:cNvPr>
          <p:cNvSpPr>
            <a:spLocks noGrp="1"/>
          </p:cNvSpPr>
          <p:nvPr>
            <p:ph type="ctrTitle"/>
          </p:nvPr>
        </p:nvSpPr>
        <p:spPr>
          <a:xfrm>
            <a:off x="6480699" y="142043"/>
            <a:ext cx="4938835" cy="1100831"/>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خانواده و آغاز زندگی</a:t>
            </a:r>
            <a:endParaRPr lang="en-US" sz="6000" dirty="0">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4A455036-DA16-49AC-925C-15147A22BD03}"/>
              </a:ext>
            </a:extLst>
          </p:cNvPr>
          <p:cNvSpPr>
            <a:spLocks noGrp="1"/>
          </p:cNvSpPr>
          <p:nvPr>
            <p:ph type="subTitle" idx="1"/>
          </p:nvPr>
        </p:nvSpPr>
        <p:spPr>
          <a:xfrm>
            <a:off x="684212" y="1917577"/>
            <a:ext cx="11052068" cy="3873623"/>
          </a:xfrm>
        </p:spPr>
        <p:txBody>
          <a:bodyPr>
            <a:normAutofit lnSpcReduction="10000"/>
          </a:bodyPr>
          <a:lstStyle/>
          <a:p>
            <a:pPr algn="r"/>
            <a:r>
              <a:rPr lang="fa-IR" dirty="0">
                <a:solidFill>
                  <a:schemeClr val="tx1"/>
                </a:solidFill>
              </a:rPr>
              <a:t>موتسارت در ۲۷ ژانویهٔ ۱۷۵۶ در شهر زالتسبورگ در کشور اتریش امروزی، که یکی از مراکز هنریِ فعال و بسیار مهم موسیقی اروپا بود، از لئوپلد موتسارت و آنا ماریا موتسارت به دنیا آمد. </a:t>
            </a:r>
            <a:endParaRPr lang="en-US" dirty="0">
              <a:solidFill>
                <a:schemeClr val="tx1"/>
              </a:solidFill>
            </a:endParaRPr>
          </a:p>
          <a:p>
            <a:pPr algn="r"/>
            <a:r>
              <a:rPr lang="fa-IR" dirty="0">
                <a:solidFill>
                  <a:schemeClr val="tx1"/>
                </a:solidFill>
              </a:rPr>
              <a:t>مدارک تولد او نام کاتولیکِ او را یوهانِس کروزُستُموس وُلفگانگوس تِئوفیلوس موتسارتنشان می‌دهند. از این پنج نام، دو نام اول نام‌های مذهبیِ کاتولیکی بودند و کاربرد روزمره نداشتند. قسمت چهارم نام او، «تِئوفیلوس»، به زبان آلمانی یعنی محبوب خداوند، در زبان لاتین معنی «آمادئوس» می‌دهد، و به زبان فرانسه «آمادی» تلفظ می‌شود. خودِ موتسارت ترجیح می‌داد که به نام «ولفگانگ آمادی موتسارت» شناخته شود و همیشه بالای هر صفحهٔ کارش را با این اسم امضا می‌کرد.</a:t>
            </a:r>
            <a:endParaRPr lang="en-US" dirty="0">
              <a:solidFill>
                <a:schemeClr val="tx1"/>
              </a:solidFill>
            </a:endParaRPr>
          </a:p>
          <a:p>
            <a:pPr algn="r"/>
            <a:r>
              <a:rPr lang="fa-IR" dirty="0">
                <a:solidFill>
                  <a:schemeClr val="tx1"/>
                </a:solidFill>
              </a:rPr>
              <a:t> پدرش، لئوپولد، که در دربار اسقف خدمت می‌کرد، آهنگساز و ویولنیست بسیار مشهوری بود. ولفگانگ، از همان اوان کودکی، چنان نبوغی از خود نشان داد که پدرش همهٔ کارهای خود را رها کرد و به‌طور جدی و مستمر به آموزش و تربیت فرزندش پرداخت. موتسارت، پیش از رسیدن به ۱۲سالگی، نوازنده‌ای چیره‌دست در پیانو، ویولن، و ارگ شد و چندین اثرِ بزرگ و کوچک تصنیف کرد.</a:t>
            </a:r>
            <a:endParaRPr lang="en-US" dirty="0">
              <a:solidFill>
                <a:schemeClr val="tx1"/>
              </a:solidFill>
            </a:endParaRPr>
          </a:p>
        </p:txBody>
      </p:sp>
    </p:spTree>
    <p:extLst>
      <p:ext uri="{BB962C8B-B14F-4D97-AF65-F5344CB8AC3E}">
        <p14:creationId xmlns:p14="http://schemas.microsoft.com/office/powerpoint/2010/main" val="325133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1A83-24F8-4849-9CB1-556B24742DCD}"/>
              </a:ext>
            </a:extLst>
          </p:cNvPr>
          <p:cNvSpPr>
            <a:spLocks noGrp="1"/>
          </p:cNvSpPr>
          <p:nvPr>
            <p:ph type="title"/>
          </p:nvPr>
        </p:nvSpPr>
        <p:spPr>
          <a:xfrm>
            <a:off x="8531440" y="155029"/>
            <a:ext cx="3323839" cy="1283153"/>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موتسارت و پراگ</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BC0F2950-07C9-40BA-8BC3-647E2820894F}"/>
              </a:ext>
            </a:extLst>
          </p:cNvPr>
          <p:cNvSpPr>
            <a:spLocks noGrp="1"/>
          </p:cNvSpPr>
          <p:nvPr>
            <p:ph idx="1"/>
          </p:nvPr>
        </p:nvSpPr>
        <p:spPr>
          <a:xfrm>
            <a:off x="1619859" y="2230926"/>
            <a:ext cx="8952282" cy="3217991"/>
          </a:xfrm>
        </p:spPr>
        <p:txBody>
          <a:bodyPr/>
          <a:lstStyle/>
          <a:p>
            <a:pPr algn="r"/>
            <a:r>
              <a:rPr lang="fa-IR" dirty="0">
                <a:solidFill>
                  <a:schemeClr val="tx1"/>
                </a:solidFill>
              </a:rPr>
              <a:t>وتسارت رابطهُ نزدیکی با شهر پراگ و مردم آنجا داشت. مردم پِراگ فیگارو را بر خلاف مردم شهر خودش با استقبال فراوان پذیرفتند. او می‌گوید: «پراگی‌هایِ من مرا درک می‌کنند» </a:t>
            </a:r>
            <a:r>
              <a:rPr lang="en-US" dirty="0" err="1">
                <a:solidFill>
                  <a:schemeClr val="tx1"/>
                </a:solidFill>
              </a:rPr>
              <a:t>Meine</a:t>
            </a:r>
            <a:r>
              <a:rPr lang="en-US" dirty="0">
                <a:solidFill>
                  <a:schemeClr val="tx1"/>
                </a:solidFill>
              </a:rPr>
              <a:t> Prager verstehen </a:t>
            </a:r>
            <a:r>
              <a:rPr lang="en-US" dirty="0" err="1">
                <a:solidFill>
                  <a:schemeClr val="tx1"/>
                </a:solidFill>
              </a:rPr>
              <a:t>mich</a:t>
            </a:r>
            <a:r>
              <a:rPr lang="en-US" dirty="0">
                <a:solidFill>
                  <a:schemeClr val="tx1"/>
                </a:solidFill>
              </a:rPr>
              <a:t>”)، </a:t>
            </a:r>
            <a:r>
              <a:rPr lang="fa-IR" dirty="0">
                <a:solidFill>
                  <a:schemeClr val="tx1"/>
                </a:solidFill>
              </a:rPr>
              <a:t>و این گفته‌اش در بین مردم بوهم بسیار معروف شد. اپرای دُن ژوان (ک ۵۲۷) در تاریخ ۲۹ اکتبر ۱۷۸۷ در تاتر استات</a:t>
            </a:r>
            <a:r>
              <a:rPr lang="en-US" dirty="0">
                <a:solidFill>
                  <a:schemeClr val="tx1"/>
                </a:solidFill>
              </a:rPr>
              <a:t> </a:t>
            </a:r>
            <a:r>
              <a:rPr lang="fa-IR" dirty="0">
                <a:solidFill>
                  <a:schemeClr val="tx1"/>
                </a:solidFill>
              </a:rPr>
              <a:t>برای اولین بار اجراء شد. در طی سال‌های بعد، پراگی‌ها کمک‌های متعددی به او کردند.</a:t>
            </a:r>
            <a:endParaRPr lang="en-US" dirty="0">
              <a:solidFill>
                <a:schemeClr val="tx1"/>
              </a:solidFill>
            </a:endParaRPr>
          </a:p>
        </p:txBody>
      </p:sp>
    </p:spTree>
    <p:extLst>
      <p:ext uri="{BB962C8B-B14F-4D97-AF65-F5344CB8AC3E}">
        <p14:creationId xmlns:p14="http://schemas.microsoft.com/office/powerpoint/2010/main" val="151323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7EF5-A4EC-40A3-9644-7CF3880B3FCA}"/>
              </a:ext>
            </a:extLst>
          </p:cNvPr>
          <p:cNvSpPr>
            <a:spLocks noGrp="1"/>
          </p:cNvSpPr>
          <p:nvPr>
            <p:ph type="title"/>
          </p:nvPr>
        </p:nvSpPr>
        <p:spPr>
          <a:xfrm>
            <a:off x="7199789" y="208296"/>
            <a:ext cx="4877431" cy="1105600"/>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موتسارت و زندگی درباری</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7855AC23-B957-472D-A8E7-0C08F4058651}"/>
              </a:ext>
            </a:extLst>
          </p:cNvPr>
          <p:cNvSpPr>
            <a:spLocks noGrp="1"/>
          </p:cNvSpPr>
          <p:nvPr>
            <p:ph idx="1"/>
          </p:nvPr>
        </p:nvSpPr>
        <p:spPr>
          <a:xfrm>
            <a:off x="577049" y="1597982"/>
            <a:ext cx="10839634" cy="4270158"/>
          </a:xfrm>
        </p:spPr>
        <p:txBody>
          <a:bodyPr>
            <a:noAutofit/>
          </a:bodyPr>
          <a:lstStyle/>
          <a:p>
            <a:pPr algn="r" rtl="1">
              <a:buFont typeface="Arial" panose="020B0604020202020204" pitchFamily="34" charset="0"/>
              <a:buChar char="•"/>
            </a:pPr>
            <a:r>
              <a:rPr lang="fa-IR" dirty="0">
                <a:solidFill>
                  <a:schemeClr val="tx1"/>
                </a:solidFill>
                <a:latin typeface="Arabic Typesetting" panose="03020402040406030203" pitchFamily="66" charset="-78"/>
                <a:cs typeface="Arabic Typesetting" panose="03020402040406030203" pitchFamily="66" charset="-78"/>
              </a:rPr>
              <a:t>موتسارت تا سال ۱۷۷۷ در دربار سالزبورگ خدمت می‌کرد. با وجود اینکه او از کار با کنسرت دربار راضی نبود؛ آثار زیبا و دل‌انگیزی را می‌ساخت. با آنکه موتسارت دورهٔ نوجوانی خود را پشت سر می‌گذاشت اما در رشته‌های گوناگون می‌توانست با نامی‌ترین استادان به رقابت بپردازد. نخستین کنسرتو ویولن‌ها، شش سونات پیانویی، چند سرناد و دیورتیمنتو و نخستین کنسرتو پیانوی بزرگ، محصول این دوره از زندگی موتسارت هستند. وی در دربار سالزبورگ مدیریت کنسرت را عهده‌دار بود و به صورت پیاپی به اجرای برنامه می‌پرداخت، اما با درباریان رابطه خوبی نداشت. او و پدرش که از رسیدن به جایگاه و مقام با حقوق بهتر در دربار نااُمید شده بودند تصمیم گرفتند که بخت خود را در دیگر دربارهای اروپا بیازمایند، اما به دلیل بیماری پدر او با مادر خود سفری تازه را آغاز کرد و در این سفر به کشورهای آلمان و فرانسه رفت که در فرانسه کارهای خود برای فلوت و پیانو را منتشر کرد و سمفونی شماره ۳۱ که به سمفونی پاریس نیز مشهور است از نتیجه‌های این سفر است، گرچه سفر پاریس پایان خوشایندی برای وی نداشت و آنچنان که مورد نظر وی بود مورد استقبال قرار نگرفت، در این سفر مادر خودش را نیز از دست داد (۱۷۷۸).</a:t>
            </a:r>
          </a:p>
          <a:p>
            <a:pPr algn="r" rtl="1">
              <a:buFont typeface="Arial" panose="020B0604020202020204" pitchFamily="34" charset="0"/>
              <a:buChar char="•"/>
            </a:pPr>
            <a:r>
              <a:rPr lang="fa-IR" dirty="0">
                <a:solidFill>
                  <a:schemeClr val="tx1"/>
                </a:solidFill>
                <a:latin typeface="Arabic Typesetting" panose="03020402040406030203" pitchFamily="66" charset="-78"/>
                <a:cs typeface="Arabic Typesetting" panose="03020402040406030203" pitchFamily="66" charset="-78"/>
              </a:rPr>
              <a:t>موتسارت پس از بازگشت به سالزبورگ به ناچار با ارکستر دربار و کلیسا همکاری کرد و از اینکه اشراف سالزبورگ قدر هنرش را نمی‌دانستند رنج می‌برد و مایل بود به شهرهای دیگر عزیمت کند. در اواخر ۱۷۸۰ از باواریا سفارش ساختن یک سمفونی را دریافت کرد و با شوق آن را ساخت و سپس با روحیه‌ای بهتر به سالزبورگ برگشت، اما بزرگان دربار نشان دادند که مایل نیستند تا موتسارت با دربارهای دیگر فعالیت کند. موتسارت در برابر آن‌ها مانند همیشه گستاخ و سرکش بود و دیری نگذشت که درگیری آن‌ها به اوج رسید و همکاری دربار با موتسارت قطع شد.</a:t>
            </a:r>
          </a:p>
          <a:p>
            <a:pPr algn="r" rtl="1">
              <a:buFont typeface="Arial" panose="020B0604020202020204" pitchFamily="34" charset="0"/>
              <a:buChar char="•"/>
            </a:pPr>
            <a:r>
              <a:rPr lang="fa-IR" dirty="0">
                <a:solidFill>
                  <a:schemeClr val="tx1"/>
                </a:solidFill>
                <a:latin typeface="Arabic Typesetting" panose="03020402040406030203" pitchFamily="66" charset="-78"/>
                <a:cs typeface="Arabic Typesetting" panose="03020402040406030203" pitchFamily="66" charset="-78"/>
              </a:rPr>
              <a:t>پس از جداشدن از دربار سالزبورگ با امید زیاد عازم وین شد و توانست جایگاهی را در این دربار بدست آورد، اما بازهم به خاطر طبع سرکش و ناسازگاری با رسم و سنت‌های پوسیده، با اربابان تازه نیز درگیر شد و از کارش او را برکنار کردند، هرچند در سال ۱۷۸۲ دوباره به استخدام دربار وین درآمد اما رابطه موتسارت با دربار تا پایان زندگی او تنش‌آلود باقی ماند.</a:t>
            </a:r>
            <a:endParaRPr lang="en-US"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76212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BC7-D7C4-469B-ADBE-28550E526E94}"/>
              </a:ext>
            </a:extLst>
          </p:cNvPr>
          <p:cNvSpPr>
            <a:spLocks noGrp="1"/>
          </p:cNvSpPr>
          <p:nvPr>
            <p:ph type="title"/>
          </p:nvPr>
        </p:nvSpPr>
        <p:spPr>
          <a:xfrm>
            <a:off x="9002589" y="403604"/>
            <a:ext cx="2715936" cy="1078967"/>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بیماری و مرگ</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057BC1B7-3489-43B0-9A73-AB86C8DF98A2}"/>
              </a:ext>
            </a:extLst>
          </p:cNvPr>
          <p:cNvSpPr>
            <a:spLocks noGrp="1"/>
          </p:cNvSpPr>
          <p:nvPr>
            <p:ph idx="1"/>
          </p:nvPr>
        </p:nvSpPr>
        <p:spPr>
          <a:xfrm>
            <a:off x="0" y="2485749"/>
            <a:ext cx="11762913" cy="2398080"/>
          </a:xfrm>
        </p:spPr>
        <p:txBody>
          <a:bodyPr>
            <a:noAutofit/>
          </a:bodyPr>
          <a:lstStyle/>
          <a:p>
            <a:pPr algn="r" rtl="1"/>
            <a:r>
              <a:rPr lang="fa-IR" sz="1200" dirty="0">
                <a:solidFill>
                  <a:schemeClr val="tx1"/>
                </a:solidFill>
              </a:rPr>
              <a:t>مرگ موتسارت سوژهٔ داستان‌ها، فیلم‌ها، و گفتگوهای فراوان است. موسیقی‌دانان و محققین نظرات مختلفی در رابطه با مرگ او دارند. دقیقاً مشخص نیست که موتسارت در چه زمانی به بیماری و مرگ تدریجی خود واقف شد و این که آیا این درک تأثیری در کارهای او داشت یا نه. برخی معتقدند که او به تدریج بیمار شد و طرز کار و سبک موسیقی او تا حدی مرگ تدریجی او را دنبال می‌کند. بر خلاف این نظر، تعداد زیادی از محققین اعتقاد دارند که بیماری موتسارت به‌طور ناگهانی بر او عارض شد و پس از ۲ هفته، جانش را گرفت. این طرز فکر بیشتر بر اساس وضع روحی او در نامه‌ها و مکالمه‌های او با دوستان، برادران فراماسون، و همکارانش می‌باشد و عنوان می‌کند که مرگ او ناگهانی و غافلگیرکننده بوده‌است. دلیل اصلی مرگ موتسارت نامشخص است. در مدارک مربوط به مرگش، تب میلیاری شدید ناشی از بیماری سل[۲۶] علت آن ذکر شده‌است که از دیدگاه پزشکی امروزی به عنوان علت درست کفایت نمی‌کند. فرضیه‌های دیگری مبنی بر ابتلا به کرم تریشین، مسمومیت از جیوه، یا آنفلوآنزا وجود دارد اما فرضیه‌ای که از همه مقبول‌تر است، علت مرگ را تب روماتیسم حاد بیان می‌کند که او از زمان کودکی سه یا چهار بار دچار حمله ناشی از آن شده بود. برخی از نوشته‌های به جای مانده از آن زمان بیان می‌کنند که پزشکان آن زمان سعی کردند که موتسارت را با حجامت درمان کنند.</a:t>
            </a:r>
          </a:p>
          <a:p>
            <a:pPr algn="r" rtl="1"/>
            <a:r>
              <a:rPr lang="fa-IR" sz="1200" dirty="0">
                <a:solidFill>
                  <a:schemeClr val="tx1"/>
                </a:solidFill>
              </a:rPr>
              <a:t>موتسارت حدود یک ساعت پس از نیمه شب پنجم دسامبر سال ۱۷۹۱ درگذشت. او به علت مریضی‌اش چندان سعی در اتمام آخرین کارش، رکوئیم مس در دی مینور (ک ۶۲۶)، نکرده بود. اما با این حال یکی از بهترین کارهایش به‌شمار می‌آید. یک موزیسین جوان، از شاگردهای خود موتسارت، با نام فرانز خاویر ساسمایر،با پافشاری و درخواست کنستانز باقی رکوئیم را تمام کرد. البته کنستانز از کسان دیگری هم مانند ژوزف ایبلر برای تکمیل رکوئیم درخواست کرده بود</a:t>
            </a:r>
            <a:r>
              <a:rPr lang="en-US" sz="1200" dirty="0">
                <a:solidFill>
                  <a:schemeClr val="tx1"/>
                </a:solidFill>
              </a:rPr>
              <a:t>.</a:t>
            </a:r>
            <a:endParaRPr lang="fa-IR" sz="1200" dirty="0">
              <a:solidFill>
                <a:schemeClr val="tx1"/>
              </a:solidFill>
            </a:endParaRPr>
          </a:p>
          <a:p>
            <a:pPr algn="r" rtl="1"/>
            <a:r>
              <a:rPr lang="fa-IR" sz="1200" dirty="0">
                <a:solidFill>
                  <a:schemeClr val="tx1"/>
                </a:solidFill>
              </a:rPr>
              <a:t>موتسارت در یک گور گم نام مخصوص تهیدستان دفن شد، و به این دلیل بسیاری می‌پندارند که او در زمان مرگش تهیدست بود و کسی او را به خاطر نمی‌آورد. باوجود اینکه او شهرتی را که زمانی در وین داشت تا حدی از دست داده بود، با این حال درآمد نسبتاً کافی داشت و علاوه بر آن، مقدار زیادی کارهای گذشته‌اش در نقاط مختلف اروپا، خصوصاً شهر پراگ، برایش منبع درآمد بودند. زمان مرگش درآمد سالانهٔ او حدود ۱۰٬۰۰۰ فلورین، برابر با ۴۲٬۰۰۰ دلار آمریکا (حدود سال ۲۰۰۶ میلادی)، بود که با این حساب او را می‌توان در زمره مردم مرفه اروپا به‌شمار آورد. موتسارت به علت ولخرجی زیاد، مقدار زیادی از عایدی خود را از دست می‌داده و نهایتاً مجبور به درخواست کمک مالی از دیگران می‌شده‌است. مادرش می‌گفت: «وقتی ولفگانگ با کسی آشنا می‌شود، همهٔ هستی‌اش را در اختیار او می‌گذارد».</a:t>
            </a:r>
          </a:p>
          <a:p>
            <a:pPr algn="r" rtl="1"/>
            <a:r>
              <a:rPr lang="fa-IR" sz="1200" dirty="0">
                <a:solidFill>
                  <a:schemeClr val="tx1"/>
                </a:solidFill>
              </a:rPr>
              <a:t>محل دقیق دفن او در آرامگاه سن مارکس پس از چند سال گم شد، اما در محلی که حدس زده می‌شود بدن او در شب ۵ دسامبر ۱۷۹۱ به خاک سپرده شده‌است، امروز یک سنگ قبر وجود دارد. علاوه بر آن، در زنترال فریدهف یک تابوت خالی برای احترام به او دفن شده‌است. در سال ۲۰۰۵ تحقیقات ژنتیکی که روی جمجمه‌ای که بسیاری آن را متعلق به موتسارت می‌دانستند نتوانست ثابت کند که آیا این جمجمه واقعاً جمجمهٔ اوست یا خیر.</a:t>
            </a:r>
          </a:p>
          <a:p>
            <a:pPr algn="r" rtl="1"/>
            <a:r>
              <a:rPr lang="fa-IR" sz="1200" dirty="0">
                <a:solidFill>
                  <a:schemeClr val="tx1"/>
                </a:solidFill>
              </a:rPr>
              <a:t>در سال ۱۸۰۹ کنستانز با جورج نیکولاس ون نیسن (۱۷۶۱–۱۸۲۶)ازدواج کرد. نیسِن که علاقهٔ خاصی به موتسارت داشت، به دلایل مشخص نشده، تغییراتی در نامه‌های موتسارت می‌دهد و اولین زندگی‌نامهٔ موتسارت را می‌نویسد.</a:t>
            </a:r>
          </a:p>
        </p:txBody>
      </p:sp>
    </p:spTree>
    <p:extLst>
      <p:ext uri="{BB962C8B-B14F-4D97-AF65-F5344CB8AC3E}">
        <p14:creationId xmlns:p14="http://schemas.microsoft.com/office/powerpoint/2010/main" val="212601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C76A-7624-40BD-B38B-B88220B1C5EF}"/>
              </a:ext>
            </a:extLst>
          </p:cNvPr>
          <p:cNvSpPr>
            <a:spLocks noGrp="1"/>
          </p:cNvSpPr>
          <p:nvPr>
            <p:ph type="title"/>
          </p:nvPr>
        </p:nvSpPr>
        <p:spPr>
          <a:xfrm>
            <a:off x="9218612" y="332582"/>
            <a:ext cx="2542604" cy="1016823"/>
          </a:xfrm>
        </p:spPr>
        <p:txBody>
          <a:bodyPr>
            <a:normAutofit/>
          </a:bodyPr>
          <a:lstStyle/>
          <a:p>
            <a:pPr algn="ctr"/>
            <a:r>
              <a:rPr lang="fa-IR" sz="4800" dirty="0">
                <a:latin typeface="Arabic Typesetting" panose="03020402040406030203" pitchFamily="66" charset="-78"/>
                <a:cs typeface="Arabic Typesetting" panose="03020402040406030203" pitchFamily="66" charset="-78"/>
              </a:rPr>
              <a:t>امضاء موتسارت</a:t>
            </a:r>
            <a:endParaRPr lang="en-US" sz="4800" dirty="0">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70B9FD74-1E8B-4D0F-9A7B-DE7C395C9971}"/>
              </a:ext>
            </a:extLst>
          </p:cNvPr>
          <p:cNvPicPr>
            <a:picLocks noChangeAspect="1"/>
          </p:cNvPicPr>
          <p:nvPr/>
        </p:nvPicPr>
        <p:blipFill>
          <a:blip r:embed="rId2"/>
          <a:stretch>
            <a:fillRect/>
          </a:stretch>
        </p:blipFill>
        <p:spPr>
          <a:xfrm>
            <a:off x="7971820" y="1783600"/>
            <a:ext cx="3858044" cy="857343"/>
          </a:xfrm>
          <a:prstGeom prst="rect">
            <a:avLst/>
          </a:prstGeom>
        </p:spPr>
      </p:pic>
      <p:sp>
        <p:nvSpPr>
          <p:cNvPr id="5" name="Rectangle 4">
            <a:extLst>
              <a:ext uri="{FF2B5EF4-FFF2-40B4-BE49-F238E27FC236}">
                <a16:creationId xmlns:a16="http://schemas.microsoft.com/office/drawing/2014/main" id="{7D8B8C83-73C4-4AF9-85E5-DA1EE469BB47}"/>
              </a:ext>
            </a:extLst>
          </p:cNvPr>
          <p:cNvSpPr/>
          <p:nvPr/>
        </p:nvSpPr>
        <p:spPr>
          <a:xfrm>
            <a:off x="850755" y="426075"/>
            <a:ext cx="5799986" cy="923330"/>
          </a:xfrm>
          <a:prstGeom prst="rect">
            <a:avLst/>
          </a:prstGeom>
        </p:spPr>
        <p:txBody>
          <a:bodyPr wrap="none">
            <a:spAutoFit/>
          </a:bodyPr>
          <a:lstStyle/>
          <a:p>
            <a:r>
              <a:rPr lang="fa-IR" sz="5400" dirty="0">
                <a:latin typeface="Arabic Typesetting" panose="03020402040406030203" pitchFamily="66" charset="-78"/>
                <a:cs typeface="Arabic Typesetting" panose="03020402040406030203" pitchFamily="66" charset="-78"/>
              </a:rPr>
              <a:t>پرتره‌ای از موتسارت در دوران کودکی</a:t>
            </a:r>
            <a:endParaRPr lang="en-US" sz="5400" dirty="0">
              <a:latin typeface="Arabic Typesetting" panose="03020402040406030203" pitchFamily="66" charset="-78"/>
              <a:cs typeface="Arabic Typesetting" panose="03020402040406030203" pitchFamily="66" charset="-78"/>
            </a:endParaRPr>
          </a:p>
        </p:txBody>
      </p:sp>
      <p:pic>
        <p:nvPicPr>
          <p:cNvPr id="6" name="Picture 5">
            <a:extLst>
              <a:ext uri="{FF2B5EF4-FFF2-40B4-BE49-F238E27FC236}">
                <a16:creationId xmlns:a16="http://schemas.microsoft.com/office/drawing/2014/main" id="{51460A8B-23A6-44F8-A098-22C6765A31EC}"/>
              </a:ext>
            </a:extLst>
          </p:cNvPr>
          <p:cNvPicPr>
            <a:picLocks noChangeAspect="1"/>
          </p:cNvPicPr>
          <p:nvPr/>
        </p:nvPicPr>
        <p:blipFill>
          <a:blip r:embed="rId3"/>
          <a:stretch>
            <a:fillRect/>
          </a:stretch>
        </p:blipFill>
        <p:spPr>
          <a:xfrm>
            <a:off x="2107685" y="1655686"/>
            <a:ext cx="3286125" cy="4114800"/>
          </a:xfrm>
          <a:prstGeom prst="rect">
            <a:avLst/>
          </a:prstGeom>
        </p:spPr>
      </p:pic>
    </p:spTree>
    <p:extLst>
      <p:ext uri="{BB962C8B-B14F-4D97-AF65-F5344CB8AC3E}">
        <p14:creationId xmlns:p14="http://schemas.microsoft.com/office/powerpoint/2010/main" val="276517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A55F-94A0-42C8-B4C8-D8B4D0D2A8A7}"/>
              </a:ext>
            </a:extLst>
          </p:cNvPr>
          <p:cNvSpPr>
            <a:spLocks noGrp="1"/>
          </p:cNvSpPr>
          <p:nvPr>
            <p:ph type="title"/>
          </p:nvPr>
        </p:nvSpPr>
        <p:spPr>
          <a:xfrm>
            <a:off x="8221354" y="257287"/>
            <a:ext cx="3799011" cy="857025"/>
          </a:xfrm>
        </p:spPr>
        <p:txBody>
          <a:bodyPr>
            <a:normAutofit fontScale="90000"/>
          </a:bodyPr>
          <a:lstStyle/>
          <a:p>
            <a:pPr algn="ctr"/>
            <a:r>
              <a:rPr lang="fa-IR" sz="6000" dirty="0">
                <a:latin typeface="Arabic Typesetting" panose="03020402040406030203" pitchFamily="66" charset="-78"/>
                <a:cs typeface="Arabic Typesetting" panose="03020402040406030203" pitchFamily="66" charset="-78"/>
              </a:rPr>
              <a:t>لودویگ فان بتهوون</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69AA9016-BB80-4481-A664-3754C9536F06}"/>
              </a:ext>
            </a:extLst>
          </p:cNvPr>
          <p:cNvSpPr>
            <a:spLocks noGrp="1"/>
          </p:cNvSpPr>
          <p:nvPr>
            <p:ph idx="1"/>
          </p:nvPr>
        </p:nvSpPr>
        <p:spPr>
          <a:xfrm>
            <a:off x="3235957" y="1163304"/>
            <a:ext cx="7731819" cy="3262379"/>
          </a:xfrm>
        </p:spPr>
        <p:txBody>
          <a:bodyPr>
            <a:normAutofit lnSpcReduction="10000"/>
          </a:bodyPr>
          <a:lstStyle/>
          <a:p>
            <a:pPr marL="0" indent="0" algn="r">
              <a:buNone/>
            </a:pPr>
            <a:r>
              <a:rPr lang="fa-IR" sz="2800" dirty="0">
                <a:solidFill>
                  <a:schemeClr val="tx1"/>
                </a:solidFill>
                <a:latin typeface="Arabic Typesetting" panose="03020402040406030203" pitchFamily="66" charset="-78"/>
                <a:cs typeface="Arabic Typesetting" panose="03020402040406030203" pitchFamily="66" charset="-78"/>
              </a:rPr>
              <a:t>غسل تعمید ۱۷ دسامبر ۱۷۷۰ – ۲۶ مارس ۱۸۲۷) موسیقی‌دان و آهنگساز اهل آلمان بود. وی شخصیتی مهم در انتقال بین دوره‌های کلاسیک و رمانتیک در موسیقی غرب بود و یکی از بزرگ‌ترین آهنگسازان اروپایی به حساب می‌آید. زندگی حرفه‌ای او معمولاً به دوره‌های «اولیه»، «میانی» و «پایانی» تقسیم می‌شود. دورهٔ «اولیه» حدوداً تا سال ۱۸۰۲ ادامه دارد، دورهٔ «میانی» از سال ۱۸۰۲ تا ۱۸۱۲ را شامل می‌شود و دورهٔ «پایانی» از ۱۸۱۲ تا زمانِ مرگ وی در سال ۱۸۲۷ است. او در طول زندگی خود آثار بسیاری آفرید که نُه سمفونی، پنج کنسرتو پیانو، یک کنسرتوی ویولن، سی و دو سونات پیانو، شانزده کوارتت زهی، دو مس و اپرای فیدلیو از آن جمله‌اند.</a:t>
            </a:r>
            <a:endParaRPr lang="en-US" sz="2800" dirty="0">
              <a:solidFill>
                <a:schemeClr val="tx1"/>
              </a:solidFill>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C6125CC0-E5DC-465A-BF8D-EE3CCA980F97}"/>
              </a:ext>
            </a:extLst>
          </p:cNvPr>
          <p:cNvPicPr>
            <a:picLocks noChangeAspect="1"/>
          </p:cNvPicPr>
          <p:nvPr/>
        </p:nvPicPr>
        <p:blipFill>
          <a:blip r:embed="rId2"/>
          <a:stretch>
            <a:fillRect/>
          </a:stretch>
        </p:blipFill>
        <p:spPr>
          <a:xfrm>
            <a:off x="224379" y="2843583"/>
            <a:ext cx="3098026" cy="3725893"/>
          </a:xfrm>
          <a:prstGeom prst="rect">
            <a:avLst/>
          </a:prstGeom>
        </p:spPr>
      </p:pic>
      <p:pic>
        <p:nvPicPr>
          <p:cNvPr id="5" name="Picture 4">
            <a:extLst>
              <a:ext uri="{FF2B5EF4-FFF2-40B4-BE49-F238E27FC236}">
                <a16:creationId xmlns:a16="http://schemas.microsoft.com/office/drawing/2014/main" id="{F89D32CE-C8D0-4FC8-8A11-A536A53BC1DE}"/>
              </a:ext>
            </a:extLst>
          </p:cNvPr>
          <p:cNvPicPr>
            <a:picLocks noChangeAspect="1"/>
          </p:cNvPicPr>
          <p:nvPr/>
        </p:nvPicPr>
        <p:blipFill>
          <a:blip r:embed="rId3"/>
          <a:stretch>
            <a:fillRect/>
          </a:stretch>
        </p:blipFill>
        <p:spPr>
          <a:xfrm>
            <a:off x="3814994" y="5761931"/>
            <a:ext cx="2857500" cy="447675"/>
          </a:xfrm>
          <a:prstGeom prst="rect">
            <a:avLst/>
          </a:prstGeom>
        </p:spPr>
      </p:pic>
      <p:sp>
        <p:nvSpPr>
          <p:cNvPr id="6" name="Rectangle 5">
            <a:extLst>
              <a:ext uri="{FF2B5EF4-FFF2-40B4-BE49-F238E27FC236}">
                <a16:creationId xmlns:a16="http://schemas.microsoft.com/office/drawing/2014/main" id="{70B46506-5595-4872-9F59-5B727E9A43EF}"/>
              </a:ext>
            </a:extLst>
          </p:cNvPr>
          <p:cNvSpPr/>
          <p:nvPr/>
        </p:nvSpPr>
        <p:spPr>
          <a:xfrm>
            <a:off x="4567116" y="5109921"/>
            <a:ext cx="1353256" cy="584775"/>
          </a:xfrm>
          <a:prstGeom prst="rect">
            <a:avLst/>
          </a:prstGeom>
        </p:spPr>
        <p:txBody>
          <a:bodyPr wrap="none">
            <a:spAutoFit/>
          </a:bodyPr>
          <a:lstStyle/>
          <a:p>
            <a:r>
              <a:rPr lang="fa-IR" sz="3200" dirty="0">
                <a:latin typeface="Arabic Typesetting" panose="03020402040406030203" pitchFamily="66" charset="-78"/>
                <a:cs typeface="Arabic Typesetting" panose="03020402040406030203" pitchFamily="66" charset="-78"/>
              </a:rPr>
              <a:t>امضاء بتهوون</a:t>
            </a:r>
            <a:endParaRPr lang="en-US" sz="32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8573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FBB1-62C5-48E4-9594-FB22D2B91D6E}"/>
              </a:ext>
            </a:extLst>
          </p:cNvPr>
          <p:cNvSpPr>
            <a:spLocks noGrp="1"/>
          </p:cNvSpPr>
          <p:nvPr>
            <p:ph type="title"/>
          </p:nvPr>
        </p:nvSpPr>
        <p:spPr>
          <a:xfrm>
            <a:off x="8780647" y="164072"/>
            <a:ext cx="3337372" cy="1043456"/>
          </a:xfrm>
        </p:spPr>
        <p:txBody>
          <a:bodyPr>
            <a:normAutofit/>
          </a:bodyPr>
          <a:lstStyle/>
          <a:p>
            <a:pPr algn="ctr"/>
            <a:r>
              <a:rPr lang="fa-IR" sz="6000" dirty="0">
                <a:latin typeface="Arabic Typesetting" panose="03020402040406030203" pitchFamily="66" charset="-78"/>
                <a:cs typeface="Arabic Typesetting" panose="03020402040406030203" pitchFamily="66" charset="-78"/>
              </a:rPr>
              <a:t>زندگی و فعالیت</a:t>
            </a:r>
            <a:endParaRPr lang="en-US" sz="60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E5BABF2F-CD6D-49A0-ADC4-716962C1FACE}"/>
              </a:ext>
            </a:extLst>
          </p:cNvPr>
          <p:cNvSpPr>
            <a:spLocks noGrp="1"/>
          </p:cNvSpPr>
          <p:nvPr>
            <p:ph idx="1"/>
          </p:nvPr>
        </p:nvSpPr>
        <p:spPr>
          <a:xfrm>
            <a:off x="142044" y="1473693"/>
            <a:ext cx="11372294" cy="4398722"/>
          </a:xfrm>
        </p:spPr>
        <p:txBody>
          <a:bodyPr>
            <a:noAutofit/>
          </a:bodyPr>
          <a:lstStyle/>
          <a:p>
            <a:pPr algn="r" rtl="1"/>
            <a:r>
              <a:rPr lang="fa-IR" sz="1800" dirty="0">
                <a:solidFill>
                  <a:schemeClr val="tx1"/>
                </a:solidFill>
                <a:latin typeface="Arabic Typesetting" panose="03020402040406030203" pitchFamily="66" charset="-78"/>
                <a:cs typeface="Arabic Typesetting" panose="03020402040406030203" pitchFamily="66" charset="-78"/>
              </a:rPr>
              <a:t>لودویگ فان بتهوون، روز ۱۶ دسامبر ۱۷۷۰م در اطاقی محقر (زیرشیروانی) و خانه‌ای فقیرانه در شهر بن واقع در آلمان امروزی متولد شد پدرش، یوهان فان بتهوون یک موسیقیدان از شهر مشلان در ایالت دوشی برابانت[ت] اتریش (منطقه ولامس کنونی) و مادرش ماریا ماگدالِنا کِوِریش فان بتهوون بود. پدربزرگ پدری‌اش لودویگ فان بتهوون (۱۷۷۳–۱۷۱۲)، در سال ۱۷۳۳ از فلاندر به بن نقل مکان کرده بود.لودویگ (پدربزرگ) به عنوان خواننده باس در دربار کلمنز اوگوست[ث]، اسقف اعظم و الکتور کلن، مشغول به کار بود و بعدتر در سال ۱۷۶۱ به‌عنوان کاپل‌مایستر (مدیر موسیقی) منصوب و پس از آن نوازندهٔ برجسته‌ای در بن شد. در پرتره‌ای که در آخر عمر سفارش داده بود را بعدها نوه‌اش (بتهوون) به‌عنوان نمادی از میراث موسیقی خود، در اتاقش به نمایش گذاشته بود.لودویگ یک پسر به‌نام یوهان داشت که در همان مؤسسهٔ موسیقی به‌عنوان خوانندهٔ تنور کار می‌کرد و برای تکمیل درآمدش، به آموزش ساز شستی‌دار و ویولن نیز می‌پرداخت</a:t>
            </a:r>
          </a:p>
          <a:p>
            <a:pPr algn="r" rtl="1"/>
            <a:endParaRPr lang="fa-IR" sz="1800" dirty="0">
              <a:solidFill>
                <a:schemeClr val="tx1"/>
              </a:solidFill>
              <a:latin typeface="Arabic Typesetting" panose="03020402040406030203" pitchFamily="66" charset="-78"/>
              <a:cs typeface="Arabic Typesetting" panose="03020402040406030203" pitchFamily="66" charset="-78"/>
            </a:endParaRPr>
          </a:p>
          <a:p>
            <a:pPr algn="r" rtl="1"/>
            <a:r>
              <a:rPr lang="fa-IR" sz="1800" dirty="0">
                <a:solidFill>
                  <a:schemeClr val="tx1"/>
                </a:solidFill>
                <a:latin typeface="Arabic Typesetting" panose="03020402040406030203" pitchFamily="66" charset="-78"/>
                <a:cs typeface="Arabic Typesetting" panose="03020402040406030203" pitchFamily="66" charset="-78"/>
              </a:rPr>
              <a:t>یوهان در سال ۱۷۶۷ با ماریا ماگدالنا کوریش ازدواج کرد. او دختر هاینریش کِوِریچ (۱۷۵۱–۱۷۰۱)، سرآشپز در دربار اسقف اعظم کلیسای تریر بود.پ بتهوون از حاصلِ این ازدواج، در بن متولد شد. هیچ سابقهٔ معتبری از تاریخ تولد وی در دست نیست. با این حال، اسناد غسل تعمید وی که مورخ ۱۷ دسامبر ۱۷۷۰ بود، در مدارک یک کلیسای کاتولیک بر جای مانده‌است. از آنجایی که نوزادانِ آن دوره به‌طور سنتی ظرف ۲۴ ساعت از تولدشان غسل تعمید می‌شدند، چنین بر می‌آید که خانوادهٔ بتهوون و معلمشان یوهان آلبرشتسنبرگر، روز تولد او را در ۱۶ دسامبر جشن گرفته‌اند. اکثر محققان ۱۶ دسامبر ۱۷۷۰ را به‌عنوان تاریخ تولد او پذیرفته‌اند، اگرچه سند قطعی برای آن موجود نیست.</a:t>
            </a:r>
          </a:p>
          <a:p>
            <a:pPr algn="r" rtl="1"/>
            <a:r>
              <a:rPr lang="fa-IR" sz="1800" dirty="0">
                <a:solidFill>
                  <a:schemeClr val="tx1"/>
                </a:solidFill>
                <a:latin typeface="Arabic Typesetting" panose="03020402040406030203" pitchFamily="66" charset="-78"/>
                <a:cs typeface="Arabic Typesetting" panose="03020402040406030203" pitchFamily="66" charset="-78"/>
              </a:rPr>
              <a:t>این خانواده صاحب هفت فرزند شدند که چهار تن از آنان در کودکی درگذشتند. آنان که باقی ماندند عبارت بودند از لودویگ و دو برادر کوچکتر از او به نام‌های کاسپار کارل (۱۸۱۵–۱۷۷۴) و نیکولاوس یوهان (۱۸۴۸–۱۷۷۶).</a:t>
            </a:r>
          </a:p>
          <a:p>
            <a:pPr algn="r" rtl="1"/>
            <a:r>
              <a:rPr lang="fa-IR" sz="1800" dirty="0">
                <a:solidFill>
                  <a:schemeClr val="tx1"/>
                </a:solidFill>
                <a:latin typeface="Arabic Typesetting" panose="03020402040406030203" pitchFamily="66" charset="-78"/>
                <a:cs typeface="Arabic Typesetting" panose="03020402040406030203" pitchFamily="66" charset="-78"/>
              </a:rPr>
              <a:t>اولین معلم موسیقی بتهوون پدرش بود. وی بعدها معلمانِ محلی دیگری نیز داشت، مانند: ژیل ون دن ایدن (نوازنده ارگ دربار، درگذشتهٔ ۱۷۸۲)، توبیاس فردریش فایفر (یک دوست خانوادگی که شهریهٔ آموزش ساز شصتی‌دار او را پرداخت می‌کرد)، و فرانتس روانتینی .(از بستگانی که او را در نواختن ویولن و ویولا راهنمایی می‌کرد). روشِ تعلیم بتهوون که از پنج سالگی‌اش شروع شد، از همان ابتدا سخت و شدید بود و اغلب او را به گریه می‌انداخت. دخالت و بی‌خوابی‌های استادش فایفر، باعث می‌شد در اواخر شب جلسات نامنظمی برگزار کند و بتهوون جوان از تختخوابش به طرفِ ساز کشیده می‌شد. استعداد موسیقی او از سنین کودکی آشکار بود. یوهان با آگاهی از موفقیت‌های لئوپلد موتسارت در این زمینه به همراه پسرش ولفگانگ آمادئوس موتسارت و دخترش ماریا آنا موتسارت، کوشش کرد تا پسرش را به‌عنوان یک کودک نابغه معرفی کند، چنان‌که ادعا می‌کرد بتهوون در اولین اجرای عمومی‌اش در مارس ۱۷۷۸ (هنگامی که نامش روی پوسترهای این اجرا قرار گرفت)، تنها شش سال داشت.</a:t>
            </a:r>
            <a:endParaRPr lang="en-US" sz="1800"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1316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453D-503B-406C-997A-27164FCE2304}"/>
              </a:ext>
            </a:extLst>
          </p:cNvPr>
          <p:cNvSpPr>
            <a:spLocks noGrp="1"/>
          </p:cNvSpPr>
          <p:nvPr>
            <p:ph type="title"/>
          </p:nvPr>
        </p:nvSpPr>
        <p:spPr>
          <a:xfrm>
            <a:off x="7643674" y="106367"/>
            <a:ext cx="4318138" cy="1158866"/>
          </a:xfrm>
        </p:spPr>
        <p:txBody>
          <a:bodyPr>
            <a:normAutofit/>
          </a:bodyPr>
          <a:lstStyle/>
          <a:p>
            <a:pPr algn="ctr"/>
            <a:r>
              <a:rPr lang="fa-IR" sz="4400" dirty="0">
                <a:latin typeface="Arabic Typesetting" panose="03020402040406030203" pitchFamily="66" charset="-78"/>
                <a:cs typeface="Arabic Typesetting" panose="03020402040406030203" pitchFamily="66" charset="-78"/>
              </a:rPr>
              <a:t>۱۸۱۲–۱۸۰۲: دورهٔ «قهرمانانه</a:t>
            </a:r>
            <a:endParaRPr lang="en-US" sz="4400"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ECD0C33F-D8B4-41AA-A2EF-B31CF1595D5F}"/>
              </a:ext>
            </a:extLst>
          </p:cNvPr>
          <p:cNvSpPr>
            <a:spLocks noGrp="1"/>
          </p:cNvSpPr>
          <p:nvPr>
            <p:ph idx="1"/>
          </p:nvPr>
        </p:nvSpPr>
        <p:spPr>
          <a:xfrm>
            <a:off x="470517" y="1875408"/>
            <a:ext cx="11390050" cy="3615267"/>
          </a:xfrm>
        </p:spPr>
        <p:txBody>
          <a:bodyPr>
            <a:noAutofit/>
          </a:bodyPr>
          <a:lstStyle/>
          <a:p>
            <a:pPr algn="r" rtl="1"/>
            <a:r>
              <a:rPr lang="fa-IR" sz="1400" dirty="0">
                <a:solidFill>
                  <a:schemeClr val="tx1"/>
                </a:solidFill>
                <a:latin typeface="Arabic Typesetting" panose="03020402040406030203" pitchFamily="66" charset="-78"/>
                <a:cs typeface="Arabic Typesetting" panose="03020402040406030203" pitchFamily="66" charset="-78"/>
              </a:rPr>
              <a:t>اوایل سال ۱۸۰۱، بتهوون در نامه‌هایی برای دوستانش، راجع به علائم و مشکلاتی نوشت که هم در زندگی حرفه‌ای و هم در زندگی اجتماعی‌اش، برای او مشکل ایجاد کرده بود (گرچه احتمالاً برخی از نزدیکانش قبلاً از این مشکلات آگاه بودند). مشکل آن بود که بتهوون در طی سال‌های پیش از آن، دچار نزول تدریجیِ شنوایی شده بود که با شکل شدیدی از وزوز گوش همراه بود.</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او به توصیهٔ پزشک خود از آوریل تا اکتبر ۱۸۰۲ به یک شهر کوچکِ اتریش هایلیگنشتاد در خارج از وین، سفر کرد تا تلاش کند خود را با شرایط جدید وفق دهد. در آنجا تصمیم گرفت که نامه‌ای به برادران خود بنویسد که بعدها به وصیت‌نامه هایلیگنشتات معروف شد. در این نامه، وی به وضوح افکار خودکشی و تصمیم به متوقف‌کردنِ زندگی خود را به‌دلیل ناشنوایی ثبت کرده‌است.کم‌شنوایی او مانعی برای آهنگ‌سازی‌اش نشد، اما نوازندگی در کنسرت‌ها، که یک منبع درآمد سودآور برای او بود، به‌طور فزاینده‌ای برایش دشوار شده بود. در سال ۱۸۱۱، بتهوون پس از یک تلاش ناموفق برای اجرای کنسرتو پیانو شماره ۵ (که شرح آن در خاطرات کارل چرنی نوشته شده‌است)، دیگر در ملاء عام، اثری اجرا نکرد، تا اینکه رهبری اولین اجرای سمفونی نهم در سال ۱۸۲۴ را به‌عهده گرفت که این امر نیز مشکلاتی در علامت‌دادنِ وی به نوازندگان ایجاد کرد و باعث نگرانی رهبر دیگر این ارکستر، میخائیل اوملاوف[و] شد.</a:t>
            </a:r>
          </a:p>
          <a:p>
            <a:pPr algn="r" rtl="1"/>
            <a:r>
              <a:rPr lang="fa-IR" sz="1400" dirty="0">
                <a:solidFill>
                  <a:schemeClr val="tx1"/>
                </a:solidFill>
                <a:latin typeface="Arabic Typesetting" panose="03020402040406030203" pitchFamily="66" charset="-78"/>
                <a:cs typeface="Arabic Typesetting" panose="03020402040406030203" pitchFamily="66" charset="-78"/>
              </a:rPr>
              <a:t>بازگشت بتهوون به وین از هایلیگنشتاد، با تغییر در سبک موسیقی او همراه شد و این زمان به‌عنوان آغاز «دورهٔ میانی» زندگی او در نظر گرفته می‌شود که به‌نام «دورهٔ قهرمانانه» نیز شناخته شده‌است. طبق روایت کارل چرنی، بتهوون در این دوره گفته بود: «من از کارهایی که تاکنون انجام داده‌ام راضی نیستم. از این پس قصد دارم راهی جدید را طی کنم».[۴۸] اولین کار بزرگِ وی در استفاده از این سبک جدید، سمفونی سوم در می بمل ماژور، معروف به اِروئیکا بود. این اثر که طولانی‌تر و حجیم‌تر از هر سمفونی قبل از آن بود، در اوایل سال ۱۸۰۵ به اجرا درآمد اما با استقبال کمی روبرو شد. تعدادی از شنوندگان به طولانی‌بودن آن اعتراض کردند یا ساختار آن را اشتباه درک می‌کردند، در حالی که برخی دیگر آن را شاهکار می‌دانستند.</a:t>
            </a:r>
          </a:p>
          <a:p>
            <a:pPr algn="r" rtl="1"/>
            <a:r>
              <a:rPr lang="fa-IR" sz="1400" dirty="0">
                <a:solidFill>
                  <a:schemeClr val="tx1"/>
                </a:solidFill>
                <a:latin typeface="Arabic Typesetting" panose="03020402040406030203" pitchFamily="66" charset="-78"/>
                <a:cs typeface="Arabic Typesetting" panose="03020402040406030203" pitchFamily="66" charset="-78"/>
              </a:rPr>
              <a:t>بعضی از آثار دورهٔ میانیِ بتهوون متأثر از هایدن و موتسارت بوده‌است. سمفونی شماره ۸، کوارتت‌های رازوموفسکی،[ی] اپوس ۵۹، سونات پیانو شماره ۲۱، سونات پیانو شماره ۲۳، مسیح بر کوه زیتون، کنسرتو ویولون، اپرای فیدلیو و بسیاری از آثار دیگر، تحت تأثیرِ این دو آهنگساز بوده‌است.</a:t>
            </a:r>
          </a:p>
          <a:p>
            <a:pPr algn="r" rtl="1"/>
            <a:endParaRPr lang="fa-IR" sz="1400" dirty="0">
              <a:solidFill>
                <a:schemeClr val="tx1"/>
              </a:solidFill>
              <a:latin typeface="Arabic Typesetting" panose="03020402040406030203" pitchFamily="66" charset="-78"/>
              <a:cs typeface="Arabic Typesetting" panose="03020402040406030203" pitchFamily="66" charset="-78"/>
            </a:endParaRPr>
          </a:p>
          <a:p>
            <a:pPr algn="r" rtl="1"/>
            <a:r>
              <a:rPr lang="fa-IR" sz="1400" dirty="0">
                <a:solidFill>
                  <a:schemeClr val="tx1"/>
                </a:solidFill>
                <a:latin typeface="Arabic Typesetting" panose="03020402040406030203" pitchFamily="66" charset="-78"/>
                <a:cs typeface="Arabic Typesetting" panose="03020402040406030203" pitchFamily="66" charset="-78"/>
              </a:rPr>
              <a:t>در این دوره، بتهوون از چاپ و اجرای کارهایش، اجراهای خصوصی برای طرفدارانش و انتشار نسخه‌هایی از آثارش که برای یک دورهٔ انحصاری، قبل از انتشار عمومی آماده می‌شدند، کسب درآمد می‌کرد. برخی از حامیان اولیهٔ وی، از جمله شاهزاده لوبکوویتس و شاهزاده لیخنوفسکی، علاوه بر راه‌اندازی کارها و خریدن آثار منتشر شده، به وی دستمزد سالیانه نیز پرداخت می‌کردند. شاید مهم‌ترین حامی اشرافی وی، آرشیدوک رودولف (جوانترین فرزندِ امپراتور لئوپولد دوم) بود که در سال ۱۸۰۳ یا ۱۸۰۴ شروع به آموختن پیانو و آهنگسازی نزد وی کرد. بتهوون و این کاردینال اتریشی با هم دوست شدند و ملاقات‌های آنها تا سال ۱۸۲۴ ادامه داشت. بتهوون ۱۴ اثر خود، از جمله «تریو پیانو» (اپوس ۹۷) موسوم به تریوی آرشیدوک (۱۸۱۱) و میسا سولمنیس (۱۸۲۳) را به رودولف اهدا کرد.</a:t>
            </a:r>
            <a:endParaRPr lang="en-US" sz="1400" dirty="0">
              <a:solidFill>
                <a:schemeClr val="tx1"/>
              </a:solidFill>
              <a:latin typeface="Arabic Typesetting" panose="03020402040406030203" pitchFamily="66" charset="-78"/>
              <a:cs typeface="Arabic Typesetting" panose="03020402040406030203" pitchFamily="66" charset="-78"/>
            </a:endParaRPr>
          </a:p>
        </p:txBody>
      </p:sp>
      <p:pic>
        <p:nvPicPr>
          <p:cNvPr id="4" name="Picture 3">
            <a:extLst>
              <a:ext uri="{FF2B5EF4-FFF2-40B4-BE49-F238E27FC236}">
                <a16:creationId xmlns:a16="http://schemas.microsoft.com/office/drawing/2014/main" id="{9AB7D4C3-B117-44BA-8863-757DA196E2AB}"/>
              </a:ext>
            </a:extLst>
          </p:cNvPr>
          <p:cNvPicPr>
            <a:picLocks noChangeAspect="1"/>
          </p:cNvPicPr>
          <p:nvPr/>
        </p:nvPicPr>
        <p:blipFill>
          <a:blip r:embed="rId2"/>
          <a:stretch>
            <a:fillRect/>
          </a:stretch>
        </p:blipFill>
        <p:spPr>
          <a:xfrm>
            <a:off x="470517" y="106367"/>
            <a:ext cx="1031563" cy="1367326"/>
          </a:xfrm>
          <a:prstGeom prst="rect">
            <a:avLst/>
          </a:prstGeom>
        </p:spPr>
      </p:pic>
      <p:pic>
        <p:nvPicPr>
          <p:cNvPr id="5" name="Picture 4">
            <a:extLst>
              <a:ext uri="{FF2B5EF4-FFF2-40B4-BE49-F238E27FC236}">
                <a16:creationId xmlns:a16="http://schemas.microsoft.com/office/drawing/2014/main" id="{4890902F-365F-41BD-BAC2-EA7CFA1320A8}"/>
              </a:ext>
            </a:extLst>
          </p:cNvPr>
          <p:cNvPicPr>
            <a:picLocks noChangeAspect="1"/>
          </p:cNvPicPr>
          <p:nvPr/>
        </p:nvPicPr>
        <p:blipFill>
          <a:blip r:embed="rId3"/>
          <a:stretch>
            <a:fillRect/>
          </a:stretch>
        </p:blipFill>
        <p:spPr>
          <a:xfrm>
            <a:off x="2178867" y="195619"/>
            <a:ext cx="2059129" cy="1188822"/>
          </a:xfrm>
          <a:prstGeom prst="rect">
            <a:avLst/>
          </a:prstGeom>
        </p:spPr>
      </p:pic>
    </p:spTree>
    <p:extLst>
      <p:ext uri="{BB962C8B-B14F-4D97-AF65-F5344CB8AC3E}">
        <p14:creationId xmlns:p14="http://schemas.microsoft.com/office/powerpoint/2010/main" val="1704797797"/>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242</TotalTime>
  <Words>3505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Arabic Typesetting</vt:lpstr>
      <vt:lpstr>Arial</vt:lpstr>
      <vt:lpstr>Century Gothic</vt:lpstr>
      <vt:lpstr>Wingdings 3</vt:lpstr>
      <vt:lpstr>Slice</vt:lpstr>
      <vt:lpstr>ولفگانگ آمادئوس موتسارت </vt:lpstr>
      <vt:lpstr>خانواده و آغاز زندگی</vt:lpstr>
      <vt:lpstr>موتسارت و پراگ</vt:lpstr>
      <vt:lpstr>موتسارت و زندگی درباری</vt:lpstr>
      <vt:lpstr>بیماری و مرگ</vt:lpstr>
      <vt:lpstr>امضاء موتسارت</vt:lpstr>
      <vt:lpstr>لودویگ فان بتهوون</vt:lpstr>
      <vt:lpstr>زندگی و فعالیت</vt:lpstr>
      <vt:lpstr>۱۸۱۲–۱۸۰۲: دورهٔ «قهرمانانه</vt:lpstr>
      <vt:lpstr>بیماری و مرگ</vt:lpstr>
      <vt:lpstr>وصیت نامه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ولفگانگ آمادئوس موتسارت</dc:title>
  <dc:creator>ASUS</dc:creator>
  <cp:lastModifiedBy>arian abdollahian</cp:lastModifiedBy>
  <cp:revision>8</cp:revision>
  <cp:lastPrinted>2023-10-14T16:13:02Z</cp:lastPrinted>
  <dcterms:created xsi:type="dcterms:W3CDTF">2023-10-13T12:52:08Z</dcterms:created>
  <dcterms:modified xsi:type="dcterms:W3CDTF">2023-10-14T19:08:33Z</dcterms:modified>
</cp:coreProperties>
</file>