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4"/>
  </p:notesMasterIdLst>
  <p:sldIdLst>
    <p:sldId id="256" r:id="rId2"/>
    <p:sldId id="285" r:id="rId3"/>
    <p:sldId id="318" r:id="rId4"/>
    <p:sldId id="319" r:id="rId5"/>
    <p:sldId id="320" r:id="rId6"/>
    <p:sldId id="321" r:id="rId7"/>
    <p:sldId id="322" r:id="rId8"/>
    <p:sldId id="286" r:id="rId9"/>
    <p:sldId id="325" r:id="rId10"/>
    <p:sldId id="287" r:id="rId11"/>
    <p:sldId id="326" r:id="rId12"/>
    <p:sldId id="289" r:id="rId13"/>
    <p:sldId id="290" r:id="rId14"/>
    <p:sldId id="291" r:id="rId15"/>
    <p:sldId id="292" r:id="rId16"/>
    <p:sldId id="293" r:id="rId17"/>
    <p:sldId id="324" r:id="rId18"/>
    <p:sldId id="294" r:id="rId19"/>
    <p:sldId id="295" r:id="rId20"/>
    <p:sldId id="296" r:id="rId21"/>
    <p:sldId id="323" r:id="rId22"/>
    <p:sldId id="300" r:id="rId23"/>
    <p:sldId id="301" r:id="rId24"/>
    <p:sldId id="312" r:id="rId25"/>
    <p:sldId id="311" r:id="rId26"/>
    <p:sldId id="313" r:id="rId27"/>
    <p:sldId id="314" r:id="rId28"/>
    <p:sldId id="309" r:id="rId29"/>
    <p:sldId id="315" r:id="rId30"/>
    <p:sldId id="298" r:id="rId31"/>
    <p:sldId id="302" r:id="rId32"/>
    <p:sldId id="304" r:id="rId33"/>
    <p:sldId id="305" r:id="rId34"/>
    <p:sldId id="306" r:id="rId35"/>
    <p:sldId id="308" r:id="rId36"/>
    <p:sldId id="307" r:id="rId37"/>
    <p:sldId id="310" r:id="rId38"/>
    <p:sldId id="303" r:id="rId39"/>
    <p:sldId id="316" r:id="rId40"/>
    <p:sldId id="317" r:id="rId41"/>
    <p:sldId id="337" r:id="rId42"/>
    <p:sldId id="336" r:id="rId43"/>
  </p:sldIdLst>
  <p:sldSz cx="9144000" cy="5143500" type="screen16x9"/>
  <p:notesSz cx="6858000" cy="9144000"/>
  <p:embeddedFontLst>
    <p:embeddedFont>
      <p:font typeface="Arvo" panose="020B0604020202020204" charset="0"/>
      <p:regular r:id="rId45"/>
      <p:bold r:id="rId46"/>
      <p:italic r:id="rId47"/>
      <p:boldItalic r:id="rId48"/>
    </p:embeddedFont>
    <p:embeddedFont>
      <p:font typeface="Roboto Condensed" panose="020B0604020202020204" charset="0"/>
      <p:regular r:id="rId49"/>
      <p:bold r:id="rId50"/>
      <p:italic r:id="rId51"/>
      <p:boldItalic r:id="rId52"/>
    </p:embeddedFont>
    <p:embeddedFont>
      <p:font typeface="Roboto Condensed Light"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Java – Basic Syntax</a:t>
            </a:r>
            <a:endParaRPr lang="en-ID" dirty="0"/>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a:xfrm>
            <a:off x="814275" y="1327350"/>
            <a:ext cx="6132600" cy="3530400"/>
          </a:xfrm>
        </p:spPr>
        <p:txBody>
          <a:bodyPr anchor="t"/>
          <a:lstStyle/>
          <a:p>
            <a:r>
              <a:rPr lang="en-US" sz="1600" b="1" dirty="0"/>
              <a:t>Case Sensitivity </a:t>
            </a:r>
            <a:r>
              <a:rPr lang="en-US" sz="1600" dirty="0"/>
              <a:t>− Java is case sensitive.</a:t>
            </a:r>
          </a:p>
          <a:p>
            <a:r>
              <a:rPr lang="en-US" sz="1600" b="1" dirty="0"/>
              <a:t>Class Names </a:t>
            </a:r>
            <a:r>
              <a:rPr lang="en-US" sz="1600" dirty="0"/>
              <a:t>− For all class names the first letter should be in Upper Case. If several words are used to form a name of the class, each inner word's first letter should be in Upper Case.</a:t>
            </a:r>
          </a:p>
          <a:p>
            <a:r>
              <a:rPr lang="en-US" sz="1600" b="1" dirty="0"/>
              <a:t>Method Names </a:t>
            </a:r>
            <a:r>
              <a:rPr lang="en-US" sz="1600" dirty="0"/>
              <a:t>− All method names should start with a Lower Case letter. If several words are used to form the name of the method, then each inner word's first letter should be in Upper Case.</a:t>
            </a:r>
          </a:p>
          <a:p>
            <a:r>
              <a:rPr lang="en-US" sz="1600" b="1" dirty="0"/>
              <a:t>Program File Name </a:t>
            </a:r>
            <a:r>
              <a:rPr lang="en-US" sz="1600" dirty="0"/>
              <a:t>− Name of the program file should exactly match the class name.</a:t>
            </a:r>
          </a:p>
          <a:p>
            <a:r>
              <a:rPr lang="en-US" sz="1600" b="1" dirty="0"/>
              <a:t>public static void main(String </a:t>
            </a:r>
            <a:r>
              <a:rPr lang="en-US" sz="1600" b="1" dirty="0" err="1"/>
              <a:t>args</a:t>
            </a:r>
            <a:r>
              <a:rPr lang="en-US" sz="1600" b="1" dirty="0"/>
              <a:t>[]) </a:t>
            </a:r>
            <a:r>
              <a:rPr lang="en-US" sz="1600" dirty="0"/>
              <a:t>− Java program processing starts from the main() method which is a mandatory part of every Java program.</a:t>
            </a:r>
            <a:endParaRPr lang="en-ID" sz="1600" dirty="0"/>
          </a:p>
        </p:txBody>
      </p:sp>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09977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9740-BD64-4E13-8BA0-C578593BAE5B}"/>
              </a:ext>
            </a:extLst>
          </p:cNvPr>
          <p:cNvSpPr>
            <a:spLocks noGrp="1"/>
          </p:cNvSpPr>
          <p:nvPr>
            <p:ph type="title"/>
          </p:nvPr>
        </p:nvSpPr>
        <p:spPr/>
        <p:txBody>
          <a:bodyPr/>
          <a:lstStyle/>
          <a:p>
            <a:r>
              <a:rPr lang="en-US" dirty="0"/>
              <a:t>Java – Identifier </a:t>
            </a:r>
            <a:endParaRPr lang="en-ID" dirty="0"/>
          </a:p>
        </p:txBody>
      </p:sp>
      <p:sp>
        <p:nvSpPr>
          <p:cNvPr id="3" name="Text Placeholder 2">
            <a:extLst>
              <a:ext uri="{FF2B5EF4-FFF2-40B4-BE49-F238E27FC236}">
                <a16:creationId xmlns:a16="http://schemas.microsoft.com/office/drawing/2014/main" id="{25E0001F-4888-4BC0-BADD-D02560E62E9A}"/>
              </a:ext>
            </a:extLst>
          </p:cNvPr>
          <p:cNvSpPr>
            <a:spLocks noGrp="1"/>
          </p:cNvSpPr>
          <p:nvPr>
            <p:ph type="body" idx="1"/>
          </p:nvPr>
        </p:nvSpPr>
        <p:spPr/>
        <p:txBody>
          <a:bodyPr anchor="t"/>
          <a:lstStyle/>
          <a:p>
            <a:r>
              <a:rPr lang="en-US" dirty="0"/>
              <a:t>Names used for classes, variables, and methods are called </a:t>
            </a:r>
            <a:r>
              <a:rPr lang="en-US" b="1" dirty="0"/>
              <a:t>identifiers</a:t>
            </a:r>
            <a:r>
              <a:rPr lang="en-US" dirty="0"/>
              <a:t>.</a:t>
            </a:r>
            <a:endParaRPr lang="en-ID" dirty="0"/>
          </a:p>
          <a:p>
            <a:endParaRPr lang="en-ID" dirty="0"/>
          </a:p>
        </p:txBody>
      </p:sp>
      <p:sp>
        <p:nvSpPr>
          <p:cNvPr id="4" name="Slide Number Placeholder 3">
            <a:extLst>
              <a:ext uri="{FF2B5EF4-FFF2-40B4-BE49-F238E27FC236}">
                <a16:creationId xmlns:a16="http://schemas.microsoft.com/office/drawing/2014/main" id="{6DC082D5-281C-4ACC-8F13-ACF87B614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75412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CD085-10BD-4DC5-85E7-BFFC272D4967}"/>
              </a:ext>
            </a:extLst>
          </p:cNvPr>
          <p:cNvSpPr>
            <a:spLocks noGrp="1"/>
          </p:cNvSpPr>
          <p:nvPr>
            <p:ph type="title"/>
          </p:nvPr>
        </p:nvSpPr>
        <p:spPr/>
        <p:txBody>
          <a:bodyPr/>
          <a:lstStyle/>
          <a:p>
            <a:r>
              <a:rPr lang="en-US" dirty="0"/>
              <a:t>Java – Identifier Rule</a:t>
            </a:r>
            <a:endParaRPr lang="en-ID" dirty="0"/>
          </a:p>
        </p:txBody>
      </p:sp>
      <p:sp>
        <p:nvSpPr>
          <p:cNvPr id="5" name="Text Placeholder 4">
            <a:extLst>
              <a:ext uri="{FF2B5EF4-FFF2-40B4-BE49-F238E27FC236}">
                <a16:creationId xmlns:a16="http://schemas.microsoft.com/office/drawing/2014/main" id="{C8037C06-4287-43A4-9D77-88315664E0AD}"/>
              </a:ext>
            </a:extLst>
          </p:cNvPr>
          <p:cNvSpPr>
            <a:spLocks noGrp="1"/>
          </p:cNvSpPr>
          <p:nvPr>
            <p:ph type="body" idx="1"/>
          </p:nvPr>
        </p:nvSpPr>
        <p:spPr/>
        <p:txBody>
          <a:bodyPr anchor="t"/>
          <a:lstStyle/>
          <a:p>
            <a:r>
              <a:rPr lang="en-US" sz="1800" dirty="0"/>
              <a:t>All identifiers should begin with a letter (A to Z or a to z), currency character ($) or an underscore (_).</a:t>
            </a:r>
          </a:p>
          <a:p>
            <a:r>
              <a:rPr lang="en-US" sz="1800" dirty="0"/>
              <a:t>After the first character, identifiers can have any combination of characters.</a:t>
            </a:r>
          </a:p>
          <a:p>
            <a:r>
              <a:rPr lang="en-US" sz="1800" dirty="0"/>
              <a:t>A key word cannot be used as an identifier.</a:t>
            </a:r>
          </a:p>
          <a:p>
            <a:r>
              <a:rPr lang="en-US" sz="1800" dirty="0"/>
              <a:t>Most importantly, identifiers are case sensitive.</a:t>
            </a:r>
          </a:p>
          <a:p>
            <a:r>
              <a:rPr lang="en-US" sz="1800" dirty="0"/>
              <a:t>Examples of legal identifiers: age, $salary, _value, __1_value.</a:t>
            </a:r>
          </a:p>
          <a:p>
            <a:r>
              <a:rPr lang="en-US" sz="1800" dirty="0"/>
              <a:t>Examples of illegal identifiers: 123abc, -salary.</a:t>
            </a:r>
            <a:endParaRPr lang="en-ID" sz="1800" dirty="0"/>
          </a:p>
        </p:txBody>
      </p:sp>
      <p:sp>
        <p:nvSpPr>
          <p:cNvPr id="3" name="Slide Number Placeholder 2">
            <a:extLst>
              <a:ext uri="{FF2B5EF4-FFF2-40B4-BE49-F238E27FC236}">
                <a16:creationId xmlns:a16="http://schemas.microsoft.com/office/drawing/2014/main" id="{A50F0322-63A6-4C0A-B9B4-534F331691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04819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E40-7A2E-497C-A5FF-6F5E25CB94A1}"/>
              </a:ext>
            </a:extLst>
          </p:cNvPr>
          <p:cNvSpPr>
            <a:spLocks noGrp="1"/>
          </p:cNvSpPr>
          <p:nvPr>
            <p:ph type="title"/>
          </p:nvPr>
        </p:nvSpPr>
        <p:spPr/>
        <p:txBody>
          <a:bodyPr/>
          <a:lstStyle/>
          <a:p>
            <a:r>
              <a:rPr lang="en-US" dirty="0"/>
              <a:t>Java – Modifier</a:t>
            </a:r>
            <a:endParaRPr lang="en-ID" dirty="0"/>
          </a:p>
        </p:txBody>
      </p:sp>
      <p:sp>
        <p:nvSpPr>
          <p:cNvPr id="3" name="Text Placeholder 2">
            <a:extLst>
              <a:ext uri="{FF2B5EF4-FFF2-40B4-BE49-F238E27FC236}">
                <a16:creationId xmlns:a16="http://schemas.microsoft.com/office/drawing/2014/main" id="{330E34E0-53DC-4D99-A085-355FDAD6EE65}"/>
              </a:ext>
            </a:extLst>
          </p:cNvPr>
          <p:cNvSpPr>
            <a:spLocks noGrp="1"/>
          </p:cNvSpPr>
          <p:nvPr>
            <p:ph type="body" idx="1"/>
          </p:nvPr>
        </p:nvSpPr>
        <p:spPr/>
        <p:txBody>
          <a:bodyPr anchor="t"/>
          <a:lstStyle/>
          <a:p>
            <a:r>
              <a:rPr lang="en-ID" b="1" dirty="0"/>
              <a:t>Access Modifiers</a:t>
            </a:r>
            <a:r>
              <a:rPr lang="en-ID" dirty="0"/>
              <a:t> − default, public , protected, private</a:t>
            </a:r>
          </a:p>
          <a:p>
            <a:r>
              <a:rPr lang="en-ID" b="1" dirty="0"/>
              <a:t>Non-access Modifiers</a:t>
            </a:r>
            <a:r>
              <a:rPr lang="en-ID" dirty="0"/>
              <a:t> − final, abstract, </a:t>
            </a:r>
            <a:r>
              <a:rPr lang="en-ID" dirty="0" err="1"/>
              <a:t>strictfp</a:t>
            </a:r>
            <a:endParaRPr lang="en-ID" dirty="0"/>
          </a:p>
        </p:txBody>
      </p:sp>
      <p:sp>
        <p:nvSpPr>
          <p:cNvPr id="4" name="Slide Number Placeholder 3">
            <a:extLst>
              <a:ext uri="{FF2B5EF4-FFF2-40B4-BE49-F238E27FC236}">
                <a16:creationId xmlns:a16="http://schemas.microsoft.com/office/drawing/2014/main" id="{363E12AF-809B-499C-B7C3-30DEA87D3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84521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FFBB-3609-4C73-9567-0A72476044BB}"/>
              </a:ext>
            </a:extLst>
          </p:cNvPr>
          <p:cNvSpPr>
            <a:spLocks noGrp="1"/>
          </p:cNvSpPr>
          <p:nvPr>
            <p:ph type="title"/>
          </p:nvPr>
        </p:nvSpPr>
        <p:spPr/>
        <p:txBody>
          <a:bodyPr/>
          <a:lstStyle/>
          <a:p>
            <a:r>
              <a:rPr lang="en-US" dirty="0"/>
              <a:t>Java - Variable</a:t>
            </a:r>
            <a:endParaRPr lang="en-ID" dirty="0"/>
          </a:p>
        </p:txBody>
      </p:sp>
      <p:sp>
        <p:nvSpPr>
          <p:cNvPr id="3" name="Text Placeholder 2">
            <a:extLst>
              <a:ext uri="{FF2B5EF4-FFF2-40B4-BE49-F238E27FC236}">
                <a16:creationId xmlns:a16="http://schemas.microsoft.com/office/drawing/2014/main" id="{FC54FAC9-FA95-4110-84B2-14D9118E34B7}"/>
              </a:ext>
            </a:extLst>
          </p:cNvPr>
          <p:cNvSpPr>
            <a:spLocks noGrp="1"/>
          </p:cNvSpPr>
          <p:nvPr>
            <p:ph type="body" idx="1"/>
          </p:nvPr>
        </p:nvSpPr>
        <p:spPr/>
        <p:txBody>
          <a:bodyPr anchor="t"/>
          <a:lstStyle/>
          <a:p>
            <a:r>
              <a:rPr lang="en-ID" dirty="0"/>
              <a:t>Local Variables</a:t>
            </a:r>
          </a:p>
          <a:p>
            <a:r>
              <a:rPr lang="en-ID" dirty="0"/>
              <a:t>Class Variables (Static Variables)</a:t>
            </a:r>
          </a:p>
          <a:p>
            <a:r>
              <a:rPr lang="en-ID" dirty="0"/>
              <a:t>Instance Variables (Non-static Variables)</a:t>
            </a:r>
          </a:p>
        </p:txBody>
      </p:sp>
      <p:sp>
        <p:nvSpPr>
          <p:cNvPr id="4" name="Slide Number Placeholder 3">
            <a:extLst>
              <a:ext uri="{FF2B5EF4-FFF2-40B4-BE49-F238E27FC236}">
                <a16:creationId xmlns:a16="http://schemas.microsoft.com/office/drawing/2014/main" id="{C13F2676-7939-4391-928E-AE459FAFD4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17865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p:txBody>
          <a:bodyPr/>
          <a:lstStyle/>
          <a:p>
            <a:r>
              <a:rPr lang="en-US" dirty="0"/>
              <a:t>Java - Keyword</a:t>
            </a:r>
            <a:endParaRPr lang="en-ID" dirty="0"/>
          </a:p>
        </p:txBody>
      </p:sp>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814275" y="1396381"/>
            <a:ext cx="4038600" cy="3240119"/>
          </a:xfrm>
          <a:prstGeom prst="rect">
            <a:avLst/>
          </a:prstGeom>
        </p:spPr>
      </p:pic>
    </p:spTree>
    <p:extLst>
      <p:ext uri="{BB962C8B-B14F-4D97-AF65-F5344CB8AC3E}">
        <p14:creationId xmlns:p14="http://schemas.microsoft.com/office/powerpoint/2010/main" val="386724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p:txBody>
          <a:bodyPr/>
          <a:lstStyle/>
          <a:p>
            <a:r>
              <a:rPr lang="en-US" dirty="0"/>
              <a:t>Java - Comment</a:t>
            </a:r>
            <a:endParaRPr lang="en-ID" dirty="0"/>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a:xfrm>
            <a:off x="814275" y="1320800"/>
            <a:ext cx="6577125" cy="1250950"/>
          </a:xfrm>
        </p:spPr>
        <p:txBody>
          <a:bodyPr/>
          <a:lstStyle/>
          <a:p>
            <a:r>
              <a:rPr lang="en-US" dirty="0"/>
              <a:t>Java supports single-line and multi-line comments very similar to C and C++. All characters available inside any comment are ignored by Java compiler.</a:t>
            </a:r>
            <a:endParaRPr lang="en-ID" dirty="0"/>
          </a:p>
        </p:txBody>
      </p:sp>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B20ECED3-7A13-4D85-A5BD-8D5974D4CA2B}"/>
              </a:ext>
            </a:extLst>
          </p:cNvPr>
          <p:cNvPicPr>
            <a:picLocks noChangeAspect="1"/>
          </p:cNvPicPr>
          <p:nvPr/>
        </p:nvPicPr>
        <p:blipFill>
          <a:blip r:embed="rId2"/>
          <a:stretch>
            <a:fillRect/>
          </a:stretch>
        </p:blipFill>
        <p:spPr>
          <a:xfrm>
            <a:off x="1371600" y="2571750"/>
            <a:ext cx="4067175" cy="2000250"/>
          </a:xfrm>
          <a:prstGeom prst="rect">
            <a:avLst/>
          </a:prstGeom>
        </p:spPr>
      </p:pic>
    </p:spTree>
    <p:extLst>
      <p:ext uri="{BB962C8B-B14F-4D97-AF65-F5344CB8AC3E}">
        <p14:creationId xmlns:p14="http://schemas.microsoft.com/office/powerpoint/2010/main" val="322932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Data Type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2446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5702-03EA-45B1-A4C2-0C09EAB10896}"/>
              </a:ext>
            </a:extLst>
          </p:cNvPr>
          <p:cNvSpPr>
            <a:spLocks noGrp="1"/>
          </p:cNvSpPr>
          <p:nvPr>
            <p:ph type="title"/>
          </p:nvPr>
        </p:nvSpPr>
        <p:spPr/>
        <p:txBody>
          <a:bodyPr/>
          <a:lstStyle/>
          <a:p>
            <a:r>
              <a:rPr lang="en-US" dirty="0"/>
              <a:t>Basic Data Type</a:t>
            </a:r>
            <a:endParaRPr lang="en-ID" dirty="0"/>
          </a:p>
        </p:txBody>
      </p:sp>
      <p:sp>
        <p:nvSpPr>
          <p:cNvPr id="3" name="Text Placeholder 2">
            <a:extLst>
              <a:ext uri="{FF2B5EF4-FFF2-40B4-BE49-F238E27FC236}">
                <a16:creationId xmlns:a16="http://schemas.microsoft.com/office/drawing/2014/main" id="{25C02F6A-631E-4159-8095-86868967CCB8}"/>
              </a:ext>
            </a:extLst>
          </p:cNvPr>
          <p:cNvSpPr>
            <a:spLocks noGrp="1"/>
          </p:cNvSpPr>
          <p:nvPr>
            <p:ph type="body" idx="1"/>
          </p:nvPr>
        </p:nvSpPr>
        <p:spPr/>
        <p:txBody>
          <a:bodyPr anchor="t"/>
          <a:lstStyle/>
          <a:p>
            <a:pPr marL="76200" indent="0">
              <a:buNone/>
            </a:pPr>
            <a:r>
              <a:rPr lang="en-US" dirty="0"/>
              <a:t>There are two data types available in Java −</a:t>
            </a:r>
          </a:p>
          <a:p>
            <a:r>
              <a:rPr lang="en-US" dirty="0"/>
              <a:t>Primitive Data Types</a:t>
            </a:r>
          </a:p>
          <a:p>
            <a:r>
              <a:rPr lang="en-US" dirty="0"/>
              <a:t>Reference/Object Data Types</a:t>
            </a:r>
            <a:endParaRPr lang="en-ID" dirty="0"/>
          </a:p>
        </p:txBody>
      </p:sp>
      <p:sp>
        <p:nvSpPr>
          <p:cNvPr id="4" name="Slide Number Placeholder 3">
            <a:extLst>
              <a:ext uri="{FF2B5EF4-FFF2-40B4-BE49-F238E27FC236}">
                <a16:creationId xmlns:a16="http://schemas.microsoft.com/office/drawing/2014/main" id="{E1F0EA1D-FD83-4B7B-97E3-532BD13CF6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94554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5CA2-6D32-49D9-A1DD-EBCD121BA4C2}"/>
              </a:ext>
            </a:extLst>
          </p:cNvPr>
          <p:cNvSpPr>
            <a:spLocks noGrp="1"/>
          </p:cNvSpPr>
          <p:nvPr>
            <p:ph type="title"/>
          </p:nvPr>
        </p:nvSpPr>
        <p:spPr/>
        <p:txBody>
          <a:bodyPr/>
          <a:lstStyle/>
          <a:p>
            <a:r>
              <a:rPr lang="en-US" dirty="0"/>
              <a:t>Primitive Data Types</a:t>
            </a:r>
            <a:endParaRPr lang="en-ID" dirty="0"/>
          </a:p>
        </p:txBody>
      </p:sp>
      <p:sp>
        <p:nvSpPr>
          <p:cNvPr id="5" name="Text Placeholder 4">
            <a:extLst>
              <a:ext uri="{FF2B5EF4-FFF2-40B4-BE49-F238E27FC236}">
                <a16:creationId xmlns:a16="http://schemas.microsoft.com/office/drawing/2014/main" id="{B319480E-48CF-42CD-AB28-182AE2D900A3}"/>
              </a:ext>
            </a:extLst>
          </p:cNvPr>
          <p:cNvSpPr>
            <a:spLocks noGrp="1"/>
          </p:cNvSpPr>
          <p:nvPr>
            <p:ph type="body" idx="1"/>
          </p:nvPr>
        </p:nvSpPr>
        <p:spPr/>
        <p:txBody>
          <a:bodyPr/>
          <a:lstStyle/>
          <a:p>
            <a:pPr marL="101600" indent="0">
              <a:buNone/>
            </a:pPr>
            <a:r>
              <a:rPr lang="en-US" dirty="0"/>
              <a:t>Primitive datatypes are predefined by the language and named by a keyword</a:t>
            </a:r>
            <a:endParaRPr lang="en-ID" dirty="0"/>
          </a:p>
        </p:txBody>
      </p:sp>
      <p:sp>
        <p:nvSpPr>
          <p:cNvPr id="6" name="Text Placeholder 5">
            <a:extLst>
              <a:ext uri="{FF2B5EF4-FFF2-40B4-BE49-F238E27FC236}">
                <a16:creationId xmlns:a16="http://schemas.microsoft.com/office/drawing/2014/main" id="{1EC84F87-B2E1-4AF4-8C72-0A11D940CE60}"/>
              </a:ext>
            </a:extLst>
          </p:cNvPr>
          <p:cNvSpPr>
            <a:spLocks noGrp="1"/>
          </p:cNvSpPr>
          <p:nvPr>
            <p:ph type="body" idx="2"/>
          </p:nvPr>
        </p:nvSpPr>
        <p:spPr>
          <a:xfrm>
            <a:off x="4343400" y="1537988"/>
            <a:ext cx="1471277" cy="2724300"/>
          </a:xfrm>
        </p:spPr>
        <p:txBody>
          <a:bodyPr/>
          <a:lstStyle/>
          <a:p>
            <a:r>
              <a:rPr lang="en-US" dirty="0"/>
              <a:t>byte</a:t>
            </a:r>
          </a:p>
          <a:p>
            <a:r>
              <a:rPr lang="en-US" dirty="0"/>
              <a:t>short</a:t>
            </a:r>
          </a:p>
          <a:p>
            <a:r>
              <a:rPr lang="en-US" dirty="0"/>
              <a:t>int</a:t>
            </a:r>
          </a:p>
          <a:p>
            <a:r>
              <a:rPr lang="en-US" dirty="0"/>
              <a:t>log</a:t>
            </a:r>
          </a:p>
        </p:txBody>
      </p:sp>
      <p:sp>
        <p:nvSpPr>
          <p:cNvPr id="4" name="Slide Number Placeholder 3">
            <a:extLst>
              <a:ext uri="{FF2B5EF4-FFF2-40B4-BE49-F238E27FC236}">
                <a16:creationId xmlns:a16="http://schemas.microsoft.com/office/drawing/2014/main" id="{F0E5D02A-4DCA-4FF8-8963-C407D9C942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7" name="Text Placeholder 5">
            <a:extLst>
              <a:ext uri="{FF2B5EF4-FFF2-40B4-BE49-F238E27FC236}">
                <a16:creationId xmlns:a16="http://schemas.microsoft.com/office/drawing/2014/main" id="{739B48DB-4AAC-45E0-9C9C-532314A03B83}"/>
              </a:ext>
            </a:extLst>
          </p:cNvPr>
          <p:cNvSpPr txBox="1">
            <a:spLocks/>
          </p:cNvSpPr>
          <p:nvPr/>
        </p:nvSpPr>
        <p:spPr>
          <a:xfrm>
            <a:off x="5715000" y="1537988"/>
            <a:ext cx="1624125" cy="27243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ID" dirty="0"/>
              <a:t>Float</a:t>
            </a:r>
          </a:p>
          <a:p>
            <a:r>
              <a:rPr lang="en-ID" dirty="0"/>
              <a:t>Double</a:t>
            </a:r>
          </a:p>
          <a:p>
            <a:r>
              <a:rPr lang="en-ID" dirty="0" err="1"/>
              <a:t>Bollean</a:t>
            </a:r>
            <a:r>
              <a:rPr lang="en-ID" dirty="0"/>
              <a:t> </a:t>
            </a:r>
          </a:p>
          <a:p>
            <a:r>
              <a:rPr lang="en-ID" dirty="0"/>
              <a:t>Char</a:t>
            </a:r>
          </a:p>
        </p:txBody>
      </p:sp>
    </p:spTree>
    <p:extLst>
      <p:ext uri="{BB962C8B-B14F-4D97-AF65-F5344CB8AC3E}">
        <p14:creationId xmlns:p14="http://schemas.microsoft.com/office/powerpoint/2010/main" val="311098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p:txBody>
          <a:bodyPr/>
          <a:lstStyle/>
          <a:p>
            <a:r>
              <a:rPr lang="en-US" dirty="0"/>
              <a:t>Reference Data Type</a:t>
            </a:r>
            <a:endParaRPr lang="en-ID" dirty="0"/>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endParaRPr lang="en-ID" dirty="0"/>
          </a:p>
        </p:txBody>
      </p:sp>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43355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Looping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7160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a:xfrm>
            <a:off x="814275" y="1327350"/>
            <a:ext cx="2995725" cy="3145500"/>
          </a:xfrm>
        </p:spPr>
        <p:txBody>
          <a:bodyPr anchor="t"/>
          <a:lstStyle/>
          <a:p>
            <a:r>
              <a:rPr lang="en-US" dirty="0"/>
              <a:t>A loop statement allows us to execute a statement or group of statements multiple times</a:t>
            </a:r>
            <a:endParaRPr lang="en-ID" dirty="0"/>
          </a:p>
        </p:txBody>
      </p:sp>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1026" name="Picture 2" descr="Loop Architecture">
            <a:extLst>
              <a:ext uri="{FF2B5EF4-FFF2-40B4-BE49-F238E27FC236}">
                <a16:creationId xmlns:a16="http://schemas.microsoft.com/office/drawing/2014/main" id="{C1BA5A1E-4AD5-4B02-A2F0-F7EAA8589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2" y="1327350"/>
            <a:ext cx="2895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Loop - While</a:t>
            </a:r>
            <a:endParaRPr lang="en-ID" dirty="0"/>
          </a:p>
        </p:txBody>
      </p:sp>
      <p:sp>
        <p:nvSpPr>
          <p:cNvPr id="3" name="Text Placeholder 2">
            <a:extLst>
              <a:ext uri="{FF2B5EF4-FFF2-40B4-BE49-F238E27FC236}">
                <a16:creationId xmlns:a16="http://schemas.microsoft.com/office/drawing/2014/main" id="{A50A2EB0-78BC-4627-B438-A806BB6FD593}"/>
              </a:ext>
            </a:extLst>
          </p:cNvPr>
          <p:cNvSpPr>
            <a:spLocks noGrp="1"/>
          </p:cNvSpPr>
          <p:nvPr>
            <p:ph type="body" idx="1"/>
          </p:nvPr>
        </p:nvSpPr>
        <p:spPr>
          <a:xfrm>
            <a:off x="814275" y="1327350"/>
            <a:ext cx="5492400" cy="3309150"/>
          </a:xfrm>
        </p:spPr>
        <p:txBody>
          <a:bodyPr anchor="t"/>
          <a:lstStyle/>
          <a:p>
            <a:pPr marL="76200" indent="0">
              <a:buNone/>
            </a:pPr>
            <a:r>
              <a:rPr lang="en-ID" sz="1600" b="1" dirty="0">
                <a:latin typeface="Courier New" panose="02070309020205020404" pitchFamily="49" charset="0"/>
                <a:cs typeface="Courier New" panose="02070309020205020404" pitchFamily="49" charset="0"/>
              </a:rPr>
              <a:t>while(</a:t>
            </a:r>
            <a:r>
              <a:rPr lang="en-ID" sz="1600" b="1" dirty="0" err="1">
                <a:latin typeface="Courier New" panose="02070309020205020404" pitchFamily="49" charset="0"/>
                <a:cs typeface="Courier New" panose="02070309020205020404" pitchFamily="49" charset="0"/>
              </a:rPr>
              <a:t>Boolean_expression</a:t>
            </a:r>
            <a:r>
              <a:rPr lang="en-ID" sz="1600" b="1" dirty="0">
                <a:latin typeface="Courier New" panose="02070309020205020404" pitchFamily="49" charset="0"/>
                <a:cs typeface="Courier New" panose="02070309020205020404" pitchFamily="49" charset="0"/>
              </a:rPr>
              <a:t>) {</a:t>
            </a:r>
          </a:p>
          <a:p>
            <a:pPr marL="76200" indent="0">
              <a:buNone/>
            </a:pPr>
            <a:r>
              <a:rPr lang="en-ID" sz="1600" b="1" dirty="0">
                <a:latin typeface="Courier New" panose="02070309020205020404" pitchFamily="49" charset="0"/>
                <a:cs typeface="Courier New" panose="02070309020205020404" pitchFamily="49" charset="0"/>
              </a:rPr>
              <a:t>// Statements</a:t>
            </a:r>
          </a:p>
          <a:p>
            <a:pPr marL="76200" indent="0">
              <a:buNone/>
            </a:pPr>
            <a:r>
              <a:rPr lang="en-ID" sz="1600" b="1" dirty="0">
                <a:latin typeface="Courier New" panose="02070309020205020404" pitchFamily="49" charset="0"/>
                <a:cs typeface="Courier New" panose="02070309020205020404" pitchFamily="49" charset="0"/>
              </a:rPr>
              <a:t>}</a:t>
            </a:r>
          </a:p>
          <a:p>
            <a:pPr marL="76200" indent="0">
              <a:buNone/>
            </a:pPr>
            <a:r>
              <a:rPr lang="en-US" sz="1600" dirty="0"/>
              <a:t>statement(s) may be a single statement or a block of statements. The condition may be any expression, and true is any non zero value.</a:t>
            </a:r>
            <a:endParaRPr lang="en-ID" sz="1600" dirty="0"/>
          </a:p>
          <a:p>
            <a:pPr marL="76200" indent="0">
              <a:buNone/>
            </a:pPr>
            <a:r>
              <a:rPr lang="en-US" sz="1600" dirty="0"/>
              <a:t>When executing, if the </a:t>
            </a:r>
            <a:r>
              <a:rPr lang="en-US" sz="1600" dirty="0" err="1"/>
              <a:t>boolean_expression</a:t>
            </a:r>
            <a:r>
              <a:rPr lang="en-US" sz="1600" dirty="0"/>
              <a:t> result is true, then the actions inside the loop will be executed. This will continue as long as the expression result is true.</a:t>
            </a:r>
          </a:p>
          <a:p>
            <a:pPr marL="76200" indent="0">
              <a:buNone/>
            </a:pPr>
            <a:r>
              <a:rPr lang="en-US" sz="1600" dirty="0"/>
              <a:t>When the condition becomes false, program control passes to the line immediately</a:t>
            </a:r>
            <a:endParaRPr lang="en-ID" sz="1600" dirty="0"/>
          </a:p>
        </p:txBody>
      </p:sp>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2050" name="Picture 2" descr="Java While Loop">
            <a:extLst>
              <a:ext uri="{FF2B5EF4-FFF2-40B4-BE49-F238E27FC236}">
                <a16:creationId xmlns:a16="http://schemas.microsoft.com/office/drawing/2014/main" id="{A33DD131-C222-4321-9B9F-5810865D6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97" y="1327350"/>
            <a:ext cx="2050228" cy="31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57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ABB3-000A-48CE-A0F8-10B6655389E0}"/>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D8BB9120-FED2-4358-B325-A18F743E9F85}"/>
              </a:ext>
            </a:extLst>
          </p:cNvPr>
          <p:cNvSpPr>
            <a:spLocks noGrp="1"/>
          </p:cNvSpPr>
          <p:nvPr>
            <p:ph type="body" idx="1"/>
          </p:nvPr>
        </p:nvSpPr>
        <p:spPr>
          <a:xfrm>
            <a:off x="814275" y="1327350"/>
            <a:ext cx="6132600" cy="863400"/>
          </a:xfrm>
        </p:spPr>
        <p:txBody>
          <a:bodyPr/>
          <a:lstStyle/>
          <a:p>
            <a:pPr marL="76200" indent="0">
              <a:buNone/>
            </a:pPr>
            <a:r>
              <a:rPr lang="en-US" sz="1400" b="1" dirty="0">
                <a:latin typeface="Courier New" panose="02070309020205020404" pitchFamily="49" charset="0"/>
                <a:cs typeface="Courier New" panose="02070309020205020404" pitchFamily="49" charset="0"/>
              </a:rPr>
              <a:t>for(initialization; </a:t>
            </a:r>
            <a:r>
              <a:rPr lang="en-US" sz="1400" b="1" dirty="0" err="1">
                <a:latin typeface="Courier New" panose="02070309020205020404" pitchFamily="49" charset="0"/>
                <a:cs typeface="Courier New" panose="02070309020205020404" pitchFamily="49" charset="0"/>
              </a:rPr>
              <a:t>Boolean_expression</a:t>
            </a:r>
            <a:r>
              <a:rPr lang="en-US" sz="1400" b="1" dirty="0">
                <a:latin typeface="Courier New" panose="02070309020205020404" pitchFamily="49" charset="0"/>
                <a:cs typeface="Courier New" panose="02070309020205020404" pitchFamily="49" charset="0"/>
              </a:rPr>
              <a:t>; update) {</a:t>
            </a:r>
          </a:p>
          <a:p>
            <a:pPr marL="76200" indent="0">
              <a:buNone/>
            </a:pPr>
            <a:r>
              <a:rPr lang="en-US" sz="1400" b="1" dirty="0">
                <a:latin typeface="Courier New" panose="02070309020205020404" pitchFamily="49" charset="0"/>
                <a:cs typeface="Courier New" panose="02070309020205020404" pitchFamily="49" charset="0"/>
              </a:rPr>
              <a:t>// Statements</a:t>
            </a:r>
          </a:p>
          <a:p>
            <a:pPr marL="76200" indent="0">
              <a:buNone/>
            </a:pPr>
            <a:r>
              <a:rPr lang="en-US" sz="14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48715089-A742-4CB9-A0BE-5F53A369A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1026" name="Picture 2" descr="Java For Loop">
            <a:extLst>
              <a:ext uri="{FF2B5EF4-FFF2-40B4-BE49-F238E27FC236}">
                <a16:creationId xmlns:a16="http://schemas.microsoft.com/office/drawing/2014/main" id="{74A8DAE7-25E8-43EF-A35E-4D840D18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50" y="1824597"/>
            <a:ext cx="2227725" cy="312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1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1EE4-7FAC-435D-B891-DCD7207E35CA}"/>
              </a:ext>
            </a:extLst>
          </p:cNvPr>
          <p:cNvSpPr>
            <a:spLocks noGrp="1"/>
          </p:cNvSpPr>
          <p:nvPr>
            <p:ph type="title"/>
          </p:nvPr>
        </p:nvSpPr>
        <p:spPr/>
        <p:txBody>
          <a:bodyPr/>
          <a:lstStyle/>
          <a:p>
            <a:r>
              <a:rPr lang="en-US" dirty="0"/>
              <a:t>For - Loop</a:t>
            </a:r>
            <a:endParaRPr lang="en-ID" dirty="0"/>
          </a:p>
        </p:txBody>
      </p:sp>
      <p:sp>
        <p:nvSpPr>
          <p:cNvPr id="3" name="Text Placeholder 2">
            <a:extLst>
              <a:ext uri="{FF2B5EF4-FFF2-40B4-BE49-F238E27FC236}">
                <a16:creationId xmlns:a16="http://schemas.microsoft.com/office/drawing/2014/main" id="{53DD91E6-AD71-47ED-83A2-4420697BC7D6}"/>
              </a:ext>
            </a:extLst>
          </p:cNvPr>
          <p:cNvSpPr>
            <a:spLocks noGrp="1"/>
          </p:cNvSpPr>
          <p:nvPr>
            <p:ph type="body" idx="1"/>
          </p:nvPr>
        </p:nvSpPr>
        <p:spPr>
          <a:xfrm>
            <a:off x="814275" y="1327350"/>
            <a:ext cx="6132600" cy="3145500"/>
          </a:xfrm>
        </p:spPr>
        <p:txBody>
          <a:bodyPr/>
          <a:lstStyle/>
          <a:p>
            <a:r>
              <a:rPr lang="en-US" sz="1400" dirty="0"/>
              <a:t>The initialization step is executed first, and only once.</a:t>
            </a:r>
          </a:p>
          <a:p>
            <a:r>
              <a:rPr lang="en-US" sz="1400" dirty="0"/>
              <a:t>Next, the Boolean expression is evaluated. If it is true, the body of the loop is executed. If it is false, the body of the loop will not be executed and control jumps to the next statement past the for loop.</a:t>
            </a:r>
          </a:p>
          <a:p>
            <a:r>
              <a:rPr lang="en-US" sz="1400" dirty="0"/>
              <a:t>After the body of the for loop gets executed, the control jumps back up to the update statement. This statement allows you to update any loop control variables. This statement can be left blank with a semicolon at the end.</a:t>
            </a:r>
          </a:p>
          <a:p>
            <a:r>
              <a:rPr lang="en-US" sz="1400" dirty="0"/>
              <a:t>The Boolean expression is now evaluated again. If it is true, the loop executes and the process repeats (body of loop, then update step, then Boolean expression). After the Boolean expression is false, the for loop terminates.</a:t>
            </a:r>
          </a:p>
          <a:p>
            <a:endParaRPr lang="en-US" sz="1400" dirty="0"/>
          </a:p>
          <a:p>
            <a:endParaRPr lang="en-ID" sz="1400" dirty="0"/>
          </a:p>
        </p:txBody>
      </p:sp>
      <p:sp>
        <p:nvSpPr>
          <p:cNvPr id="4" name="Slide Number Placeholder 3">
            <a:extLst>
              <a:ext uri="{FF2B5EF4-FFF2-40B4-BE49-F238E27FC236}">
                <a16:creationId xmlns:a16="http://schemas.microsoft.com/office/drawing/2014/main" id="{721DEAA6-2BC6-4FC9-9F15-6477AAE67C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54980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7593-C879-4B37-AE29-10CE2D9E29BB}"/>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D0098D43-1DCF-4B74-AAA3-92C09BC3E364}"/>
              </a:ext>
            </a:extLst>
          </p:cNvPr>
          <p:cNvSpPr>
            <a:spLocks noGrp="1"/>
          </p:cNvSpPr>
          <p:nvPr>
            <p:ph type="body" idx="1"/>
          </p:nvPr>
        </p:nvSpPr>
        <p:spPr>
          <a:xfrm>
            <a:off x="814275" y="1327350"/>
            <a:ext cx="6132600" cy="1168200"/>
          </a:xfrm>
        </p:spPr>
        <p:txBody>
          <a:bodyPr/>
          <a:lstStyle/>
          <a:p>
            <a:pPr marL="76200" indent="0">
              <a:buNone/>
            </a:pPr>
            <a:r>
              <a:rPr lang="en-US" sz="1800" dirty="0">
                <a:latin typeface="Courier New" panose="02070309020205020404" pitchFamily="49" charset="0"/>
                <a:cs typeface="Courier New" panose="02070309020205020404" pitchFamily="49" charset="0"/>
              </a:rPr>
              <a:t>do {</a:t>
            </a:r>
          </a:p>
          <a:p>
            <a:pPr marL="76200" indent="0">
              <a:buNone/>
            </a:pPr>
            <a:r>
              <a:rPr lang="en-US" sz="1800" dirty="0">
                <a:latin typeface="Courier New" panose="02070309020205020404" pitchFamily="49" charset="0"/>
                <a:cs typeface="Courier New" panose="02070309020205020404" pitchFamily="49" charset="0"/>
              </a:rPr>
              <a:t> // Statements</a:t>
            </a:r>
          </a:p>
          <a:p>
            <a:pPr marL="76200" indent="0">
              <a:buNone/>
            </a:pPr>
            <a:r>
              <a:rPr lang="en-US" sz="1800" dirty="0">
                <a:latin typeface="Courier New" panose="02070309020205020404" pitchFamily="49" charset="0"/>
                <a:cs typeface="Courier New" panose="02070309020205020404" pitchFamily="49" charset="0"/>
              </a:rPr>
              <a:t>}while(</a:t>
            </a:r>
            <a:r>
              <a:rPr lang="en-US" sz="1800" dirty="0" err="1">
                <a:latin typeface="Courier New" panose="02070309020205020404" pitchFamily="49" charset="0"/>
                <a:cs typeface="Courier New" panose="02070309020205020404" pitchFamily="49" charset="0"/>
              </a:rPr>
              <a:t>Boolean_expression</a:t>
            </a:r>
            <a:r>
              <a:rPr lang="en-US" sz="1800" dirty="0">
                <a:latin typeface="Courier New" panose="02070309020205020404" pitchFamily="49" charset="0"/>
                <a:cs typeface="Courier New" panose="02070309020205020404" pitchFamily="49" charset="0"/>
              </a:rPr>
              <a:t>);</a:t>
            </a:r>
            <a:endParaRPr lang="en-ID"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9FEA9C1-71EF-4FEB-9175-0F5967170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2050" name="Picture 2" descr="Java Do While Loop">
            <a:extLst>
              <a:ext uri="{FF2B5EF4-FFF2-40B4-BE49-F238E27FC236}">
                <a16:creationId xmlns:a16="http://schemas.microsoft.com/office/drawing/2014/main" id="{2BF69766-28D3-4513-A390-AABD1EC6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428750"/>
            <a:ext cx="2377200" cy="28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3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E1F0-5DDA-40D8-98C3-C87D98BEF632}"/>
              </a:ext>
            </a:extLst>
          </p:cNvPr>
          <p:cNvSpPr>
            <a:spLocks noGrp="1"/>
          </p:cNvSpPr>
          <p:nvPr>
            <p:ph type="title"/>
          </p:nvPr>
        </p:nvSpPr>
        <p:spPr/>
        <p:txBody>
          <a:bodyPr/>
          <a:lstStyle/>
          <a:p>
            <a:r>
              <a:rPr lang="en-US" dirty="0"/>
              <a:t>do while loop</a:t>
            </a:r>
            <a:endParaRPr lang="en-ID" dirty="0"/>
          </a:p>
        </p:txBody>
      </p:sp>
      <p:sp>
        <p:nvSpPr>
          <p:cNvPr id="3" name="Text Placeholder 2">
            <a:extLst>
              <a:ext uri="{FF2B5EF4-FFF2-40B4-BE49-F238E27FC236}">
                <a16:creationId xmlns:a16="http://schemas.microsoft.com/office/drawing/2014/main" id="{9443FFDB-979A-4E34-A23C-280FCC9F76CB}"/>
              </a:ext>
            </a:extLst>
          </p:cNvPr>
          <p:cNvSpPr>
            <a:spLocks noGrp="1"/>
          </p:cNvSpPr>
          <p:nvPr>
            <p:ph type="body" idx="1"/>
          </p:nvPr>
        </p:nvSpPr>
        <p:spPr>
          <a:xfrm>
            <a:off x="814275" y="1327350"/>
            <a:ext cx="6132600" cy="2235000"/>
          </a:xfrm>
        </p:spPr>
        <p:txBody>
          <a:bodyPr/>
          <a:lstStyle/>
          <a:p>
            <a:r>
              <a:rPr lang="en-US" sz="2000" dirty="0"/>
              <a:t>Notice that the Boolean expression appears at the end of the loop, so the statements in the loop execute once before the Boolean is tested.</a:t>
            </a:r>
          </a:p>
          <a:p>
            <a:r>
              <a:rPr lang="en-US" sz="2000" dirty="0"/>
              <a:t>If the Boolean expression is true, the control jumps back up to do statement, and the statements in the loop execute again. This process repeats until the Boolean expression is false</a:t>
            </a:r>
            <a:endParaRPr lang="en-ID" sz="2000" dirty="0"/>
          </a:p>
        </p:txBody>
      </p:sp>
      <p:sp>
        <p:nvSpPr>
          <p:cNvPr id="4" name="Slide Number Placeholder 3">
            <a:extLst>
              <a:ext uri="{FF2B5EF4-FFF2-40B4-BE49-F238E27FC236}">
                <a16:creationId xmlns:a16="http://schemas.microsoft.com/office/drawing/2014/main" id="{CCA00AC3-7E7F-4F70-A0E4-B53958227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123940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675294-62E3-47FB-8B1E-57A73CB13061}"/>
              </a:ext>
            </a:extLst>
          </p:cNvPr>
          <p:cNvSpPr>
            <a:spLocks noGrp="1"/>
          </p:cNvSpPr>
          <p:nvPr>
            <p:ph type="title"/>
          </p:nvPr>
        </p:nvSpPr>
        <p:spPr/>
        <p:txBody>
          <a:bodyPr/>
          <a:lstStyle/>
          <a:p>
            <a:r>
              <a:rPr lang="en-US" dirty="0"/>
              <a:t>Input – Output</a:t>
            </a:r>
            <a:endParaRPr lang="en-ID" dirty="0"/>
          </a:p>
        </p:txBody>
      </p:sp>
      <p:sp>
        <p:nvSpPr>
          <p:cNvPr id="4" name="Slide Number Placeholder 3">
            <a:extLst>
              <a:ext uri="{FF2B5EF4-FFF2-40B4-BE49-F238E27FC236}">
                <a16:creationId xmlns:a16="http://schemas.microsoft.com/office/drawing/2014/main" id="{E8FCA5D7-85D4-4E15-A426-05469F6096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7" name="Picture 6">
            <a:extLst>
              <a:ext uri="{FF2B5EF4-FFF2-40B4-BE49-F238E27FC236}">
                <a16:creationId xmlns:a16="http://schemas.microsoft.com/office/drawing/2014/main" id="{A447D25B-202F-40BE-B5E7-4AB3FAE2EC04}"/>
              </a:ext>
            </a:extLst>
          </p:cNvPr>
          <p:cNvPicPr>
            <a:picLocks noChangeAspect="1"/>
          </p:cNvPicPr>
          <p:nvPr/>
        </p:nvPicPr>
        <p:blipFill>
          <a:blip r:embed="rId2"/>
          <a:stretch>
            <a:fillRect/>
          </a:stretch>
        </p:blipFill>
        <p:spPr>
          <a:xfrm>
            <a:off x="814274" y="1335612"/>
            <a:ext cx="4976926" cy="3543396"/>
          </a:xfrm>
          <a:prstGeom prst="rect">
            <a:avLst/>
          </a:prstGeom>
        </p:spPr>
      </p:pic>
    </p:spTree>
    <p:extLst>
      <p:ext uri="{BB962C8B-B14F-4D97-AF65-F5344CB8AC3E}">
        <p14:creationId xmlns:p14="http://schemas.microsoft.com/office/powerpoint/2010/main" val="285457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D303-883E-4598-8068-0EEC2C1019F3}"/>
              </a:ext>
            </a:extLst>
          </p:cNvPr>
          <p:cNvSpPr>
            <a:spLocks noGrp="1"/>
          </p:cNvSpPr>
          <p:nvPr>
            <p:ph type="title"/>
          </p:nvPr>
        </p:nvSpPr>
        <p:spPr/>
        <p:txBody>
          <a:bodyPr/>
          <a:lstStyle/>
          <a:p>
            <a:r>
              <a:rPr lang="en-US" dirty="0"/>
              <a:t>Looping for</a:t>
            </a:r>
            <a:endParaRPr lang="en-ID" dirty="0"/>
          </a:p>
        </p:txBody>
      </p:sp>
      <p:pic>
        <p:nvPicPr>
          <p:cNvPr id="5" name="Picture 4">
            <a:extLst>
              <a:ext uri="{FF2B5EF4-FFF2-40B4-BE49-F238E27FC236}">
                <a16:creationId xmlns:a16="http://schemas.microsoft.com/office/drawing/2014/main" id="{C312AD97-AA87-48AE-B221-F5CD25A99592}"/>
              </a:ext>
            </a:extLst>
          </p:cNvPr>
          <p:cNvPicPr>
            <a:picLocks noChangeAspect="1"/>
          </p:cNvPicPr>
          <p:nvPr/>
        </p:nvPicPr>
        <p:blipFill>
          <a:blip r:embed="rId2"/>
          <a:stretch>
            <a:fillRect/>
          </a:stretch>
        </p:blipFill>
        <p:spPr>
          <a:xfrm>
            <a:off x="814274" y="1335158"/>
            <a:ext cx="5924301" cy="3616942"/>
          </a:xfrm>
          <a:prstGeom prst="rect">
            <a:avLst/>
          </a:prstGeom>
        </p:spPr>
      </p:pic>
      <p:sp>
        <p:nvSpPr>
          <p:cNvPr id="4" name="Slide Number Placeholder 3">
            <a:extLst>
              <a:ext uri="{FF2B5EF4-FFF2-40B4-BE49-F238E27FC236}">
                <a16:creationId xmlns:a16="http://schemas.microsoft.com/office/drawing/2014/main" id="{143991D9-D199-4A8B-96AB-C4FEA488C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08966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F85845-2E47-4E75-AB60-8B9161AA2930}"/>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B36D83A1-F68C-408B-9136-D39899E1C023}"/>
              </a:ext>
            </a:extLst>
          </p:cNvPr>
          <p:cNvSpPr>
            <a:spLocks noGrp="1"/>
          </p:cNvSpPr>
          <p:nvPr>
            <p:ph type="body" idx="1"/>
          </p:nvPr>
        </p:nvSpPr>
        <p:spPr/>
        <p:txBody>
          <a:bodyPr anchor="t"/>
          <a:lstStyle/>
          <a:p>
            <a:r>
              <a:rPr lang="en-US" dirty="0"/>
              <a:t>Java Structure</a:t>
            </a:r>
          </a:p>
          <a:p>
            <a:r>
              <a:rPr lang="en-US" dirty="0"/>
              <a:t>Naming Convention</a:t>
            </a:r>
          </a:p>
          <a:p>
            <a:r>
              <a:rPr lang="en-US" dirty="0"/>
              <a:t>Data Type</a:t>
            </a:r>
          </a:p>
          <a:p>
            <a:r>
              <a:rPr lang="en-US" dirty="0"/>
              <a:t>Looping For, While, Do While</a:t>
            </a:r>
          </a:p>
          <a:p>
            <a:r>
              <a:rPr lang="en-US" dirty="0"/>
              <a:t>Hello World</a:t>
            </a:r>
          </a:p>
          <a:p>
            <a:r>
              <a:rPr lang="en-US" dirty="0"/>
              <a:t>Study Case – Logic 01 </a:t>
            </a:r>
          </a:p>
          <a:p>
            <a:endParaRPr lang="en-US" dirty="0"/>
          </a:p>
        </p:txBody>
      </p:sp>
      <p:sp>
        <p:nvSpPr>
          <p:cNvPr id="4" name="Slide Number Placeholder 3">
            <a:extLst>
              <a:ext uri="{FF2B5EF4-FFF2-40B4-BE49-F238E27FC236}">
                <a16:creationId xmlns:a16="http://schemas.microsoft.com/office/drawing/2014/main" id="{52ED11B1-E693-40FA-9B53-294DC0A87E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809962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6</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53938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a:xfrm>
            <a:off x="814275" y="1327350"/>
            <a:ext cx="6132600" cy="1051725"/>
          </a:xfrm>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1003275" y="2379075"/>
            <a:ext cx="5943600" cy="2200275"/>
          </a:xfrm>
          <a:prstGeom prst="rect">
            <a:avLst/>
          </a:prstGeom>
        </p:spPr>
      </p:pic>
    </p:spTree>
    <p:extLst>
      <p:ext uri="{BB962C8B-B14F-4D97-AF65-F5344CB8AC3E}">
        <p14:creationId xmlns:p14="http://schemas.microsoft.com/office/powerpoint/2010/main" val="241352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5791200" y="1327350"/>
            <a:ext cx="2920052" cy="3009900"/>
          </a:xfrm>
          <a:prstGeom prst="rect">
            <a:avLst/>
          </a:prstGeom>
        </p:spPr>
      </p:pic>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a:xfrm>
            <a:off x="814275" y="1327350"/>
            <a:ext cx="4900725" cy="3145500"/>
          </a:xfrm>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886721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A166-219A-4422-9680-8C0F497A3730}"/>
              </a:ext>
            </a:extLst>
          </p:cNvPr>
          <p:cNvSpPr>
            <a:spLocks noGrp="1"/>
          </p:cNvSpPr>
          <p:nvPr>
            <p:ph type="title"/>
          </p:nvPr>
        </p:nvSpPr>
        <p:spPr/>
        <p:txBody>
          <a:bodyPr/>
          <a:lstStyle/>
          <a:p>
            <a:endParaRPr lang="en-ID"/>
          </a:p>
        </p:txBody>
      </p:sp>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814275" y="1318849"/>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4038600" y="1350599"/>
            <a:ext cx="2614725" cy="1276235"/>
          </a:xfrm>
          <a:prstGeom prst="rect">
            <a:avLst/>
          </a:prstGeom>
        </p:spPr>
      </p:pic>
    </p:spTree>
    <p:extLst>
      <p:ext uri="{BB962C8B-B14F-4D97-AF65-F5344CB8AC3E}">
        <p14:creationId xmlns:p14="http://schemas.microsoft.com/office/powerpoint/2010/main" val="107355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sp>
        <p:nvSpPr>
          <p:cNvPr id="3" name="Text Placeholder 2">
            <a:extLst>
              <a:ext uri="{FF2B5EF4-FFF2-40B4-BE49-F238E27FC236}">
                <a16:creationId xmlns:a16="http://schemas.microsoft.com/office/drawing/2014/main" id="{41603D6D-9F0F-434B-8DB0-0E6B285A4BA0}"/>
              </a:ext>
            </a:extLst>
          </p:cNvPr>
          <p:cNvSpPr>
            <a:spLocks noGrp="1"/>
          </p:cNvSpPr>
          <p:nvPr>
            <p:ph type="body" idx="1"/>
          </p:nvPr>
        </p:nvSpPr>
        <p:spPr>
          <a:xfrm>
            <a:off x="814275" y="1327350"/>
            <a:ext cx="5301685" cy="711000"/>
          </a:xfrm>
        </p:spPr>
        <p:txBody>
          <a:bodyPr/>
          <a:lstStyle/>
          <a:p>
            <a:pPr marL="76200" indent="0">
              <a:buNone/>
            </a:pPr>
            <a:r>
              <a:rPr lang="en-US" i="1" dirty="0" err="1"/>
              <a:t>Righ</a:t>
            </a:r>
            <a:r>
              <a:rPr lang="en-US" i="1" dirty="0"/>
              <a:t> Click on </a:t>
            </a:r>
            <a:r>
              <a:rPr lang="en-US" i="1" dirty="0" err="1"/>
              <a:t>src</a:t>
            </a:r>
            <a:r>
              <a:rPr lang="en-US" i="1" dirty="0"/>
              <a:t> -&gt; New -&gt; Package</a:t>
            </a:r>
            <a:endParaRPr lang="en-ID" i="1" dirty="0"/>
          </a:p>
        </p:txBody>
      </p:sp>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814275" y="2038350"/>
            <a:ext cx="5301685" cy="1888771"/>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6477000" y="1962150"/>
            <a:ext cx="2496044" cy="2407775"/>
          </a:xfrm>
          <a:prstGeom prst="rect">
            <a:avLst/>
          </a:prstGeom>
        </p:spPr>
      </p:pic>
      <p:sp>
        <p:nvSpPr>
          <p:cNvPr id="7" name="Text Placeholder 2">
            <a:extLst>
              <a:ext uri="{FF2B5EF4-FFF2-40B4-BE49-F238E27FC236}">
                <a16:creationId xmlns:a16="http://schemas.microsoft.com/office/drawing/2014/main" id="{E476BC60-F005-4622-A355-117368698762}"/>
              </a:ext>
            </a:extLst>
          </p:cNvPr>
          <p:cNvSpPr txBox="1">
            <a:spLocks/>
          </p:cNvSpPr>
          <p:nvPr/>
        </p:nvSpPr>
        <p:spPr>
          <a:xfrm>
            <a:off x="814274" y="4037808"/>
            <a:ext cx="5301685" cy="711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Font typeface="Roboto Condensed Light"/>
              <a:buNone/>
            </a:pPr>
            <a:r>
              <a:rPr lang="en-US" dirty="0"/>
              <a:t>Every Day, you must create new package</a:t>
            </a:r>
            <a:endParaRPr lang="en-ID" dirty="0"/>
          </a:p>
        </p:txBody>
      </p:sp>
    </p:spTree>
    <p:extLst>
      <p:ext uri="{BB962C8B-B14F-4D97-AF65-F5344CB8AC3E}">
        <p14:creationId xmlns:p14="http://schemas.microsoft.com/office/powerpoint/2010/main" val="218723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sp>
        <p:nvSpPr>
          <p:cNvPr id="3" name="Text Placeholder 2">
            <a:extLst>
              <a:ext uri="{FF2B5EF4-FFF2-40B4-BE49-F238E27FC236}">
                <a16:creationId xmlns:a16="http://schemas.microsoft.com/office/drawing/2014/main" id="{3481BEB1-5CA2-4926-A4A0-F9AB4BEE8AD4}"/>
              </a:ext>
            </a:extLst>
          </p:cNvPr>
          <p:cNvSpPr>
            <a:spLocks noGrp="1"/>
          </p:cNvSpPr>
          <p:nvPr>
            <p:ph type="body" idx="1"/>
          </p:nvPr>
        </p:nvSpPr>
        <p:spPr>
          <a:xfrm>
            <a:off x="814275" y="1327350"/>
            <a:ext cx="6132600" cy="634800"/>
          </a:xfrm>
        </p:spPr>
        <p:txBody>
          <a:bodyPr/>
          <a:lstStyle/>
          <a:p>
            <a:pPr marL="76200" indent="0">
              <a:buNone/>
            </a:pPr>
            <a:r>
              <a:rPr lang="en-US" i="1" dirty="0"/>
              <a:t>Right Click on package day01 -&gt; new -&gt; class</a:t>
            </a:r>
            <a:endParaRPr lang="en-ID" i="1" dirty="0"/>
          </a:p>
        </p:txBody>
      </p:sp>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814275" y="1934633"/>
            <a:ext cx="5181600" cy="2265099"/>
          </a:xfrm>
          <a:prstGeom prst="rect">
            <a:avLst/>
          </a:prstGeom>
        </p:spPr>
      </p:pic>
    </p:spTree>
    <p:extLst>
      <p:ext uri="{BB962C8B-B14F-4D97-AF65-F5344CB8AC3E}">
        <p14:creationId xmlns:p14="http://schemas.microsoft.com/office/powerpoint/2010/main" val="2333224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788874" y="1364270"/>
            <a:ext cx="5495643" cy="3587829"/>
          </a:xfrm>
          <a:prstGeom prst="rect">
            <a:avLst/>
          </a:prstGeom>
        </p:spPr>
      </p:pic>
    </p:spTree>
    <p:extLst>
      <p:ext uri="{BB962C8B-B14F-4D97-AF65-F5344CB8AC3E}">
        <p14:creationId xmlns:p14="http://schemas.microsoft.com/office/powerpoint/2010/main" val="339214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a:xfrm>
            <a:off x="814275" y="1327350"/>
            <a:ext cx="6132600" cy="775500"/>
          </a:xfrm>
        </p:spPr>
        <p:txBody>
          <a:bodyPr/>
          <a:lstStyle/>
          <a:p>
            <a:pPr marL="76200" indent="0">
              <a:buNone/>
            </a:pPr>
            <a:r>
              <a:rPr lang="en-US" dirty="0"/>
              <a:t>Type source code below on your editor and then run your code with click read mark.</a:t>
            </a:r>
            <a:endParaRPr lang="en-ID" dirty="0"/>
          </a:p>
        </p:txBody>
      </p:sp>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814275" y="2102850"/>
            <a:ext cx="6762750" cy="2533650"/>
          </a:xfrm>
          <a:prstGeom prst="rect">
            <a:avLst/>
          </a:prstGeom>
        </p:spPr>
      </p:pic>
    </p:spTree>
    <p:extLst>
      <p:ext uri="{BB962C8B-B14F-4D97-AF65-F5344CB8AC3E}">
        <p14:creationId xmlns:p14="http://schemas.microsoft.com/office/powerpoint/2010/main" val="2101169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 – Logic 01</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Structure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5" name="Picture 4">
            <a:extLst>
              <a:ext uri="{FF2B5EF4-FFF2-40B4-BE49-F238E27FC236}">
                <a16:creationId xmlns:a16="http://schemas.microsoft.com/office/drawing/2014/main" id="{4CEC4512-06FB-41E6-8436-E59B311E1E7A}"/>
              </a:ext>
            </a:extLst>
          </p:cNvPr>
          <p:cNvPicPr>
            <a:picLocks noChangeAspect="1"/>
          </p:cNvPicPr>
          <p:nvPr/>
        </p:nvPicPr>
        <p:blipFill>
          <a:blip r:embed="rId2"/>
          <a:stretch>
            <a:fillRect/>
          </a:stretch>
        </p:blipFill>
        <p:spPr>
          <a:xfrm>
            <a:off x="814274" y="1344086"/>
            <a:ext cx="5281725" cy="3612178"/>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216BE0-4164-4000-9688-F6315B83803F}"/>
              </a:ext>
            </a:extLst>
          </p:cNvPr>
          <p:cNvSpPr>
            <a:spLocks noGrp="1"/>
          </p:cNvSpPr>
          <p:nvPr>
            <p:ph type="body" idx="1"/>
          </p:nvPr>
        </p:nvSpPr>
        <p:spPr/>
        <p:txBody>
          <a:bodyPr/>
          <a:lstStyle/>
          <a:p>
            <a:pPr marL="38100" indent="0">
              <a:buNone/>
            </a:pPr>
            <a:r>
              <a:rPr lang="en-US" sz="3200" b="1" dirty="0"/>
              <a:t>Object</a:t>
            </a:r>
            <a:r>
              <a:rPr lang="en-US" sz="3200" dirty="0"/>
              <a:t> − Objects have states and behaviors.</a:t>
            </a:r>
          </a:p>
        </p:txBody>
      </p:sp>
      <p:sp>
        <p:nvSpPr>
          <p:cNvPr id="4" name="Slide Number Placeholder 3">
            <a:extLst>
              <a:ext uri="{FF2B5EF4-FFF2-40B4-BE49-F238E27FC236}">
                <a16:creationId xmlns:a16="http://schemas.microsoft.com/office/drawing/2014/main" id="{711938A5-E538-4034-9953-A0AB8FEE0F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70117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2D132A-4B17-4E43-B826-CAC972525A97}"/>
              </a:ext>
            </a:extLst>
          </p:cNvPr>
          <p:cNvSpPr>
            <a:spLocks noGrp="1"/>
          </p:cNvSpPr>
          <p:nvPr>
            <p:ph type="body" idx="1"/>
          </p:nvPr>
        </p:nvSpPr>
        <p:spPr/>
        <p:txBody>
          <a:bodyPr/>
          <a:lstStyle/>
          <a:p>
            <a:pPr marL="38100" indent="0">
              <a:buNone/>
            </a:pPr>
            <a:r>
              <a:rPr lang="en-US" b="1" dirty="0"/>
              <a:t>Class</a:t>
            </a:r>
            <a:r>
              <a:rPr lang="en-US" dirty="0"/>
              <a:t> − A class can be defined as a </a:t>
            </a:r>
            <a:r>
              <a:rPr lang="en-US" b="1" dirty="0"/>
              <a:t>template/blueprint</a:t>
            </a:r>
            <a:r>
              <a:rPr lang="en-US" dirty="0"/>
              <a:t> that describes the behavior/state that the object of its type supports.</a:t>
            </a:r>
          </a:p>
          <a:p>
            <a:pPr marL="38100" indent="0">
              <a:buNone/>
            </a:pPr>
            <a:endParaRPr lang="en-ID" dirty="0"/>
          </a:p>
        </p:txBody>
      </p:sp>
      <p:sp>
        <p:nvSpPr>
          <p:cNvPr id="3" name="Slide Number Placeholder 2">
            <a:extLst>
              <a:ext uri="{FF2B5EF4-FFF2-40B4-BE49-F238E27FC236}">
                <a16:creationId xmlns:a16="http://schemas.microsoft.com/office/drawing/2014/main" id="{B492DAFE-764F-48A6-813F-B4BC8E136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0896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3291DA-9A20-4968-A4D4-F5C2C7DDD7D5}"/>
              </a:ext>
            </a:extLst>
          </p:cNvPr>
          <p:cNvSpPr>
            <a:spLocks noGrp="1"/>
          </p:cNvSpPr>
          <p:nvPr>
            <p:ph type="body" idx="1"/>
          </p:nvPr>
        </p:nvSpPr>
        <p:spPr/>
        <p:txBody>
          <a:bodyPr/>
          <a:lstStyle/>
          <a:p>
            <a:pPr marL="38100" indent="0">
              <a:buNone/>
            </a:pPr>
            <a:r>
              <a:rPr lang="en-US" sz="2800" b="1" dirty="0"/>
              <a:t>Method</a:t>
            </a:r>
            <a:r>
              <a:rPr lang="en-US" sz="2800" dirty="0"/>
              <a:t> - A method is basically </a:t>
            </a:r>
            <a:r>
              <a:rPr lang="en-US" sz="2800" b="1" dirty="0"/>
              <a:t>a behavior</a:t>
            </a:r>
            <a:r>
              <a:rPr lang="en-US" sz="2800" dirty="0"/>
              <a:t>. A class can contain </a:t>
            </a:r>
            <a:r>
              <a:rPr lang="en-US" sz="2800" b="1" dirty="0"/>
              <a:t>many methods</a:t>
            </a:r>
            <a:r>
              <a:rPr lang="en-US" sz="2800" dirty="0"/>
              <a:t>. It is in methods </a:t>
            </a:r>
            <a:r>
              <a:rPr lang="en-US" sz="2800" b="1" dirty="0"/>
              <a:t>where the logics are written</a:t>
            </a:r>
            <a:r>
              <a:rPr lang="en-US" sz="2800" dirty="0"/>
              <a:t>, data is manipulated and all the actions are executed.</a:t>
            </a:r>
            <a:endParaRPr lang="en-ID" sz="2800" dirty="0"/>
          </a:p>
        </p:txBody>
      </p:sp>
      <p:sp>
        <p:nvSpPr>
          <p:cNvPr id="3" name="Slide Number Placeholder 2">
            <a:extLst>
              <a:ext uri="{FF2B5EF4-FFF2-40B4-BE49-F238E27FC236}">
                <a16:creationId xmlns:a16="http://schemas.microsoft.com/office/drawing/2014/main" id="{49CDBEE5-5722-4CD7-8B43-40A8D62C4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41869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dirty="0"/>
              <a:t>Java Introduction</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nchor="t"/>
          <a:lstStyle/>
          <a:p>
            <a:r>
              <a:rPr lang="en-US" sz="2000" b="1" dirty="0"/>
              <a:t>Object</a:t>
            </a:r>
            <a:r>
              <a:rPr lang="en-US" sz="2000" dirty="0"/>
              <a:t> − Objects have states and behaviors.</a:t>
            </a:r>
          </a:p>
          <a:p>
            <a:r>
              <a:rPr lang="en-US" sz="2000" b="1" dirty="0"/>
              <a:t>Class</a:t>
            </a:r>
            <a:r>
              <a:rPr lang="en-US" sz="2000" dirty="0"/>
              <a:t> − A class can be defined as a template/blueprint that describes the behavior/state that the object of its type supports.</a:t>
            </a:r>
          </a:p>
          <a:p>
            <a:r>
              <a:rPr lang="en-US" sz="2000" b="1" dirty="0"/>
              <a:t>Methods</a:t>
            </a:r>
            <a:r>
              <a:rPr lang="en-US" sz="2000" dirty="0"/>
              <a:t> − A method is basically a behavior.</a:t>
            </a:r>
          </a:p>
          <a:p>
            <a:r>
              <a:rPr lang="en-US" sz="2000" b="1" dirty="0"/>
              <a:t>Instance Variables </a:t>
            </a:r>
            <a:r>
              <a:rPr lang="en-US" sz="2000" dirty="0"/>
              <a:t>− Each object has its unique set of instance variables.</a:t>
            </a:r>
            <a:endParaRPr lang="en-ID" sz="2000" dirty="0"/>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136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Naming Convention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90414935"/>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6967</TotalTime>
  <Words>1120</Words>
  <Application>Microsoft Office PowerPoint</Application>
  <PresentationFormat>On-screen Show (16:9)</PresentationFormat>
  <Paragraphs>171</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Courier New</vt:lpstr>
      <vt:lpstr>Arial</vt:lpstr>
      <vt:lpstr>Roboto Condensed Light</vt:lpstr>
      <vt:lpstr>Arvo</vt:lpstr>
      <vt:lpstr>Roboto Condensed</vt:lpstr>
      <vt:lpstr>Salerio template</vt:lpstr>
      <vt:lpstr>Java – Logic Day 01</vt:lpstr>
      <vt:lpstr>Day 01</vt:lpstr>
      <vt:lpstr>Goal Material</vt:lpstr>
      <vt:lpstr>Day 01</vt:lpstr>
      <vt:lpstr>PowerPoint Presentation</vt:lpstr>
      <vt:lpstr>PowerPoint Presentation</vt:lpstr>
      <vt:lpstr>PowerPoint Presentation</vt:lpstr>
      <vt:lpstr>Java Introduction</vt:lpstr>
      <vt:lpstr>Day 01</vt:lpstr>
      <vt:lpstr>Java – Basic Syntax</vt:lpstr>
      <vt:lpstr>Java – Identifier </vt:lpstr>
      <vt:lpstr>Java – Identifier Rule</vt:lpstr>
      <vt:lpstr>Java – Modifier</vt:lpstr>
      <vt:lpstr>Java - Variable</vt:lpstr>
      <vt:lpstr>Java - Keyword</vt:lpstr>
      <vt:lpstr>Java - Comment</vt:lpstr>
      <vt:lpstr>Day 01</vt:lpstr>
      <vt:lpstr>Basic Data Type</vt:lpstr>
      <vt:lpstr>Primitive Data Types</vt:lpstr>
      <vt:lpstr>Reference Data Type</vt:lpstr>
      <vt:lpstr>Day 01</vt:lpstr>
      <vt:lpstr>Java - Loop</vt:lpstr>
      <vt:lpstr>Loop - While</vt:lpstr>
      <vt:lpstr>PowerPoint Presentation</vt:lpstr>
      <vt:lpstr>For - Loop</vt:lpstr>
      <vt:lpstr>do while loop</vt:lpstr>
      <vt:lpstr>do while loop</vt:lpstr>
      <vt:lpstr>Input – Output</vt:lpstr>
      <vt:lpstr>Looping for</vt:lpstr>
      <vt:lpstr>Day 01</vt:lpstr>
      <vt:lpstr>Create New Project</vt:lpstr>
      <vt:lpstr>Create New Project</vt:lpstr>
      <vt:lpstr>PowerPoint Presentation</vt:lpstr>
      <vt:lpstr>New Package</vt:lpstr>
      <vt:lpstr>Create New Class</vt:lpstr>
      <vt:lpstr>Create New Class</vt:lpstr>
      <vt:lpstr>Create Hello World</vt:lpstr>
      <vt:lpstr>Day 01</vt:lpstr>
      <vt:lpstr>Case Study – Logic 01</vt:lpstr>
      <vt:lpstr>Logic 01 Soal 01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413</cp:revision>
  <dcterms:modified xsi:type="dcterms:W3CDTF">2019-02-22T10:38:11Z</dcterms:modified>
</cp:coreProperties>
</file>