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85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298" r:id="rId11"/>
    <p:sldId id="317" r:id="rId12"/>
    <p:sldId id="319" r:id="rId13"/>
    <p:sldId id="303" r:id="rId14"/>
    <p:sldId id="318" r:id="rId15"/>
    <p:sldId id="320" r:id="rId16"/>
    <p:sldId id="321" r:id="rId17"/>
    <p:sldId id="316" r:id="rId18"/>
    <p:sldId id="338" r:id="rId19"/>
    <p:sldId id="339" r:id="rId20"/>
    <p:sldId id="340" r:id="rId21"/>
    <p:sldId id="341" r:id="rId22"/>
    <p:sldId id="337" r:id="rId23"/>
    <p:sldId id="336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Roboto Condensed" panose="020B0604020202020204" charset="0"/>
      <p:regular r:id="rId30"/>
      <p:bold r:id="rId31"/>
      <p:italic r:id="rId32"/>
      <p:boldItalic r:id="rId33"/>
    </p:embeddedFont>
    <p:embeddedFont>
      <p:font typeface="Roboto Condensed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0AA214-FA48-4AD7-9DFC-DEE107CAFA56}">
  <a:tblStyle styleId="{380AA214-FA48-4AD7-9DFC-DEE107CAF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48" y="-6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24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41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Java – Logic</a:t>
            </a:r>
            <a:br>
              <a:rPr lang="en-ID" dirty="0"/>
            </a:br>
            <a:r>
              <a:rPr lang="en-ID" dirty="0"/>
              <a:t>Day 03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6628695" y="2805050"/>
            <a:ext cx="2407686" cy="1831883"/>
            <a:chOff x="6628695" y="2805050"/>
            <a:chExt cx="2407686" cy="18318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229600" y="47815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Ver. 0.1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03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Array 1 </a:t>
            </a:r>
            <a:r>
              <a:rPr lang="en-US" dirty="0" err="1"/>
              <a:t>Dimention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5393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20164F-4C71-4111-83AE-E759C34E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1 </a:t>
            </a:r>
            <a:r>
              <a:rPr lang="en-US" dirty="0" err="1"/>
              <a:t>Dimention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33C63D-3872-49B8-A64F-D516AAD23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z="1600" dirty="0"/>
              <a:t>Create Array</a:t>
            </a:r>
          </a:p>
          <a:p>
            <a:pPr marL="762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datatype[]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datatype[length];</a:t>
            </a:r>
          </a:p>
          <a:p>
            <a:r>
              <a:rPr lang="en-US" sz="1600" dirty="0"/>
              <a:t>Example:</a:t>
            </a:r>
          </a:p>
          <a:p>
            <a:pPr marL="762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int[9];</a:t>
            </a:r>
          </a:p>
          <a:p>
            <a:pPr marL="762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String[9];</a:t>
            </a:r>
          </a:p>
          <a:p>
            <a:pPr marL="762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Double[9];</a:t>
            </a:r>
            <a:endParaRPr lang="en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CC05-9383-4B3F-B3D9-1D19BAAC51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115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D68D-76F1-489D-BEEB-B9CB4D26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Element Array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F1C68-9B03-40C5-BF89-715D3294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3309150"/>
          </a:xfrm>
        </p:spPr>
        <p:txBody>
          <a:bodyPr anchor="t"/>
          <a:lstStyle/>
          <a:p>
            <a:r>
              <a:rPr lang="en-US" sz="1600" dirty="0"/>
              <a:t>Change value element array: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int[] array = new int[9]; 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number = 1;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array[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]=number;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number = number + 3;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/>
              <a:t>Read value element array: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int[] array = new int[9];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(array[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A4EFD-5E0F-488B-8E22-9AFAE0B1D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766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03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Array 2 </a:t>
            </a:r>
            <a:r>
              <a:rPr lang="en-US" dirty="0" err="1"/>
              <a:t>Dimention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0980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6A7CEC-F3D0-4A7E-883F-D4DE0196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2 </a:t>
            </a:r>
            <a:r>
              <a:rPr lang="en-US" dirty="0" err="1"/>
              <a:t>Dimention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E8314E-A64C-4911-B98A-BF693F190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z="1600" dirty="0"/>
              <a:t>Create Array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datatype[][]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datatype[length1][length2];</a:t>
            </a:r>
          </a:p>
          <a:p>
            <a:r>
              <a:rPr lang="en-US" sz="1600" dirty="0"/>
              <a:t>Example :</a:t>
            </a:r>
          </a:p>
          <a:p>
            <a:pPr marL="762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int[9][5];</a:t>
            </a:r>
          </a:p>
          <a:p>
            <a:pPr marL="762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String[9][9];</a:t>
            </a:r>
          </a:p>
          <a:p>
            <a:pPr marL="762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Double[][]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Double[9][9];</a:t>
            </a:r>
            <a:endParaRPr lang="en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26FE9-AFCF-4005-9489-4BD183A55C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333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D68D-76F1-489D-BEEB-B9CB4D26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 Element Array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F1C68-9B03-40C5-BF89-715D3294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3309150"/>
          </a:xfrm>
        </p:spPr>
        <p:txBody>
          <a:bodyPr anchor="t"/>
          <a:lstStyle/>
          <a:p>
            <a:r>
              <a:rPr lang="en-US" sz="1600" dirty="0"/>
              <a:t>Change value element array using nested loop: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array = new int[9][9]; 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number = 1;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j=0; j &lt; array[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].length;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array[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][j]=number;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number = number + 3;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A4EFD-5E0F-488B-8E22-9AFAE0B1D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36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D68D-76F1-489D-BEEB-B9CB4D26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Element Array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F1C68-9B03-40C5-BF89-715D3294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3309150"/>
          </a:xfrm>
        </p:spPr>
        <p:txBody>
          <a:bodyPr anchor="t"/>
          <a:lstStyle/>
          <a:p>
            <a:r>
              <a:rPr lang="en-US" sz="1600" dirty="0"/>
              <a:t>Read value element array using nested loop: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array = new int[9][9];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j=0; j &lt; array[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].length;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(array[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762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A4EFD-5E0F-488B-8E22-9AFAE0B1D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85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03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/>
              <a:t>Case – Logic 03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5400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9A8273-77FF-430F-B12A-5C9E7615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 – Logic 03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FC7D-7C8A-4324-B90E-78DEDC993E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3BF54-5FBE-4DF2-95F0-851B50A6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335619"/>
            <a:ext cx="6210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76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A605-1FAC-4D75-872E-40DA23CE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 – Logic 03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F1CBD-D9B1-4160-9D05-B4677C23AE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68EB9-1E4E-496C-86FA-5E59C5DE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357176"/>
            <a:ext cx="5620875" cy="33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03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Goal Material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530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8567-68DD-4F0A-BDA6-5B2BC268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 – Logic 03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73021-0C05-40AA-B91E-1E55376CB5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1CC30-3DAC-4113-857C-DCC4949C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4" y="1335616"/>
            <a:ext cx="6160203" cy="330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3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8567-68DD-4F0A-BDA6-5B2BC268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 – Logic 03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73021-0C05-40AA-B91E-1E55376CB5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F2B36-D328-414D-B769-FB861B840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6" y="1335617"/>
            <a:ext cx="1408216" cy="2531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12A7CE-919A-4BD9-810C-AACE4941C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335617"/>
            <a:ext cx="6324600" cy="19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6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17FBD-8F02-4F84-B83E-CB15A021E0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Google Shape;503;p34">
            <a:extLst>
              <a:ext uri="{FF2B5EF4-FFF2-40B4-BE49-F238E27FC236}">
                <a16:creationId xmlns:a16="http://schemas.microsoft.com/office/drawing/2014/main" id="{64C52E7A-18A0-4041-8A0C-52D22B1F9F0B}"/>
              </a:ext>
            </a:extLst>
          </p:cNvPr>
          <p:cNvSpPr txBox="1">
            <a:spLocks/>
          </p:cNvSpPr>
          <p:nvPr/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ID" sz="6000" dirty="0">
                <a:solidFill>
                  <a:srgbClr val="FF9800"/>
                </a:solidFill>
              </a:rPr>
              <a:t>GOOD LUCK!</a:t>
            </a:r>
          </a:p>
        </p:txBody>
      </p:sp>
      <p:grpSp>
        <p:nvGrpSpPr>
          <p:cNvPr id="17" name="Google Shape;744;p37">
            <a:extLst>
              <a:ext uri="{FF2B5EF4-FFF2-40B4-BE49-F238E27FC236}">
                <a16:creationId xmlns:a16="http://schemas.microsoft.com/office/drawing/2014/main" id="{F311232E-C7A2-40E7-A974-950F6866E6ED}"/>
              </a:ext>
            </a:extLst>
          </p:cNvPr>
          <p:cNvGrpSpPr/>
          <p:nvPr/>
        </p:nvGrpSpPr>
        <p:grpSpPr>
          <a:xfrm>
            <a:off x="3786184" y="968113"/>
            <a:ext cx="1571631" cy="1396287"/>
            <a:chOff x="5292575" y="3681900"/>
            <a:chExt cx="420150" cy="373275"/>
          </a:xfrm>
        </p:grpSpPr>
        <p:sp>
          <p:nvSpPr>
            <p:cNvPr id="18" name="Google Shape;745;p37">
              <a:extLst>
                <a:ext uri="{FF2B5EF4-FFF2-40B4-BE49-F238E27FC236}">
                  <a16:creationId xmlns:a16="http://schemas.microsoft.com/office/drawing/2014/main" id="{CF47EE93-F5B8-43E1-993A-D7B3D9366EFE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6;p37">
              <a:extLst>
                <a:ext uri="{FF2B5EF4-FFF2-40B4-BE49-F238E27FC236}">
                  <a16:creationId xmlns:a16="http://schemas.microsoft.com/office/drawing/2014/main" id="{58D26A27-E310-452A-8224-A3C27042056D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47;p37">
              <a:extLst>
                <a:ext uri="{FF2B5EF4-FFF2-40B4-BE49-F238E27FC236}">
                  <a16:creationId xmlns:a16="http://schemas.microsoft.com/office/drawing/2014/main" id="{5D89E452-5BAD-4380-B20F-CD6B4CEB239C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48;p37">
              <a:extLst>
                <a:ext uri="{FF2B5EF4-FFF2-40B4-BE49-F238E27FC236}">
                  <a16:creationId xmlns:a16="http://schemas.microsoft.com/office/drawing/2014/main" id="{29394048-C1A2-489F-B613-00F42A564695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49;p37">
              <a:extLst>
                <a:ext uri="{FF2B5EF4-FFF2-40B4-BE49-F238E27FC236}">
                  <a16:creationId xmlns:a16="http://schemas.microsoft.com/office/drawing/2014/main" id="{0EF42091-0996-4D2E-830E-0F193FB954CB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0;p37">
              <a:extLst>
                <a:ext uri="{FF2B5EF4-FFF2-40B4-BE49-F238E27FC236}">
                  <a16:creationId xmlns:a16="http://schemas.microsoft.com/office/drawing/2014/main" id="{8E2220E8-724B-4573-B36F-E9313FFCF667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1;p37">
              <a:extLst>
                <a:ext uri="{FF2B5EF4-FFF2-40B4-BE49-F238E27FC236}">
                  <a16:creationId xmlns:a16="http://schemas.microsoft.com/office/drawing/2014/main" id="{93FB94B5-9B1F-4294-8D4E-26653DDE6C2C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20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8EC6A-0BCE-4823-82CE-E53C9BF558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7" name="Google Shape;503;p34">
            <a:extLst>
              <a:ext uri="{FF2B5EF4-FFF2-40B4-BE49-F238E27FC236}">
                <a16:creationId xmlns:a16="http://schemas.microsoft.com/office/drawing/2014/main" id="{18DFD030-9134-4EFB-BCC3-BD5FEB5FC98E}"/>
              </a:ext>
            </a:extLst>
          </p:cNvPr>
          <p:cNvSpPr txBox="1">
            <a:spLocks/>
          </p:cNvSpPr>
          <p:nvPr/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ID" sz="6000" dirty="0">
                <a:solidFill>
                  <a:srgbClr val="FF9800"/>
                </a:solidFill>
              </a:rPr>
              <a:t>THANKS!</a:t>
            </a:r>
          </a:p>
        </p:txBody>
      </p:sp>
      <p:sp>
        <p:nvSpPr>
          <p:cNvPr id="8" name="Google Shape;504;p34">
            <a:extLst>
              <a:ext uri="{FF2B5EF4-FFF2-40B4-BE49-F238E27FC236}">
                <a16:creationId xmlns:a16="http://schemas.microsoft.com/office/drawing/2014/main" id="{B5214893-A268-44FE-ABC9-3054FAC1545C}"/>
              </a:ext>
            </a:extLst>
          </p:cNvPr>
          <p:cNvSpPr txBox="1">
            <a:spLocks/>
          </p:cNvSpPr>
          <p:nvPr/>
        </p:nvSpPr>
        <p:spPr>
          <a:xfrm>
            <a:off x="1275150" y="323000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Font typeface="Roboto Condensed Light"/>
              <a:buNone/>
            </a:pPr>
            <a:r>
              <a:rPr lang="en-US" sz="2000" b="1"/>
              <a:t>Any questions?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Contact Your Trainer</a:t>
            </a:r>
            <a:endParaRPr lang="en-US" sz="2000" b="1" dirty="0"/>
          </a:p>
        </p:txBody>
      </p:sp>
      <p:grpSp>
        <p:nvGrpSpPr>
          <p:cNvPr id="9" name="Google Shape;505;p34">
            <a:extLst>
              <a:ext uri="{FF2B5EF4-FFF2-40B4-BE49-F238E27FC236}">
                <a16:creationId xmlns:a16="http://schemas.microsoft.com/office/drawing/2014/main" id="{70D484B9-11F0-47B0-9F46-5DAD94095A3A}"/>
              </a:ext>
            </a:extLst>
          </p:cNvPr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10" name="Google Shape;506;p34">
              <a:extLst>
                <a:ext uri="{FF2B5EF4-FFF2-40B4-BE49-F238E27FC236}">
                  <a16:creationId xmlns:a16="http://schemas.microsoft.com/office/drawing/2014/main" id="{76757007-AD77-4A0A-9665-AC9B00DDAFF7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7;p34">
              <a:extLst>
                <a:ext uri="{FF2B5EF4-FFF2-40B4-BE49-F238E27FC236}">
                  <a16:creationId xmlns:a16="http://schemas.microsoft.com/office/drawing/2014/main" id="{CA3A8D0B-EBC0-43D6-BE57-9C14084CF36B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913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B8AAF7-539A-4973-A5D8-F8BEDD02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Material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95612B-D076-4EC4-A54C-4DDDAC692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Array Introduction</a:t>
            </a:r>
          </a:p>
          <a:p>
            <a:r>
              <a:rPr lang="en-US" dirty="0"/>
              <a:t>Array 1 </a:t>
            </a:r>
            <a:r>
              <a:rPr lang="en-US" dirty="0" err="1"/>
              <a:t>Dimention</a:t>
            </a:r>
            <a:endParaRPr lang="en-US" dirty="0"/>
          </a:p>
          <a:p>
            <a:r>
              <a:rPr lang="en-US" dirty="0"/>
              <a:t>Array 2 </a:t>
            </a:r>
            <a:r>
              <a:rPr lang="en-US" dirty="0" err="1"/>
              <a:t>Dimention</a:t>
            </a:r>
            <a:endParaRPr lang="en-US" dirty="0"/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817FE-102F-4BA8-8557-024C99FE80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04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03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Array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844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F5773-379F-42CC-BEF9-1811EE748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/>
              <a:t>Array is a data structure which stores a fixed-size sequential collection of elements of the same type.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7053E-2663-4E8A-A723-89DFCC455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704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83B00C-FDAD-4C95-893A-6858A4F8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F4186-E89D-4334-96DB-112E957D5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z="1600" dirty="0"/>
              <a:t>Array is data type reference</a:t>
            </a:r>
          </a:p>
          <a:p>
            <a:r>
              <a:rPr lang="en-US" sz="1600" dirty="0"/>
              <a:t>Must specify the type of array the variable can reference</a:t>
            </a:r>
          </a:p>
          <a:p>
            <a:pPr marL="7620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preferred way.</a:t>
            </a:r>
          </a:p>
          <a:p>
            <a:pPr marL="7620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arrayRefVar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7620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7620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works but not preferred way.</a:t>
            </a:r>
          </a:p>
          <a:p>
            <a:pPr marL="7620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arrayRefVar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[]; </a:t>
            </a:r>
            <a:endParaRPr lang="en-ID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2DA0B2-EC69-409C-BC28-B465C256941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1400" b="1" dirty="0"/>
              <a:t>Note </a:t>
            </a:r>
            <a:r>
              <a:rPr lang="en-US" sz="1400" dirty="0"/>
              <a:t>− </a:t>
            </a:r>
            <a:r>
              <a:rPr lang="en-US" sz="1400" i="1" dirty="0"/>
              <a:t>The style </a:t>
            </a:r>
            <a:r>
              <a:rPr lang="en-US" sz="1400" i="1" dirty="0" err="1"/>
              <a:t>dataType</a:t>
            </a:r>
            <a:r>
              <a:rPr lang="en-US" sz="1400" i="1" dirty="0"/>
              <a:t>[] </a:t>
            </a:r>
            <a:r>
              <a:rPr lang="en-US" sz="1400" i="1" dirty="0" err="1"/>
              <a:t>arrayRefVar</a:t>
            </a:r>
            <a:r>
              <a:rPr lang="en-US" sz="1400" i="1" dirty="0"/>
              <a:t> is preferred. The style </a:t>
            </a:r>
            <a:r>
              <a:rPr lang="en-US" sz="1400" i="1" dirty="0" err="1"/>
              <a:t>dataType</a:t>
            </a:r>
            <a:r>
              <a:rPr lang="en-US" sz="1400" i="1" dirty="0"/>
              <a:t> </a:t>
            </a:r>
            <a:r>
              <a:rPr lang="en-US" sz="1400" i="1" dirty="0" err="1"/>
              <a:t>arrayRefVar</a:t>
            </a:r>
            <a:r>
              <a:rPr lang="en-US" sz="1400" i="1" dirty="0"/>
              <a:t>[] comes from the C/C++ language and was adopted in Java to accommodate C/C++ programmers.</a:t>
            </a:r>
          </a:p>
          <a:p>
            <a:pPr marL="101600" indent="0">
              <a:buNone/>
            </a:pPr>
            <a:endParaRPr lang="en-US" sz="1400" i="1" dirty="0"/>
          </a:p>
          <a:p>
            <a:pPr marL="1016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preferred way.</a:t>
            </a:r>
          </a:p>
          <a:p>
            <a:pPr marL="1016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double[]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1016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1016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works but not preferred way.</a:t>
            </a:r>
          </a:p>
          <a:p>
            <a:pPr marL="1016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[];   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131D0-48A1-413B-BB67-92251949E9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187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56AA53-8C87-4174-A232-1E844C69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674D6A-269B-40A1-8975-582A59A6B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To create an array by using the </a:t>
            </a:r>
            <a:r>
              <a:rPr lang="en-US" sz="1800" b="1" dirty="0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 operator with the following syntax :</a:t>
            </a:r>
          </a:p>
          <a:p>
            <a:pPr marL="76200" indent="0">
              <a:buNone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ea typeface="Roboto Condensed" panose="020B0604020202020204" charset="0"/>
                <a:cs typeface="Courier New" panose="02070309020205020404" pitchFamily="49" charset="0"/>
              </a:rPr>
              <a:t>arrayRefVar</a:t>
            </a:r>
            <a:r>
              <a:rPr lang="en-US" sz="1600" dirty="0">
                <a:latin typeface="Courier New" panose="02070309020205020404" pitchFamily="49" charset="0"/>
                <a:ea typeface="Roboto Condensed" panose="020B0604020202020204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ea typeface="Roboto Condensed" panose="020B0604020202020204" charset="0"/>
                <a:cs typeface="Courier New" panose="02070309020205020404" pitchFamily="49" charset="0"/>
              </a:rPr>
              <a:t>dataType</a:t>
            </a:r>
            <a:r>
              <a:rPr lang="en-US" sz="1600" dirty="0">
                <a:latin typeface="Courier New" panose="02070309020205020404" pitchFamily="49" charset="0"/>
                <a:ea typeface="Roboto Condensed" panose="020B0604020202020204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ea typeface="Roboto Condensed" panose="020B0604020202020204" charset="0"/>
                <a:cs typeface="Courier New" panose="02070309020205020404" pitchFamily="49" charset="0"/>
              </a:rPr>
              <a:t>arraySize</a:t>
            </a:r>
            <a:r>
              <a:rPr lang="en-US" sz="1600" dirty="0">
                <a:latin typeface="Courier New" panose="02070309020205020404" pitchFamily="49" charset="0"/>
                <a:ea typeface="Roboto Condensed" panose="020B0604020202020204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It creates an array using </a:t>
            </a:r>
            <a:r>
              <a:rPr lang="en-US" sz="1800" b="1" dirty="0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 </a:t>
            </a:r>
            <a:r>
              <a:rPr lang="en-US" sz="1800" b="1" i="1" dirty="0" err="1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dataType</a:t>
            </a:r>
            <a:r>
              <a:rPr lang="en-US" sz="1800" b="1" i="1" dirty="0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[</a:t>
            </a:r>
            <a:r>
              <a:rPr lang="en-US" sz="1800" b="1" i="1" dirty="0" err="1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arraySize</a:t>
            </a:r>
            <a:r>
              <a:rPr lang="en-US" sz="1800" b="1" i="1" dirty="0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]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It assigns the reference of the newly created array to the variable </a:t>
            </a:r>
            <a:r>
              <a:rPr lang="en-US" sz="1800" b="1" i="1" dirty="0" err="1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arrayRefVar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.</a:t>
            </a:r>
          </a:p>
          <a:p>
            <a:pPr marL="76200" indent="0">
              <a:buNone/>
            </a:pPr>
            <a:endParaRPr lang="en-US" sz="1800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  <a:p>
            <a:endParaRPr lang="en-ID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38CC3-96C7-41D8-A970-3FE9FE647C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941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1F35-C58B-43E3-9295-88121667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07D3-06E9-4366-AAA2-026C4C30A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3757725" cy="2724300"/>
          </a:xfrm>
        </p:spPr>
        <p:txBody>
          <a:bodyPr anchor="t"/>
          <a:lstStyle/>
          <a:p>
            <a:r>
              <a:rPr lang="en-US" sz="1600" dirty="0"/>
              <a:t>Following statement declares an array variable, </a:t>
            </a:r>
            <a:r>
              <a:rPr lang="en-US" sz="1600" dirty="0" err="1"/>
              <a:t>myList</a:t>
            </a:r>
            <a:r>
              <a:rPr lang="en-US" sz="1600" dirty="0"/>
              <a:t>, creates an array of 10 elements of double type and assigns its reference to </a:t>
            </a:r>
            <a:r>
              <a:rPr lang="en-US" sz="1600" dirty="0" err="1"/>
              <a:t>myList</a:t>
            </a:r>
            <a:endParaRPr lang="en-US" sz="1600" dirty="0"/>
          </a:p>
          <a:p>
            <a:pPr marL="101600" indent="0">
              <a:buNone/>
            </a:pP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double[]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double[10];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F0B-3766-415D-8919-5BE23F4DE8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98140-A56E-41E6-BA7E-E59CCC97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537988"/>
            <a:ext cx="42862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AB53-8CE5-4C14-9015-26C47B95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Array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3B978B-66DC-4839-8D18-DAE865F87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When processing array elements, we often use either </a:t>
            </a:r>
            <a:r>
              <a:rPr lang="en-US" b="1" dirty="0"/>
              <a:t>for</a:t>
            </a:r>
            <a:r>
              <a:rPr lang="en-US" dirty="0"/>
              <a:t> loop or </a:t>
            </a:r>
            <a:r>
              <a:rPr lang="en-US" b="1" dirty="0"/>
              <a:t>foreach</a:t>
            </a:r>
            <a:r>
              <a:rPr lang="en-US" dirty="0"/>
              <a:t> loop because all of the elements in an array are of the same type and the size of the array is known.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9EB37-C988-48AA-81C4-D6812749F0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886905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643</Words>
  <Application>Microsoft Office PowerPoint</Application>
  <PresentationFormat>On-screen Show (16:9)</PresentationFormat>
  <Paragraphs>123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Courier New</vt:lpstr>
      <vt:lpstr>Arial</vt:lpstr>
      <vt:lpstr>Roboto Condensed Light</vt:lpstr>
      <vt:lpstr>Arvo</vt:lpstr>
      <vt:lpstr>Roboto Condensed</vt:lpstr>
      <vt:lpstr>Salerio template</vt:lpstr>
      <vt:lpstr>Java – Logic Day 03</vt:lpstr>
      <vt:lpstr>Day 03</vt:lpstr>
      <vt:lpstr>Goal Material</vt:lpstr>
      <vt:lpstr>Day 03</vt:lpstr>
      <vt:lpstr>PowerPoint Presentation</vt:lpstr>
      <vt:lpstr>Declaring Array</vt:lpstr>
      <vt:lpstr>Creating Array</vt:lpstr>
      <vt:lpstr>Array Example</vt:lpstr>
      <vt:lpstr>Processing Array</vt:lpstr>
      <vt:lpstr>Day 03</vt:lpstr>
      <vt:lpstr>Array 1 Dimention</vt:lpstr>
      <vt:lpstr>Read Element Array</vt:lpstr>
      <vt:lpstr>Day 03</vt:lpstr>
      <vt:lpstr>Array 2 Dimention</vt:lpstr>
      <vt:lpstr>Change Value Element Array</vt:lpstr>
      <vt:lpstr>Read Element Array</vt:lpstr>
      <vt:lpstr>Day 03</vt:lpstr>
      <vt:lpstr>Study Case – Logic 03</vt:lpstr>
      <vt:lpstr>Study Case – Logic 03</vt:lpstr>
      <vt:lpstr>Study Case – Logic 03</vt:lpstr>
      <vt:lpstr>Study Case – Logic 03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.Net 5.2.x</dc:title>
  <dc:creator>Atur Aritonang</dc:creator>
  <cp:lastModifiedBy>Ahmad Roni Purwanto</cp:lastModifiedBy>
  <cp:revision>412</cp:revision>
  <dcterms:modified xsi:type="dcterms:W3CDTF">2019-02-22T11:17:02Z</dcterms:modified>
</cp:coreProperties>
</file>