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285" r:id="rId3"/>
    <p:sldId id="309" r:id="rId4"/>
    <p:sldId id="311" r:id="rId5"/>
    <p:sldId id="314" r:id="rId6"/>
    <p:sldId id="315" r:id="rId7"/>
    <p:sldId id="313" r:id="rId8"/>
    <p:sldId id="312" r:id="rId9"/>
    <p:sldId id="310" r:id="rId10"/>
    <p:sldId id="316" r:id="rId11"/>
    <p:sldId id="317" r:id="rId12"/>
    <p:sldId id="318" r:id="rId13"/>
    <p:sldId id="319" r:id="rId14"/>
    <p:sldId id="320" r:id="rId15"/>
    <p:sldId id="321" r:id="rId16"/>
    <p:sldId id="322" r:id="rId17"/>
    <p:sldId id="323" r:id="rId18"/>
    <p:sldId id="325" r:id="rId19"/>
    <p:sldId id="326" r:id="rId20"/>
    <p:sldId id="327" r:id="rId21"/>
    <p:sldId id="328" r:id="rId22"/>
    <p:sldId id="329" r:id="rId23"/>
    <p:sldId id="330" r:id="rId24"/>
    <p:sldId id="331" r:id="rId25"/>
    <p:sldId id="298" r:id="rId26"/>
    <p:sldId id="332" r:id="rId27"/>
    <p:sldId id="333" r:id="rId28"/>
    <p:sldId id="334" r:id="rId29"/>
    <p:sldId id="335" r:id="rId30"/>
    <p:sldId id="324" r:id="rId31"/>
    <p:sldId id="337" r:id="rId32"/>
    <p:sldId id="336" r:id="rId33"/>
  </p:sldIdLst>
  <p:sldSz cx="9144000" cy="5143500" type="screen16x9"/>
  <p:notesSz cx="6858000" cy="9144000"/>
  <p:embeddedFontLst>
    <p:embeddedFont>
      <p:font typeface="Arvo" panose="020B0604020202020204" charset="0"/>
      <p:regular r:id="rId35"/>
      <p:bold r:id="rId36"/>
      <p:italic r:id="rId37"/>
      <p:boldItalic r:id="rId38"/>
    </p:embeddedFont>
    <p:embeddedFont>
      <p:font typeface="Roboto Condensed" panose="020B0604020202020204" charset="0"/>
      <p:regular r:id="rId39"/>
      <p:bold r:id="rId40"/>
      <p:italic r:id="rId41"/>
      <p:boldItalic r:id="rId42"/>
    </p:embeddedFont>
    <p:embeddedFont>
      <p:font typeface="Roboto Condensed Light"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02</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544F267D-8243-42AA-A20F-25E3F8A63826}"/>
              </a:ext>
            </a:extLst>
          </p:cNvPr>
          <p:cNvPicPr>
            <a:picLocks noChangeAspect="1"/>
          </p:cNvPicPr>
          <p:nvPr/>
        </p:nvPicPr>
        <p:blipFill>
          <a:blip r:embed="rId2"/>
          <a:stretch>
            <a:fillRect/>
          </a:stretch>
        </p:blipFill>
        <p:spPr>
          <a:xfrm>
            <a:off x="814275" y="1335614"/>
            <a:ext cx="4689022" cy="3616486"/>
          </a:xfrm>
          <a:prstGeom prst="rect">
            <a:avLst/>
          </a:prstGeom>
        </p:spPr>
      </p:pic>
    </p:spTree>
    <p:extLst>
      <p:ext uri="{BB962C8B-B14F-4D97-AF65-F5344CB8AC3E}">
        <p14:creationId xmlns:p14="http://schemas.microsoft.com/office/powerpoint/2010/main" val="36007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23DC805C-1A0C-4877-B7D0-D1770746B9B5}"/>
              </a:ext>
            </a:extLst>
          </p:cNvPr>
          <p:cNvPicPr>
            <a:picLocks noChangeAspect="1"/>
          </p:cNvPicPr>
          <p:nvPr/>
        </p:nvPicPr>
        <p:blipFill>
          <a:blip r:embed="rId2"/>
          <a:stretch>
            <a:fillRect/>
          </a:stretch>
        </p:blipFill>
        <p:spPr>
          <a:xfrm>
            <a:off x="814275" y="1335616"/>
            <a:ext cx="5384135" cy="3415309"/>
          </a:xfrm>
          <a:prstGeom prst="rect">
            <a:avLst/>
          </a:prstGeom>
        </p:spPr>
      </p:pic>
    </p:spTree>
    <p:extLst>
      <p:ext uri="{BB962C8B-B14F-4D97-AF65-F5344CB8AC3E}">
        <p14:creationId xmlns:p14="http://schemas.microsoft.com/office/powerpoint/2010/main" val="353725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void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a:t>void</a:t>
            </a:r>
            <a:r>
              <a:rPr lang="en-US" sz="1600" dirty="0"/>
              <a:t> − non return type.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1998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66168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Non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void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void</a:t>
            </a:r>
            <a:r>
              <a:rPr lang="en-US" sz="1600" dirty="0"/>
              <a:t> − non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27635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CE7-A07A-44EE-8E34-46D1297E76A7}"/>
              </a:ext>
            </a:extLst>
          </p:cNvPr>
          <p:cNvSpPr>
            <a:spLocks noGrp="1"/>
          </p:cNvSpPr>
          <p:nvPr>
            <p:ph type="title"/>
          </p:nvPr>
        </p:nvSpPr>
        <p:spPr/>
        <p:txBody>
          <a:bodyPr/>
          <a:lstStyle/>
          <a:p>
            <a:r>
              <a:rPr lang="en-US" dirty="0"/>
              <a:t>Java – Example Method Non Return Type</a:t>
            </a:r>
            <a:endParaRPr lang="en-ID" dirty="0"/>
          </a:p>
        </p:txBody>
      </p:sp>
      <p:sp>
        <p:nvSpPr>
          <p:cNvPr id="4" name="Slide Number Placeholder 3">
            <a:extLst>
              <a:ext uri="{FF2B5EF4-FFF2-40B4-BE49-F238E27FC236}">
                <a16:creationId xmlns:a16="http://schemas.microsoft.com/office/drawing/2014/main" id="{A57978E0-C539-4274-8947-109A99F9F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899DBEB9-8508-4388-A844-B14B8B34E0CC}"/>
              </a:ext>
            </a:extLst>
          </p:cNvPr>
          <p:cNvPicPr>
            <a:picLocks noChangeAspect="1"/>
          </p:cNvPicPr>
          <p:nvPr/>
        </p:nvPicPr>
        <p:blipFill>
          <a:blip r:embed="rId2"/>
          <a:stretch>
            <a:fillRect/>
          </a:stretch>
        </p:blipFill>
        <p:spPr>
          <a:xfrm>
            <a:off x="814274" y="1335616"/>
            <a:ext cx="5976997" cy="3616484"/>
          </a:xfrm>
          <a:prstGeom prst="rect">
            <a:avLst/>
          </a:prstGeom>
        </p:spPr>
      </p:pic>
    </p:spTree>
    <p:extLst>
      <p:ext uri="{BB962C8B-B14F-4D97-AF65-F5344CB8AC3E}">
        <p14:creationId xmlns:p14="http://schemas.microsoft.com/office/powerpoint/2010/main" val="329633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EA33-4539-4504-8001-95025B2435A3}"/>
              </a:ext>
            </a:extLst>
          </p:cNvPr>
          <p:cNvSpPr>
            <a:spLocks noGrp="1"/>
          </p:cNvSpPr>
          <p:nvPr>
            <p:ph type="title"/>
          </p:nvPr>
        </p:nvSpPr>
        <p:spPr/>
        <p:txBody>
          <a:bodyPr/>
          <a:lstStyle/>
          <a:p>
            <a:r>
              <a:rPr lang="en-US" dirty="0"/>
              <a:t>Java – Calling Method Non Return Type</a:t>
            </a:r>
            <a:endParaRPr lang="en-ID" dirty="0"/>
          </a:p>
        </p:txBody>
      </p:sp>
      <p:sp>
        <p:nvSpPr>
          <p:cNvPr id="4" name="Slide Number Placeholder 3">
            <a:extLst>
              <a:ext uri="{FF2B5EF4-FFF2-40B4-BE49-F238E27FC236}">
                <a16:creationId xmlns:a16="http://schemas.microsoft.com/office/drawing/2014/main" id="{FD366B3D-9B03-4671-80A5-A9A82975D0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40239F5B-C782-486E-879D-A62A81A44298}"/>
              </a:ext>
            </a:extLst>
          </p:cNvPr>
          <p:cNvPicPr>
            <a:picLocks noChangeAspect="1"/>
          </p:cNvPicPr>
          <p:nvPr/>
        </p:nvPicPr>
        <p:blipFill>
          <a:blip r:embed="rId2"/>
          <a:stretch>
            <a:fillRect/>
          </a:stretch>
        </p:blipFill>
        <p:spPr>
          <a:xfrm>
            <a:off x="814275" y="1337799"/>
            <a:ext cx="6296668" cy="3298702"/>
          </a:xfrm>
          <a:prstGeom prst="rect">
            <a:avLst/>
          </a:prstGeom>
        </p:spPr>
      </p:pic>
    </p:spTree>
    <p:extLst>
      <p:ext uri="{BB962C8B-B14F-4D97-AF65-F5344CB8AC3E}">
        <p14:creationId xmlns:p14="http://schemas.microsoft.com/office/powerpoint/2010/main" val="66765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If – Else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61854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DB9E9-E58D-4A41-BD39-D806EBE2232F}"/>
              </a:ext>
            </a:extLst>
          </p:cNvPr>
          <p:cNvSpPr>
            <a:spLocks noGrp="1"/>
          </p:cNvSpPr>
          <p:nvPr>
            <p:ph type="title"/>
          </p:nvPr>
        </p:nvSpPr>
        <p:spPr/>
        <p:txBody>
          <a:bodyPr/>
          <a:lstStyle/>
          <a:p>
            <a:r>
              <a:rPr lang="en-US" dirty="0"/>
              <a:t>Java – Decision Making</a:t>
            </a:r>
            <a:endParaRPr lang="en-ID" dirty="0"/>
          </a:p>
        </p:txBody>
      </p:sp>
      <p:sp>
        <p:nvSpPr>
          <p:cNvPr id="6" name="Text Placeholder 5">
            <a:extLst>
              <a:ext uri="{FF2B5EF4-FFF2-40B4-BE49-F238E27FC236}">
                <a16:creationId xmlns:a16="http://schemas.microsoft.com/office/drawing/2014/main" id="{DD3651DE-A423-4451-9C88-3B860B4DD524}"/>
              </a:ext>
            </a:extLst>
          </p:cNvPr>
          <p:cNvSpPr>
            <a:spLocks noGrp="1"/>
          </p:cNvSpPr>
          <p:nvPr>
            <p:ph type="body" idx="1"/>
          </p:nvPr>
        </p:nvSpPr>
        <p:spPr>
          <a:xfrm>
            <a:off x="814275" y="1537988"/>
            <a:ext cx="3378300" cy="3319762"/>
          </a:xfrm>
        </p:spPr>
        <p:txBody>
          <a:bodyPr anchor="t"/>
          <a:lstStyle/>
          <a:p>
            <a:r>
              <a:rPr lang="en-US" sz="1800" dirty="0"/>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lang="en-ID" sz="1800" dirty="0"/>
          </a:p>
        </p:txBody>
      </p:sp>
      <p:sp>
        <p:nvSpPr>
          <p:cNvPr id="4" name="Slide Number Placeholder 3">
            <a:extLst>
              <a:ext uri="{FF2B5EF4-FFF2-40B4-BE49-F238E27FC236}">
                <a16:creationId xmlns:a16="http://schemas.microsoft.com/office/drawing/2014/main" id="{4D7A4857-FF2E-4414-9A2D-418C4D3D85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9" name="Picture 8">
            <a:extLst>
              <a:ext uri="{FF2B5EF4-FFF2-40B4-BE49-F238E27FC236}">
                <a16:creationId xmlns:a16="http://schemas.microsoft.com/office/drawing/2014/main" id="{BB033570-8E58-465D-9253-C48E0CF516B2}"/>
              </a:ext>
            </a:extLst>
          </p:cNvPr>
          <p:cNvPicPr>
            <a:picLocks noChangeAspect="1"/>
          </p:cNvPicPr>
          <p:nvPr/>
        </p:nvPicPr>
        <p:blipFill>
          <a:blip r:embed="rId2"/>
          <a:stretch>
            <a:fillRect/>
          </a:stretch>
        </p:blipFill>
        <p:spPr>
          <a:xfrm>
            <a:off x="4419600" y="1521950"/>
            <a:ext cx="2524125" cy="3228975"/>
          </a:xfrm>
          <a:prstGeom prst="rect">
            <a:avLst/>
          </a:prstGeom>
        </p:spPr>
      </p:pic>
    </p:spTree>
    <p:extLst>
      <p:ext uri="{BB962C8B-B14F-4D97-AF65-F5344CB8AC3E}">
        <p14:creationId xmlns:p14="http://schemas.microsoft.com/office/powerpoint/2010/main" val="150983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Statements will execute if the</a:t>
            </a:r>
          </a:p>
          <a:p>
            <a:pPr marL="101600" indent="0">
              <a:buNone/>
            </a:pPr>
            <a:r>
              <a:rPr lang="en-US" sz="1200" b="1" dirty="0">
                <a:latin typeface="Courier New" panose="02070309020205020404" pitchFamily="49" charset="0"/>
                <a:cs typeface="Courier New" panose="02070309020205020404" pitchFamily="49" charset="0"/>
              </a:rPr>
              <a:t>//Boolean expression is true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Boolean expression evaluates to true then the block of code inside the if statement will be executed. If not, the first set of code after the end of the if statement (after the closing curly brace)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D53C6DA9-57A6-4DE5-84F4-1033DB5BC565}"/>
              </a:ext>
            </a:extLst>
          </p:cNvPr>
          <p:cNvPicPr>
            <a:picLocks noChangeAspect="1"/>
          </p:cNvPicPr>
          <p:nvPr/>
        </p:nvPicPr>
        <p:blipFill>
          <a:blip r:embed="rId2"/>
          <a:stretch>
            <a:fillRect/>
          </a:stretch>
        </p:blipFill>
        <p:spPr>
          <a:xfrm>
            <a:off x="4800600" y="1537988"/>
            <a:ext cx="2419350" cy="3057525"/>
          </a:xfrm>
          <a:prstGeom prst="rect">
            <a:avLst/>
          </a:prstGeom>
        </p:spPr>
      </p:pic>
    </p:spTree>
    <p:extLst>
      <p:ext uri="{BB962C8B-B14F-4D97-AF65-F5344CB8AC3E}">
        <p14:creationId xmlns:p14="http://schemas.microsoft.com/office/powerpoint/2010/main" val="342106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id="{41B81661-C8E6-4453-918E-17A59AA60710}"/>
              </a:ext>
            </a:extLst>
          </p:cNvPr>
          <p:cNvPicPr>
            <a:picLocks noChangeAspect="1"/>
          </p:cNvPicPr>
          <p:nvPr/>
        </p:nvPicPr>
        <p:blipFill>
          <a:blip r:embed="rId2"/>
          <a:stretch>
            <a:fillRect/>
          </a:stretch>
        </p:blipFill>
        <p:spPr>
          <a:xfrm>
            <a:off x="814275" y="1335616"/>
            <a:ext cx="6362700" cy="3152775"/>
          </a:xfrm>
          <a:prstGeom prst="rect">
            <a:avLst/>
          </a:prstGeom>
        </p:spPr>
      </p:pic>
    </p:spTree>
    <p:extLst>
      <p:ext uri="{BB962C8B-B14F-4D97-AF65-F5344CB8AC3E}">
        <p14:creationId xmlns:p14="http://schemas.microsoft.com/office/powerpoint/2010/main" val="287500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If Else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a:xfrm>
            <a:off x="814275" y="1537988"/>
            <a:ext cx="3378300" cy="3098512"/>
          </a:xfrm>
        </p:spPr>
        <p:txBody>
          <a:bodyPr/>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true</a:t>
            </a:r>
          </a:p>
          <a:p>
            <a:pPr marL="101600" indent="0">
              <a:buNone/>
            </a:pPr>
            <a:r>
              <a:rPr lang="en-US" sz="1200" b="1" dirty="0">
                <a:latin typeface="Courier New" panose="02070309020205020404" pitchFamily="49" charset="0"/>
                <a:cs typeface="Courier New" panose="02070309020205020404" pitchFamily="49" charset="0"/>
              </a:rPr>
              <a:t>}else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is false</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If the </a:t>
            </a:r>
            <a:r>
              <a:rPr lang="en-US" sz="1600" dirty="0" err="1"/>
              <a:t>boolean</a:t>
            </a:r>
            <a:r>
              <a:rPr lang="en-US" sz="1600" dirty="0"/>
              <a:t> expression evaluates to true, then the if block of code will be executed, otherwise else block of code will be executed..</a:t>
            </a:r>
          </a:p>
          <a:p>
            <a:pPr marL="101600" indent="0">
              <a:buNone/>
            </a:pP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0BD305DA-0D13-479C-8B0C-12673784A865}"/>
              </a:ext>
            </a:extLst>
          </p:cNvPr>
          <p:cNvPicPr>
            <a:picLocks noChangeAspect="1"/>
          </p:cNvPicPr>
          <p:nvPr/>
        </p:nvPicPr>
        <p:blipFill>
          <a:blip r:embed="rId2"/>
          <a:stretch>
            <a:fillRect/>
          </a:stretch>
        </p:blipFill>
        <p:spPr>
          <a:xfrm>
            <a:off x="4572000" y="1537988"/>
            <a:ext cx="2390775" cy="3057525"/>
          </a:xfrm>
          <a:prstGeom prst="rect">
            <a:avLst/>
          </a:prstGeom>
        </p:spPr>
      </p:pic>
    </p:spTree>
    <p:extLst>
      <p:ext uri="{BB962C8B-B14F-4D97-AF65-F5344CB8AC3E}">
        <p14:creationId xmlns:p14="http://schemas.microsoft.com/office/powerpoint/2010/main" val="2345135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If Else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3" name="Picture 2">
            <a:extLst>
              <a:ext uri="{FF2B5EF4-FFF2-40B4-BE49-F238E27FC236}">
                <a16:creationId xmlns:a16="http://schemas.microsoft.com/office/drawing/2014/main" id="{71DC4889-907A-41B3-B35B-1EB179E4E804}"/>
              </a:ext>
            </a:extLst>
          </p:cNvPr>
          <p:cNvPicPr>
            <a:picLocks noChangeAspect="1"/>
          </p:cNvPicPr>
          <p:nvPr/>
        </p:nvPicPr>
        <p:blipFill>
          <a:blip r:embed="rId2"/>
          <a:stretch>
            <a:fillRect/>
          </a:stretch>
        </p:blipFill>
        <p:spPr>
          <a:xfrm>
            <a:off x="814275" y="1338948"/>
            <a:ext cx="6273635" cy="3411977"/>
          </a:xfrm>
          <a:prstGeom prst="rect">
            <a:avLst/>
          </a:prstGeom>
        </p:spPr>
      </p:pic>
    </p:spTree>
    <p:extLst>
      <p:ext uri="{BB962C8B-B14F-4D97-AF65-F5344CB8AC3E}">
        <p14:creationId xmlns:p14="http://schemas.microsoft.com/office/powerpoint/2010/main" val="382976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31C1-E803-4CF7-A4DE-776A41B1362B}"/>
              </a:ext>
            </a:extLst>
          </p:cNvPr>
          <p:cNvSpPr>
            <a:spLocks noGrp="1"/>
          </p:cNvSpPr>
          <p:nvPr>
            <p:ph type="title"/>
          </p:nvPr>
        </p:nvSpPr>
        <p:spPr/>
        <p:txBody>
          <a:bodyPr/>
          <a:lstStyle/>
          <a:p>
            <a:r>
              <a:rPr lang="en-US" dirty="0"/>
              <a:t>Java – Nested If Statement</a:t>
            </a:r>
            <a:endParaRPr lang="en-ID" dirty="0"/>
          </a:p>
        </p:txBody>
      </p:sp>
      <p:sp>
        <p:nvSpPr>
          <p:cNvPr id="3" name="Text Placeholder 2">
            <a:extLst>
              <a:ext uri="{FF2B5EF4-FFF2-40B4-BE49-F238E27FC236}">
                <a16:creationId xmlns:a16="http://schemas.microsoft.com/office/drawing/2014/main" id="{0078A5B4-04FE-45DB-BB1B-3A23AE47C49E}"/>
              </a:ext>
            </a:extLst>
          </p:cNvPr>
          <p:cNvSpPr>
            <a:spLocks noGrp="1"/>
          </p:cNvSpPr>
          <p:nvPr>
            <p:ph type="body" idx="1"/>
          </p:nvPr>
        </p:nvSpPr>
        <p:spPr/>
        <p:txBody>
          <a:bodyPr anchor="t"/>
          <a:lstStyle/>
          <a:p>
            <a:pPr marL="101600" indent="0">
              <a:buNone/>
            </a:pPr>
            <a:r>
              <a:rPr lang="en-US" sz="1200" b="1" dirty="0">
                <a:latin typeface="Courier New" panose="02070309020205020404" pitchFamily="49" charset="0"/>
                <a:cs typeface="Courier New" panose="02070309020205020404" pitchFamily="49" charset="0"/>
              </a:rPr>
              <a:t>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1)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1 is true</a:t>
            </a:r>
          </a:p>
          <a:p>
            <a:pPr marL="101600" indent="0">
              <a:buNone/>
            </a:pPr>
            <a:r>
              <a:rPr lang="en-US" sz="1200" b="1" dirty="0">
                <a:latin typeface="Courier New" panose="02070309020205020404" pitchFamily="49" charset="0"/>
                <a:cs typeface="Courier New" panose="02070309020205020404" pitchFamily="49" charset="0"/>
              </a:rPr>
              <a:t>   if(</a:t>
            </a:r>
            <a:r>
              <a:rPr lang="en-US" sz="1200" b="1" dirty="0" err="1">
                <a:latin typeface="Courier New" panose="02070309020205020404" pitchFamily="49" charset="0"/>
                <a:cs typeface="Courier New" panose="02070309020205020404" pitchFamily="49" charset="0"/>
              </a:rPr>
              <a:t>Boolean_expression</a:t>
            </a:r>
            <a:r>
              <a:rPr lang="en-US" sz="1200" b="1" dirty="0">
                <a:latin typeface="Courier New" panose="02070309020205020404" pitchFamily="49" charset="0"/>
                <a:cs typeface="Courier New" panose="02070309020205020404" pitchFamily="49" charset="0"/>
              </a:rPr>
              <a:t> 2) {</a:t>
            </a:r>
          </a:p>
          <a:p>
            <a:pPr marL="101600" indent="0">
              <a:buNone/>
            </a:pPr>
            <a:r>
              <a:rPr lang="en-US" sz="1200" b="1" dirty="0">
                <a:latin typeface="Courier New" panose="02070309020205020404" pitchFamily="49" charset="0"/>
                <a:cs typeface="Courier New" panose="02070309020205020404" pitchFamily="49" charset="0"/>
              </a:rPr>
              <a:t>      // Executes when the Boolean expression 2 is true</a:t>
            </a:r>
          </a:p>
          <a:p>
            <a:pPr marL="101600" indent="0">
              <a:buNone/>
            </a:pPr>
            <a:r>
              <a:rPr lang="en-US" sz="1200" b="1" dirty="0">
                <a:latin typeface="Courier New" panose="02070309020205020404" pitchFamily="49" charset="0"/>
                <a:cs typeface="Courier New" panose="02070309020205020404" pitchFamily="49" charset="0"/>
              </a:rPr>
              <a:t>   }</a:t>
            </a:r>
          </a:p>
          <a:p>
            <a:pPr marL="101600" indent="0">
              <a:buNone/>
            </a:pPr>
            <a:r>
              <a:rPr lang="en-US" sz="1200" b="1" dirty="0">
                <a:latin typeface="Courier New" panose="02070309020205020404" pitchFamily="49" charset="0"/>
                <a:cs typeface="Courier New" panose="02070309020205020404" pitchFamily="49" charset="0"/>
              </a:rPr>
              <a:t>}</a:t>
            </a:r>
          </a:p>
          <a:p>
            <a:pPr marL="101600" indent="0">
              <a:buNone/>
            </a:pPr>
            <a:r>
              <a:rPr lang="en-US" sz="1600" dirty="0"/>
              <a:t>You can nest else if...else in the similar way as we have nested if statement.</a:t>
            </a:r>
            <a:endParaRPr lang="en-ID" sz="1600" dirty="0"/>
          </a:p>
        </p:txBody>
      </p:sp>
      <p:sp>
        <p:nvSpPr>
          <p:cNvPr id="5" name="Slide Number Placeholder 4">
            <a:extLst>
              <a:ext uri="{FF2B5EF4-FFF2-40B4-BE49-F238E27FC236}">
                <a16:creationId xmlns:a16="http://schemas.microsoft.com/office/drawing/2014/main" id="{6C098A72-86FE-482F-98DE-3C91536C45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383681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268F22-E852-4F3C-8AA0-1F046307EF71}"/>
              </a:ext>
            </a:extLst>
          </p:cNvPr>
          <p:cNvSpPr>
            <a:spLocks noGrp="1"/>
          </p:cNvSpPr>
          <p:nvPr>
            <p:ph type="title"/>
          </p:nvPr>
        </p:nvSpPr>
        <p:spPr/>
        <p:txBody>
          <a:bodyPr/>
          <a:lstStyle/>
          <a:p>
            <a:r>
              <a:rPr lang="en-US" dirty="0"/>
              <a:t>Java – Nested If Statement Example</a:t>
            </a:r>
            <a:endParaRPr lang="en-ID" dirty="0"/>
          </a:p>
        </p:txBody>
      </p:sp>
      <p:sp>
        <p:nvSpPr>
          <p:cNvPr id="5" name="Slide Number Placeholder 4">
            <a:extLst>
              <a:ext uri="{FF2B5EF4-FFF2-40B4-BE49-F238E27FC236}">
                <a16:creationId xmlns:a16="http://schemas.microsoft.com/office/drawing/2014/main" id="{B27E490D-7DE2-4C8F-AD57-46120AFDC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3" name="Picture 2">
            <a:extLst>
              <a:ext uri="{FF2B5EF4-FFF2-40B4-BE49-F238E27FC236}">
                <a16:creationId xmlns:a16="http://schemas.microsoft.com/office/drawing/2014/main" id="{BC447AB1-731E-4357-9869-E8E8AA283F45}"/>
              </a:ext>
            </a:extLst>
          </p:cNvPr>
          <p:cNvPicPr>
            <a:picLocks noChangeAspect="1"/>
          </p:cNvPicPr>
          <p:nvPr/>
        </p:nvPicPr>
        <p:blipFill>
          <a:blip r:embed="rId2"/>
          <a:stretch>
            <a:fillRect/>
          </a:stretch>
        </p:blipFill>
        <p:spPr>
          <a:xfrm>
            <a:off x="814275" y="1341261"/>
            <a:ext cx="5662725" cy="3458492"/>
          </a:xfrm>
          <a:prstGeom prst="rect">
            <a:avLst/>
          </a:prstGeom>
        </p:spPr>
      </p:pic>
    </p:spTree>
    <p:extLst>
      <p:ext uri="{BB962C8B-B14F-4D97-AF65-F5344CB8AC3E}">
        <p14:creationId xmlns:p14="http://schemas.microsoft.com/office/powerpoint/2010/main" val="142356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Switch – Case </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4</a:t>
            </a:r>
            <a:endParaRPr sz="12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55393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561274-2EA8-42E5-8FA9-C4C8605525FD}"/>
              </a:ext>
            </a:extLst>
          </p:cNvPr>
          <p:cNvSpPr>
            <a:spLocks noGrp="1"/>
          </p:cNvSpPr>
          <p:nvPr>
            <p:ph type="title"/>
          </p:nvPr>
        </p:nvSpPr>
        <p:spPr/>
        <p:txBody>
          <a:bodyPr/>
          <a:lstStyle/>
          <a:p>
            <a:r>
              <a:rPr lang="en-US" dirty="0"/>
              <a:t>Java – Switch Case Syntax</a:t>
            </a:r>
            <a:endParaRPr lang="en-ID" dirty="0"/>
          </a:p>
        </p:txBody>
      </p:sp>
      <p:sp>
        <p:nvSpPr>
          <p:cNvPr id="6" name="Text Placeholder 5">
            <a:extLst>
              <a:ext uri="{FF2B5EF4-FFF2-40B4-BE49-F238E27FC236}">
                <a16:creationId xmlns:a16="http://schemas.microsoft.com/office/drawing/2014/main" id="{581B07B2-A3FF-4F4F-8743-DFDDF366F5C4}"/>
              </a:ext>
            </a:extLst>
          </p:cNvPr>
          <p:cNvSpPr>
            <a:spLocks noGrp="1"/>
          </p:cNvSpPr>
          <p:nvPr>
            <p:ph type="body" idx="1"/>
          </p:nvPr>
        </p:nvSpPr>
        <p:spPr/>
        <p:txBody>
          <a:bodyPr/>
          <a:lstStyle/>
          <a:p>
            <a:pPr marL="76200" indent="0">
              <a:buNone/>
            </a:pPr>
            <a:r>
              <a:rPr lang="en-US" sz="1400" b="1" dirty="0">
                <a:latin typeface="Courier New" panose="02070309020205020404" pitchFamily="49" charset="0"/>
                <a:cs typeface="Courier New" panose="02070309020205020404" pitchFamily="49" charset="0"/>
              </a:rPr>
              <a:t>switch(expression) {</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case value :</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      break; // optional</a:t>
            </a:r>
          </a:p>
          <a:p>
            <a:pPr marL="76200" indent="0">
              <a:buNone/>
            </a:pPr>
            <a:r>
              <a:rPr lang="en-US" sz="1400" b="1" dirty="0">
                <a:latin typeface="Courier New" panose="02070309020205020404" pitchFamily="49" charset="0"/>
                <a:cs typeface="Courier New" panose="02070309020205020404" pitchFamily="49" charset="0"/>
              </a:rPr>
              <a:t>   // You can have any number of case statements.</a:t>
            </a:r>
          </a:p>
          <a:p>
            <a:pPr marL="76200" indent="0">
              <a:buNone/>
            </a:pPr>
            <a:r>
              <a:rPr lang="en-US" sz="1400" b="1" dirty="0">
                <a:latin typeface="Courier New" panose="02070309020205020404" pitchFamily="49" charset="0"/>
                <a:cs typeface="Courier New" panose="02070309020205020404" pitchFamily="49" charset="0"/>
              </a:rPr>
              <a:t>   default : // Optional</a:t>
            </a:r>
          </a:p>
          <a:p>
            <a:pPr marL="76200" indent="0">
              <a:buNone/>
            </a:pPr>
            <a:r>
              <a:rPr lang="en-US" sz="1400" b="1" dirty="0">
                <a:latin typeface="Courier New" panose="02070309020205020404" pitchFamily="49" charset="0"/>
                <a:cs typeface="Courier New" panose="02070309020205020404" pitchFamily="49" charset="0"/>
              </a:rPr>
              <a:t>      // Statements</a:t>
            </a:r>
          </a:p>
          <a:p>
            <a:pPr marL="76200" indent="0">
              <a:buNone/>
            </a:pPr>
            <a:r>
              <a:rPr lang="en-US" sz="1400" b="1" dirty="0">
                <a:latin typeface="Courier New" panose="02070309020205020404" pitchFamily="49" charset="0"/>
                <a:cs typeface="Courier New" panose="02070309020205020404" pitchFamily="49" charset="0"/>
              </a:rPr>
              <a:t>}</a:t>
            </a:r>
            <a:endParaRPr lang="en-ID"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775BEEE-5FB4-481B-AF6C-6E8286D557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419729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7B71-EE44-4196-8020-90F013F8E309}"/>
              </a:ext>
            </a:extLst>
          </p:cNvPr>
          <p:cNvSpPr>
            <a:spLocks noGrp="1"/>
          </p:cNvSpPr>
          <p:nvPr>
            <p:ph type="title"/>
          </p:nvPr>
        </p:nvSpPr>
        <p:spPr/>
        <p:txBody>
          <a:bodyPr/>
          <a:lstStyle/>
          <a:p>
            <a:r>
              <a:rPr lang="en-US" dirty="0"/>
              <a:t>Java – Switch Case Rule</a:t>
            </a:r>
            <a:endParaRPr lang="en-ID" dirty="0"/>
          </a:p>
        </p:txBody>
      </p:sp>
      <p:sp>
        <p:nvSpPr>
          <p:cNvPr id="5" name="Text Placeholder 4">
            <a:extLst>
              <a:ext uri="{FF2B5EF4-FFF2-40B4-BE49-F238E27FC236}">
                <a16:creationId xmlns:a16="http://schemas.microsoft.com/office/drawing/2014/main" id="{242978BE-91F2-4C0D-B172-188DE8065626}"/>
              </a:ext>
            </a:extLst>
          </p:cNvPr>
          <p:cNvSpPr>
            <a:spLocks noGrp="1"/>
          </p:cNvSpPr>
          <p:nvPr>
            <p:ph type="body" idx="1"/>
          </p:nvPr>
        </p:nvSpPr>
        <p:spPr>
          <a:xfrm>
            <a:off x="814275" y="1334780"/>
            <a:ext cx="3378300" cy="3301720"/>
          </a:xfrm>
        </p:spPr>
        <p:txBody>
          <a:bodyPr/>
          <a:lstStyle/>
          <a:p>
            <a:r>
              <a:rPr lang="en-US" sz="1300" dirty="0"/>
              <a:t>The variable used in a switch statement can only be integers, </a:t>
            </a:r>
            <a:r>
              <a:rPr lang="en-US" sz="1300" dirty="0" err="1"/>
              <a:t>convertable</a:t>
            </a:r>
            <a:r>
              <a:rPr lang="en-US" sz="1300" dirty="0"/>
              <a:t> integers (byte, short, char), strings and </a:t>
            </a:r>
            <a:r>
              <a:rPr lang="en-US" sz="1300" dirty="0" err="1"/>
              <a:t>enums</a:t>
            </a:r>
            <a:r>
              <a:rPr lang="en-US" sz="1300" dirty="0"/>
              <a:t>.</a:t>
            </a:r>
          </a:p>
          <a:p>
            <a:r>
              <a:rPr lang="en-US" sz="1300" dirty="0"/>
              <a:t>You can have any number of case statements within a switch. Each case is followed by the value to be compared to and a colon.</a:t>
            </a:r>
          </a:p>
          <a:p>
            <a:r>
              <a:rPr lang="en-US" sz="1300" dirty="0"/>
              <a:t>The value for a case must be the same data type as the variable in the switch and it must be a constant or a literal.</a:t>
            </a:r>
          </a:p>
          <a:p>
            <a:r>
              <a:rPr lang="en-US" sz="1300" dirty="0"/>
              <a:t>When the variable being switched on is equal to a case, the statements following that case will execute until a break statement is reached.</a:t>
            </a:r>
            <a:endParaRPr lang="en-ID" sz="1300" dirty="0"/>
          </a:p>
        </p:txBody>
      </p:sp>
      <p:sp>
        <p:nvSpPr>
          <p:cNvPr id="6" name="Text Placeholder 5">
            <a:extLst>
              <a:ext uri="{FF2B5EF4-FFF2-40B4-BE49-F238E27FC236}">
                <a16:creationId xmlns:a16="http://schemas.microsoft.com/office/drawing/2014/main" id="{7C2EAF76-2788-4812-9D0C-C66D3CD7B0DA}"/>
              </a:ext>
            </a:extLst>
          </p:cNvPr>
          <p:cNvSpPr>
            <a:spLocks noGrp="1"/>
          </p:cNvSpPr>
          <p:nvPr>
            <p:ph type="body" idx="2"/>
          </p:nvPr>
        </p:nvSpPr>
        <p:spPr>
          <a:xfrm>
            <a:off x="4396123" y="1334780"/>
            <a:ext cx="3378300" cy="3301720"/>
          </a:xfrm>
        </p:spPr>
        <p:txBody>
          <a:bodyPr/>
          <a:lstStyle/>
          <a:p>
            <a:r>
              <a:rPr lang="en-US" sz="1300" dirty="0"/>
              <a:t>When a break statement is reached, the switch terminates, and the flow of control jumps to the next line following the switch statement.</a:t>
            </a:r>
          </a:p>
          <a:p>
            <a:r>
              <a:rPr lang="en-US" sz="1300" dirty="0"/>
              <a:t>Not every case needs to contain a break. If no break appears, the flow of control will fall through to subsequent cases until a break is reached.</a:t>
            </a:r>
          </a:p>
          <a:p>
            <a:r>
              <a:rPr lang="en-US" sz="1300" dirty="0"/>
              <a:t>A switch statement can have an optional default case, which must appear at the end of the switch. The default case can be used for performing a task when none of the cases is true. No break is needed in the default case.</a:t>
            </a:r>
            <a:endParaRPr lang="en-ID" sz="1300" dirty="0"/>
          </a:p>
        </p:txBody>
      </p:sp>
      <p:sp>
        <p:nvSpPr>
          <p:cNvPr id="4" name="Slide Number Placeholder 3">
            <a:extLst>
              <a:ext uri="{FF2B5EF4-FFF2-40B4-BE49-F238E27FC236}">
                <a16:creationId xmlns:a16="http://schemas.microsoft.com/office/drawing/2014/main" id="{3B8694D5-6563-415C-9C82-C26CFEBBC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71958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C91AE-3D81-497E-B062-3A30BA7FBF34}"/>
              </a:ext>
            </a:extLst>
          </p:cNvPr>
          <p:cNvSpPr>
            <a:spLocks noGrp="1"/>
          </p:cNvSpPr>
          <p:nvPr>
            <p:ph type="title"/>
          </p:nvPr>
        </p:nvSpPr>
        <p:spPr/>
        <p:txBody>
          <a:bodyPr/>
          <a:lstStyle/>
          <a:p>
            <a:r>
              <a:rPr lang="en-US" dirty="0"/>
              <a:t>Java – Switch Case Diagram</a:t>
            </a:r>
            <a:endParaRPr lang="en-ID" dirty="0"/>
          </a:p>
        </p:txBody>
      </p:sp>
      <p:sp>
        <p:nvSpPr>
          <p:cNvPr id="5" name="Slide Number Placeholder 4">
            <a:extLst>
              <a:ext uri="{FF2B5EF4-FFF2-40B4-BE49-F238E27FC236}">
                <a16:creationId xmlns:a16="http://schemas.microsoft.com/office/drawing/2014/main" id="{36F99CBC-8681-4AF6-8C80-06E6C20BB5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7" name="Picture 6">
            <a:extLst>
              <a:ext uri="{FF2B5EF4-FFF2-40B4-BE49-F238E27FC236}">
                <a16:creationId xmlns:a16="http://schemas.microsoft.com/office/drawing/2014/main" id="{6CCF6859-1F3B-437B-A987-FE82EE24C692}"/>
              </a:ext>
            </a:extLst>
          </p:cNvPr>
          <p:cNvPicPr>
            <a:picLocks noChangeAspect="1"/>
          </p:cNvPicPr>
          <p:nvPr/>
        </p:nvPicPr>
        <p:blipFill>
          <a:blip r:embed="rId2"/>
          <a:stretch>
            <a:fillRect/>
          </a:stretch>
        </p:blipFill>
        <p:spPr>
          <a:xfrm>
            <a:off x="814275" y="1352550"/>
            <a:ext cx="2538525" cy="3404313"/>
          </a:xfrm>
          <a:prstGeom prst="rect">
            <a:avLst/>
          </a:prstGeom>
        </p:spPr>
      </p:pic>
    </p:spTree>
    <p:extLst>
      <p:ext uri="{BB962C8B-B14F-4D97-AF65-F5344CB8AC3E}">
        <p14:creationId xmlns:p14="http://schemas.microsoft.com/office/powerpoint/2010/main" val="669556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A1E3-E22A-459B-9FE0-2B9C53DA95CE}"/>
              </a:ext>
            </a:extLst>
          </p:cNvPr>
          <p:cNvSpPr>
            <a:spLocks noGrp="1"/>
          </p:cNvSpPr>
          <p:nvPr>
            <p:ph type="title"/>
          </p:nvPr>
        </p:nvSpPr>
        <p:spPr/>
        <p:txBody>
          <a:bodyPr/>
          <a:lstStyle/>
          <a:p>
            <a:r>
              <a:rPr lang="en-US" dirty="0"/>
              <a:t>Java – </a:t>
            </a:r>
            <a:r>
              <a:rPr lang="en-US" dirty="0" err="1"/>
              <a:t>Swith</a:t>
            </a:r>
            <a:r>
              <a:rPr lang="en-US" dirty="0"/>
              <a:t> Case Example</a:t>
            </a:r>
            <a:endParaRPr lang="en-ID" dirty="0"/>
          </a:p>
        </p:txBody>
      </p:sp>
      <p:sp>
        <p:nvSpPr>
          <p:cNvPr id="3" name="Slide Number Placeholder 2">
            <a:extLst>
              <a:ext uri="{FF2B5EF4-FFF2-40B4-BE49-F238E27FC236}">
                <a16:creationId xmlns:a16="http://schemas.microsoft.com/office/drawing/2014/main" id="{EA4D9CF5-D6F7-42DF-A67F-E3DDF42E2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4" name="Picture 3">
            <a:extLst>
              <a:ext uri="{FF2B5EF4-FFF2-40B4-BE49-F238E27FC236}">
                <a16:creationId xmlns:a16="http://schemas.microsoft.com/office/drawing/2014/main" id="{47F6B31B-B3B1-433C-B386-E337E5BC41A7}"/>
              </a:ext>
            </a:extLst>
          </p:cNvPr>
          <p:cNvPicPr>
            <a:picLocks noChangeAspect="1"/>
          </p:cNvPicPr>
          <p:nvPr/>
        </p:nvPicPr>
        <p:blipFill>
          <a:blip r:embed="rId2"/>
          <a:stretch>
            <a:fillRect/>
          </a:stretch>
        </p:blipFill>
        <p:spPr>
          <a:xfrm>
            <a:off x="814275" y="1331411"/>
            <a:ext cx="4495800" cy="3620689"/>
          </a:xfrm>
          <a:prstGeom prst="rect">
            <a:avLst/>
          </a:prstGeom>
        </p:spPr>
      </p:pic>
    </p:spTree>
    <p:extLst>
      <p:ext uri="{BB962C8B-B14F-4D97-AF65-F5344CB8AC3E}">
        <p14:creationId xmlns:p14="http://schemas.microsoft.com/office/powerpoint/2010/main" val="380159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B9A7EE-3BFC-49BF-A813-74990EA47AEE}"/>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722CCEF0-4001-4F9B-95C9-9A8C584F045E}"/>
              </a:ext>
            </a:extLst>
          </p:cNvPr>
          <p:cNvSpPr>
            <a:spLocks noGrp="1"/>
          </p:cNvSpPr>
          <p:nvPr>
            <p:ph type="body" idx="1"/>
          </p:nvPr>
        </p:nvSpPr>
        <p:spPr/>
        <p:txBody>
          <a:bodyPr anchor="t"/>
          <a:lstStyle/>
          <a:p>
            <a:r>
              <a:rPr lang="en-US" dirty="0"/>
              <a:t>Method</a:t>
            </a:r>
          </a:p>
          <a:p>
            <a:r>
              <a:rPr lang="en-US" dirty="0"/>
              <a:t>Nested If – Else</a:t>
            </a:r>
          </a:p>
          <a:p>
            <a:r>
              <a:rPr lang="en-US" dirty="0"/>
              <a:t>Switch – Case</a:t>
            </a:r>
          </a:p>
          <a:p>
            <a:r>
              <a:rPr lang="en-US" dirty="0"/>
              <a:t>Study Case – Logic 02</a:t>
            </a:r>
            <a:endParaRPr lang="en-ID" dirty="0"/>
          </a:p>
        </p:txBody>
      </p:sp>
      <p:sp>
        <p:nvSpPr>
          <p:cNvPr id="4" name="Slide Number Placeholder 3">
            <a:extLst>
              <a:ext uri="{FF2B5EF4-FFF2-40B4-BE49-F238E27FC236}">
                <a16:creationId xmlns:a16="http://schemas.microsoft.com/office/drawing/2014/main" id="{4D81FD94-F52F-4F64-8B3E-076246EC89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84643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 – Logic 02</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09063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02</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Java Method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1232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FF2409-032B-4E45-AD57-B1D1B5FED650}"/>
              </a:ext>
            </a:extLst>
          </p:cNvPr>
          <p:cNvSpPr>
            <a:spLocks noGrp="1"/>
          </p:cNvSpPr>
          <p:nvPr>
            <p:ph type="body" idx="1"/>
          </p:nvPr>
        </p:nvSpPr>
        <p:spPr/>
        <p:txBody>
          <a:bodyPr/>
          <a:lstStyle/>
          <a:p>
            <a:pPr marL="38100" indent="0">
              <a:buNone/>
            </a:pPr>
            <a:r>
              <a:rPr lang="en-US" sz="2800" dirty="0"/>
              <a:t>A method is basically </a:t>
            </a:r>
            <a:r>
              <a:rPr lang="en-US" sz="2800" b="1" dirty="0"/>
              <a:t>a behavior</a:t>
            </a:r>
            <a:r>
              <a:rPr lang="en-US" sz="2800" dirty="0"/>
              <a:t>. A class can contain </a:t>
            </a:r>
            <a:r>
              <a:rPr lang="en-US" sz="2800" b="1" dirty="0"/>
              <a:t>many methods</a:t>
            </a:r>
            <a:r>
              <a:rPr lang="en-US" sz="2800" dirty="0"/>
              <a:t>. It is in methods </a:t>
            </a:r>
            <a:r>
              <a:rPr lang="en-US" sz="2800" b="1" dirty="0"/>
              <a:t>where the logics are written</a:t>
            </a:r>
            <a:r>
              <a:rPr lang="en-US" sz="2800" dirty="0"/>
              <a:t>, data is manipulated and all the actions are executed.</a:t>
            </a:r>
            <a:endParaRPr lang="en-ID" sz="2800" dirty="0"/>
          </a:p>
        </p:txBody>
      </p:sp>
      <p:sp>
        <p:nvSpPr>
          <p:cNvPr id="4" name="Slide Number Placeholder 3">
            <a:extLst>
              <a:ext uri="{FF2B5EF4-FFF2-40B4-BE49-F238E27FC236}">
                <a16:creationId xmlns:a16="http://schemas.microsoft.com/office/drawing/2014/main" id="{7A3F8AA4-8D84-4E2D-8D28-6926F7C1B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0714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061B9-9D23-44BF-AAF7-E859E21FFB9F}"/>
              </a:ext>
            </a:extLst>
          </p:cNvPr>
          <p:cNvSpPr>
            <a:spLocks noGrp="1"/>
          </p:cNvSpPr>
          <p:nvPr>
            <p:ph type="title"/>
          </p:nvPr>
        </p:nvSpPr>
        <p:spPr/>
        <p:txBody>
          <a:bodyPr/>
          <a:lstStyle/>
          <a:p>
            <a:r>
              <a:rPr lang="en-US" dirty="0"/>
              <a:t>Java – Kind of Method</a:t>
            </a:r>
            <a:endParaRPr lang="en-ID" dirty="0"/>
          </a:p>
        </p:txBody>
      </p:sp>
      <p:sp>
        <p:nvSpPr>
          <p:cNvPr id="5" name="Text Placeholder 4">
            <a:extLst>
              <a:ext uri="{FF2B5EF4-FFF2-40B4-BE49-F238E27FC236}">
                <a16:creationId xmlns:a16="http://schemas.microsoft.com/office/drawing/2014/main" id="{BB919C7A-3D27-46CF-993B-AD8558CBAA01}"/>
              </a:ext>
            </a:extLst>
          </p:cNvPr>
          <p:cNvSpPr>
            <a:spLocks noGrp="1"/>
          </p:cNvSpPr>
          <p:nvPr>
            <p:ph type="body" idx="1"/>
          </p:nvPr>
        </p:nvSpPr>
        <p:spPr/>
        <p:txBody>
          <a:bodyPr anchor="t"/>
          <a:lstStyle/>
          <a:p>
            <a:r>
              <a:rPr lang="en-US" dirty="0"/>
              <a:t>Method with return value – using </a:t>
            </a:r>
            <a:r>
              <a:rPr lang="en-US" b="1" dirty="0"/>
              <a:t>data type</a:t>
            </a:r>
          </a:p>
          <a:p>
            <a:r>
              <a:rPr lang="en-US" dirty="0"/>
              <a:t>Method non return value – using </a:t>
            </a:r>
            <a:r>
              <a:rPr lang="en-US" b="1" dirty="0"/>
              <a:t>void</a:t>
            </a:r>
            <a:endParaRPr lang="en-ID" b="1" dirty="0"/>
          </a:p>
        </p:txBody>
      </p:sp>
      <p:sp>
        <p:nvSpPr>
          <p:cNvPr id="3" name="Slide Number Placeholder 2">
            <a:extLst>
              <a:ext uri="{FF2B5EF4-FFF2-40B4-BE49-F238E27FC236}">
                <a16:creationId xmlns:a16="http://schemas.microsoft.com/office/drawing/2014/main" id="{2E70EF32-CDEA-41C3-83C3-1F2AB551A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15191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modifier </a:t>
            </a:r>
            <a:r>
              <a:rPr lang="en-US" sz="1600" b="1" dirty="0" err="1">
                <a:latin typeface="Courier New" panose="02070309020205020404" pitchFamily="49" charset="0"/>
                <a:cs typeface="Courier New" panose="02070309020205020404" pitchFamily="49" charset="0"/>
              </a:rPr>
              <a:t>returnType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nameOfMethod</a:t>
            </a:r>
            <a:r>
              <a:rPr lang="en-US" sz="1600" b="1" dirty="0">
                <a:latin typeface="Courier New" panose="02070309020205020404" pitchFamily="49" charset="0"/>
                <a:cs typeface="Courier New" panose="02070309020205020404" pitchFamily="49" charset="0"/>
              </a:rPr>
              <a:t> (Parameter List) {</a:t>
            </a:r>
          </a:p>
          <a:p>
            <a:pPr marL="76200" indent="0">
              <a:buNone/>
            </a:pPr>
            <a:r>
              <a:rPr lang="en-US" sz="1600" b="1" dirty="0">
                <a:latin typeface="Courier New" panose="02070309020205020404" pitchFamily="49" charset="0"/>
                <a:cs typeface="Courier New" panose="02070309020205020404" pitchFamily="49" charset="0"/>
              </a:rPr>
              <a:t>// method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modifier</a:t>
            </a:r>
            <a:r>
              <a:rPr lang="en-US" sz="1600" dirty="0"/>
              <a:t> − It defines the access type of the method and it is optional to use.</a:t>
            </a:r>
          </a:p>
          <a:p>
            <a:r>
              <a:rPr lang="en-US" sz="1600" b="1" dirty="0" err="1"/>
              <a:t>returnType</a:t>
            </a:r>
            <a:r>
              <a:rPr lang="en-US" sz="1600" dirty="0"/>
              <a:t> − Method may return a value.</a:t>
            </a:r>
          </a:p>
          <a:p>
            <a:r>
              <a:rPr lang="en-US" sz="1600" b="1" dirty="0" err="1"/>
              <a:t>nameOfMethod</a:t>
            </a:r>
            <a:r>
              <a:rPr lang="en-US" sz="1600" dirty="0"/>
              <a:t> − This is the method name. The method signature consists of the method name and the parameter list.</a:t>
            </a:r>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1978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5E79-CB5A-4DDA-BDAD-B4C5753F908A}"/>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9E03AA5B-A8D1-4C51-98D9-BB63CAF9412E}"/>
              </a:ext>
            </a:extLst>
          </p:cNvPr>
          <p:cNvSpPr>
            <a:spLocks noGrp="1"/>
          </p:cNvSpPr>
          <p:nvPr>
            <p:ph type="body" idx="1"/>
          </p:nvPr>
        </p:nvSpPr>
        <p:spPr/>
        <p:txBody>
          <a:bodyPr anchor="t"/>
          <a:lstStyle/>
          <a:p>
            <a:r>
              <a:rPr lang="en-US" sz="1600" b="1" dirty="0"/>
              <a:t>Parameter List</a:t>
            </a:r>
            <a:r>
              <a:rPr lang="en-US" sz="1600" dirty="0"/>
              <a:t> − The list of parameters, it is the type, order, and number of parameters of a method. These are optional, method may contain zero parameters.</a:t>
            </a:r>
          </a:p>
          <a:p>
            <a:r>
              <a:rPr lang="en-US" sz="1600" b="1" dirty="0"/>
              <a:t>method body</a:t>
            </a:r>
            <a:r>
              <a:rPr lang="en-US" sz="1600" dirty="0"/>
              <a:t> − The method body defines what the method does with the statements</a:t>
            </a:r>
            <a:endParaRPr lang="en-ID" sz="1600" dirty="0"/>
          </a:p>
        </p:txBody>
      </p:sp>
      <p:sp>
        <p:nvSpPr>
          <p:cNvPr id="4" name="Slide Number Placeholder 3">
            <a:extLst>
              <a:ext uri="{FF2B5EF4-FFF2-40B4-BE49-F238E27FC236}">
                <a16:creationId xmlns:a16="http://schemas.microsoft.com/office/drawing/2014/main" id="{AE8E453E-B760-4DFE-9526-C87737E81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4537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78F-9B4E-45EC-8B7F-FE758273453F}"/>
              </a:ext>
            </a:extLst>
          </p:cNvPr>
          <p:cNvSpPr>
            <a:spLocks noGrp="1"/>
          </p:cNvSpPr>
          <p:nvPr>
            <p:ph type="title"/>
          </p:nvPr>
        </p:nvSpPr>
        <p:spPr/>
        <p:txBody>
          <a:bodyPr/>
          <a:lstStyle/>
          <a:p>
            <a:r>
              <a:rPr lang="en-US" dirty="0"/>
              <a:t>Java – Method Return Type</a:t>
            </a:r>
            <a:endParaRPr lang="en-ID" dirty="0"/>
          </a:p>
        </p:txBody>
      </p:sp>
      <p:sp>
        <p:nvSpPr>
          <p:cNvPr id="3" name="Text Placeholder 2">
            <a:extLst>
              <a:ext uri="{FF2B5EF4-FFF2-40B4-BE49-F238E27FC236}">
                <a16:creationId xmlns:a16="http://schemas.microsoft.com/office/drawing/2014/main" id="{76823BE3-C35B-4D00-B848-0169E69BE5E1}"/>
              </a:ext>
            </a:extLst>
          </p:cNvPr>
          <p:cNvSpPr>
            <a:spLocks noGrp="1"/>
          </p:cNvSpPr>
          <p:nvPr>
            <p:ph type="body" idx="1"/>
          </p:nvPr>
        </p:nvSpPr>
        <p:spPr/>
        <p:txBody>
          <a:bodyPr anchor="t"/>
          <a:lstStyle/>
          <a:p>
            <a:pPr marL="76200" indent="0">
              <a:buNone/>
            </a:pPr>
            <a:r>
              <a:rPr lang="en-US" sz="1600" b="1" dirty="0">
                <a:latin typeface="Courier New" panose="02070309020205020404" pitchFamily="49" charset="0"/>
                <a:cs typeface="Courier New" panose="02070309020205020404" pitchFamily="49" charset="0"/>
              </a:rPr>
              <a:t>public static int </a:t>
            </a:r>
            <a:r>
              <a:rPr lang="en-US" sz="1600" b="1" dirty="0" err="1">
                <a:latin typeface="Courier New" panose="02070309020205020404" pitchFamily="49" charset="0"/>
                <a:cs typeface="Courier New" panose="02070309020205020404" pitchFamily="49" charset="0"/>
              </a:rPr>
              <a:t>methodName</a:t>
            </a:r>
            <a:r>
              <a:rPr lang="en-US" sz="1600" b="1" dirty="0">
                <a:latin typeface="Courier New" panose="02070309020205020404" pitchFamily="49" charset="0"/>
                <a:cs typeface="Courier New" panose="02070309020205020404" pitchFamily="49" charset="0"/>
              </a:rPr>
              <a:t>(int a, int b) {</a:t>
            </a:r>
          </a:p>
          <a:p>
            <a:pPr marL="76200" indent="0">
              <a:buNone/>
            </a:pPr>
            <a:r>
              <a:rPr lang="en-US" sz="1600" b="1" dirty="0">
                <a:latin typeface="Courier New" panose="02070309020205020404" pitchFamily="49" charset="0"/>
                <a:cs typeface="Courier New" panose="02070309020205020404" pitchFamily="49" charset="0"/>
              </a:rPr>
              <a:t>// body</a:t>
            </a:r>
          </a:p>
          <a:p>
            <a:pPr marL="76200" indent="0">
              <a:buNone/>
            </a:pPr>
            <a:r>
              <a:rPr lang="en-US" sz="1600" b="1" dirty="0">
                <a:latin typeface="Courier New" panose="02070309020205020404" pitchFamily="49" charset="0"/>
                <a:cs typeface="Courier New" panose="02070309020205020404" pitchFamily="49" charset="0"/>
              </a:rPr>
              <a:t>}</a:t>
            </a:r>
          </a:p>
          <a:p>
            <a:r>
              <a:rPr lang="en-US" sz="1600" b="1" dirty="0"/>
              <a:t>public static </a:t>
            </a:r>
            <a:r>
              <a:rPr lang="en-US" sz="1600" dirty="0"/>
              <a:t>− modifier</a:t>
            </a:r>
          </a:p>
          <a:p>
            <a:r>
              <a:rPr lang="en-US" sz="1600" b="1" dirty="0"/>
              <a:t>int</a:t>
            </a:r>
            <a:r>
              <a:rPr lang="en-US" sz="1600" dirty="0"/>
              <a:t> − return type</a:t>
            </a:r>
          </a:p>
          <a:p>
            <a:r>
              <a:rPr lang="en-US" sz="1600" b="1" dirty="0" err="1"/>
              <a:t>methodName</a:t>
            </a:r>
            <a:r>
              <a:rPr lang="en-US" sz="1600" dirty="0"/>
              <a:t> − name of the method</a:t>
            </a:r>
          </a:p>
          <a:p>
            <a:r>
              <a:rPr lang="en-US" sz="1600" b="1" dirty="0"/>
              <a:t>a, b</a:t>
            </a:r>
            <a:r>
              <a:rPr lang="en-US" sz="1600" dirty="0"/>
              <a:t> − formal parameters</a:t>
            </a:r>
          </a:p>
          <a:p>
            <a:r>
              <a:rPr lang="en-US" sz="1600" b="1" dirty="0"/>
              <a:t>int a, int b </a:t>
            </a:r>
            <a:r>
              <a:rPr lang="en-US" sz="1600" dirty="0"/>
              <a:t>− list of parameter</a:t>
            </a:r>
            <a:endParaRPr lang="en-ID" sz="1600" dirty="0"/>
          </a:p>
        </p:txBody>
      </p:sp>
      <p:sp>
        <p:nvSpPr>
          <p:cNvPr id="4" name="Slide Number Placeholder 3">
            <a:extLst>
              <a:ext uri="{FF2B5EF4-FFF2-40B4-BE49-F238E27FC236}">
                <a16:creationId xmlns:a16="http://schemas.microsoft.com/office/drawing/2014/main" id="{15E1C54A-8168-4DED-A001-461D6AB25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68376951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6865</TotalTime>
  <Words>1048</Words>
  <Application>Microsoft Office PowerPoint</Application>
  <PresentationFormat>On-screen Show (16:9)</PresentationFormat>
  <Paragraphs>151</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Roboto Condensed Light</vt:lpstr>
      <vt:lpstr>Arvo</vt:lpstr>
      <vt:lpstr>Roboto Condensed</vt:lpstr>
      <vt:lpstr>Courier New</vt:lpstr>
      <vt:lpstr>Salerio template</vt:lpstr>
      <vt:lpstr>Java – Logic Day 02</vt:lpstr>
      <vt:lpstr>Day 02</vt:lpstr>
      <vt:lpstr>Goal Material</vt:lpstr>
      <vt:lpstr>Day 02</vt:lpstr>
      <vt:lpstr>PowerPoint Presentation</vt:lpstr>
      <vt:lpstr>Java – Kind of Method</vt:lpstr>
      <vt:lpstr>Java – Method Return Type</vt:lpstr>
      <vt:lpstr>Java – Method Return Type</vt:lpstr>
      <vt:lpstr>Java – Method Return Type</vt:lpstr>
      <vt:lpstr>Java – Example Method Return Type</vt:lpstr>
      <vt:lpstr>Java – Calling Method Return Type</vt:lpstr>
      <vt:lpstr>Java – Method Non Return Type</vt:lpstr>
      <vt:lpstr>Java – Method Non Return Type</vt:lpstr>
      <vt:lpstr>Java – Method Non Return Type</vt:lpstr>
      <vt:lpstr>Java – Example Method Non Return Type</vt:lpstr>
      <vt:lpstr>Java – Calling Method Non Return Type</vt:lpstr>
      <vt:lpstr>Day 02</vt:lpstr>
      <vt:lpstr>Java – Decision Making</vt:lpstr>
      <vt:lpstr>Java – If Statement</vt:lpstr>
      <vt:lpstr>Java – If Statement Example</vt:lpstr>
      <vt:lpstr>Java – If Else Statement</vt:lpstr>
      <vt:lpstr>Java – If Else Statement Example</vt:lpstr>
      <vt:lpstr>Java – Nested If Statement</vt:lpstr>
      <vt:lpstr>Java – Nested If Statement Example</vt:lpstr>
      <vt:lpstr>Day 02</vt:lpstr>
      <vt:lpstr>Java – Switch Case Syntax</vt:lpstr>
      <vt:lpstr>Java – Switch Case Rule</vt:lpstr>
      <vt:lpstr>Java – Switch Case Diagram</vt:lpstr>
      <vt:lpstr>Java – Swith Case Example</vt:lpstr>
      <vt:lpstr>Day 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433</cp:revision>
  <dcterms:modified xsi:type="dcterms:W3CDTF">2019-02-17T11:15:40Z</dcterms:modified>
</cp:coreProperties>
</file>