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73"/>
  </p:notesMasterIdLst>
  <p:sldIdLst>
    <p:sldId id="256" r:id="rId2"/>
    <p:sldId id="285" r:id="rId3"/>
    <p:sldId id="315" r:id="rId4"/>
    <p:sldId id="309" r:id="rId5"/>
    <p:sldId id="316" r:id="rId6"/>
    <p:sldId id="317" r:id="rId7"/>
    <p:sldId id="318" r:id="rId8"/>
    <p:sldId id="319" r:id="rId9"/>
    <p:sldId id="320" r:id="rId10"/>
    <p:sldId id="321" r:id="rId11"/>
    <p:sldId id="322" r:id="rId12"/>
    <p:sldId id="323" r:id="rId13"/>
    <p:sldId id="324" r:id="rId14"/>
    <p:sldId id="325" r:id="rId15"/>
    <p:sldId id="310"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46" r:id="rId37"/>
    <p:sldId id="311" r:id="rId38"/>
    <p:sldId id="347" r:id="rId39"/>
    <p:sldId id="348" r:id="rId40"/>
    <p:sldId id="312" r:id="rId41"/>
    <p:sldId id="313" r:id="rId42"/>
    <p:sldId id="314" r:id="rId43"/>
    <p:sldId id="303" r:id="rId44"/>
    <p:sldId id="284" r:id="rId45"/>
    <p:sldId id="257" r:id="rId46"/>
    <p:sldId id="258" r:id="rId47"/>
    <p:sldId id="297" r:id="rId48"/>
    <p:sldId id="260" r:id="rId49"/>
    <p:sldId id="261" r:id="rId50"/>
    <p:sldId id="262" r:id="rId51"/>
    <p:sldId id="263" r:id="rId52"/>
    <p:sldId id="264" r:id="rId53"/>
    <p:sldId id="265" r:id="rId54"/>
    <p:sldId id="266" r:id="rId55"/>
    <p:sldId id="267" r:id="rId56"/>
    <p:sldId id="268" r:id="rId57"/>
    <p:sldId id="269" r:id="rId58"/>
    <p:sldId id="270" r:id="rId59"/>
    <p:sldId id="271" r:id="rId60"/>
    <p:sldId id="272" r:id="rId61"/>
    <p:sldId id="273" r:id="rId62"/>
    <p:sldId id="274" r:id="rId63"/>
    <p:sldId id="275" r:id="rId64"/>
    <p:sldId id="276" r:id="rId65"/>
    <p:sldId id="277" r:id="rId66"/>
    <p:sldId id="278" r:id="rId67"/>
    <p:sldId id="279" r:id="rId68"/>
    <p:sldId id="280" r:id="rId69"/>
    <p:sldId id="281" r:id="rId70"/>
    <p:sldId id="282" r:id="rId71"/>
    <p:sldId id="283" r:id="rId72"/>
  </p:sldIdLst>
  <p:sldSz cx="9144000" cy="5143500" type="screen16x9"/>
  <p:notesSz cx="6858000" cy="9144000"/>
  <p:embeddedFontLst>
    <p:embeddedFont>
      <p:font typeface="Arvo" panose="020B0604020202020204" charset="0"/>
      <p:regular r:id="rId74"/>
      <p:bold r:id="rId75"/>
      <p:italic r:id="rId76"/>
      <p:boldItalic r:id="rId77"/>
    </p:embeddedFont>
    <p:embeddedFont>
      <p:font typeface="Roboto Condensed" panose="020B0604020202020204" charset="0"/>
      <p:regular r:id="rId78"/>
      <p:bold r:id="rId79"/>
      <p:italic r:id="rId80"/>
      <p:boldItalic r:id="rId81"/>
    </p:embeddedFont>
    <p:embeddedFont>
      <p:font typeface="Roboto Condensed Light" panose="020B0604020202020204" charset="0"/>
      <p:regular r:id="rId82"/>
      <p:bold r:id="rId83"/>
      <p:italic r:id="rId84"/>
      <p:boldItalic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AA214-FA48-4AD7-9DFC-DEE107CAFA56}">
  <a:tblStyle styleId="{380AA214-FA48-4AD7-9DFC-DEE107CAFA5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3.fntdata"/><Relationship Id="rId84" Type="http://schemas.openxmlformats.org/officeDocument/2006/relationships/font" Target="fonts/font11.fntdata"/><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1.fntdata"/><Relationship Id="rId79" Type="http://schemas.openxmlformats.org/officeDocument/2006/relationships/font" Target="fonts/font6.fntdata"/><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9.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7.fntdata"/><Relationship Id="rId85"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2.fntdata"/><Relationship Id="rId83" Type="http://schemas.openxmlformats.org/officeDocument/2006/relationships/font" Target="fonts/font10.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7524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694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64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000">
                <a:solidFill>
                  <a:srgbClr val="FF9800"/>
                </a:solidFill>
              </a:defRPr>
            </a:lvl1pPr>
            <a:lvl2pPr lvl="1" rtl="0">
              <a:spcBef>
                <a:spcPts val="1000"/>
              </a:spcBef>
              <a:spcAft>
                <a:spcPts val="0"/>
              </a:spcAft>
              <a:buClr>
                <a:srgbClr val="FF9800"/>
              </a:buClr>
              <a:buSzPts val="2000"/>
              <a:buNone/>
              <a:defRPr sz="2000">
                <a:solidFill>
                  <a:srgbClr val="FF9800"/>
                </a:solidFill>
              </a:defRPr>
            </a:lvl2pPr>
            <a:lvl3pPr lvl="2" rtl="0">
              <a:spcBef>
                <a:spcPts val="1000"/>
              </a:spcBef>
              <a:spcAft>
                <a:spcPts val="0"/>
              </a:spcAft>
              <a:buClr>
                <a:srgbClr val="FF9800"/>
              </a:buClr>
              <a:buSzPts val="2000"/>
              <a:buNone/>
              <a:defRPr sz="2000">
                <a:solidFill>
                  <a:srgbClr val="FF9800"/>
                </a:solidFill>
              </a:defRPr>
            </a:lvl3pPr>
            <a:lvl4pPr lvl="3" rtl="0">
              <a:spcBef>
                <a:spcPts val="1000"/>
              </a:spcBef>
              <a:spcAft>
                <a:spcPts val="0"/>
              </a:spcAft>
              <a:buClr>
                <a:srgbClr val="FF9800"/>
              </a:buClr>
              <a:buSzPts val="2000"/>
              <a:buNone/>
              <a:defRPr sz="2000">
                <a:solidFill>
                  <a:srgbClr val="FF9800"/>
                </a:solidFill>
              </a:defRPr>
            </a:lvl4pPr>
            <a:lvl5pPr lvl="4" rtl="0">
              <a:spcBef>
                <a:spcPts val="1000"/>
              </a:spcBef>
              <a:spcAft>
                <a:spcPts val="0"/>
              </a:spcAft>
              <a:buClr>
                <a:srgbClr val="FF9800"/>
              </a:buClr>
              <a:buSzPts val="2000"/>
              <a:buNone/>
              <a:defRPr sz="2000">
                <a:solidFill>
                  <a:srgbClr val="FF9800"/>
                </a:solidFill>
              </a:defRPr>
            </a:lvl5pPr>
            <a:lvl6pPr lvl="5" rtl="0">
              <a:spcBef>
                <a:spcPts val="1000"/>
              </a:spcBef>
              <a:spcAft>
                <a:spcPts val="0"/>
              </a:spcAft>
              <a:buClr>
                <a:srgbClr val="FF9800"/>
              </a:buClr>
              <a:buSzPts val="2000"/>
              <a:buNone/>
              <a:defRPr sz="2000">
                <a:solidFill>
                  <a:srgbClr val="FF9800"/>
                </a:solidFill>
              </a:defRPr>
            </a:lvl6pPr>
            <a:lvl7pPr lvl="6" rtl="0">
              <a:spcBef>
                <a:spcPts val="1000"/>
              </a:spcBef>
              <a:spcAft>
                <a:spcPts val="0"/>
              </a:spcAft>
              <a:buClr>
                <a:srgbClr val="FF9800"/>
              </a:buClr>
              <a:buSzPts val="2000"/>
              <a:buNone/>
              <a:defRPr sz="2000">
                <a:solidFill>
                  <a:srgbClr val="FF9800"/>
                </a:solidFill>
              </a:defRPr>
            </a:lvl7pPr>
            <a:lvl8pPr lvl="7" rtl="0">
              <a:spcBef>
                <a:spcPts val="1000"/>
              </a:spcBef>
              <a:spcAft>
                <a:spcPts val="0"/>
              </a:spcAft>
              <a:buClr>
                <a:srgbClr val="FF9800"/>
              </a:buClr>
              <a:buSzPts val="2000"/>
              <a:buNone/>
              <a:defRPr sz="2000">
                <a:solidFill>
                  <a:srgbClr val="FF9800"/>
                </a:solidFill>
              </a:defRPr>
            </a:lvl8pPr>
            <a:lvl9pPr lvl="8" rtl="0">
              <a:spcBef>
                <a:spcPts val="1000"/>
              </a:spcBef>
              <a:spcAft>
                <a:spcPts val="1000"/>
              </a:spcAft>
              <a:buClr>
                <a:srgbClr val="FF9800"/>
              </a:buClr>
              <a:buSzPts val="2000"/>
              <a:buNone/>
              <a:defRPr sz="2000">
                <a:solidFill>
                  <a:srgbClr val="FF9800"/>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sp>
        <p:nvSpPr>
          <p:cNvPr id="43" name="Google Shape;43;p4"/>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44" name="Google Shape;44;p4"/>
          <p:cNvGrpSpPr/>
          <p:nvPr/>
        </p:nvGrpSpPr>
        <p:grpSpPr>
          <a:xfrm>
            <a:off x="0" y="-7088"/>
            <a:ext cx="8661398" cy="5150588"/>
            <a:chOff x="0" y="-7088"/>
            <a:chExt cx="8661398" cy="5150588"/>
          </a:xfrm>
        </p:grpSpPr>
        <p:sp>
          <p:nvSpPr>
            <p:cNvPr id="45" name="Google Shape;45;p4"/>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7" name="Google Shape;47;p4"/>
          <p:cNvGrpSpPr/>
          <p:nvPr/>
        </p:nvGrpSpPr>
        <p:grpSpPr>
          <a:xfrm rot="10800000" flipH="1">
            <a:off x="1" y="1090763"/>
            <a:ext cx="8847502" cy="2961975"/>
            <a:chOff x="-8178042" y="-4493254"/>
            <a:chExt cx="19483598" cy="6522736"/>
          </a:xfrm>
        </p:grpSpPr>
        <p:sp>
          <p:nvSpPr>
            <p:cNvPr id="48" name="Google Shape;48;p4"/>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9" name="Google Shape;49;p4"/>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0" name="Google Shape;50;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1" name="Google Shape;51;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rgbClr val="FF9800"/>
                </a:solidFill>
              </a:rPr>
              <a:t>“</a:t>
            </a:r>
            <a:endParaRPr sz="7200" b="1">
              <a:solidFill>
                <a:srgbClr val="FF9800"/>
              </a:solidFill>
            </a:endParaRPr>
          </a:p>
        </p:txBody>
      </p:sp>
      <p:grpSp>
        <p:nvGrpSpPr>
          <p:cNvPr id="52" name="Google Shape;52;p4"/>
          <p:cNvGrpSpPr/>
          <p:nvPr/>
        </p:nvGrpSpPr>
        <p:grpSpPr>
          <a:xfrm>
            <a:off x="6946842" y="4472723"/>
            <a:ext cx="2202830" cy="670795"/>
            <a:chOff x="5575242" y="4472723"/>
            <a:chExt cx="2202830" cy="670795"/>
          </a:xfrm>
        </p:grpSpPr>
        <p:sp>
          <p:nvSpPr>
            <p:cNvPr id="53" name="Google Shape;53;p4"/>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flipH="1">
              <a:off x="5734850" y="4472723"/>
              <a:ext cx="2040837" cy="670795"/>
              <a:chOff x="1297954" y="330075"/>
              <a:chExt cx="5169293" cy="1699506"/>
            </a:xfrm>
          </p:grpSpPr>
          <p:sp>
            <p:nvSpPr>
              <p:cNvPr id="55" name="Google Shape;55;p4"/>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flipH="1">
              <a:off x="5578209" y="4646738"/>
              <a:ext cx="2199863" cy="304563"/>
              <a:chOff x="-5827153" y="330075"/>
              <a:chExt cx="12276019" cy="1699569"/>
            </a:xfrm>
          </p:grpSpPr>
          <p:sp>
            <p:nvSpPr>
              <p:cNvPr id="58" name="Google Shape;58;p4"/>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16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dirty="0"/>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33125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0" name="Google Shape;100;p6"/>
          <p:cNvSpPr txBox="1">
            <a:spLocks noGrp="1"/>
          </p:cNvSpPr>
          <p:nvPr>
            <p:ph type="body" idx="2"/>
          </p:nvPr>
        </p:nvSpPr>
        <p:spPr>
          <a:xfrm>
            <a:off x="4396123" y="133125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preserve="1" userDrawn="1">
  <p:cSld name="1_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33125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14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dirty="0"/>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9847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2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2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dirty="0"/>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2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53" r:id="rId7"/>
    <p:sldLayoutId id="2147483654" r:id="rId8"/>
    <p:sldLayoutId id="2147483655" r:id="rId9"/>
    <p:sldLayoutId id="2147483656"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slide" Target="slide69.xm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startupstockphotos.com/"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material.io/guidelines/resources/roboto-noto-fonts.html"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t>Java – Logic</a:t>
            </a:r>
            <a:br>
              <a:rPr lang="en-ID" dirty="0"/>
            </a:br>
            <a:r>
              <a:rPr lang="en-ID" dirty="0"/>
              <a:t>Day 07</a:t>
            </a:r>
            <a:endParaRPr dirty="0"/>
          </a:p>
        </p:txBody>
      </p:sp>
      <p:grpSp>
        <p:nvGrpSpPr>
          <p:cNvPr id="2" name="Group 1"/>
          <p:cNvGrpSpPr/>
          <p:nvPr/>
        </p:nvGrpSpPr>
        <p:grpSpPr>
          <a:xfrm>
            <a:off x="6628695" y="2805050"/>
            <a:ext cx="2407686" cy="1831883"/>
            <a:chOff x="6628695" y="2805050"/>
            <a:chExt cx="2407686" cy="1831883"/>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628695" y="2805050"/>
              <a:ext cx="1296104" cy="1831883"/>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000294" y="3271651"/>
              <a:ext cx="1036087" cy="908082"/>
            </a:xfrm>
            <a:prstGeom prst="rect">
              <a:avLst/>
            </a:prstGeom>
          </p:spPr>
        </p:pic>
      </p:grpSp>
      <p:sp>
        <p:nvSpPr>
          <p:cNvPr id="5" name="TextBox 4"/>
          <p:cNvSpPr txBox="1"/>
          <p:nvPr/>
        </p:nvSpPr>
        <p:spPr>
          <a:xfrm>
            <a:off x="8229600" y="4781550"/>
            <a:ext cx="870751" cy="369332"/>
          </a:xfrm>
          <a:prstGeom prst="rect">
            <a:avLst/>
          </a:prstGeom>
          <a:noFill/>
        </p:spPr>
        <p:txBody>
          <a:bodyPr wrap="none" rtlCol="0">
            <a:spAutoFit/>
          </a:bodyPr>
          <a:lstStyle/>
          <a:p>
            <a:r>
              <a:rPr lang="en-US" sz="1800" dirty="0">
                <a:solidFill>
                  <a:schemeClr val="tx2">
                    <a:lumMod val="50000"/>
                  </a:schemeClr>
                </a:solidFill>
                <a:latin typeface="Roboto Condensed" panose="020B0604020202020204" charset="0"/>
                <a:ea typeface="Roboto Condensed" panose="020B0604020202020204" charset="0"/>
              </a:rPr>
              <a:t>Ver.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957B-2A91-4A88-BEFD-F6C74F5756F4}"/>
              </a:ext>
            </a:extLst>
          </p:cNvPr>
          <p:cNvSpPr>
            <a:spLocks noGrp="1"/>
          </p:cNvSpPr>
          <p:nvPr>
            <p:ph type="title"/>
          </p:nvPr>
        </p:nvSpPr>
        <p:spPr/>
        <p:txBody>
          <a:bodyPr/>
          <a:lstStyle/>
          <a:p>
            <a:r>
              <a:rPr lang="en-US" dirty="0"/>
              <a:t>Understanding the real scenario of Abstract class</a:t>
            </a:r>
            <a:endParaRPr lang="en-ID" dirty="0"/>
          </a:p>
        </p:txBody>
      </p:sp>
      <p:sp>
        <p:nvSpPr>
          <p:cNvPr id="5" name="Slide Number Placeholder 4">
            <a:extLst>
              <a:ext uri="{FF2B5EF4-FFF2-40B4-BE49-F238E27FC236}">
                <a16:creationId xmlns:a16="http://schemas.microsoft.com/office/drawing/2014/main" id="{97AFA9AE-963A-47AF-9685-C12823486D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5">
            <a:extLst>
              <a:ext uri="{FF2B5EF4-FFF2-40B4-BE49-F238E27FC236}">
                <a16:creationId xmlns:a16="http://schemas.microsoft.com/office/drawing/2014/main" id="{2828F6A1-8200-4A27-A4CC-6EF1EE4A1EBE}"/>
              </a:ext>
            </a:extLst>
          </p:cNvPr>
          <p:cNvPicPr>
            <a:picLocks noChangeAspect="1"/>
          </p:cNvPicPr>
          <p:nvPr/>
        </p:nvPicPr>
        <p:blipFill>
          <a:blip r:embed="rId2"/>
          <a:stretch>
            <a:fillRect/>
          </a:stretch>
        </p:blipFill>
        <p:spPr>
          <a:xfrm>
            <a:off x="814275" y="1537988"/>
            <a:ext cx="2157525" cy="658786"/>
          </a:xfrm>
          <a:prstGeom prst="rect">
            <a:avLst/>
          </a:prstGeom>
        </p:spPr>
      </p:pic>
      <p:pic>
        <p:nvPicPr>
          <p:cNvPr id="7" name="Picture 6">
            <a:extLst>
              <a:ext uri="{FF2B5EF4-FFF2-40B4-BE49-F238E27FC236}">
                <a16:creationId xmlns:a16="http://schemas.microsoft.com/office/drawing/2014/main" id="{734BDDD4-723D-42A8-B104-492F6E323D66}"/>
              </a:ext>
            </a:extLst>
          </p:cNvPr>
          <p:cNvPicPr>
            <a:picLocks noChangeAspect="1"/>
          </p:cNvPicPr>
          <p:nvPr/>
        </p:nvPicPr>
        <p:blipFill>
          <a:blip r:embed="rId3"/>
          <a:stretch>
            <a:fillRect/>
          </a:stretch>
        </p:blipFill>
        <p:spPr>
          <a:xfrm>
            <a:off x="814275" y="2449368"/>
            <a:ext cx="3071925" cy="788047"/>
          </a:xfrm>
          <a:prstGeom prst="rect">
            <a:avLst/>
          </a:prstGeom>
        </p:spPr>
      </p:pic>
      <p:pic>
        <p:nvPicPr>
          <p:cNvPr id="9" name="Picture 8">
            <a:extLst>
              <a:ext uri="{FF2B5EF4-FFF2-40B4-BE49-F238E27FC236}">
                <a16:creationId xmlns:a16="http://schemas.microsoft.com/office/drawing/2014/main" id="{D0692AE1-8121-4FB7-A493-41832DB3A76C}"/>
              </a:ext>
            </a:extLst>
          </p:cNvPr>
          <p:cNvPicPr>
            <a:picLocks noChangeAspect="1"/>
          </p:cNvPicPr>
          <p:nvPr/>
        </p:nvPicPr>
        <p:blipFill>
          <a:blip r:embed="rId4"/>
          <a:stretch>
            <a:fillRect/>
          </a:stretch>
        </p:blipFill>
        <p:spPr>
          <a:xfrm>
            <a:off x="4572001" y="1537988"/>
            <a:ext cx="2895600" cy="912509"/>
          </a:xfrm>
          <a:prstGeom prst="rect">
            <a:avLst/>
          </a:prstGeom>
        </p:spPr>
      </p:pic>
      <p:pic>
        <p:nvPicPr>
          <p:cNvPr id="10" name="Picture 9">
            <a:extLst>
              <a:ext uri="{FF2B5EF4-FFF2-40B4-BE49-F238E27FC236}">
                <a16:creationId xmlns:a16="http://schemas.microsoft.com/office/drawing/2014/main" id="{0F308E09-494B-4AB2-A0CC-6982E78BCEF6}"/>
              </a:ext>
            </a:extLst>
          </p:cNvPr>
          <p:cNvPicPr>
            <a:picLocks noChangeAspect="1"/>
          </p:cNvPicPr>
          <p:nvPr/>
        </p:nvPicPr>
        <p:blipFill>
          <a:blip r:embed="rId5"/>
          <a:stretch>
            <a:fillRect/>
          </a:stretch>
        </p:blipFill>
        <p:spPr>
          <a:xfrm>
            <a:off x="4563533" y="2573220"/>
            <a:ext cx="2751667" cy="1328391"/>
          </a:xfrm>
          <a:prstGeom prst="rect">
            <a:avLst/>
          </a:prstGeom>
        </p:spPr>
      </p:pic>
    </p:spTree>
    <p:extLst>
      <p:ext uri="{BB962C8B-B14F-4D97-AF65-F5344CB8AC3E}">
        <p14:creationId xmlns:p14="http://schemas.microsoft.com/office/powerpoint/2010/main" val="298176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091F-2B8F-4586-ACD6-33F63C3563C5}"/>
              </a:ext>
            </a:extLst>
          </p:cNvPr>
          <p:cNvSpPr>
            <a:spLocks noGrp="1"/>
          </p:cNvSpPr>
          <p:nvPr>
            <p:ph type="title"/>
          </p:nvPr>
        </p:nvSpPr>
        <p:spPr/>
        <p:txBody>
          <a:bodyPr/>
          <a:lstStyle/>
          <a:p>
            <a:r>
              <a:rPr lang="en-US" dirty="0"/>
              <a:t>Understanding the real scenario of Abstract class</a:t>
            </a:r>
            <a:endParaRPr lang="en-ID" dirty="0"/>
          </a:p>
        </p:txBody>
      </p:sp>
      <p:sp>
        <p:nvSpPr>
          <p:cNvPr id="3" name="Slide Number Placeholder 2">
            <a:extLst>
              <a:ext uri="{FF2B5EF4-FFF2-40B4-BE49-F238E27FC236}">
                <a16:creationId xmlns:a16="http://schemas.microsoft.com/office/drawing/2014/main" id="{39134A6E-2CFF-45BE-AAB1-1D2921B7A3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55A75C05-BE43-45C0-9A69-E09FD3BC4230}"/>
              </a:ext>
            </a:extLst>
          </p:cNvPr>
          <p:cNvPicPr>
            <a:picLocks noChangeAspect="1"/>
          </p:cNvPicPr>
          <p:nvPr/>
        </p:nvPicPr>
        <p:blipFill>
          <a:blip r:embed="rId2"/>
          <a:stretch>
            <a:fillRect/>
          </a:stretch>
        </p:blipFill>
        <p:spPr>
          <a:xfrm>
            <a:off x="814275" y="1504950"/>
            <a:ext cx="2690925" cy="687971"/>
          </a:xfrm>
          <a:prstGeom prst="rect">
            <a:avLst/>
          </a:prstGeom>
        </p:spPr>
      </p:pic>
      <p:pic>
        <p:nvPicPr>
          <p:cNvPr id="5" name="Picture 4">
            <a:extLst>
              <a:ext uri="{FF2B5EF4-FFF2-40B4-BE49-F238E27FC236}">
                <a16:creationId xmlns:a16="http://schemas.microsoft.com/office/drawing/2014/main" id="{38B61651-9DE5-4967-8BFC-52BB76643612}"/>
              </a:ext>
            </a:extLst>
          </p:cNvPr>
          <p:cNvPicPr>
            <a:picLocks noChangeAspect="1"/>
          </p:cNvPicPr>
          <p:nvPr/>
        </p:nvPicPr>
        <p:blipFill>
          <a:blip r:embed="rId3"/>
          <a:stretch>
            <a:fillRect/>
          </a:stretch>
        </p:blipFill>
        <p:spPr>
          <a:xfrm>
            <a:off x="814275" y="2571750"/>
            <a:ext cx="2538525" cy="953060"/>
          </a:xfrm>
          <a:prstGeom prst="rect">
            <a:avLst/>
          </a:prstGeom>
        </p:spPr>
      </p:pic>
      <p:pic>
        <p:nvPicPr>
          <p:cNvPr id="6" name="Picture 5">
            <a:extLst>
              <a:ext uri="{FF2B5EF4-FFF2-40B4-BE49-F238E27FC236}">
                <a16:creationId xmlns:a16="http://schemas.microsoft.com/office/drawing/2014/main" id="{338F1B06-61F0-489D-B89E-45473057DA2E}"/>
              </a:ext>
            </a:extLst>
          </p:cNvPr>
          <p:cNvPicPr>
            <a:picLocks noChangeAspect="1"/>
          </p:cNvPicPr>
          <p:nvPr/>
        </p:nvPicPr>
        <p:blipFill>
          <a:blip r:embed="rId4"/>
          <a:stretch>
            <a:fillRect/>
          </a:stretch>
        </p:blipFill>
        <p:spPr>
          <a:xfrm>
            <a:off x="4038600" y="1504950"/>
            <a:ext cx="2538525" cy="921519"/>
          </a:xfrm>
          <a:prstGeom prst="rect">
            <a:avLst/>
          </a:prstGeom>
        </p:spPr>
      </p:pic>
      <p:pic>
        <p:nvPicPr>
          <p:cNvPr id="7" name="Picture 6">
            <a:extLst>
              <a:ext uri="{FF2B5EF4-FFF2-40B4-BE49-F238E27FC236}">
                <a16:creationId xmlns:a16="http://schemas.microsoft.com/office/drawing/2014/main" id="{ECD9110F-5F5F-41ED-962F-7081335E778B}"/>
              </a:ext>
            </a:extLst>
          </p:cNvPr>
          <p:cNvPicPr>
            <a:picLocks noChangeAspect="1"/>
          </p:cNvPicPr>
          <p:nvPr/>
        </p:nvPicPr>
        <p:blipFill>
          <a:blip r:embed="rId5"/>
          <a:stretch>
            <a:fillRect/>
          </a:stretch>
        </p:blipFill>
        <p:spPr>
          <a:xfrm>
            <a:off x="4038600" y="2571750"/>
            <a:ext cx="4533400" cy="1651342"/>
          </a:xfrm>
          <a:prstGeom prst="rect">
            <a:avLst/>
          </a:prstGeom>
        </p:spPr>
      </p:pic>
    </p:spTree>
    <p:extLst>
      <p:ext uri="{BB962C8B-B14F-4D97-AF65-F5344CB8AC3E}">
        <p14:creationId xmlns:p14="http://schemas.microsoft.com/office/powerpoint/2010/main" val="37300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76E8EC-A013-45D6-8274-2EACAF2C26C6}"/>
              </a:ext>
            </a:extLst>
          </p:cNvPr>
          <p:cNvSpPr>
            <a:spLocks noGrp="1"/>
          </p:cNvSpPr>
          <p:nvPr>
            <p:ph type="title"/>
          </p:nvPr>
        </p:nvSpPr>
        <p:spPr/>
        <p:txBody>
          <a:bodyPr/>
          <a:lstStyle/>
          <a:p>
            <a:r>
              <a:rPr lang="en-US" dirty="0"/>
              <a:t>Abstract class having constructor, data member and methods</a:t>
            </a:r>
            <a:endParaRPr lang="en-ID" dirty="0"/>
          </a:p>
        </p:txBody>
      </p:sp>
      <p:sp>
        <p:nvSpPr>
          <p:cNvPr id="5" name="Text Placeholder 4">
            <a:extLst>
              <a:ext uri="{FF2B5EF4-FFF2-40B4-BE49-F238E27FC236}">
                <a16:creationId xmlns:a16="http://schemas.microsoft.com/office/drawing/2014/main" id="{06FB9DEB-E691-410C-AB68-10AD2C144156}"/>
              </a:ext>
            </a:extLst>
          </p:cNvPr>
          <p:cNvSpPr>
            <a:spLocks noGrp="1"/>
          </p:cNvSpPr>
          <p:nvPr>
            <p:ph type="body" idx="1"/>
          </p:nvPr>
        </p:nvSpPr>
        <p:spPr/>
        <p:txBody>
          <a:bodyPr/>
          <a:lstStyle/>
          <a:p>
            <a:r>
              <a:rPr lang="en-US" dirty="0"/>
              <a:t>An abstract class can have a data member, abstract method, method body (non-abstract method), constructor, and even main() method.</a:t>
            </a:r>
          </a:p>
          <a:p>
            <a:endParaRPr lang="en-ID" dirty="0"/>
          </a:p>
        </p:txBody>
      </p:sp>
      <p:sp>
        <p:nvSpPr>
          <p:cNvPr id="3" name="Slide Number Placeholder 2">
            <a:extLst>
              <a:ext uri="{FF2B5EF4-FFF2-40B4-BE49-F238E27FC236}">
                <a16:creationId xmlns:a16="http://schemas.microsoft.com/office/drawing/2014/main" id="{17C2B5C8-2E44-49B3-8C40-249FD11A27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7" name="Picture 6">
            <a:extLst>
              <a:ext uri="{FF2B5EF4-FFF2-40B4-BE49-F238E27FC236}">
                <a16:creationId xmlns:a16="http://schemas.microsoft.com/office/drawing/2014/main" id="{12722882-C7EA-4EC5-A307-7F559972787C}"/>
              </a:ext>
            </a:extLst>
          </p:cNvPr>
          <p:cNvPicPr>
            <a:picLocks noChangeAspect="1"/>
          </p:cNvPicPr>
          <p:nvPr/>
        </p:nvPicPr>
        <p:blipFill>
          <a:blip r:embed="rId2"/>
          <a:stretch>
            <a:fillRect/>
          </a:stretch>
        </p:blipFill>
        <p:spPr>
          <a:xfrm>
            <a:off x="990599" y="2647950"/>
            <a:ext cx="2836985" cy="1524000"/>
          </a:xfrm>
          <a:prstGeom prst="rect">
            <a:avLst/>
          </a:prstGeom>
        </p:spPr>
      </p:pic>
      <p:pic>
        <p:nvPicPr>
          <p:cNvPr id="8" name="Picture 7">
            <a:extLst>
              <a:ext uri="{FF2B5EF4-FFF2-40B4-BE49-F238E27FC236}">
                <a16:creationId xmlns:a16="http://schemas.microsoft.com/office/drawing/2014/main" id="{A8C09C3B-8ECC-4132-A041-53292E92EDBC}"/>
              </a:ext>
            </a:extLst>
          </p:cNvPr>
          <p:cNvPicPr>
            <a:picLocks noChangeAspect="1"/>
          </p:cNvPicPr>
          <p:nvPr/>
        </p:nvPicPr>
        <p:blipFill>
          <a:blip r:embed="rId3"/>
          <a:stretch>
            <a:fillRect/>
          </a:stretch>
        </p:blipFill>
        <p:spPr>
          <a:xfrm>
            <a:off x="4396123" y="1532987"/>
            <a:ext cx="3325237" cy="979597"/>
          </a:xfrm>
          <a:prstGeom prst="rect">
            <a:avLst/>
          </a:prstGeom>
        </p:spPr>
      </p:pic>
      <p:pic>
        <p:nvPicPr>
          <p:cNvPr id="9" name="Picture 8">
            <a:extLst>
              <a:ext uri="{FF2B5EF4-FFF2-40B4-BE49-F238E27FC236}">
                <a16:creationId xmlns:a16="http://schemas.microsoft.com/office/drawing/2014/main" id="{F4C82649-D3E4-47EE-8AB9-D32B457CC926}"/>
              </a:ext>
            </a:extLst>
          </p:cNvPr>
          <p:cNvPicPr>
            <a:picLocks noChangeAspect="1"/>
          </p:cNvPicPr>
          <p:nvPr/>
        </p:nvPicPr>
        <p:blipFill>
          <a:blip r:embed="rId4"/>
          <a:stretch>
            <a:fillRect/>
          </a:stretch>
        </p:blipFill>
        <p:spPr>
          <a:xfrm>
            <a:off x="4396123" y="2630916"/>
            <a:ext cx="3221877" cy="1785840"/>
          </a:xfrm>
          <a:prstGeom prst="rect">
            <a:avLst/>
          </a:prstGeom>
        </p:spPr>
      </p:pic>
    </p:spTree>
    <p:extLst>
      <p:ext uri="{BB962C8B-B14F-4D97-AF65-F5344CB8AC3E}">
        <p14:creationId xmlns:p14="http://schemas.microsoft.com/office/powerpoint/2010/main" val="165901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D6237-B28B-4986-8D01-A1FBCAAADE02}"/>
              </a:ext>
            </a:extLst>
          </p:cNvPr>
          <p:cNvSpPr>
            <a:spLocks noGrp="1"/>
          </p:cNvSpPr>
          <p:nvPr>
            <p:ph type="title"/>
          </p:nvPr>
        </p:nvSpPr>
        <p:spPr/>
        <p:txBody>
          <a:bodyPr/>
          <a:lstStyle/>
          <a:p>
            <a:r>
              <a:rPr lang="en-US" dirty="0"/>
              <a:t>Another real scenario of abstract class</a:t>
            </a:r>
            <a:endParaRPr lang="en-ID" dirty="0"/>
          </a:p>
        </p:txBody>
      </p:sp>
      <p:sp>
        <p:nvSpPr>
          <p:cNvPr id="3" name="Text Placeholder 2">
            <a:extLst>
              <a:ext uri="{FF2B5EF4-FFF2-40B4-BE49-F238E27FC236}">
                <a16:creationId xmlns:a16="http://schemas.microsoft.com/office/drawing/2014/main" id="{138E0EB1-F7E6-4489-B4D0-FEA6BFA55698}"/>
              </a:ext>
            </a:extLst>
          </p:cNvPr>
          <p:cNvSpPr>
            <a:spLocks noGrp="1"/>
          </p:cNvSpPr>
          <p:nvPr>
            <p:ph type="body" idx="1"/>
          </p:nvPr>
        </p:nvSpPr>
        <p:spPr/>
        <p:txBody>
          <a:bodyPr/>
          <a:lstStyle/>
          <a:p>
            <a:r>
              <a:rPr lang="en-US" dirty="0"/>
              <a:t>The abstract class can also be used to provide some implementation of the interface. In such case, the end user may not be forced to override all the methods of the interface.</a:t>
            </a:r>
            <a:endParaRPr lang="en-ID" dirty="0"/>
          </a:p>
        </p:txBody>
      </p:sp>
      <p:sp>
        <p:nvSpPr>
          <p:cNvPr id="5" name="Slide Number Placeholder 4">
            <a:extLst>
              <a:ext uri="{FF2B5EF4-FFF2-40B4-BE49-F238E27FC236}">
                <a16:creationId xmlns:a16="http://schemas.microsoft.com/office/drawing/2014/main" id="{D461F5F9-F6E4-49FB-8499-AC5E611CFA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439CBB87-B0F0-43DE-984E-284579D60BF4}"/>
              </a:ext>
            </a:extLst>
          </p:cNvPr>
          <p:cNvPicPr>
            <a:picLocks noChangeAspect="1"/>
          </p:cNvPicPr>
          <p:nvPr/>
        </p:nvPicPr>
        <p:blipFill>
          <a:blip r:embed="rId2"/>
          <a:stretch>
            <a:fillRect/>
          </a:stretch>
        </p:blipFill>
        <p:spPr>
          <a:xfrm>
            <a:off x="990601" y="2839417"/>
            <a:ext cx="1524000" cy="951533"/>
          </a:xfrm>
          <a:prstGeom prst="rect">
            <a:avLst/>
          </a:prstGeom>
        </p:spPr>
      </p:pic>
      <p:pic>
        <p:nvPicPr>
          <p:cNvPr id="7" name="Picture 6">
            <a:extLst>
              <a:ext uri="{FF2B5EF4-FFF2-40B4-BE49-F238E27FC236}">
                <a16:creationId xmlns:a16="http://schemas.microsoft.com/office/drawing/2014/main" id="{841C0D6F-994E-40EC-AFE2-3634E0F0480B}"/>
              </a:ext>
            </a:extLst>
          </p:cNvPr>
          <p:cNvPicPr>
            <a:picLocks noChangeAspect="1"/>
          </p:cNvPicPr>
          <p:nvPr/>
        </p:nvPicPr>
        <p:blipFill>
          <a:blip r:embed="rId3"/>
          <a:stretch>
            <a:fillRect/>
          </a:stretch>
        </p:blipFill>
        <p:spPr>
          <a:xfrm>
            <a:off x="990601" y="3836905"/>
            <a:ext cx="2362199" cy="792245"/>
          </a:xfrm>
          <a:prstGeom prst="rect">
            <a:avLst/>
          </a:prstGeom>
        </p:spPr>
      </p:pic>
      <p:pic>
        <p:nvPicPr>
          <p:cNvPr id="8" name="Picture 7">
            <a:extLst>
              <a:ext uri="{FF2B5EF4-FFF2-40B4-BE49-F238E27FC236}">
                <a16:creationId xmlns:a16="http://schemas.microsoft.com/office/drawing/2014/main" id="{E2034F16-E046-4E96-8F06-9B25D235DA15}"/>
              </a:ext>
            </a:extLst>
          </p:cNvPr>
          <p:cNvPicPr>
            <a:picLocks noChangeAspect="1"/>
          </p:cNvPicPr>
          <p:nvPr/>
        </p:nvPicPr>
        <p:blipFill>
          <a:blip r:embed="rId4"/>
          <a:stretch>
            <a:fillRect/>
          </a:stretch>
        </p:blipFill>
        <p:spPr>
          <a:xfrm>
            <a:off x="4396124" y="1532987"/>
            <a:ext cx="3378300" cy="945580"/>
          </a:xfrm>
          <a:prstGeom prst="rect">
            <a:avLst/>
          </a:prstGeom>
        </p:spPr>
      </p:pic>
      <p:pic>
        <p:nvPicPr>
          <p:cNvPr id="9" name="Picture 8">
            <a:extLst>
              <a:ext uri="{FF2B5EF4-FFF2-40B4-BE49-F238E27FC236}">
                <a16:creationId xmlns:a16="http://schemas.microsoft.com/office/drawing/2014/main" id="{AE8532DF-2E68-4C99-9205-D642FC92A884}"/>
              </a:ext>
            </a:extLst>
          </p:cNvPr>
          <p:cNvPicPr>
            <a:picLocks noChangeAspect="1"/>
          </p:cNvPicPr>
          <p:nvPr/>
        </p:nvPicPr>
        <p:blipFill>
          <a:blip r:embed="rId5"/>
          <a:stretch>
            <a:fillRect/>
          </a:stretch>
        </p:blipFill>
        <p:spPr>
          <a:xfrm>
            <a:off x="4368901" y="2571750"/>
            <a:ext cx="2870099" cy="1373371"/>
          </a:xfrm>
          <a:prstGeom prst="rect">
            <a:avLst/>
          </a:prstGeom>
        </p:spPr>
      </p:pic>
    </p:spTree>
    <p:extLst>
      <p:ext uri="{BB962C8B-B14F-4D97-AF65-F5344CB8AC3E}">
        <p14:creationId xmlns:p14="http://schemas.microsoft.com/office/powerpoint/2010/main" val="47149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4A56-7E31-4406-B11E-81206E166FB2}"/>
              </a:ext>
            </a:extLst>
          </p:cNvPr>
          <p:cNvSpPr>
            <a:spLocks noGrp="1"/>
          </p:cNvSpPr>
          <p:nvPr>
            <p:ph type="title"/>
          </p:nvPr>
        </p:nvSpPr>
        <p:spPr/>
        <p:txBody>
          <a:bodyPr/>
          <a:lstStyle/>
          <a:p>
            <a:endParaRPr lang="en-ID" dirty="0"/>
          </a:p>
        </p:txBody>
      </p:sp>
      <p:sp>
        <p:nvSpPr>
          <p:cNvPr id="3" name="Text Placeholder 2">
            <a:extLst>
              <a:ext uri="{FF2B5EF4-FFF2-40B4-BE49-F238E27FC236}">
                <a16:creationId xmlns:a16="http://schemas.microsoft.com/office/drawing/2014/main" id="{D414D632-50BD-4BBA-8147-5647AE8E2A8B}"/>
              </a:ext>
            </a:extLst>
          </p:cNvPr>
          <p:cNvSpPr>
            <a:spLocks noGrp="1"/>
          </p:cNvSpPr>
          <p:nvPr>
            <p:ph type="body" idx="1"/>
          </p:nvPr>
        </p:nvSpPr>
        <p:spPr/>
        <p:txBody>
          <a:bodyPr/>
          <a:lstStyle/>
          <a:p>
            <a:endParaRPr lang="en-ID" dirty="0"/>
          </a:p>
        </p:txBody>
      </p:sp>
      <p:sp>
        <p:nvSpPr>
          <p:cNvPr id="4" name="Text Placeholder 3">
            <a:extLst>
              <a:ext uri="{FF2B5EF4-FFF2-40B4-BE49-F238E27FC236}">
                <a16:creationId xmlns:a16="http://schemas.microsoft.com/office/drawing/2014/main" id="{C5BAEA83-BBC5-4D68-838B-9425FC74AE56}"/>
              </a:ext>
            </a:extLst>
          </p:cNvPr>
          <p:cNvSpPr>
            <a:spLocks noGrp="1"/>
          </p:cNvSpPr>
          <p:nvPr>
            <p:ph type="body" idx="2"/>
          </p:nvPr>
        </p:nvSpPr>
        <p:spPr/>
        <p:txBody>
          <a:bodyPr/>
          <a:lstStyle/>
          <a:p>
            <a:endParaRPr lang="en-ID"/>
          </a:p>
        </p:txBody>
      </p:sp>
      <p:sp>
        <p:nvSpPr>
          <p:cNvPr id="5" name="Slide Number Placeholder 4">
            <a:extLst>
              <a:ext uri="{FF2B5EF4-FFF2-40B4-BE49-F238E27FC236}">
                <a16:creationId xmlns:a16="http://schemas.microsoft.com/office/drawing/2014/main" id="{57C82759-81F8-4061-8012-5CDEC827B1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65335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Interface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067910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0EB0B6-D768-44EF-9FAB-B96CE44DCE7B}"/>
              </a:ext>
            </a:extLst>
          </p:cNvPr>
          <p:cNvSpPr>
            <a:spLocks noGrp="1"/>
          </p:cNvSpPr>
          <p:nvPr>
            <p:ph type="title"/>
          </p:nvPr>
        </p:nvSpPr>
        <p:spPr/>
        <p:txBody>
          <a:bodyPr/>
          <a:lstStyle/>
          <a:p>
            <a:r>
              <a:rPr lang="en-US" dirty="0"/>
              <a:t>interface in java</a:t>
            </a:r>
            <a:endParaRPr lang="en-ID" dirty="0"/>
          </a:p>
        </p:txBody>
      </p:sp>
      <p:sp>
        <p:nvSpPr>
          <p:cNvPr id="6" name="Text Placeholder 5">
            <a:extLst>
              <a:ext uri="{FF2B5EF4-FFF2-40B4-BE49-F238E27FC236}">
                <a16:creationId xmlns:a16="http://schemas.microsoft.com/office/drawing/2014/main" id="{B320E2F2-B92F-471F-ADBC-E41E93577B08}"/>
              </a:ext>
            </a:extLst>
          </p:cNvPr>
          <p:cNvSpPr>
            <a:spLocks noGrp="1"/>
          </p:cNvSpPr>
          <p:nvPr>
            <p:ph type="body" idx="1"/>
          </p:nvPr>
        </p:nvSpPr>
        <p:spPr/>
        <p:txBody>
          <a:bodyPr/>
          <a:lstStyle/>
          <a:p>
            <a:r>
              <a:rPr lang="en-US" dirty="0"/>
              <a:t>An interface in java is a blueprint of a class. It has static constants and abstract methods.</a:t>
            </a:r>
          </a:p>
          <a:p>
            <a:r>
              <a:rPr lang="en-US" dirty="0"/>
              <a:t>The interface in Java is a mechanism to achieve abstraction. There can be only abstract methods in the Java interface, not method body. It is used to achieve abstraction and multiple inheritance in Java.</a:t>
            </a:r>
          </a:p>
          <a:p>
            <a:r>
              <a:rPr lang="en-US" dirty="0"/>
              <a:t>In other words, you can say that interfaces can have abstract methods and variables. It cannot have a method body.</a:t>
            </a:r>
          </a:p>
          <a:p>
            <a:endParaRPr lang="en-US" dirty="0"/>
          </a:p>
          <a:p>
            <a:endParaRPr lang="en-US" dirty="0"/>
          </a:p>
          <a:p>
            <a:endParaRPr lang="en-US" dirty="0"/>
          </a:p>
          <a:p>
            <a:endParaRPr lang="en-US" dirty="0"/>
          </a:p>
        </p:txBody>
      </p:sp>
      <p:sp>
        <p:nvSpPr>
          <p:cNvPr id="7" name="Text Placeholder 6">
            <a:extLst>
              <a:ext uri="{FF2B5EF4-FFF2-40B4-BE49-F238E27FC236}">
                <a16:creationId xmlns:a16="http://schemas.microsoft.com/office/drawing/2014/main" id="{2B46EE02-9395-4ED0-858A-7C65F1445DDC}"/>
              </a:ext>
            </a:extLst>
          </p:cNvPr>
          <p:cNvSpPr>
            <a:spLocks noGrp="1"/>
          </p:cNvSpPr>
          <p:nvPr>
            <p:ph type="body" idx="2"/>
          </p:nvPr>
        </p:nvSpPr>
        <p:spPr/>
        <p:txBody>
          <a:bodyPr/>
          <a:lstStyle/>
          <a:p>
            <a:r>
              <a:rPr lang="en-US" dirty="0"/>
              <a:t>Java Interface also represents the IS-A relationship.</a:t>
            </a:r>
          </a:p>
          <a:p>
            <a:r>
              <a:rPr lang="en-US" dirty="0"/>
              <a:t>It cannot be instantiated just like the abstract class.</a:t>
            </a:r>
          </a:p>
          <a:p>
            <a:r>
              <a:rPr lang="en-US" dirty="0"/>
              <a:t>Since Java 8, we can have default and static methods in an interface.</a:t>
            </a:r>
          </a:p>
          <a:p>
            <a:r>
              <a:rPr lang="en-US" dirty="0"/>
              <a:t>Since Java 9, we can have private methods in an interface.</a:t>
            </a:r>
            <a:endParaRPr lang="en-ID" dirty="0"/>
          </a:p>
          <a:p>
            <a:endParaRPr lang="en-US" dirty="0"/>
          </a:p>
          <a:p>
            <a:endParaRPr lang="en-ID" dirty="0"/>
          </a:p>
        </p:txBody>
      </p:sp>
      <p:sp>
        <p:nvSpPr>
          <p:cNvPr id="4" name="Slide Number Placeholder 3">
            <a:extLst>
              <a:ext uri="{FF2B5EF4-FFF2-40B4-BE49-F238E27FC236}">
                <a16:creationId xmlns:a16="http://schemas.microsoft.com/office/drawing/2014/main" id="{5D2121A7-7F00-4A42-8856-B15C43A025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569338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2FB1-7198-40AC-B118-7B7EA20B7865}"/>
              </a:ext>
            </a:extLst>
          </p:cNvPr>
          <p:cNvSpPr>
            <a:spLocks noGrp="1"/>
          </p:cNvSpPr>
          <p:nvPr>
            <p:ph type="title"/>
          </p:nvPr>
        </p:nvSpPr>
        <p:spPr/>
        <p:txBody>
          <a:bodyPr/>
          <a:lstStyle/>
          <a:p>
            <a:r>
              <a:rPr lang="en-US" dirty="0"/>
              <a:t>Why use Java interface?</a:t>
            </a:r>
            <a:endParaRPr lang="en-ID" dirty="0"/>
          </a:p>
        </p:txBody>
      </p:sp>
      <p:sp>
        <p:nvSpPr>
          <p:cNvPr id="3" name="Text Placeholder 2">
            <a:extLst>
              <a:ext uri="{FF2B5EF4-FFF2-40B4-BE49-F238E27FC236}">
                <a16:creationId xmlns:a16="http://schemas.microsoft.com/office/drawing/2014/main" id="{46A57717-5284-4D3A-B433-4A429893E47F}"/>
              </a:ext>
            </a:extLst>
          </p:cNvPr>
          <p:cNvSpPr>
            <a:spLocks noGrp="1"/>
          </p:cNvSpPr>
          <p:nvPr>
            <p:ph type="body" idx="1"/>
          </p:nvPr>
        </p:nvSpPr>
        <p:spPr/>
        <p:txBody>
          <a:bodyPr/>
          <a:lstStyle/>
          <a:p>
            <a:r>
              <a:rPr lang="en-US" dirty="0"/>
              <a:t>There are mainly three reasons to use interface. They are given below.</a:t>
            </a:r>
          </a:p>
          <a:p>
            <a:r>
              <a:rPr lang="en-US" dirty="0"/>
              <a:t>It is used to achieve abstraction.</a:t>
            </a:r>
          </a:p>
          <a:p>
            <a:r>
              <a:rPr lang="en-US" dirty="0"/>
              <a:t>By interface, we can support the functionality of multiple inheritance.</a:t>
            </a:r>
          </a:p>
          <a:p>
            <a:r>
              <a:rPr lang="en-US" dirty="0"/>
              <a:t>It can be used to achieve loose coupling.</a:t>
            </a:r>
          </a:p>
          <a:p>
            <a:endParaRPr lang="en-ID" dirty="0"/>
          </a:p>
        </p:txBody>
      </p:sp>
      <p:sp>
        <p:nvSpPr>
          <p:cNvPr id="4" name="Text Placeholder 3">
            <a:extLst>
              <a:ext uri="{FF2B5EF4-FFF2-40B4-BE49-F238E27FC236}">
                <a16:creationId xmlns:a16="http://schemas.microsoft.com/office/drawing/2014/main" id="{12C5AEB9-AA06-42DC-ABBD-4F8FDE60D843}"/>
              </a:ext>
            </a:extLst>
          </p:cNvPr>
          <p:cNvSpPr>
            <a:spLocks noGrp="1"/>
          </p:cNvSpPr>
          <p:nvPr>
            <p:ph type="body" idx="2"/>
          </p:nvPr>
        </p:nvSpPr>
        <p:spPr/>
        <p:txBody>
          <a:bodyPr/>
          <a:lstStyle/>
          <a:p>
            <a:pPr marL="101600" indent="0">
              <a:buNone/>
            </a:pPr>
            <a:r>
              <a:rPr lang="en-US" b="1" i="1" dirty="0"/>
              <a:t>How to declare an interface?</a:t>
            </a:r>
          </a:p>
          <a:p>
            <a:r>
              <a:rPr lang="en-US" dirty="0"/>
              <a:t>An interface is declared by using the interface keyword. It provides total abstraction; means all the methods in an interface are declared with the empty body, and all the fields are public, static and final by default. A class that implements an interface must implement all the methods declared in the interface.</a:t>
            </a:r>
            <a:endParaRPr lang="en-ID" dirty="0"/>
          </a:p>
        </p:txBody>
      </p:sp>
      <p:sp>
        <p:nvSpPr>
          <p:cNvPr id="5" name="Slide Number Placeholder 4">
            <a:extLst>
              <a:ext uri="{FF2B5EF4-FFF2-40B4-BE49-F238E27FC236}">
                <a16:creationId xmlns:a16="http://schemas.microsoft.com/office/drawing/2014/main" id="{3687F984-C214-40F7-B628-59FAEAC81E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510817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EC5AC1-3000-4992-8341-DB56D56DBB3D}"/>
              </a:ext>
            </a:extLst>
          </p:cNvPr>
          <p:cNvSpPr>
            <a:spLocks noGrp="1"/>
          </p:cNvSpPr>
          <p:nvPr>
            <p:ph type="title"/>
          </p:nvPr>
        </p:nvSpPr>
        <p:spPr/>
        <p:txBody>
          <a:bodyPr/>
          <a:lstStyle/>
          <a:p>
            <a:r>
              <a:rPr lang="en-US" dirty="0"/>
              <a:t>Syntax</a:t>
            </a:r>
            <a:endParaRPr lang="en-ID" dirty="0"/>
          </a:p>
        </p:txBody>
      </p:sp>
      <p:sp>
        <p:nvSpPr>
          <p:cNvPr id="5" name="Slide Number Placeholder 4">
            <a:extLst>
              <a:ext uri="{FF2B5EF4-FFF2-40B4-BE49-F238E27FC236}">
                <a16:creationId xmlns:a16="http://schemas.microsoft.com/office/drawing/2014/main" id="{3D4B43EF-3237-4676-BB51-C9BC65207A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6" name="Picture 5">
            <a:extLst>
              <a:ext uri="{FF2B5EF4-FFF2-40B4-BE49-F238E27FC236}">
                <a16:creationId xmlns:a16="http://schemas.microsoft.com/office/drawing/2014/main" id="{ABC51AA6-A5D9-472A-BC2D-799041EF155F}"/>
              </a:ext>
            </a:extLst>
          </p:cNvPr>
          <p:cNvPicPr>
            <a:picLocks noChangeAspect="1"/>
          </p:cNvPicPr>
          <p:nvPr/>
        </p:nvPicPr>
        <p:blipFill>
          <a:blip r:embed="rId2"/>
          <a:stretch>
            <a:fillRect/>
          </a:stretch>
        </p:blipFill>
        <p:spPr>
          <a:xfrm>
            <a:off x="814275" y="1428750"/>
            <a:ext cx="2005125" cy="1103596"/>
          </a:xfrm>
          <a:prstGeom prst="rect">
            <a:avLst/>
          </a:prstGeom>
        </p:spPr>
      </p:pic>
    </p:spTree>
    <p:extLst>
      <p:ext uri="{BB962C8B-B14F-4D97-AF65-F5344CB8AC3E}">
        <p14:creationId xmlns:p14="http://schemas.microsoft.com/office/powerpoint/2010/main" val="220599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2ABC-9660-43D5-9E5D-E9BFFD1C29BD}"/>
              </a:ext>
            </a:extLst>
          </p:cNvPr>
          <p:cNvSpPr>
            <a:spLocks noGrp="1"/>
          </p:cNvSpPr>
          <p:nvPr>
            <p:ph type="title"/>
          </p:nvPr>
        </p:nvSpPr>
        <p:spPr/>
        <p:txBody>
          <a:bodyPr/>
          <a:lstStyle/>
          <a:p>
            <a:r>
              <a:rPr lang="en-US" dirty="0"/>
              <a:t>Internal addition by the compiler</a:t>
            </a:r>
            <a:endParaRPr lang="en-ID" dirty="0"/>
          </a:p>
        </p:txBody>
      </p:sp>
      <p:sp>
        <p:nvSpPr>
          <p:cNvPr id="4" name="Text Placeholder 3">
            <a:extLst>
              <a:ext uri="{FF2B5EF4-FFF2-40B4-BE49-F238E27FC236}">
                <a16:creationId xmlns:a16="http://schemas.microsoft.com/office/drawing/2014/main" id="{4E3AFA33-00CB-420C-A59F-3F4B96458D44}"/>
              </a:ext>
            </a:extLst>
          </p:cNvPr>
          <p:cNvSpPr>
            <a:spLocks noGrp="1"/>
          </p:cNvSpPr>
          <p:nvPr>
            <p:ph type="body" idx="1"/>
          </p:nvPr>
        </p:nvSpPr>
        <p:spPr/>
        <p:txBody>
          <a:bodyPr/>
          <a:lstStyle/>
          <a:p>
            <a:r>
              <a:rPr lang="en-US" dirty="0"/>
              <a:t>In other words, Interface fields are public, static and final by default, and the methods are public and abstract.</a:t>
            </a:r>
            <a:endParaRPr lang="en-ID" dirty="0"/>
          </a:p>
        </p:txBody>
      </p:sp>
      <p:sp>
        <p:nvSpPr>
          <p:cNvPr id="3" name="Slide Number Placeholder 2">
            <a:extLst>
              <a:ext uri="{FF2B5EF4-FFF2-40B4-BE49-F238E27FC236}">
                <a16:creationId xmlns:a16="http://schemas.microsoft.com/office/drawing/2014/main" id="{F755899C-E8B5-4E46-829D-CCBE32BB31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7" name="Picture 6">
            <a:extLst>
              <a:ext uri="{FF2B5EF4-FFF2-40B4-BE49-F238E27FC236}">
                <a16:creationId xmlns:a16="http://schemas.microsoft.com/office/drawing/2014/main" id="{8089D164-3456-4BB7-99E7-540EFACA7FC3}"/>
              </a:ext>
            </a:extLst>
          </p:cNvPr>
          <p:cNvPicPr>
            <a:picLocks noChangeAspect="1"/>
          </p:cNvPicPr>
          <p:nvPr/>
        </p:nvPicPr>
        <p:blipFill>
          <a:blip r:embed="rId2"/>
          <a:stretch>
            <a:fillRect/>
          </a:stretch>
        </p:blipFill>
        <p:spPr>
          <a:xfrm>
            <a:off x="1327875" y="2114550"/>
            <a:ext cx="5105400" cy="1123029"/>
          </a:xfrm>
          <a:prstGeom prst="rect">
            <a:avLst/>
          </a:prstGeom>
        </p:spPr>
      </p:pic>
    </p:spTree>
    <p:extLst>
      <p:ext uri="{BB962C8B-B14F-4D97-AF65-F5344CB8AC3E}">
        <p14:creationId xmlns:p14="http://schemas.microsoft.com/office/powerpoint/2010/main" val="253173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Goal Material</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530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7375-630C-489E-82F4-74565BCD9E06}"/>
              </a:ext>
            </a:extLst>
          </p:cNvPr>
          <p:cNvSpPr>
            <a:spLocks noGrp="1"/>
          </p:cNvSpPr>
          <p:nvPr>
            <p:ph type="title"/>
          </p:nvPr>
        </p:nvSpPr>
        <p:spPr/>
        <p:txBody>
          <a:bodyPr/>
          <a:lstStyle/>
          <a:p>
            <a:r>
              <a:rPr lang="en-US" dirty="0"/>
              <a:t>The relationship between classes and interfaces</a:t>
            </a:r>
            <a:endParaRPr lang="en-ID" dirty="0"/>
          </a:p>
        </p:txBody>
      </p:sp>
      <p:sp>
        <p:nvSpPr>
          <p:cNvPr id="3" name="Text Placeholder 2">
            <a:extLst>
              <a:ext uri="{FF2B5EF4-FFF2-40B4-BE49-F238E27FC236}">
                <a16:creationId xmlns:a16="http://schemas.microsoft.com/office/drawing/2014/main" id="{B72169D3-7213-46F5-88A5-0187F400F29F}"/>
              </a:ext>
            </a:extLst>
          </p:cNvPr>
          <p:cNvSpPr>
            <a:spLocks noGrp="1"/>
          </p:cNvSpPr>
          <p:nvPr>
            <p:ph type="body" idx="1"/>
          </p:nvPr>
        </p:nvSpPr>
        <p:spPr/>
        <p:txBody>
          <a:bodyPr/>
          <a:lstStyle/>
          <a:p>
            <a:r>
              <a:rPr lang="en-US" dirty="0"/>
              <a:t>As shown in the figure given below, a class extends another class, an interface extends another interface, but a class implements an interface.</a:t>
            </a:r>
            <a:endParaRPr lang="en-ID" dirty="0"/>
          </a:p>
        </p:txBody>
      </p:sp>
      <p:sp>
        <p:nvSpPr>
          <p:cNvPr id="5" name="Slide Number Placeholder 4">
            <a:extLst>
              <a:ext uri="{FF2B5EF4-FFF2-40B4-BE49-F238E27FC236}">
                <a16:creationId xmlns:a16="http://schemas.microsoft.com/office/drawing/2014/main" id="{B8411AB3-1F58-46DB-968A-FB537E7FE0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7" name="Picture 6">
            <a:extLst>
              <a:ext uri="{FF2B5EF4-FFF2-40B4-BE49-F238E27FC236}">
                <a16:creationId xmlns:a16="http://schemas.microsoft.com/office/drawing/2014/main" id="{D3738133-AC27-43D1-AC02-5B647674EF6E}"/>
              </a:ext>
            </a:extLst>
          </p:cNvPr>
          <p:cNvPicPr>
            <a:picLocks noChangeAspect="1"/>
          </p:cNvPicPr>
          <p:nvPr/>
        </p:nvPicPr>
        <p:blipFill>
          <a:blip r:embed="rId2"/>
          <a:stretch>
            <a:fillRect/>
          </a:stretch>
        </p:blipFill>
        <p:spPr>
          <a:xfrm>
            <a:off x="1219200" y="2266950"/>
            <a:ext cx="4004733" cy="1934490"/>
          </a:xfrm>
          <a:prstGeom prst="rect">
            <a:avLst/>
          </a:prstGeom>
        </p:spPr>
      </p:pic>
    </p:spTree>
    <p:extLst>
      <p:ext uri="{BB962C8B-B14F-4D97-AF65-F5344CB8AC3E}">
        <p14:creationId xmlns:p14="http://schemas.microsoft.com/office/powerpoint/2010/main" val="3370353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05532-3A72-476D-AD11-2A9802CE6953}"/>
              </a:ext>
            </a:extLst>
          </p:cNvPr>
          <p:cNvSpPr>
            <a:spLocks noGrp="1"/>
          </p:cNvSpPr>
          <p:nvPr>
            <p:ph type="title"/>
          </p:nvPr>
        </p:nvSpPr>
        <p:spPr/>
        <p:txBody>
          <a:bodyPr/>
          <a:lstStyle/>
          <a:p>
            <a:r>
              <a:rPr lang="en-US" dirty="0"/>
              <a:t>Java Interface Example</a:t>
            </a:r>
            <a:endParaRPr lang="en-ID" dirty="0"/>
          </a:p>
        </p:txBody>
      </p:sp>
      <p:sp>
        <p:nvSpPr>
          <p:cNvPr id="3" name="Text Placeholder 2">
            <a:extLst>
              <a:ext uri="{FF2B5EF4-FFF2-40B4-BE49-F238E27FC236}">
                <a16:creationId xmlns:a16="http://schemas.microsoft.com/office/drawing/2014/main" id="{7A35112B-178A-4042-A1CA-5D5CB6EFE0D6}"/>
              </a:ext>
            </a:extLst>
          </p:cNvPr>
          <p:cNvSpPr>
            <a:spLocks noGrp="1"/>
          </p:cNvSpPr>
          <p:nvPr>
            <p:ph type="body" idx="1"/>
          </p:nvPr>
        </p:nvSpPr>
        <p:spPr/>
        <p:txBody>
          <a:bodyPr/>
          <a:lstStyle/>
          <a:p>
            <a:r>
              <a:rPr lang="en-US" dirty="0"/>
              <a:t>In this example, the Printable interface has only one method, and its implementation is provided in the A6 class.</a:t>
            </a:r>
            <a:endParaRPr lang="en-ID" dirty="0"/>
          </a:p>
        </p:txBody>
      </p:sp>
      <p:sp>
        <p:nvSpPr>
          <p:cNvPr id="4" name="Slide Number Placeholder 3">
            <a:extLst>
              <a:ext uri="{FF2B5EF4-FFF2-40B4-BE49-F238E27FC236}">
                <a16:creationId xmlns:a16="http://schemas.microsoft.com/office/drawing/2014/main" id="{BE41D18A-B28C-41CD-ABA1-582597CE80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Picture 4">
            <a:extLst>
              <a:ext uri="{FF2B5EF4-FFF2-40B4-BE49-F238E27FC236}">
                <a16:creationId xmlns:a16="http://schemas.microsoft.com/office/drawing/2014/main" id="{B5907844-8B26-437D-9258-5ED88412747F}"/>
              </a:ext>
            </a:extLst>
          </p:cNvPr>
          <p:cNvPicPr>
            <a:picLocks noChangeAspect="1"/>
          </p:cNvPicPr>
          <p:nvPr/>
        </p:nvPicPr>
        <p:blipFill>
          <a:blip r:embed="rId2"/>
          <a:stretch>
            <a:fillRect/>
          </a:stretch>
        </p:blipFill>
        <p:spPr>
          <a:xfrm>
            <a:off x="996975" y="2114551"/>
            <a:ext cx="2127225" cy="633102"/>
          </a:xfrm>
          <a:prstGeom prst="rect">
            <a:avLst/>
          </a:prstGeom>
        </p:spPr>
      </p:pic>
      <p:pic>
        <p:nvPicPr>
          <p:cNvPr id="6" name="Picture 5">
            <a:extLst>
              <a:ext uri="{FF2B5EF4-FFF2-40B4-BE49-F238E27FC236}">
                <a16:creationId xmlns:a16="http://schemas.microsoft.com/office/drawing/2014/main" id="{FA6F49BE-2603-4497-B037-216C0EE4D3E7}"/>
              </a:ext>
            </a:extLst>
          </p:cNvPr>
          <p:cNvPicPr>
            <a:picLocks noChangeAspect="1"/>
          </p:cNvPicPr>
          <p:nvPr/>
        </p:nvPicPr>
        <p:blipFill>
          <a:blip r:embed="rId3"/>
          <a:stretch>
            <a:fillRect/>
          </a:stretch>
        </p:blipFill>
        <p:spPr>
          <a:xfrm>
            <a:off x="986417" y="2876550"/>
            <a:ext cx="3685092" cy="1700203"/>
          </a:xfrm>
          <a:prstGeom prst="rect">
            <a:avLst/>
          </a:prstGeom>
        </p:spPr>
      </p:pic>
    </p:spTree>
    <p:extLst>
      <p:ext uri="{BB962C8B-B14F-4D97-AF65-F5344CB8AC3E}">
        <p14:creationId xmlns:p14="http://schemas.microsoft.com/office/powerpoint/2010/main" val="3995937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96FE-8A33-4360-8C40-851CAF6D3D74}"/>
              </a:ext>
            </a:extLst>
          </p:cNvPr>
          <p:cNvSpPr>
            <a:spLocks noGrp="1"/>
          </p:cNvSpPr>
          <p:nvPr>
            <p:ph type="title"/>
          </p:nvPr>
        </p:nvSpPr>
        <p:spPr/>
        <p:txBody>
          <a:bodyPr/>
          <a:lstStyle/>
          <a:p>
            <a:r>
              <a:rPr lang="en-US" dirty="0"/>
              <a:t>Java Interface Example: Drawable</a:t>
            </a:r>
            <a:endParaRPr lang="en-ID" dirty="0"/>
          </a:p>
        </p:txBody>
      </p:sp>
      <p:sp>
        <p:nvSpPr>
          <p:cNvPr id="3" name="Text Placeholder 2">
            <a:extLst>
              <a:ext uri="{FF2B5EF4-FFF2-40B4-BE49-F238E27FC236}">
                <a16:creationId xmlns:a16="http://schemas.microsoft.com/office/drawing/2014/main" id="{4680CBDD-9989-41D4-A511-BBAFCBE03657}"/>
              </a:ext>
            </a:extLst>
          </p:cNvPr>
          <p:cNvSpPr>
            <a:spLocks noGrp="1"/>
          </p:cNvSpPr>
          <p:nvPr>
            <p:ph type="body" idx="1"/>
          </p:nvPr>
        </p:nvSpPr>
        <p:spPr/>
        <p:txBody>
          <a:bodyPr/>
          <a:lstStyle/>
          <a:p>
            <a:r>
              <a:rPr lang="en-US" dirty="0"/>
              <a:t>In this example, the Drawable interface has only one method. Its implementation is provided by Rectangle and Circle classes. In a real scenario, an interface is defined by someone else, but its implementation is provided by different implementation providers. Moreover, it is used by someone else. The implementation part is hidden by the user who uses the interface.</a:t>
            </a:r>
            <a:endParaRPr lang="en-ID" dirty="0"/>
          </a:p>
        </p:txBody>
      </p:sp>
      <p:sp>
        <p:nvSpPr>
          <p:cNvPr id="4" name="Slide Number Placeholder 3">
            <a:extLst>
              <a:ext uri="{FF2B5EF4-FFF2-40B4-BE49-F238E27FC236}">
                <a16:creationId xmlns:a16="http://schemas.microsoft.com/office/drawing/2014/main" id="{79BC22B7-77D9-48FD-9061-205F56D758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6" name="Picture 5">
            <a:extLst>
              <a:ext uri="{FF2B5EF4-FFF2-40B4-BE49-F238E27FC236}">
                <a16:creationId xmlns:a16="http://schemas.microsoft.com/office/drawing/2014/main" id="{8549F127-057C-4379-8C20-647566612A80}"/>
              </a:ext>
            </a:extLst>
          </p:cNvPr>
          <p:cNvPicPr>
            <a:picLocks noChangeAspect="1"/>
          </p:cNvPicPr>
          <p:nvPr/>
        </p:nvPicPr>
        <p:blipFill>
          <a:blip r:embed="rId2"/>
          <a:stretch>
            <a:fillRect/>
          </a:stretch>
        </p:blipFill>
        <p:spPr>
          <a:xfrm>
            <a:off x="4364179" y="1539337"/>
            <a:ext cx="4197412" cy="2785013"/>
          </a:xfrm>
          <a:prstGeom prst="rect">
            <a:avLst/>
          </a:prstGeom>
        </p:spPr>
      </p:pic>
    </p:spTree>
    <p:extLst>
      <p:ext uri="{BB962C8B-B14F-4D97-AF65-F5344CB8AC3E}">
        <p14:creationId xmlns:p14="http://schemas.microsoft.com/office/powerpoint/2010/main" val="2859476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284A8-5196-4D90-8AE3-24FE7AF347BB}"/>
              </a:ext>
            </a:extLst>
          </p:cNvPr>
          <p:cNvSpPr>
            <a:spLocks noGrp="1"/>
          </p:cNvSpPr>
          <p:nvPr>
            <p:ph type="title"/>
          </p:nvPr>
        </p:nvSpPr>
        <p:spPr/>
        <p:txBody>
          <a:bodyPr/>
          <a:lstStyle/>
          <a:p>
            <a:r>
              <a:rPr lang="en-US" dirty="0"/>
              <a:t>Java Interface Example: Bank</a:t>
            </a:r>
            <a:endParaRPr lang="en-ID" dirty="0"/>
          </a:p>
        </p:txBody>
      </p:sp>
      <p:sp>
        <p:nvSpPr>
          <p:cNvPr id="3" name="Text Placeholder 2">
            <a:extLst>
              <a:ext uri="{FF2B5EF4-FFF2-40B4-BE49-F238E27FC236}">
                <a16:creationId xmlns:a16="http://schemas.microsoft.com/office/drawing/2014/main" id="{7A4E6837-5519-4DF3-A6FA-C4D64C287E26}"/>
              </a:ext>
            </a:extLst>
          </p:cNvPr>
          <p:cNvSpPr>
            <a:spLocks noGrp="1"/>
          </p:cNvSpPr>
          <p:nvPr>
            <p:ph type="body" idx="1"/>
          </p:nvPr>
        </p:nvSpPr>
        <p:spPr/>
        <p:txBody>
          <a:bodyPr/>
          <a:lstStyle/>
          <a:p>
            <a:r>
              <a:rPr lang="en-US" dirty="0"/>
              <a:t>Let's see another example of java interface which provides the implementation of Bank interface.</a:t>
            </a:r>
            <a:endParaRPr lang="en-ID" dirty="0"/>
          </a:p>
        </p:txBody>
      </p:sp>
      <p:sp>
        <p:nvSpPr>
          <p:cNvPr id="5" name="Slide Number Placeholder 4">
            <a:extLst>
              <a:ext uri="{FF2B5EF4-FFF2-40B4-BE49-F238E27FC236}">
                <a16:creationId xmlns:a16="http://schemas.microsoft.com/office/drawing/2014/main" id="{D86D6F1C-965D-4230-84CD-9DAC41DE54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6" name="Picture 5">
            <a:extLst>
              <a:ext uri="{FF2B5EF4-FFF2-40B4-BE49-F238E27FC236}">
                <a16:creationId xmlns:a16="http://schemas.microsoft.com/office/drawing/2014/main" id="{21AB315C-EA23-4B88-AB60-4E5B3605F800}"/>
              </a:ext>
            </a:extLst>
          </p:cNvPr>
          <p:cNvPicPr>
            <a:picLocks noChangeAspect="1"/>
          </p:cNvPicPr>
          <p:nvPr/>
        </p:nvPicPr>
        <p:blipFill>
          <a:blip r:embed="rId2"/>
          <a:stretch>
            <a:fillRect/>
          </a:stretch>
        </p:blipFill>
        <p:spPr>
          <a:xfrm>
            <a:off x="4572000" y="1537988"/>
            <a:ext cx="2895600" cy="2946699"/>
          </a:xfrm>
          <a:prstGeom prst="rect">
            <a:avLst/>
          </a:prstGeom>
        </p:spPr>
      </p:pic>
    </p:spTree>
    <p:extLst>
      <p:ext uri="{BB962C8B-B14F-4D97-AF65-F5344CB8AC3E}">
        <p14:creationId xmlns:p14="http://schemas.microsoft.com/office/powerpoint/2010/main" val="4267772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8289-A7D2-4DC6-A5DF-B3FE91D290F9}"/>
              </a:ext>
            </a:extLst>
          </p:cNvPr>
          <p:cNvSpPr>
            <a:spLocks noGrp="1"/>
          </p:cNvSpPr>
          <p:nvPr>
            <p:ph type="title"/>
          </p:nvPr>
        </p:nvSpPr>
        <p:spPr/>
        <p:txBody>
          <a:bodyPr/>
          <a:lstStyle/>
          <a:p>
            <a:r>
              <a:rPr lang="en-US" dirty="0"/>
              <a:t>Multiple inheritance in Java by interface</a:t>
            </a:r>
            <a:endParaRPr lang="en-ID" dirty="0"/>
          </a:p>
        </p:txBody>
      </p:sp>
      <p:sp>
        <p:nvSpPr>
          <p:cNvPr id="3" name="Text Placeholder 2">
            <a:extLst>
              <a:ext uri="{FF2B5EF4-FFF2-40B4-BE49-F238E27FC236}">
                <a16:creationId xmlns:a16="http://schemas.microsoft.com/office/drawing/2014/main" id="{FD9687B0-7140-420E-B8E7-A7449E17E29B}"/>
              </a:ext>
            </a:extLst>
          </p:cNvPr>
          <p:cNvSpPr>
            <a:spLocks noGrp="1"/>
          </p:cNvSpPr>
          <p:nvPr>
            <p:ph type="body" idx="1"/>
          </p:nvPr>
        </p:nvSpPr>
        <p:spPr/>
        <p:txBody>
          <a:bodyPr/>
          <a:lstStyle/>
          <a:p>
            <a:r>
              <a:rPr lang="en-US" dirty="0"/>
              <a:t>If a class implements multiple interfaces, or an interface extends multiple interfaces, it is known as multiple inheritance.</a:t>
            </a:r>
            <a:endParaRPr lang="en-ID" dirty="0"/>
          </a:p>
        </p:txBody>
      </p:sp>
      <p:sp>
        <p:nvSpPr>
          <p:cNvPr id="5" name="Slide Number Placeholder 4">
            <a:extLst>
              <a:ext uri="{FF2B5EF4-FFF2-40B4-BE49-F238E27FC236}">
                <a16:creationId xmlns:a16="http://schemas.microsoft.com/office/drawing/2014/main" id="{5AE7ED51-1229-4F32-9D94-936E9DD747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6" name="Picture 5">
            <a:extLst>
              <a:ext uri="{FF2B5EF4-FFF2-40B4-BE49-F238E27FC236}">
                <a16:creationId xmlns:a16="http://schemas.microsoft.com/office/drawing/2014/main" id="{D77AED23-4931-49C9-8689-97CE8D095201}"/>
              </a:ext>
            </a:extLst>
          </p:cNvPr>
          <p:cNvPicPr>
            <a:picLocks noChangeAspect="1"/>
          </p:cNvPicPr>
          <p:nvPr/>
        </p:nvPicPr>
        <p:blipFill>
          <a:blip r:embed="rId2"/>
          <a:stretch>
            <a:fillRect/>
          </a:stretch>
        </p:blipFill>
        <p:spPr>
          <a:xfrm>
            <a:off x="4572000" y="1537988"/>
            <a:ext cx="2971800" cy="3114067"/>
          </a:xfrm>
          <a:prstGeom prst="rect">
            <a:avLst/>
          </a:prstGeom>
        </p:spPr>
      </p:pic>
    </p:spTree>
    <p:extLst>
      <p:ext uri="{BB962C8B-B14F-4D97-AF65-F5344CB8AC3E}">
        <p14:creationId xmlns:p14="http://schemas.microsoft.com/office/powerpoint/2010/main" val="3994710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B0D7-55C7-4771-9E8B-849131C66EA3}"/>
              </a:ext>
            </a:extLst>
          </p:cNvPr>
          <p:cNvSpPr>
            <a:spLocks noGrp="1"/>
          </p:cNvSpPr>
          <p:nvPr>
            <p:ph type="title"/>
          </p:nvPr>
        </p:nvSpPr>
        <p:spPr/>
        <p:txBody>
          <a:bodyPr/>
          <a:lstStyle/>
          <a:p>
            <a:r>
              <a:rPr lang="en-US" dirty="0"/>
              <a:t>Question and Answer</a:t>
            </a:r>
            <a:endParaRPr lang="en-ID" dirty="0"/>
          </a:p>
        </p:txBody>
      </p:sp>
      <p:sp>
        <p:nvSpPr>
          <p:cNvPr id="3" name="Text Placeholder 2">
            <a:extLst>
              <a:ext uri="{FF2B5EF4-FFF2-40B4-BE49-F238E27FC236}">
                <a16:creationId xmlns:a16="http://schemas.microsoft.com/office/drawing/2014/main" id="{B6D3BBFC-F7ED-437C-84EA-288B8F105BDF}"/>
              </a:ext>
            </a:extLst>
          </p:cNvPr>
          <p:cNvSpPr>
            <a:spLocks noGrp="1"/>
          </p:cNvSpPr>
          <p:nvPr>
            <p:ph type="body" idx="1"/>
          </p:nvPr>
        </p:nvSpPr>
        <p:spPr>
          <a:xfrm>
            <a:off x="814275" y="1367756"/>
            <a:ext cx="3378300" cy="2724300"/>
          </a:xfrm>
        </p:spPr>
        <p:txBody>
          <a:bodyPr/>
          <a:lstStyle/>
          <a:p>
            <a:r>
              <a:rPr lang="en-US" dirty="0"/>
              <a:t>Q) Multiple inheritance is not supported through class in java, but it is possible by an interface, why?</a:t>
            </a:r>
          </a:p>
          <a:p>
            <a:r>
              <a:rPr lang="en-US" dirty="0"/>
              <a:t>As we have explained in the inheritance chapter, multiple inheritance is not supported in the case of class because of ambiguity. However, it is supported in case of an interface because there is no ambiguity. It is because its implementation is provided by the implementation class. For example:</a:t>
            </a:r>
            <a:endParaRPr lang="en-ID" dirty="0"/>
          </a:p>
        </p:txBody>
      </p:sp>
      <p:sp>
        <p:nvSpPr>
          <p:cNvPr id="5" name="Slide Number Placeholder 4">
            <a:extLst>
              <a:ext uri="{FF2B5EF4-FFF2-40B4-BE49-F238E27FC236}">
                <a16:creationId xmlns:a16="http://schemas.microsoft.com/office/drawing/2014/main" id="{AE72447C-0691-412A-AA9F-723341693B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pic>
        <p:nvPicPr>
          <p:cNvPr id="6" name="Picture 5">
            <a:extLst>
              <a:ext uri="{FF2B5EF4-FFF2-40B4-BE49-F238E27FC236}">
                <a16:creationId xmlns:a16="http://schemas.microsoft.com/office/drawing/2014/main" id="{6F74F98D-A8DC-464C-A713-F1AFC98BF597}"/>
              </a:ext>
            </a:extLst>
          </p:cNvPr>
          <p:cNvPicPr>
            <a:picLocks noChangeAspect="1"/>
          </p:cNvPicPr>
          <p:nvPr/>
        </p:nvPicPr>
        <p:blipFill>
          <a:blip r:embed="rId2"/>
          <a:stretch>
            <a:fillRect/>
          </a:stretch>
        </p:blipFill>
        <p:spPr>
          <a:xfrm>
            <a:off x="4419600" y="1367756"/>
            <a:ext cx="2820953" cy="2499394"/>
          </a:xfrm>
          <a:prstGeom prst="rect">
            <a:avLst/>
          </a:prstGeom>
        </p:spPr>
      </p:pic>
      <p:sp>
        <p:nvSpPr>
          <p:cNvPr id="8" name="Text Placeholder 3">
            <a:extLst>
              <a:ext uri="{FF2B5EF4-FFF2-40B4-BE49-F238E27FC236}">
                <a16:creationId xmlns:a16="http://schemas.microsoft.com/office/drawing/2014/main" id="{0F705764-D1F0-4844-9CB9-913B57BBC2B5}"/>
              </a:ext>
            </a:extLst>
          </p:cNvPr>
          <p:cNvSpPr txBox="1">
            <a:spLocks/>
          </p:cNvSpPr>
          <p:nvPr/>
        </p:nvSpPr>
        <p:spPr>
          <a:xfrm>
            <a:off x="4192576" y="3689349"/>
            <a:ext cx="4722824" cy="118616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14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dirty="0"/>
              <a:t>As you can see in the above example, Printable and Showable interface have same methods but its implementation is provided by class TestTnterface1, so there is no ambiguity.</a:t>
            </a:r>
            <a:endParaRPr lang="en-ID" dirty="0"/>
          </a:p>
        </p:txBody>
      </p:sp>
    </p:spTree>
    <p:extLst>
      <p:ext uri="{BB962C8B-B14F-4D97-AF65-F5344CB8AC3E}">
        <p14:creationId xmlns:p14="http://schemas.microsoft.com/office/powerpoint/2010/main" val="1082530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1234-7023-4859-9DC5-DACC5CAE3106}"/>
              </a:ext>
            </a:extLst>
          </p:cNvPr>
          <p:cNvSpPr>
            <a:spLocks noGrp="1"/>
          </p:cNvSpPr>
          <p:nvPr>
            <p:ph type="title"/>
          </p:nvPr>
        </p:nvSpPr>
        <p:spPr/>
        <p:txBody>
          <a:bodyPr/>
          <a:lstStyle/>
          <a:p>
            <a:r>
              <a:rPr lang="en-US" dirty="0"/>
              <a:t>Interface inheritance</a:t>
            </a:r>
            <a:endParaRPr lang="en-ID" dirty="0"/>
          </a:p>
        </p:txBody>
      </p:sp>
      <p:sp>
        <p:nvSpPr>
          <p:cNvPr id="3" name="Text Placeholder 2">
            <a:extLst>
              <a:ext uri="{FF2B5EF4-FFF2-40B4-BE49-F238E27FC236}">
                <a16:creationId xmlns:a16="http://schemas.microsoft.com/office/drawing/2014/main" id="{468E1857-47D5-4B66-82B8-A0F2D457FE59}"/>
              </a:ext>
            </a:extLst>
          </p:cNvPr>
          <p:cNvSpPr>
            <a:spLocks noGrp="1"/>
          </p:cNvSpPr>
          <p:nvPr>
            <p:ph type="body" idx="1"/>
          </p:nvPr>
        </p:nvSpPr>
        <p:spPr>
          <a:xfrm>
            <a:off x="814275" y="1426633"/>
            <a:ext cx="3378300" cy="2724300"/>
          </a:xfrm>
        </p:spPr>
        <p:txBody>
          <a:bodyPr/>
          <a:lstStyle/>
          <a:p>
            <a:r>
              <a:rPr lang="en-US" dirty="0"/>
              <a:t>A class implements an interface, but one interface extends another interface.</a:t>
            </a:r>
          </a:p>
        </p:txBody>
      </p:sp>
      <p:sp>
        <p:nvSpPr>
          <p:cNvPr id="5" name="Slide Number Placeholder 4">
            <a:extLst>
              <a:ext uri="{FF2B5EF4-FFF2-40B4-BE49-F238E27FC236}">
                <a16:creationId xmlns:a16="http://schemas.microsoft.com/office/drawing/2014/main" id="{D60EBD8F-8F67-49F1-ACF8-B4F45B8964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6" name="Picture 5">
            <a:extLst>
              <a:ext uri="{FF2B5EF4-FFF2-40B4-BE49-F238E27FC236}">
                <a16:creationId xmlns:a16="http://schemas.microsoft.com/office/drawing/2014/main" id="{1FE7BE07-03D7-4CA9-AB88-3E922EEE75F4}"/>
              </a:ext>
            </a:extLst>
          </p:cNvPr>
          <p:cNvPicPr>
            <a:picLocks noChangeAspect="1"/>
          </p:cNvPicPr>
          <p:nvPr/>
        </p:nvPicPr>
        <p:blipFill>
          <a:blip r:embed="rId2"/>
          <a:stretch>
            <a:fillRect/>
          </a:stretch>
        </p:blipFill>
        <p:spPr>
          <a:xfrm>
            <a:off x="4419601" y="1394883"/>
            <a:ext cx="3733800" cy="3048628"/>
          </a:xfrm>
          <a:prstGeom prst="rect">
            <a:avLst/>
          </a:prstGeom>
        </p:spPr>
      </p:pic>
    </p:spTree>
    <p:extLst>
      <p:ext uri="{BB962C8B-B14F-4D97-AF65-F5344CB8AC3E}">
        <p14:creationId xmlns:p14="http://schemas.microsoft.com/office/powerpoint/2010/main" val="568454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6934-078E-4BC5-95D4-56FA55EBDCD0}"/>
              </a:ext>
            </a:extLst>
          </p:cNvPr>
          <p:cNvSpPr>
            <a:spLocks noGrp="1"/>
          </p:cNvSpPr>
          <p:nvPr>
            <p:ph type="title"/>
          </p:nvPr>
        </p:nvSpPr>
        <p:spPr/>
        <p:txBody>
          <a:bodyPr/>
          <a:lstStyle/>
          <a:p>
            <a:r>
              <a:rPr lang="en-US" dirty="0"/>
              <a:t>Java 8 Default Method in Interface</a:t>
            </a:r>
            <a:endParaRPr lang="en-ID" dirty="0"/>
          </a:p>
        </p:txBody>
      </p:sp>
      <p:sp>
        <p:nvSpPr>
          <p:cNvPr id="3" name="Text Placeholder 2">
            <a:extLst>
              <a:ext uri="{FF2B5EF4-FFF2-40B4-BE49-F238E27FC236}">
                <a16:creationId xmlns:a16="http://schemas.microsoft.com/office/drawing/2014/main" id="{B0E4BF9D-713A-42CD-8B7C-39B32698AF69}"/>
              </a:ext>
            </a:extLst>
          </p:cNvPr>
          <p:cNvSpPr>
            <a:spLocks noGrp="1"/>
          </p:cNvSpPr>
          <p:nvPr>
            <p:ph type="body" idx="1"/>
          </p:nvPr>
        </p:nvSpPr>
        <p:spPr>
          <a:xfrm>
            <a:off x="814275" y="1352550"/>
            <a:ext cx="3378300" cy="2724300"/>
          </a:xfrm>
        </p:spPr>
        <p:txBody>
          <a:bodyPr/>
          <a:lstStyle/>
          <a:p>
            <a:r>
              <a:rPr lang="en-US" dirty="0"/>
              <a:t>Since Java 8, we can have method body in interface. But we need to make it default method. Let's see an example:</a:t>
            </a:r>
          </a:p>
          <a:p>
            <a:endParaRPr lang="en-ID" dirty="0"/>
          </a:p>
        </p:txBody>
      </p:sp>
      <p:sp>
        <p:nvSpPr>
          <p:cNvPr id="5" name="Slide Number Placeholder 4">
            <a:extLst>
              <a:ext uri="{FF2B5EF4-FFF2-40B4-BE49-F238E27FC236}">
                <a16:creationId xmlns:a16="http://schemas.microsoft.com/office/drawing/2014/main" id="{A86974A2-1FDE-4467-A660-3744D16491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6" name="Picture 5">
            <a:extLst>
              <a:ext uri="{FF2B5EF4-FFF2-40B4-BE49-F238E27FC236}">
                <a16:creationId xmlns:a16="http://schemas.microsoft.com/office/drawing/2014/main" id="{3C030451-8B47-4A59-B43A-39C0432F9B02}"/>
              </a:ext>
            </a:extLst>
          </p:cNvPr>
          <p:cNvPicPr>
            <a:picLocks noChangeAspect="1"/>
          </p:cNvPicPr>
          <p:nvPr/>
        </p:nvPicPr>
        <p:blipFill>
          <a:blip r:embed="rId2"/>
          <a:stretch>
            <a:fillRect/>
          </a:stretch>
        </p:blipFill>
        <p:spPr>
          <a:xfrm>
            <a:off x="4343401" y="1352551"/>
            <a:ext cx="3733800" cy="2491820"/>
          </a:xfrm>
          <a:prstGeom prst="rect">
            <a:avLst/>
          </a:prstGeom>
        </p:spPr>
      </p:pic>
    </p:spTree>
    <p:extLst>
      <p:ext uri="{BB962C8B-B14F-4D97-AF65-F5344CB8AC3E}">
        <p14:creationId xmlns:p14="http://schemas.microsoft.com/office/powerpoint/2010/main" val="1399259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B0CA-35F6-4366-B8D0-5577121493D4}"/>
              </a:ext>
            </a:extLst>
          </p:cNvPr>
          <p:cNvSpPr>
            <a:spLocks noGrp="1"/>
          </p:cNvSpPr>
          <p:nvPr>
            <p:ph type="title"/>
          </p:nvPr>
        </p:nvSpPr>
        <p:spPr/>
        <p:txBody>
          <a:bodyPr/>
          <a:lstStyle/>
          <a:p>
            <a:r>
              <a:rPr lang="en-US" dirty="0"/>
              <a:t>Java 8 Static Method in Interface</a:t>
            </a:r>
            <a:endParaRPr lang="en-ID" dirty="0"/>
          </a:p>
        </p:txBody>
      </p:sp>
      <p:sp>
        <p:nvSpPr>
          <p:cNvPr id="3" name="Text Placeholder 2">
            <a:extLst>
              <a:ext uri="{FF2B5EF4-FFF2-40B4-BE49-F238E27FC236}">
                <a16:creationId xmlns:a16="http://schemas.microsoft.com/office/drawing/2014/main" id="{B9B1340D-889F-472B-9376-A8853A30077F}"/>
              </a:ext>
            </a:extLst>
          </p:cNvPr>
          <p:cNvSpPr>
            <a:spLocks noGrp="1"/>
          </p:cNvSpPr>
          <p:nvPr>
            <p:ph type="body" idx="1"/>
          </p:nvPr>
        </p:nvSpPr>
        <p:spPr/>
        <p:txBody>
          <a:bodyPr/>
          <a:lstStyle/>
          <a:p>
            <a:r>
              <a:rPr lang="en-US" dirty="0"/>
              <a:t>Since Java 8, we can have static method in interface. Let's see an example:</a:t>
            </a:r>
          </a:p>
          <a:p>
            <a:endParaRPr lang="en-ID" dirty="0"/>
          </a:p>
        </p:txBody>
      </p:sp>
      <p:sp>
        <p:nvSpPr>
          <p:cNvPr id="5" name="Slide Number Placeholder 4">
            <a:extLst>
              <a:ext uri="{FF2B5EF4-FFF2-40B4-BE49-F238E27FC236}">
                <a16:creationId xmlns:a16="http://schemas.microsoft.com/office/drawing/2014/main" id="{C780873F-6EE4-48AE-99A7-0AEFC069D8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pic>
        <p:nvPicPr>
          <p:cNvPr id="6" name="Picture 5">
            <a:extLst>
              <a:ext uri="{FF2B5EF4-FFF2-40B4-BE49-F238E27FC236}">
                <a16:creationId xmlns:a16="http://schemas.microsoft.com/office/drawing/2014/main" id="{16B71A91-0035-415B-9360-1E8ED0D3780A}"/>
              </a:ext>
            </a:extLst>
          </p:cNvPr>
          <p:cNvPicPr>
            <a:picLocks noChangeAspect="1"/>
          </p:cNvPicPr>
          <p:nvPr/>
        </p:nvPicPr>
        <p:blipFill>
          <a:blip r:embed="rId2"/>
          <a:stretch>
            <a:fillRect/>
          </a:stretch>
        </p:blipFill>
        <p:spPr>
          <a:xfrm>
            <a:off x="4053375" y="1331258"/>
            <a:ext cx="4038600" cy="3087285"/>
          </a:xfrm>
          <a:prstGeom prst="rect">
            <a:avLst/>
          </a:prstGeom>
        </p:spPr>
      </p:pic>
    </p:spTree>
    <p:extLst>
      <p:ext uri="{BB962C8B-B14F-4D97-AF65-F5344CB8AC3E}">
        <p14:creationId xmlns:p14="http://schemas.microsoft.com/office/powerpoint/2010/main" val="798682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9778-3176-44C7-B194-89EEE8E41818}"/>
              </a:ext>
            </a:extLst>
          </p:cNvPr>
          <p:cNvSpPr>
            <a:spLocks noGrp="1"/>
          </p:cNvSpPr>
          <p:nvPr>
            <p:ph type="title"/>
          </p:nvPr>
        </p:nvSpPr>
        <p:spPr/>
        <p:txBody>
          <a:bodyPr/>
          <a:lstStyle/>
          <a:p>
            <a:r>
              <a:rPr lang="en-US" dirty="0"/>
              <a:t>Q) What is marker or tagged interface?</a:t>
            </a:r>
            <a:endParaRPr lang="en-ID" dirty="0"/>
          </a:p>
        </p:txBody>
      </p:sp>
      <p:sp>
        <p:nvSpPr>
          <p:cNvPr id="3" name="Text Placeholder 2">
            <a:extLst>
              <a:ext uri="{FF2B5EF4-FFF2-40B4-BE49-F238E27FC236}">
                <a16:creationId xmlns:a16="http://schemas.microsoft.com/office/drawing/2014/main" id="{59595BCA-4456-45E1-B2EB-8382E1E932B0}"/>
              </a:ext>
            </a:extLst>
          </p:cNvPr>
          <p:cNvSpPr>
            <a:spLocks noGrp="1"/>
          </p:cNvSpPr>
          <p:nvPr>
            <p:ph type="body" idx="1"/>
          </p:nvPr>
        </p:nvSpPr>
        <p:spPr/>
        <p:txBody>
          <a:bodyPr/>
          <a:lstStyle/>
          <a:p>
            <a:r>
              <a:rPr lang="en-US" dirty="0"/>
              <a:t>An interface which has no member is known as a marker or tagged interface, for example, Serializable, Cloneable, Remote, etc. They are used to provide some essential information to the JVM so that JVM may perform some useful operation.</a:t>
            </a:r>
          </a:p>
          <a:p>
            <a:endParaRPr lang="en-ID" dirty="0"/>
          </a:p>
        </p:txBody>
      </p:sp>
      <p:sp>
        <p:nvSpPr>
          <p:cNvPr id="5" name="Slide Number Placeholder 4">
            <a:extLst>
              <a:ext uri="{FF2B5EF4-FFF2-40B4-BE49-F238E27FC236}">
                <a16:creationId xmlns:a16="http://schemas.microsoft.com/office/drawing/2014/main" id="{1BF8FC97-16D4-4BA2-8205-218983123F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6" name="Picture 5">
            <a:extLst>
              <a:ext uri="{FF2B5EF4-FFF2-40B4-BE49-F238E27FC236}">
                <a16:creationId xmlns:a16="http://schemas.microsoft.com/office/drawing/2014/main" id="{D408BBDF-108B-48E5-BE6A-02C59A0306B9}"/>
              </a:ext>
            </a:extLst>
          </p:cNvPr>
          <p:cNvPicPr>
            <a:picLocks noChangeAspect="1"/>
          </p:cNvPicPr>
          <p:nvPr/>
        </p:nvPicPr>
        <p:blipFill>
          <a:blip r:embed="rId2"/>
          <a:stretch>
            <a:fillRect/>
          </a:stretch>
        </p:blipFill>
        <p:spPr>
          <a:xfrm>
            <a:off x="4396123" y="1504950"/>
            <a:ext cx="3378300" cy="620504"/>
          </a:xfrm>
          <a:prstGeom prst="rect">
            <a:avLst/>
          </a:prstGeom>
        </p:spPr>
      </p:pic>
    </p:spTree>
    <p:extLst>
      <p:ext uri="{BB962C8B-B14F-4D97-AF65-F5344CB8AC3E}">
        <p14:creationId xmlns:p14="http://schemas.microsoft.com/office/powerpoint/2010/main" val="386444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DC2844-1EDA-4144-BFFB-DB48F02F3FBC}"/>
              </a:ext>
            </a:extLst>
          </p:cNvPr>
          <p:cNvSpPr>
            <a:spLocks noGrp="1"/>
          </p:cNvSpPr>
          <p:nvPr>
            <p:ph type="title"/>
          </p:nvPr>
        </p:nvSpPr>
        <p:spPr/>
        <p:txBody>
          <a:bodyPr/>
          <a:lstStyle/>
          <a:p>
            <a:r>
              <a:rPr lang="en-US" dirty="0"/>
              <a:t>Goal Material</a:t>
            </a:r>
            <a:endParaRPr lang="en-ID" dirty="0"/>
          </a:p>
        </p:txBody>
      </p:sp>
      <p:sp>
        <p:nvSpPr>
          <p:cNvPr id="6" name="Text Placeholder 5">
            <a:extLst>
              <a:ext uri="{FF2B5EF4-FFF2-40B4-BE49-F238E27FC236}">
                <a16:creationId xmlns:a16="http://schemas.microsoft.com/office/drawing/2014/main" id="{0E1C3CB0-4EF1-4C10-9DEF-B8D97C97A126}"/>
              </a:ext>
            </a:extLst>
          </p:cNvPr>
          <p:cNvSpPr>
            <a:spLocks noGrp="1"/>
          </p:cNvSpPr>
          <p:nvPr>
            <p:ph type="body" idx="1"/>
          </p:nvPr>
        </p:nvSpPr>
        <p:spPr/>
        <p:txBody>
          <a:bodyPr/>
          <a:lstStyle/>
          <a:p>
            <a:r>
              <a:rPr lang="en-US" dirty="0"/>
              <a:t>Abstract Class</a:t>
            </a:r>
          </a:p>
          <a:p>
            <a:r>
              <a:rPr lang="en-US" dirty="0"/>
              <a:t>Interface</a:t>
            </a:r>
          </a:p>
          <a:p>
            <a:r>
              <a:rPr lang="en-US" dirty="0"/>
              <a:t>Nested Interface</a:t>
            </a:r>
          </a:p>
          <a:p>
            <a:r>
              <a:rPr lang="en-US" dirty="0"/>
              <a:t>Abstract vs Interface</a:t>
            </a:r>
            <a:endParaRPr lang="en-ID" dirty="0"/>
          </a:p>
        </p:txBody>
      </p:sp>
      <p:sp>
        <p:nvSpPr>
          <p:cNvPr id="7" name="Text Placeholder 6">
            <a:extLst>
              <a:ext uri="{FF2B5EF4-FFF2-40B4-BE49-F238E27FC236}">
                <a16:creationId xmlns:a16="http://schemas.microsoft.com/office/drawing/2014/main" id="{8B7B4792-D173-4959-8EC6-A216AF6825D4}"/>
              </a:ext>
            </a:extLst>
          </p:cNvPr>
          <p:cNvSpPr>
            <a:spLocks noGrp="1"/>
          </p:cNvSpPr>
          <p:nvPr>
            <p:ph type="body" idx="2"/>
          </p:nvPr>
        </p:nvSpPr>
        <p:spPr/>
        <p:txBody>
          <a:bodyPr/>
          <a:lstStyle/>
          <a:p>
            <a:r>
              <a:rPr lang="en-US" dirty="0"/>
              <a:t>Package</a:t>
            </a:r>
          </a:p>
          <a:p>
            <a:r>
              <a:rPr lang="en-US" dirty="0"/>
              <a:t>Access Modifier</a:t>
            </a:r>
          </a:p>
          <a:p>
            <a:r>
              <a:rPr lang="en-US" dirty="0" err="1"/>
              <a:t>Encaptulation</a:t>
            </a:r>
            <a:endParaRPr lang="en-ID" dirty="0"/>
          </a:p>
        </p:txBody>
      </p:sp>
      <p:sp>
        <p:nvSpPr>
          <p:cNvPr id="4" name="Slide Number Placeholder 3">
            <a:extLst>
              <a:ext uri="{FF2B5EF4-FFF2-40B4-BE49-F238E27FC236}">
                <a16:creationId xmlns:a16="http://schemas.microsoft.com/office/drawing/2014/main" id="{24004345-2A72-4962-8F8A-2B0895231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149860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Nested Interface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847677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F1E604-7E0D-4D49-9167-E3BAE5D39C06}"/>
              </a:ext>
            </a:extLst>
          </p:cNvPr>
          <p:cNvSpPr>
            <a:spLocks noGrp="1"/>
          </p:cNvSpPr>
          <p:nvPr>
            <p:ph type="title"/>
          </p:nvPr>
        </p:nvSpPr>
        <p:spPr/>
        <p:txBody>
          <a:bodyPr/>
          <a:lstStyle/>
          <a:p>
            <a:r>
              <a:rPr lang="en-ID" dirty="0"/>
              <a:t>Java Nested Interface</a:t>
            </a:r>
          </a:p>
        </p:txBody>
      </p:sp>
      <p:sp>
        <p:nvSpPr>
          <p:cNvPr id="6" name="Text Placeholder 5">
            <a:extLst>
              <a:ext uri="{FF2B5EF4-FFF2-40B4-BE49-F238E27FC236}">
                <a16:creationId xmlns:a16="http://schemas.microsoft.com/office/drawing/2014/main" id="{3E5957C1-90F1-4376-964A-3C16F2FB6689}"/>
              </a:ext>
            </a:extLst>
          </p:cNvPr>
          <p:cNvSpPr>
            <a:spLocks noGrp="1"/>
          </p:cNvSpPr>
          <p:nvPr>
            <p:ph type="body" idx="1"/>
          </p:nvPr>
        </p:nvSpPr>
        <p:spPr/>
        <p:txBody>
          <a:bodyPr/>
          <a:lstStyle/>
          <a:p>
            <a:r>
              <a:rPr lang="en-US" dirty="0"/>
              <a:t>An interface i.e. declared within another interface or class is known as nested interface. The nested interfaces are used to group related interfaces so that they can be easy to maintain. The nested interface must be referred by the outer interface or class. It can't be accessed directly.</a:t>
            </a:r>
          </a:p>
          <a:p>
            <a:endParaRPr lang="en-ID" dirty="0"/>
          </a:p>
        </p:txBody>
      </p:sp>
      <p:sp>
        <p:nvSpPr>
          <p:cNvPr id="7" name="Text Placeholder 6">
            <a:extLst>
              <a:ext uri="{FF2B5EF4-FFF2-40B4-BE49-F238E27FC236}">
                <a16:creationId xmlns:a16="http://schemas.microsoft.com/office/drawing/2014/main" id="{FD7A600A-5966-474F-BDD9-268C45672E3D}"/>
              </a:ext>
            </a:extLst>
          </p:cNvPr>
          <p:cNvSpPr>
            <a:spLocks noGrp="1"/>
          </p:cNvSpPr>
          <p:nvPr>
            <p:ph type="body" idx="2"/>
          </p:nvPr>
        </p:nvSpPr>
        <p:spPr/>
        <p:txBody>
          <a:bodyPr/>
          <a:lstStyle/>
          <a:p>
            <a:pPr marL="101600" indent="0">
              <a:buNone/>
            </a:pPr>
            <a:r>
              <a:rPr lang="en-US" b="1" i="1" dirty="0"/>
              <a:t>Points to remember for nested interfaces :</a:t>
            </a:r>
          </a:p>
          <a:p>
            <a:r>
              <a:rPr lang="en-US" dirty="0"/>
              <a:t>There are given some points that should be remembered by the java programmer.</a:t>
            </a:r>
          </a:p>
          <a:p>
            <a:r>
              <a:rPr lang="en-US" dirty="0"/>
              <a:t>Nested interface must be public if it is declared inside the interface but it can have any access modifier if declared within the class.</a:t>
            </a:r>
          </a:p>
          <a:p>
            <a:r>
              <a:rPr lang="en-US" dirty="0"/>
              <a:t>Nested interfaces are declared static </a:t>
            </a:r>
            <a:r>
              <a:rPr lang="en-US" dirty="0" err="1"/>
              <a:t>implicitely</a:t>
            </a:r>
            <a:r>
              <a:rPr lang="en-US" dirty="0"/>
              <a:t>.</a:t>
            </a:r>
          </a:p>
        </p:txBody>
      </p:sp>
      <p:sp>
        <p:nvSpPr>
          <p:cNvPr id="4" name="Slide Number Placeholder 3">
            <a:extLst>
              <a:ext uri="{FF2B5EF4-FFF2-40B4-BE49-F238E27FC236}">
                <a16:creationId xmlns:a16="http://schemas.microsoft.com/office/drawing/2014/main" id="{E1AB6E48-7DE1-42B3-8E46-4414A96E0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239758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A73-93C3-4347-A17D-1DA0481D6934}"/>
              </a:ext>
            </a:extLst>
          </p:cNvPr>
          <p:cNvSpPr>
            <a:spLocks noGrp="1"/>
          </p:cNvSpPr>
          <p:nvPr>
            <p:ph type="title"/>
          </p:nvPr>
        </p:nvSpPr>
        <p:spPr/>
        <p:txBody>
          <a:bodyPr/>
          <a:lstStyle/>
          <a:p>
            <a:r>
              <a:rPr lang="en-ID" dirty="0"/>
              <a:t>Syntax</a:t>
            </a:r>
          </a:p>
        </p:txBody>
      </p:sp>
      <p:sp>
        <p:nvSpPr>
          <p:cNvPr id="3" name="Text Placeholder 2">
            <a:extLst>
              <a:ext uri="{FF2B5EF4-FFF2-40B4-BE49-F238E27FC236}">
                <a16:creationId xmlns:a16="http://schemas.microsoft.com/office/drawing/2014/main" id="{D78D855B-CA90-4D48-9219-98D8EA2B76CC}"/>
              </a:ext>
            </a:extLst>
          </p:cNvPr>
          <p:cNvSpPr>
            <a:spLocks noGrp="1"/>
          </p:cNvSpPr>
          <p:nvPr>
            <p:ph type="body" idx="1"/>
          </p:nvPr>
        </p:nvSpPr>
        <p:spPr/>
        <p:txBody>
          <a:bodyPr/>
          <a:lstStyle/>
          <a:p>
            <a:pPr marL="101600" indent="0">
              <a:buNone/>
            </a:pPr>
            <a:r>
              <a:rPr lang="en-US" dirty="0"/>
              <a:t>Syntax of nested interface which is declared within the interface</a:t>
            </a:r>
          </a:p>
          <a:p>
            <a:endParaRPr lang="en-ID" dirty="0"/>
          </a:p>
        </p:txBody>
      </p:sp>
      <p:sp>
        <p:nvSpPr>
          <p:cNvPr id="4" name="Text Placeholder 3">
            <a:extLst>
              <a:ext uri="{FF2B5EF4-FFF2-40B4-BE49-F238E27FC236}">
                <a16:creationId xmlns:a16="http://schemas.microsoft.com/office/drawing/2014/main" id="{3AC04088-0081-4324-B006-270F78D779FE}"/>
              </a:ext>
            </a:extLst>
          </p:cNvPr>
          <p:cNvSpPr>
            <a:spLocks noGrp="1"/>
          </p:cNvSpPr>
          <p:nvPr>
            <p:ph type="body" idx="2"/>
          </p:nvPr>
        </p:nvSpPr>
        <p:spPr/>
        <p:txBody>
          <a:bodyPr/>
          <a:lstStyle/>
          <a:p>
            <a:pPr marL="101600" indent="0">
              <a:buNone/>
            </a:pPr>
            <a:r>
              <a:rPr lang="en-US" dirty="0"/>
              <a:t>Syntax of nested interface which is declared within the class</a:t>
            </a:r>
          </a:p>
          <a:p>
            <a:pPr marL="101600" indent="0">
              <a:buNone/>
            </a:pPr>
            <a:endParaRPr lang="en-ID" dirty="0"/>
          </a:p>
        </p:txBody>
      </p:sp>
      <p:sp>
        <p:nvSpPr>
          <p:cNvPr id="5" name="Slide Number Placeholder 4">
            <a:extLst>
              <a:ext uri="{FF2B5EF4-FFF2-40B4-BE49-F238E27FC236}">
                <a16:creationId xmlns:a16="http://schemas.microsoft.com/office/drawing/2014/main" id="{A65203EB-3E89-48E2-A118-BAE78790E7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6" name="Picture 5">
            <a:extLst>
              <a:ext uri="{FF2B5EF4-FFF2-40B4-BE49-F238E27FC236}">
                <a16:creationId xmlns:a16="http://schemas.microsoft.com/office/drawing/2014/main" id="{01BF4B6A-1C78-407F-9F81-E44D2DF4E4B0}"/>
              </a:ext>
            </a:extLst>
          </p:cNvPr>
          <p:cNvPicPr>
            <a:picLocks noChangeAspect="1"/>
          </p:cNvPicPr>
          <p:nvPr/>
        </p:nvPicPr>
        <p:blipFill>
          <a:blip r:embed="rId2"/>
          <a:stretch>
            <a:fillRect/>
          </a:stretch>
        </p:blipFill>
        <p:spPr>
          <a:xfrm>
            <a:off x="990601" y="2002846"/>
            <a:ext cx="2438400" cy="1231944"/>
          </a:xfrm>
          <a:prstGeom prst="rect">
            <a:avLst/>
          </a:prstGeom>
        </p:spPr>
      </p:pic>
      <p:pic>
        <p:nvPicPr>
          <p:cNvPr id="7" name="Picture 6">
            <a:extLst>
              <a:ext uri="{FF2B5EF4-FFF2-40B4-BE49-F238E27FC236}">
                <a16:creationId xmlns:a16="http://schemas.microsoft.com/office/drawing/2014/main" id="{52B9EB94-0914-414D-9408-1C10986B2B05}"/>
              </a:ext>
            </a:extLst>
          </p:cNvPr>
          <p:cNvPicPr>
            <a:picLocks noChangeAspect="1"/>
          </p:cNvPicPr>
          <p:nvPr/>
        </p:nvPicPr>
        <p:blipFill>
          <a:blip r:embed="rId2"/>
          <a:stretch>
            <a:fillRect/>
          </a:stretch>
        </p:blipFill>
        <p:spPr>
          <a:xfrm>
            <a:off x="4572001" y="2043625"/>
            <a:ext cx="2667000" cy="1347439"/>
          </a:xfrm>
          <a:prstGeom prst="rect">
            <a:avLst/>
          </a:prstGeom>
        </p:spPr>
      </p:pic>
    </p:spTree>
    <p:extLst>
      <p:ext uri="{BB962C8B-B14F-4D97-AF65-F5344CB8AC3E}">
        <p14:creationId xmlns:p14="http://schemas.microsoft.com/office/powerpoint/2010/main" val="4034717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2E9FCD-52C3-4FC6-AF8D-AC979694692F}"/>
              </a:ext>
            </a:extLst>
          </p:cNvPr>
          <p:cNvSpPr>
            <a:spLocks noGrp="1"/>
          </p:cNvSpPr>
          <p:nvPr>
            <p:ph type="title"/>
          </p:nvPr>
        </p:nvSpPr>
        <p:spPr/>
        <p:txBody>
          <a:bodyPr/>
          <a:lstStyle/>
          <a:p>
            <a:r>
              <a:rPr lang="en-US" dirty="0"/>
              <a:t>Example of nested interface which is declared within the interface</a:t>
            </a:r>
            <a:endParaRPr lang="en-ID" dirty="0"/>
          </a:p>
        </p:txBody>
      </p:sp>
      <p:sp>
        <p:nvSpPr>
          <p:cNvPr id="7" name="Text Placeholder 6">
            <a:extLst>
              <a:ext uri="{FF2B5EF4-FFF2-40B4-BE49-F238E27FC236}">
                <a16:creationId xmlns:a16="http://schemas.microsoft.com/office/drawing/2014/main" id="{9320E245-EF9A-4EF0-9B89-56A8B062C49D}"/>
              </a:ext>
            </a:extLst>
          </p:cNvPr>
          <p:cNvSpPr>
            <a:spLocks noGrp="1"/>
          </p:cNvSpPr>
          <p:nvPr>
            <p:ph type="body" idx="1"/>
          </p:nvPr>
        </p:nvSpPr>
        <p:spPr>
          <a:xfrm>
            <a:off x="685800" y="1331258"/>
            <a:ext cx="3506775" cy="2724300"/>
          </a:xfrm>
        </p:spPr>
        <p:txBody>
          <a:bodyPr/>
          <a:lstStyle/>
          <a:p>
            <a:r>
              <a:rPr lang="en-US" dirty="0"/>
              <a:t>In this example, we are going to learn how to declare the nested interface and how we can access it.</a:t>
            </a:r>
            <a:endParaRPr lang="en-ID" dirty="0"/>
          </a:p>
        </p:txBody>
      </p:sp>
      <p:sp>
        <p:nvSpPr>
          <p:cNvPr id="11" name="Text Placeholder 10">
            <a:extLst>
              <a:ext uri="{FF2B5EF4-FFF2-40B4-BE49-F238E27FC236}">
                <a16:creationId xmlns:a16="http://schemas.microsoft.com/office/drawing/2014/main" id="{2EC459F1-CA40-4AED-A891-420841A4E131}"/>
              </a:ext>
            </a:extLst>
          </p:cNvPr>
          <p:cNvSpPr>
            <a:spLocks noGrp="1"/>
          </p:cNvSpPr>
          <p:nvPr>
            <p:ph type="body" idx="2"/>
          </p:nvPr>
        </p:nvSpPr>
        <p:spPr/>
        <p:txBody>
          <a:bodyPr/>
          <a:lstStyle/>
          <a:p>
            <a:r>
              <a:rPr lang="en-US" dirty="0"/>
              <a:t>As you can see in the above example, we are </a:t>
            </a:r>
            <a:r>
              <a:rPr lang="en-US" dirty="0" err="1"/>
              <a:t>acessing</a:t>
            </a:r>
            <a:r>
              <a:rPr lang="en-US" dirty="0"/>
              <a:t> the Message interface by its outer interface Showable because it cannot be accessed directly. It is just like almirah inside the room, we cannot access the almirah directly because we must enter the room first. In collection </a:t>
            </a:r>
            <a:r>
              <a:rPr lang="en-US" dirty="0" err="1"/>
              <a:t>frameword</a:t>
            </a:r>
            <a:r>
              <a:rPr lang="en-US" dirty="0"/>
              <a:t>, sun microsystem has provided a nested interface Entry. Entry is the </a:t>
            </a:r>
            <a:r>
              <a:rPr lang="en-US" dirty="0" err="1"/>
              <a:t>subinterface</a:t>
            </a:r>
            <a:r>
              <a:rPr lang="en-US" dirty="0"/>
              <a:t> of Map i.e. accessed by </a:t>
            </a:r>
            <a:r>
              <a:rPr lang="en-US" dirty="0" err="1"/>
              <a:t>Map.Entry</a:t>
            </a:r>
            <a:r>
              <a:rPr lang="en-US" dirty="0"/>
              <a:t>.</a:t>
            </a:r>
            <a:endParaRPr lang="en-ID" dirty="0"/>
          </a:p>
        </p:txBody>
      </p:sp>
      <p:sp>
        <p:nvSpPr>
          <p:cNvPr id="5" name="Slide Number Placeholder 4">
            <a:extLst>
              <a:ext uri="{FF2B5EF4-FFF2-40B4-BE49-F238E27FC236}">
                <a16:creationId xmlns:a16="http://schemas.microsoft.com/office/drawing/2014/main" id="{A73A251D-560F-47BC-A51B-E48313D489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pic>
        <p:nvPicPr>
          <p:cNvPr id="10" name="Picture 9">
            <a:extLst>
              <a:ext uri="{FF2B5EF4-FFF2-40B4-BE49-F238E27FC236}">
                <a16:creationId xmlns:a16="http://schemas.microsoft.com/office/drawing/2014/main" id="{F91A20C9-B8F6-4E8B-87AD-CF542EFC7730}"/>
              </a:ext>
            </a:extLst>
          </p:cNvPr>
          <p:cNvPicPr>
            <a:picLocks noChangeAspect="1"/>
          </p:cNvPicPr>
          <p:nvPr/>
        </p:nvPicPr>
        <p:blipFill>
          <a:blip r:embed="rId2"/>
          <a:stretch>
            <a:fillRect/>
          </a:stretch>
        </p:blipFill>
        <p:spPr>
          <a:xfrm>
            <a:off x="685800" y="2114551"/>
            <a:ext cx="4133692" cy="2724300"/>
          </a:xfrm>
          <a:prstGeom prst="rect">
            <a:avLst/>
          </a:prstGeom>
        </p:spPr>
      </p:pic>
    </p:spTree>
    <p:extLst>
      <p:ext uri="{BB962C8B-B14F-4D97-AF65-F5344CB8AC3E}">
        <p14:creationId xmlns:p14="http://schemas.microsoft.com/office/powerpoint/2010/main" val="242839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8B0E-5976-4420-8231-D7D574CCE7A4}"/>
              </a:ext>
            </a:extLst>
          </p:cNvPr>
          <p:cNvSpPr>
            <a:spLocks noGrp="1"/>
          </p:cNvSpPr>
          <p:nvPr>
            <p:ph type="title"/>
          </p:nvPr>
        </p:nvSpPr>
        <p:spPr/>
        <p:txBody>
          <a:bodyPr/>
          <a:lstStyle/>
          <a:p>
            <a:r>
              <a:rPr lang="en-US" dirty="0"/>
              <a:t>Internal code generated by the java compiler for nested interface Message</a:t>
            </a:r>
            <a:endParaRPr lang="en-ID" dirty="0"/>
          </a:p>
        </p:txBody>
      </p:sp>
      <p:sp>
        <p:nvSpPr>
          <p:cNvPr id="3" name="Text Placeholder 2">
            <a:extLst>
              <a:ext uri="{FF2B5EF4-FFF2-40B4-BE49-F238E27FC236}">
                <a16:creationId xmlns:a16="http://schemas.microsoft.com/office/drawing/2014/main" id="{DDD14224-E54C-47E4-A56E-B0F22742C78B}"/>
              </a:ext>
            </a:extLst>
          </p:cNvPr>
          <p:cNvSpPr>
            <a:spLocks noGrp="1"/>
          </p:cNvSpPr>
          <p:nvPr>
            <p:ph type="body" idx="1"/>
          </p:nvPr>
        </p:nvSpPr>
        <p:spPr/>
        <p:txBody>
          <a:bodyPr/>
          <a:lstStyle/>
          <a:p>
            <a:r>
              <a:rPr lang="en-US" dirty="0"/>
              <a:t>The java compiler internally creates public and static interface as displayed below:.</a:t>
            </a:r>
            <a:endParaRPr lang="en-ID" dirty="0"/>
          </a:p>
        </p:txBody>
      </p:sp>
      <p:sp>
        <p:nvSpPr>
          <p:cNvPr id="4" name="Text Placeholder 3">
            <a:extLst>
              <a:ext uri="{FF2B5EF4-FFF2-40B4-BE49-F238E27FC236}">
                <a16:creationId xmlns:a16="http://schemas.microsoft.com/office/drawing/2014/main" id="{85D0B868-5C45-4805-AA77-13BE71262402}"/>
              </a:ext>
            </a:extLst>
          </p:cNvPr>
          <p:cNvSpPr>
            <a:spLocks noGrp="1"/>
          </p:cNvSpPr>
          <p:nvPr>
            <p:ph type="body" idx="2"/>
          </p:nvPr>
        </p:nvSpPr>
        <p:spPr/>
        <p:txBody>
          <a:bodyPr/>
          <a:lstStyle/>
          <a:p>
            <a:endParaRPr lang="en-ID"/>
          </a:p>
        </p:txBody>
      </p:sp>
      <p:sp>
        <p:nvSpPr>
          <p:cNvPr id="5" name="Slide Number Placeholder 4">
            <a:extLst>
              <a:ext uri="{FF2B5EF4-FFF2-40B4-BE49-F238E27FC236}">
                <a16:creationId xmlns:a16="http://schemas.microsoft.com/office/drawing/2014/main" id="{7927F8AF-2B8C-4958-A66E-CF243EEC11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pic>
        <p:nvPicPr>
          <p:cNvPr id="8" name="Picture 7">
            <a:extLst>
              <a:ext uri="{FF2B5EF4-FFF2-40B4-BE49-F238E27FC236}">
                <a16:creationId xmlns:a16="http://schemas.microsoft.com/office/drawing/2014/main" id="{4E26806B-1FC5-4E8E-A189-258210B3917C}"/>
              </a:ext>
            </a:extLst>
          </p:cNvPr>
          <p:cNvPicPr>
            <a:picLocks noChangeAspect="1"/>
          </p:cNvPicPr>
          <p:nvPr/>
        </p:nvPicPr>
        <p:blipFill>
          <a:blip r:embed="rId2"/>
          <a:stretch>
            <a:fillRect/>
          </a:stretch>
        </p:blipFill>
        <p:spPr>
          <a:xfrm>
            <a:off x="1361110" y="2185788"/>
            <a:ext cx="2532075" cy="704187"/>
          </a:xfrm>
          <a:prstGeom prst="rect">
            <a:avLst/>
          </a:prstGeom>
        </p:spPr>
      </p:pic>
    </p:spTree>
    <p:extLst>
      <p:ext uri="{BB962C8B-B14F-4D97-AF65-F5344CB8AC3E}">
        <p14:creationId xmlns:p14="http://schemas.microsoft.com/office/powerpoint/2010/main" val="60311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0D19-591E-4F23-884B-668771F551C1}"/>
              </a:ext>
            </a:extLst>
          </p:cNvPr>
          <p:cNvSpPr>
            <a:spLocks noGrp="1"/>
          </p:cNvSpPr>
          <p:nvPr>
            <p:ph type="title"/>
          </p:nvPr>
        </p:nvSpPr>
        <p:spPr/>
        <p:txBody>
          <a:bodyPr/>
          <a:lstStyle/>
          <a:p>
            <a:r>
              <a:rPr lang="en-US" dirty="0"/>
              <a:t>Example of nested interface which is declared within the class</a:t>
            </a:r>
            <a:endParaRPr lang="en-ID" dirty="0"/>
          </a:p>
        </p:txBody>
      </p:sp>
      <p:sp>
        <p:nvSpPr>
          <p:cNvPr id="3" name="Text Placeholder 2">
            <a:extLst>
              <a:ext uri="{FF2B5EF4-FFF2-40B4-BE49-F238E27FC236}">
                <a16:creationId xmlns:a16="http://schemas.microsoft.com/office/drawing/2014/main" id="{B9BAEF6B-E82B-4DC6-9A20-4D40B08714CE}"/>
              </a:ext>
            </a:extLst>
          </p:cNvPr>
          <p:cNvSpPr>
            <a:spLocks noGrp="1"/>
          </p:cNvSpPr>
          <p:nvPr>
            <p:ph type="body" idx="1"/>
          </p:nvPr>
        </p:nvSpPr>
        <p:spPr/>
        <p:txBody>
          <a:bodyPr/>
          <a:lstStyle/>
          <a:p>
            <a:r>
              <a:rPr lang="en-US" dirty="0"/>
              <a:t>Let's see how can we define an interface inside the class and how can we access it.</a:t>
            </a:r>
            <a:endParaRPr lang="en-ID" dirty="0"/>
          </a:p>
        </p:txBody>
      </p:sp>
      <p:sp>
        <p:nvSpPr>
          <p:cNvPr id="5" name="Slide Number Placeholder 4">
            <a:extLst>
              <a:ext uri="{FF2B5EF4-FFF2-40B4-BE49-F238E27FC236}">
                <a16:creationId xmlns:a16="http://schemas.microsoft.com/office/drawing/2014/main" id="{1B22FB58-B715-4949-9418-8EA3138DDD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6" name="Picture 5">
            <a:extLst>
              <a:ext uri="{FF2B5EF4-FFF2-40B4-BE49-F238E27FC236}">
                <a16:creationId xmlns:a16="http://schemas.microsoft.com/office/drawing/2014/main" id="{39C94B1D-E53F-4E2B-AE59-0A39FF23483A}"/>
              </a:ext>
            </a:extLst>
          </p:cNvPr>
          <p:cNvPicPr>
            <a:picLocks noChangeAspect="1"/>
          </p:cNvPicPr>
          <p:nvPr/>
        </p:nvPicPr>
        <p:blipFill>
          <a:blip r:embed="rId2"/>
          <a:stretch>
            <a:fillRect/>
          </a:stretch>
        </p:blipFill>
        <p:spPr>
          <a:xfrm>
            <a:off x="4165175" y="1428750"/>
            <a:ext cx="4164550" cy="2930609"/>
          </a:xfrm>
          <a:prstGeom prst="rect">
            <a:avLst/>
          </a:prstGeom>
        </p:spPr>
      </p:pic>
    </p:spTree>
    <p:extLst>
      <p:ext uri="{BB962C8B-B14F-4D97-AF65-F5344CB8AC3E}">
        <p14:creationId xmlns:p14="http://schemas.microsoft.com/office/powerpoint/2010/main" val="4046982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F4C7-6681-41AB-8D88-D611D59727D9}"/>
              </a:ext>
            </a:extLst>
          </p:cNvPr>
          <p:cNvSpPr>
            <a:spLocks noGrp="1"/>
          </p:cNvSpPr>
          <p:nvPr>
            <p:ph type="title"/>
          </p:nvPr>
        </p:nvSpPr>
        <p:spPr/>
        <p:txBody>
          <a:bodyPr/>
          <a:lstStyle/>
          <a:p>
            <a:r>
              <a:rPr lang="en-US" dirty="0"/>
              <a:t>Can we define a class inside the interface?</a:t>
            </a:r>
            <a:endParaRPr lang="en-ID" dirty="0"/>
          </a:p>
        </p:txBody>
      </p:sp>
      <p:sp>
        <p:nvSpPr>
          <p:cNvPr id="3" name="Text Placeholder 2">
            <a:extLst>
              <a:ext uri="{FF2B5EF4-FFF2-40B4-BE49-F238E27FC236}">
                <a16:creationId xmlns:a16="http://schemas.microsoft.com/office/drawing/2014/main" id="{77C4A30D-15BF-45C9-AB47-2CD801416CB2}"/>
              </a:ext>
            </a:extLst>
          </p:cNvPr>
          <p:cNvSpPr>
            <a:spLocks noGrp="1"/>
          </p:cNvSpPr>
          <p:nvPr>
            <p:ph type="body" idx="1"/>
          </p:nvPr>
        </p:nvSpPr>
        <p:spPr/>
        <p:txBody>
          <a:bodyPr/>
          <a:lstStyle/>
          <a:p>
            <a:r>
              <a:rPr lang="en-US" dirty="0"/>
              <a:t>Yes, If we define a class inside the interface, java compiler creates a static nested class. Let's see how can we define a class within the interface:</a:t>
            </a:r>
            <a:endParaRPr lang="en-ID" dirty="0"/>
          </a:p>
        </p:txBody>
      </p:sp>
      <p:sp>
        <p:nvSpPr>
          <p:cNvPr id="5" name="Slide Number Placeholder 4">
            <a:extLst>
              <a:ext uri="{FF2B5EF4-FFF2-40B4-BE49-F238E27FC236}">
                <a16:creationId xmlns:a16="http://schemas.microsoft.com/office/drawing/2014/main" id="{C67D3C4C-0848-4B4D-BB3B-8373954C2E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6" name="Picture 5">
            <a:extLst>
              <a:ext uri="{FF2B5EF4-FFF2-40B4-BE49-F238E27FC236}">
                <a16:creationId xmlns:a16="http://schemas.microsoft.com/office/drawing/2014/main" id="{DC3CEAF7-E989-4558-9EFD-474951606182}"/>
              </a:ext>
            </a:extLst>
          </p:cNvPr>
          <p:cNvPicPr>
            <a:picLocks noChangeAspect="1"/>
          </p:cNvPicPr>
          <p:nvPr/>
        </p:nvPicPr>
        <p:blipFill>
          <a:blip r:embed="rId2"/>
          <a:stretch>
            <a:fillRect/>
          </a:stretch>
        </p:blipFill>
        <p:spPr>
          <a:xfrm>
            <a:off x="1354666" y="2282216"/>
            <a:ext cx="2133600" cy="558615"/>
          </a:xfrm>
          <a:prstGeom prst="rect">
            <a:avLst/>
          </a:prstGeom>
        </p:spPr>
      </p:pic>
    </p:spTree>
    <p:extLst>
      <p:ext uri="{BB962C8B-B14F-4D97-AF65-F5344CB8AC3E}">
        <p14:creationId xmlns:p14="http://schemas.microsoft.com/office/powerpoint/2010/main" val="1068241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err="1"/>
              <a:t>Abtraction</a:t>
            </a:r>
            <a:r>
              <a:rPr lang="en-US" dirty="0"/>
              <a:t> vs Interface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5</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424991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7BD1D5-F207-46F6-A9E2-A062239387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pic>
        <p:nvPicPr>
          <p:cNvPr id="5" name="Picture 4">
            <a:extLst>
              <a:ext uri="{FF2B5EF4-FFF2-40B4-BE49-F238E27FC236}">
                <a16:creationId xmlns:a16="http://schemas.microsoft.com/office/drawing/2014/main" id="{DDB84157-592C-4A3A-B5E1-15ACD65FCD33}"/>
              </a:ext>
            </a:extLst>
          </p:cNvPr>
          <p:cNvPicPr>
            <a:picLocks noChangeAspect="1"/>
          </p:cNvPicPr>
          <p:nvPr/>
        </p:nvPicPr>
        <p:blipFill>
          <a:blip r:embed="rId2"/>
          <a:stretch>
            <a:fillRect/>
          </a:stretch>
        </p:blipFill>
        <p:spPr>
          <a:xfrm>
            <a:off x="1523999" y="514350"/>
            <a:ext cx="5169613" cy="4437750"/>
          </a:xfrm>
          <a:prstGeom prst="rect">
            <a:avLst/>
          </a:prstGeom>
        </p:spPr>
      </p:pic>
    </p:spTree>
    <p:extLst>
      <p:ext uri="{BB962C8B-B14F-4D97-AF65-F5344CB8AC3E}">
        <p14:creationId xmlns:p14="http://schemas.microsoft.com/office/powerpoint/2010/main" val="2089161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0E792E-5107-4762-A07C-37EA8CF303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3" name="Picture 2">
            <a:extLst>
              <a:ext uri="{FF2B5EF4-FFF2-40B4-BE49-F238E27FC236}">
                <a16:creationId xmlns:a16="http://schemas.microsoft.com/office/drawing/2014/main" id="{5E93DD07-0A5E-452E-B63B-BABE5EABD8B7}"/>
              </a:ext>
            </a:extLst>
          </p:cNvPr>
          <p:cNvPicPr>
            <a:picLocks noChangeAspect="1"/>
          </p:cNvPicPr>
          <p:nvPr/>
        </p:nvPicPr>
        <p:blipFill>
          <a:blip r:embed="rId2"/>
          <a:stretch>
            <a:fillRect/>
          </a:stretch>
        </p:blipFill>
        <p:spPr>
          <a:xfrm>
            <a:off x="1524000" y="514350"/>
            <a:ext cx="4508190" cy="4437750"/>
          </a:xfrm>
          <a:prstGeom prst="rect">
            <a:avLst/>
          </a:prstGeom>
        </p:spPr>
      </p:pic>
    </p:spTree>
    <p:extLst>
      <p:ext uri="{BB962C8B-B14F-4D97-AF65-F5344CB8AC3E}">
        <p14:creationId xmlns:p14="http://schemas.microsoft.com/office/powerpoint/2010/main" val="3337794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Abstract Class</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12948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Package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6</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537142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Access Modifier</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7</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4144401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err="1"/>
              <a:t>Encaptulation</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8</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957246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B97A-B25F-41FC-AB69-42B4BFB8A996}"/>
              </a:ext>
            </a:extLst>
          </p:cNvPr>
          <p:cNvSpPr>
            <a:spLocks noGrp="1"/>
          </p:cNvSpPr>
          <p:nvPr>
            <p:ph type="ctrTitle"/>
          </p:nvPr>
        </p:nvSpPr>
        <p:spPr/>
        <p:txBody>
          <a:bodyPr/>
          <a:lstStyle/>
          <a:p>
            <a:r>
              <a:rPr lang="en-US" dirty="0"/>
              <a:t>Day 07</a:t>
            </a:r>
            <a:endParaRPr lang="en-ID" dirty="0"/>
          </a:p>
        </p:txBody>
      </p:sp>
      <p:sp>
        <p:nvSpPr>
          <p:cNvPr id="3" name="Subtitle 2">
            <a:extLst>
              <a:ext uri="{FF2B5EF4-FFF2-40B4-BE49-F238E27FC236}">
                <a16:creationId xmlns:a16="http://schemas.microsoft.com/office/drawing/2014/main" id="{B2DE4C9C-75AD-4D02-B515-6766EA1A235B}"/>
              </a:ext>
            </a:extLst>
          </p:cNvPr>
          <p:cNvSpPr>
            <a:spLocks noGrp="1"/>
          </p:cNvSpPr>
          <p:nvPr>
            <p:ph type="subTitle" idx="1"/>
          </p:nvPr>
        </p:nvSpPr>
        <p:spPr/>
        <p:txBody>
          <a:bodyPr/>
          <a:lstStyle/>
          <a:p>
            <a:r>
              <a:rPr lang="en-US" dirty="0"/>
              <a:t>Study Case</a:t>
            </a:r>
            <a:endParaRPr lang="en-ID" dirty="0"/>
          </a:p>
        </p:txBody>
      </p:sp>
      <p:sp>
        <p:nvSpPr>
          <p:cNvPr id="4" name="Slide Number Placeholder 3">
            <a:extLst>
              <a:ext uri="{FF2B5EF4-FFF2-40B4-BE49-F238E27FC236}">
                <a16:creationId xmlns:a16="http://schemas.microsoft.com/office/drawing/2014/main" id="{916DB1F4-E56E-40F8-BE83-A77BD1B29E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5" name="Google Shape;224;p14">
            <a:extLst>
              <a:ext uri="{FF2B5EF4-FFF2-40B4-BE49-F238E27FC236}">
                <a16:creationId xmlns:a16="http://schemas.microsoft.com/office/drawing/2014/main" id="{5FDF6675-7522-494F-BFC9-DCE4FBB03259}"/>
              </a:ext>
            </a:extLst>
          </p:cNvPr>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9</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109803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A SLIDE TITLE</a:t>
            </a:r>
            <a:endParaRPr dirty="0"/>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
              <a:t>Here you have a list of items</a:t>
            </a:r>
            <a:endParaRPr/>
          </a:p>
          <a:p>
            <a:pPr marL="457200" lvl="0" indent="-381000" algn="l" rtl="0">
              <a:spcBef>
                <a:spcPts val="1000"/>
              </a:spcBef>
              <a:spcAft>
                <a:spcPts val="0"/>
              </a:spcAft>
              <a:buSzPts val="2400"/>
              <a:buChar char="▰"/>
            </a:pPr>
            <a:r>
              <a:rPr lang="en"/>
              <a:t>And some text</a:t>
            </a:r>
            <a:endParaRPr/>
          </a:p>
          <a:p>
            <a:pPr marL="457200" lvl="0" indent="-381000" algn="l" rtl="0">
              <a:spcBef>
                <a:spcPts val="1000"/>
              </a:spcBef>
              <a:spcAft>
                <a:spcPts val="0"/>
              </a:spcAft>
              <a:buSzPts val="2400"/>
              <a:buChar char="▰"/>
            </a:pPr>
            <a:r>
              <a:rPr lang="en"/>
              <a:t>But remember not to overload your slides with content</a:t>
            </a:r>
            <a:endParaRPr/>
          </a:p>
          <a:p>
            <a:pPr marL="0" lvl="0" indent="0" algn="l" rtl="0">
              <a:spcBef>
                <a:spcPts val="1000"/>
              </a:spcBef>
              <a:spcAft>
                <a:spcPts val="1000"/>
              </a:spcAft>
              <a:buNone/>
            </a:pPr>
            <a:r>
              <a:rPr lang="en"/>
              <a:t>Your audience will listen to you or read the content, but </a:t>
            </a:r>
            <a:r>
              <a:rPr lang="en">
                <a:highlight>
                  <a:srgbClr val="C7D3E6"/>
                </a:highlight>
              </a:rPr>
              <a:t>won’t do both</a:t>
            </a:r>
            <a:r>
              <a:rPr lang="en"/>
              <a:t>. </a:t>
            </a:r>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12555023"/>
      </p:ext>
    </p:extLst>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Environment</a:t>
            </a:r>
            <a:endParaRPr dirty="0"/>
          </a:p>
        </p:txBody>
      </p:sp>
      <p:sp>
        <p:nvSpPr>
          <p:cNvPr id="190" name="Google Shape;190;p12"/>
          <p:cNvSpPr txBox="1">
            <a:spLocks noGrp="1"/>
          </p:cNvSpPr>
          <p:nvPr>
            <p:ph type="body" idx="2"/>
          </p:nvPr>
        </p:nvSpPr>
        <p:spPr>
          <a:xfrm>
            <a:off x="4119725" y="1744425"/>
            <a:ext cx="3654900"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b="1" dirty="0">
                <a:solidFill>
                  <a:srgbClr val="FF9800"/>
                </a:solidFill>
              </a:rPr>
              <a:t>EDIT IN POWERPOINT®</a:t>
            </a:r>
            <a:endParaRPr sz="1200" dirty="0">
              <a:solidFill>
                <a:srgbClr val="FF9800"/>
              </a:solidFill>
            </a:endParaRPr>
          </a:p>
          <a:p>
            <a:pPr marL="0" lvl="0" indent="0" algn="l" rtl="0">
              <a:spcBef>
                <a:spcPts val="600"/>
              </a:spcBef>
              <a:spcAft>
                <a:spcPts val="0"/>
              </a:spcAft>
              <a:buClr>
                <a:schemeClr val="dk1"/>
              </a:buClr>
              <a:buSzPts val="1100"/>
              <a:buFont typeface="Arial"/>
              <a:buNone/>
            </a:pPr>
            <a:r>
              <a:rPr lang="en" sz="1200" dirty="0"/>
              <a:t>Click on the button under the presentation preview that says "Download as PowerPoint template". You will get a .pptx file that you can edit in PowerPoint.</a:t>
            </a:r>
            <a:endParaRPr sz="1200" dirty="0"/>
          </a:p>
          <a:p>
            <a:pPr marL="0" lvl="0" indent="0" algn="l" rtl="0">
              <a:spcBef>
                <a:spcPts val="600"/>
              </a:spcBef>
              <a:spcAft>
                <a:spcPts val="0"/>
              </a:spcAft>
              <a:buClr>
                <a:schemeClr val="dk1"/>
              </a:buClr>
              <a:buSzPts val="1100"/>
              <a:buFont typeface="Arial"/>
              <a:buNone/>
            </a:pPr>
            <a:r>
              <a:rPr lang="en" sz="1200" dirty="0"/>
              <a:t>Remember to download and install the fonts used in this presentation (you’ll find the links to the font files needed in the </a:t>
            </a:r>
            <a:r>
              <a:rPr lang="en" sz="1200" u="sng" dirty="0">
                <a:hlinkClick r:id="rId3" action="ppaction://hlinksldjump"/>
              </a:rPr>
              <a:t>Presentation design slide</a:t>
            </a:r>
            <a:r>
              <a:rPr lang="en" sz="1200" dirty="0"/>
              <a:t>)</a:t>
            </a:r>
            <a:endParaRPr sz="1200" dirty="0"/>
          </a:p>
          <a:p>
            <a:pPr marL="0" lvl="0" indent="0" algn="l" rtl="0">
              <a:spcBef>
                <a:spcPts val="600"/>
              </a:spcBef>
              <a:spcAft>
                <a:spcPts val="1000"/>
              </a:spcAft>
              <a:buNone/>
            </a:pPr>
            <a:endParaRPr sz="1200" b="1" dirty="0"/>
          </a:p>
        </p:txBody>
      </p:sp>
      <p:sp>
        <p:nvSpPr>
          <p:cNvPr id="191" name="Google Shape;191;p12"/>
          <p:cNvSpPr txBox="1">
            <a:spLocks noGrp="1"/>
          </p:cNvSpPr>
          <p:nvPr>
            <p:ph type="body" idx="2"/>
          </p:nvPr>
        </p:nvSpPr>
        <p:spPr>
          <a:xfrm>
            <a:off x="814275" y="4286925"/>
            <a:ext cx="51684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i="1">
                <a:solidFill>
                  <a:srgbClr val="3F5378"/>
                </a:solidFill>
              </a:rPr>
              <a:t>More info on how to use this template at </a:t>
            </a:r>
            <a:r>
              <a:rPr lang="en" sz="1000" b="1" i="1" u="sng">
                <a:solidFill>
                  <a:srgbClr val="3F5378"/>
                </a:solidFill>
                <a:hlinkClick r:id="rId4"/>
              </a:rPr>
              <a:t>www.slidescarnival.com/help-use-presentation-template</a:t>
            </a:r>
            <a:endParaRPr sz="1000" b="1" i="1">
              <a:solidFill>
                <a:srgbClr val="3F5378"/>
              </a:solidFill>
            </a:endParaRPr>
          </a:p>
          <a:p>
            <a:pPr marL="0" lvl="0" indent="0" algn="l" rtl="0">
              <a:spcBef>
                <a:spcPts val="0"/>
              </a:spcBef>
              <a:spcAft>
                <a:spcPts val="0"/>
              </a:spcAft>
              <a:buClr>
                <a:schemeClr val="dk1"/>
              </a:buClr>
              <a:buSzPts val="1100"/>
              <a:buFont typeface="Arial"/>
              <a:buNone/>
            </a:pPr>
            <a:r>
              <a:rPr lang="en" sz="1000" i="1">
                <a:solidFill>
                  <a:srgbClr val="3F5378"/>
                </a:solidFill>
              </a:rPr>
              <a:t>This template is free to use under </a:t>
            </a:r>
            <a:r>
              <a:rPr lang="en" sz="1000" i="1" u="sng">
                <a:solidFill>
                  <a:srgbClr val="3F5378"/>
                </a:solidFill>
                <a:hlinkClick r:id="rId5"/>
              </a:rPr>
              <a:t>Creative Commons Attribution license</a:t>
            </a:r>
            <a:r>
              <a:rPr lang="en" sz="1000" i="1">
                <a:solidFill>
                  <a:srgbClr val="3F5378"/>
                </a:solidFill>
              </a:rPr>
              <a:t>. You can keep the Credits slide or mention SlidesCarnival and other resources used in a slide footer.</a:t>
            </a:r>
            <a:endParaRPr sz="1000" i="1">
              <a:solidFill>
                <a:srgbClr val="3F5378"/>
              </a:solidFill>
            </a:endParaRPr>
          </a:p>
          <a:p>
            <a:pPr marL="0" lvl="0" indent="0" algn="l" rtl="0">
              <a:spcBef>
                <a:spcPts val="0"/>
              </a:spcBef>
              <a:spcAft>
                <a:spcPts val="0"/>
              </a:spcAft>
              <a:buClr>
                <a:schemeClr val="dk1"/>
              </a:buClr>
              <a:buSzPts val="1100"/>
              <a:buFont typeface="Arial"/>
              <a:buNone/>
            </a:pPr>
            <a:endParaRPr sz="1000" i="1">
              <a:solidFill>
                <a:srgbClr val="3F5378"/>
              </a:solidFill>
            </a:endParaRPr>
          </a:p>
          <a:p>
            <a:pPr marL="0" lvl="0" indent="0" algn="l" rtl="0">
              <a:spcBef>
                <a:spcPts val="0"/>
              </a:spcBef>
              <a:spcAft>
                <a:spcPts val="0"/>
              </a:spcAft>
              <a:buNone/>
            </a:pPr>
            <a:endParaRPr sz="1000" i="1">
              <a:solidFill>
                <a:srgbClr val="3F5378"/>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193" name="Google Shape;193;p12"/>
          <p:cNvSpPr txBox="1">
            <a:spLocks noGrp="1"/>
          </p:cNvSpPr>
          <p:nvPr>
            <p:ph type="body" idx="1"/>
          </p:nvPr>
        </p:nvSpPr>
        <p:spPr>
          <a:xfrm>
            <a:off x="814275" y="1744425"/>
            <a:ext cx="3084300" cy="175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b="1" dirty="0">
                <a:solidFill>
                  <a:srgbClr val="FF9800"/>
                </a:solidFill>
              </a:rPr>
              <a:t>EDIT IN GOOGLE SLIDES</a:t>
            </a:r>
            <a:endParaRPr sz="1200" dirty="0">
              <a:solidFill>
                <a:srgbClr val="FF9800"/>
              </a:solidFill>
            </a:endParaRPr>
          </a:p>
          <a:p>
            <a:pPr marL="0" lvl="0" indent="0" algn="l" rtl="0">
              <a:spcBef>
                <a:spcPts val="600"/>
              </a:spcBef>
              <a:spcAft>
                <a:spcPts val="0"/>
              </a:spcAft>
              <a:buClr>
                <a:schemeClr val="dk1"/>
              </a:buClr>
              <a:buSzPts val="1100"/>
              <a:buFont typeface="Arial"/>
              <a:buNone/>
            </a:pPr>
            <a:r>
              <a:rPr lang="en" sz="1200" dirty="0"/>
              <a:t>Click on the button under the presentation preview that says "Use as Google Slides Theme".</a:t>
            </a:r>
            <a:endParaRPr sz="1200" dirty="0"/>
          </a:p>
          <a:p>
            <a:pPr marL="0" lvl="0" indent="0" algn="l" rtl="0">
              <a:spcBef>
                <a:spcPts val="600"/>
              </a:spcBef>
              <a:spcAft>
                <a:spcPts val="0"/>
              </a:spcAft>
              <a:buClr>
                <a:schemeClr val="dk1"/>
              </a:buClr>
              <a:buSzPts val="1100"/>
              <a:buFont typeface="Arial"/>
              <a:buNone/>
            </a:pPr>
            <a:r>
              <a:rPr lang="en" sz="1200" dirty="0"/>
              <a:t>You will get a copy of this document on your Google Drive and will be able to edit, add or delete slides.</a:t>
            </a:r>
            <a:endParaRPr sz="1200" dirty="0"/>
          </a:p>
          <a:p>
            <a:pPr marL="0" lvl="0" indent="0" algn="l" rtl="0">
              <a:spcBef>
                <a:spcPts val="600"/>
              </a:spcBef>
              <a:spcAft>
                <a:spcPts val="0"/>
              </a:spcAft>
              <a:buClr>
                <a:schemeClr val="dk1"/>
              </a:buClr>
              <a:buSzPts val="1100"/>
              <a:buFont typeface="Arial"/>
              <a:buNone/>
            </a:pPr>
            <a:r>
              <a:rPr lang="en" sz="1200" dirty="0"/>
              <a:t>You have to be signed in to your Google account.</a:t>
            </a:r>
            <a:endParaRPr sz="1200" dirty="0"/>
          </a:p>
          <a:p>
            <a:pPr marL="0" lvl="0" indent="0" algn="l" rtl="0">
              <a:spcBef>
                <a:spcPts val="600"/>
              </a:spcBef>
              <a:spcAft>
                <a:spcPts val="0"/>
              </a:spcAft>
              <a:buClr>
                <a:schemeClr val="dk1"/>
              </a:buClr>
              <a:buSzPts val="1100"/>
              <a:buFont typeface="Arial"/>
              <a:buNone/>
            </a:pPr>
            <a:endParaRPr sz="1200" dirty="0"/>
          </a:p>
          <a:p>
            <a:pPr marL="0" lvl="0" indent="0" algn="l" rtl="0">
              <a:spcBef>
                <a:spcPts val="600"/>
              </a:spcBef>
              <a:spcAft>
                <a:spcPts val="1000"/>
              </a:spcAft>
              <a:buNone/>
            </a:pPr>
            <a:endParaRPr dirty="0"/>
          </a:p>
        </p:txBody>
      </p:sp>
      <p:grpSp>
        <p:nvGrpSpPr>
          <p:cNvPr id="22" name="Google Shape;697;p37"/>
          <p:cNvGrpSpPr/>
          <p:nvPr/>
        </p:nvGrpSpPr>
        <p:grpSpPr>
          <a:xfrm>
            <a:off x="304800" y="656219"/>
            <a:ext cx="392063" cy="291505"/>
            <a:chOff x="5247525" y="3007275"/>
            <a:chExt cx="517575" cy="384825"/>
          </a:xfrm>
        </p:grpSpPr>
        <p:sp>
          <p:nvSpPr>
            <p:cNvPr id="23" name="Google Shape;698;p3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99;p3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HELLO!</a:t>
            </a:r>
            <a:endParaRPr sz="6000">
              <a:solidFill>
                <a:srgbClr val="FF9800"/>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I am Jayden Smith</a:t>
            </a:r>
            <a:endParaRPr sz="2000" b="1"/>
          </a:p>
          <a:p>
            <a:pPr marL="0" lvl="0" indent="0" algn="ctr" rtl="0">
              <a:spcBef>
                <a:spcPts val="0"/>
              </a:spcBef>
              <a:spcAft>
                <a:spcPts val="0"/>
              </a:spcAft>
              <a:buClr>
                <a:schemeClr val="dk1"/>
              </a:buClr>
              <a:buSzPts val="1100"/>
              <a:buFont typeface="Arial"/>
              <a:buNone/>
            </a:pPr>
            <a:r>
              <a:rPr lang="en" sz="2000"/>
              <a:t>I am here because I love to give presentations. </a:t>
            </a:r>
            <a:endParaRPr sz="2000"/>
          </a:p>
          <a:p>
            <a:pPr marL="0" lvl="0" indent="0" algn="ctr" rtl="0">
              <a:spcBef>
                <a:spcPts val="0"/>
              </a:spcBef>
              <a:spcAft>
                <a:spcPts val="0"/>
              </a:spcAft>
              <a:buClr>
                <a:schemeClr val="dk1"/>
              </a:buClr>
              <a:buSzPts val="1100"/>
              <a:buFont typeface="Arial"/>
              <a:buNone/>
            </a:pPr>
            <a:r>
              <a:rPr lang="en" sz="2000"/>
              <a:t>You can find me at @username</a:t>
            </a:r>
            <a:endParaRPr sz="2000" b="1"/>
          </a:p>
        </p:txBody>
      </p:sp>
      <p:pic>
        <p:nvPicPr>
          <p:cNvPr id="215" name="Google Shape;215;p13" descr="10.jpg"/>
          <p:cNvPicPr preferRelativeResize="0"/>
          <p:nvPr/>
        </p:nvPicPr>
        <p:blipFill rotWithShape="1">
          <a:blip r:embed="rId3">
            <a:alphaModFix/>
          </a:blip>
          <a:srcRect l="15648" r="28102"/>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TRANSITION HEADLINE</a:t>
            </a:r>
            <a:endParaRPr/>
          </a:p>
        </p:txBody>
      </p:sp>
      <p:sp>
        <p:nvSpPr>
          <p:cNvPr id="222" name="Google Shape;222;p14"/>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dirty="0"/>
              <a:t>Let’s start with the first set of slides</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753386219"/>
      </p:ext>
    </p:extLst>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THIS IS A SLIDE TITLE</a:t>
            </a:r>
            <a:endParaRPr dirty="0"/>
          </a:p>
        </p:txBody>
      </p:sp>
      <p:sp>
        <p:nvSpPr>
          <p:cNvPr id="237" name="Google Shape;237;p1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457200" lvl="0" indent="-381000" algn="l" rtl="0">
              <a:spcBef>
                <a:spcPts val="0"/>
              </a:spcBef>
              <a:spcAft>
                <a:spcPts val="0"/>
              </a:spcAft>
              <a:buSzPts val="2400"/>
              <a:buChar char="▰"/>
            </a:pPr>
            <a:r>
              <a:rPr lang="en"/>
              <a:t>Here you have a list of items</a:t>
            </a:r>
            <a:endParaRPr/>
          </a:p>
          <a:p>
            <a:pPr marL="457200" lvl="0" indent="-381000" algn="l" rtl="0">
              <a:spcBef>
                <a:spcPts val="1000"/>
              </a:spcBef>
              <a:spcAft>
                <a:spcPts val="0"/>
              </a:spcAft>
              <a:buSzPts val="2400"/>
              <a:buChar char="▰"/>
            </a:pPr>
            <a:r>
              <a:rPr lang="en"/>
              <a:t>And some text</a:t>
            </a:r>
            <a:endParaRPr/>
          </a:p>
          <a:p>
            <a:pPr marL="457200" lvl="0" indent="-381000" algn="l" rtl="0">
              <a:spcBef>
                <a:spcPts val="1000"/>
              </a:spcBef>
              <a:spcAft>
                <a:spcPts val="0"/>
              </a:spcAft>
              <a:buSzPts val="2400"/>
              <a:buChar char="▰"/>
            </a:pPr>
            <a:r>
              <a:rPr lang="en"/>
              <a:t>But remember not to overload your slides with content</a:t>
            </a:r>
            <a:endParaRPr/>
          </a:p>
          <a:p>
            <a:pPr marL="0" lvl="0" indent="0" algn="l" rtl="0">
              <a:spcBef>
                <a:spcPts val="1000"/>
              </a:spcBef>
              <a:spcAft>
                <a:spcPts val="1000"/>
              </a:spcAft>
              <a:buNone/>
            </a:pPr>
            <a:r>
              <a:rPr lang="en"/>
              <a:t>Your audience will listen to you or read the content, but </a:t>
            </a:r>
            <a:r>
              <a:rPr lang="en">
                <a:highlight>
                  <a:srgbClr val="C7D3E6"/>
                </a:highlight>
              </a:rPr>
              <a:t>won’t do both</a:t>
            </a:r>
            <a:r>
              <a:rPr lang="en"/>
              <a:t>. </a:t>
            </a:r>
            <a:endParaRP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4970CC2-D921-4DEF-A95D-497B44FB785E}"/>
              </a:ext>
            </a:extLst>
          </p:cNvPr>
          <p:cNvSpPr>
            <a:spLocks noGrp="1"/>
          </p:cNvSpPr>
          <p:nvPr>
            <p:ph type="title"/>
          </p:nvPr>
        </p:nvSpPr>
        <p:spPr/>
        <p:txBody>
          <a:bodyPr/>
          <a:lstStyle/>
          <a:p>
            <a:r>
              <a:rPr lang="en-US" dirty="0"/>
              <a:t>Abstraction</a:t>
            </a:r>
            <a:endParaRPr lang="en-ID" dirty="0"/>
          </a:p>
        </p:txBody>
      </p:sp>
      <p:sp>
        <p:nvSpPr>
          <p:cNvPr id="6" name="Text Placeholder 5">
            <a:extLst>
              <a:ext uri="{FF2B5EF4-FFF2-40B4-BE49-F238E27FC236}">
                <a16:creationId xmlns:a16="http://schemas.microsoft.com/office/drawing/2014/main" id="{61E7B484-3DCA-478E-9AB6-999BAEC68128}"/>
              </a:ext>
            </a:extLst>
          </p:cNvPr>
          <p:cNvSpPr>
            <a:spLocks noGrp="1"/>
          </p:cNvSpPr>
          <p:nvPr>
            <p:ph type="body" idx="1"/>
          </p:nvPr>
        </p:nvSpPr>
        <p:spPr/>
        <p:txBody>
          <a:bodyPr/>
          <a:lstStyle/>
          <a:p>
            <a:r>
              <a:rPr lang="en-US" dirty="0"/>
              <a:t>Abstraction is a process of hiding the implementation details and showing only functionality to the user.</a:t>
            </a:r>
          </a:p>
          <a:p>
            <a:r>
              <a:rPr lang="en-US" dirty="0"/>
              <a:t>Another way, it shows only essential things to the user and hides the internal details, for example, sending SMS where you type the text and send the message. You don't know the internal processing about the message delivery.</a:t>
            </a:r>
          </a:p>
          <a:p>
            <a:r>
              <a:rPr lang="en-US" dirty="0"/>
              <a:t>Abstraction lets you focus on what the object does instead of how it does it.</a:t>
            </a:r>
            <a:endParaRPr lang="en-ID" dirty="0"/>
          </a:p>
        </p:txBody>
      </p:sp>
      <p:sp>
        <p:nvSpPr>
          <p:cNvPr id="12" name="Text Placeholder 11">
            <a:extLst>
              <a:ext uri="{FF2B5EF4-FFF2-40B4-BE49-F238E27FC236}">
                <a16:creationId xmlns:a16="http://schemas.microsoft.com/office/drawing/2014/main" id="{F3F4C1FA-1DF1-4689-A270-17FAFC31CA89}"/>
              </a:ext>
            </a:extLst>
          </p:cNvPr>
          <p:cNvSpPr>
            <a:spLocks noGrp="1"/>
          </p:cNvSpPr>
          <p:nvPr>
            <p:ph type="body" idx="2"/>
          </p:nvPr>
        </p:nvSpPr>
        <p:spPr/>
        <p:txBody>
          <a:bodyPr/>
          <a:lstStyle/>
          <a:p>
            <a:pPr marL="101600" indent="0">
              <a:buNone/>
            </a:pPr>
            <a:r>
              <a:rPr lang="en-US" b="1" i="1" dirty="0"/>
              <a:t>Ways to achieve Abstraction</a:t>
            </a:r>
          </a:p>
          <a:p>
            <a:pPr marL="101600" indent="0">
              <a:buNone/>
            </a:pPr>
            <a:r>
              <a:rPr lang="en-US" dirty="0"/>
              <a:t>There are two ways to achieve abstraction in java :</a:t>
            </a:r>
          </a:p>
          <a:p>
            <a:r>
              <a:rPr lang="en-US" dirty="0"/>
              <a:t>Abstract class (0 to 100%)</a:t>
            </a:r>
          </a:p>
          <a:p>
            <a:r>
              <a:rPr lang="en-US" dirty="0"/>
              <a:t>Interface (100%)</a:t>
            </a:r>
            <a:endParaRPr lang="en-ID" dirty="0"/>
          </a:p>
        </p:txBody>
      </p:sp>
      <p:sp>
        <p:nvSpPr>
          <p:cNvPr id="4" name="Slide Number Placeholder 3">
            <a:extLst>
              <a:ext uri="{FF2B5EF4-FFF2-40B4-BE49-F238E27FC236}">
                <a16:creationId xmlns:a16="http://schemas.microsoft.com/office/drawing/2014/main" id="{E5B63906-BB51-4A48-8B77-8D2CB856C9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5276140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247"/>
        <p:cNvGrpSpPr/>
        <p:nvPr/>
      </p:nvGrpSpPr>
      <p:grpSpPr>
        <a:xfrm>
          <a:off x="0" y="0"/>
          <a:ext cx="0" cy="0"/>
          <a:chOff x="0" y="0"/>
          <a:chExt cx="0" cy="0"/>
        </a:xfrm>
      </p:grpSpPr>
      <p:sp>
        <p:nvSpPr>
          <p:cNvPr id="248" name="Google Shape;248;p17"/>
          <p:cNvSpPr txBox="1">
            <a:spLocks noGrp="1"/>
          </p:cNvSpPr>
          <p:nvPr>
            <p:ph type="ctrTitle" idx="4294967295"/>
          </p:nvPr>
        </p:nvSpPr>
        <p:spPr>
          <a:xfrm>
            <a:off x="685800" y="2269150"/>
            <a:ext cx="5567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7200">
                <a:solidFill>
                  <a:srgbClr val="FF9800"/>
                </a:solidFill>
              </a:rPr>
              <a:t>BIG CONCEPT</a:t>
            </a:r>
            <a:endParaRPr sz="7200">
              <a:solidFill>
                <a:srgbClr val="FF9800"/>
              </a:solidFill>
            </a:endParaRPr>
          </a:p>
        </p:txBody>
      </p:sp>
      <p:sp>
        <p:nvSpPr>
          <p:cNvPr id="249" name="Google Shape;249;p17"/>
          <p:cNvSpPr txBox="1">
            <a:spLocks noGrp="1"/>
          </p:cNvSpPr>
          <p:nvPr>
            <p:ph type="subTitle" idx="4294967295"/>
          </p:nvPr>
        </p:nvSpPr>
        <p:spPr>
          <a:xfrm>
            <a:off x="685800" y="3411552"/>
            <a:ext cx="5567700" cy="784800"/>
          </a:xfrm>
          <a:prstGeom prst="rect">
            <a:avLst/>
          </a:prstGeom>
        </p:spPr>
        <p:txBody>
          <a:bodyPr spcFirstLastPara="1" wrap="square" lIns="91425" tIns="91425" rIns="91425" bIns="91425" anchor="ctr" anchorCtr="0">
            <a:noAutofit/>
          </a:bodyPr>
          <a:lstStyle/>
          <a:p>
            <a:pPr marL="0" lvl="0" indent="0" algn="l" rtl="0">
              <a:spcBef>
                <a:spcPts val="600"/>
              </a:spcBef>
              <a:spcAft>
                <a:spcPts val="1000"/>
              </a:spcAft>
              <a:buNone/>
            </a:pPr>
            <a:r>
              <a:rPr lang="en"/>
              <a:t>Bring the attention of your audience over a key concept using icons or illustrations</a:t>
            </a:r>
            <a:endParaRPr/>
          </a:p>
        </p:txBody>
      </p:sp>
      <p:grpSp>
        <p:nvGrpSpPr>
          <p:cNvPr id="2" name="Group 1"/>
          <p:cNvGrpSpPr/>
          <p:nvPr/>
        </p:nvGrpSpPr>
        <p:grpSpPr>
          <a:xfrm>
            <a:off x="6130690" y="378837"/>
            <a:ext cx="2257574" cy="2448794"/>
            <a:chOff x="6130690" y="378837"/>
            <a:chExt cx="2257574" cy="2448794"/>
          </a:xfrm>
        </p:grpSpPr>
        <p:grpSp>
          <p:nvGrpSpPr>
            <p:cNvPr id="250" name="Google Shape;250;p17"/>
            <p:cNvGrpSpPr/>
            <p:nvPr/>
          </p:nvGrpSpPr>
          <p:grpSpPr>
            <a:xfrm>
              <a:off x="6682481" y="378837"/>
              <a:ext cx="1588639" cy="1588655"/>
              <a:chOff x="6643075" y="3664250"/>
              <a:chExt cx="407950" cy="407975"/>
            </a:xfrm>
          </p:grpSpPr>
          <p:sp>
            <p:nvSpPr>
              <p:cNvPr id="251" name="Google Shape;251;p1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7"/>
            <p:cNvGrpSpPr/>
            <p:nvPr/>
          </p:nvGrpSpPr>
          <p:grpSpPr>
            <a:xfrm rot="-587363">
              <a:off x="6589251" y="2174497"/>
              <a:ext cx="653127" cy="653134"/>
              <a:chOff x="576250" y="4319400"/>
              <a:chExt cx="442075" cy="442050"/>
            </a:xfrm>
          </p:grpSpPr>
          <p:sp>
            <p:nvSpPr>
              <p:cNvPr id="254" name="Google Shape;254;p1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7"/>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1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1000"/>
              </a:spcBef>
              <a:spcAft>
                <a:spcPts val="1000"/>
              </a:spcAft>
              <a:buNone/>
            </a:pPr>
            <a:r>
              <a:rPr lang="en"/>
              <a:t>Is the color of milk and fresh snow, the color produced by the combination of all the colors of the visible spectrum.</a:t>
            </a:r>
            <a:endParaRPr/>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ALSO SPLIT YOUR CONTENT</a:t>
            </a:r>
            <a:endParaRPr/>
          </a:p>
        </p:txBody>
      </p:sp>
      <p:sp>
        <p:nvSpPr>
          <p:cNvPr id="269" name="Google Shape;269;p18"/>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1000"/>
              </a:spcBef>
              <a:spcAft>
                <a:spcPts val="1000"/>
              </a:spcAft>
              <a:buNone/>
            </a:pPr>
            <a:r>
              <a:rPr lang="en"/>
              <a:t>Is the color of coal, ebony, and of outer space. It is the darkest color, the result of the absence of or complete absorption of light.</a:t>
            </a:r>
            <a:endParaRPr/>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grpSp>
        <p:nvGrpSpPr>
          <p:cNvPr id="271" name="Google Shape;271;p18"/>
          <p:cNvGrpSpPr/>
          <p:nvPr/>
        </p:nvGrpSpPr>
        <p:grpSpPr>
          <a:xfrm>
            <a:off x="312466" y="587260"/>
            <a:ext cx="309022" cy="376837"/>
            <a:chOff x="596350" y="929175"/>
            <a:chExt cx="407950" cy="497475"/>
          </a:xfrm>
        </p:grpSpPr>
        <p:sp>
          <p:nvSpPr>
            <p:cNvPr id="272" name="Google Shape;272;p18"/>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8"/>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TWO OR THREE COLUMNS</a:t>
            </a:r>
            <a:endParaRPr/>
          </a:p>
        </p:txBody>
      </p:sp>
      <p:sp>
        <p:nvSpPr>
          <p:cNvPr id="284" name="Google Shape;284;p19"/>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1000"/>
              </a:spcBef>
              <a:spcAft>
                <a:spcPts val="1000"/>
              </a:spcAft>
              <a:buNone/>
            </a:pPr>
            <a:r>
              <a:rPr lang="en"/>
              <a:t>Is the color of gold, butter and ripe lemons. In the spectrum of visible light, yellow is found between green and orange.</a:t>
            </a:r>
            <a:endParaRPr/>
          </a:p>
        </p:txBody>
      </p:sp>
      <p:sp>
        <p:nvSpPr>
          <p:cNvPr id="285" name="Google Shape;285;p19"/>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a:t>Is the colour of the clear sky and the deep sea. It is located between violet and green on the optical spectrum.</a:t>
            </a:r>
            <a:endParaRPr/>
          </a:p>
        </p:txBody>
      </p:sp>
      <p:sp>
        <p:nvSpPr>
          <p:cNvPr id="286" name="Google Shape;286;p19"/>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a:t>Is the color of blood, and because of this it has historically been associated with sacrifice, danger and courage. </a:t>
            </a:r>
            <a:endParaRPr/>
          </a:p>
          <a:p>
            <a:pPr marL="0" lvl="0" indent="0" algn="l" rtl="0">
              <a:spcBef>
                <a:spcPts val="1000"/>
              </a:spcBef>
              <a:spcAft>
                <a:spcPts val="1000"/>
              </a:spcAft>
              <a:buNone/>
            </a:pPr>
            <a:endParaRPr/>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grpSp>
        <p:nvGrpSpPr>
          <p:cNvPr id="288" name="Google Shape;288;p19"/>
          <p:cNvGrpSpPr/>
          <p:nvPr/>
        </p:nvGrpSpPr>
        <p:grpSpPr>
          <a:xfrm>
            <a:off x="312466" y="587260"/>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PICTURE IS WORTH A THOUSAND WORDS</a:t>
            </a:r>
            <a:endParaRPr/>
          </a:p>
        </p:txBody>
      </p:sp>
      <p:sp>
        <p:nvSpPr>
          <p:cNvPr id="301" name="Google Shape;301;p20"/>
          <p:cNvSpPr txBox="1">
            <a:spLocks noGrp="1"/>
          </p:cNvSpPr>
          <p:nvPr>
            <p:ph type="body" idx="1"/>
          </p:nvPr>
        </p:nvSpPr>
        <p:spPr>
          <a:xfrm>
            <a:off x="814275" y="1327350"/>
            <a:ext cx="3688500"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1000"/>
              </a:spcAft>
              <a:buNone/>
            </a:pPr>
            <a:r>
              <a:rPr lang="en"/>
              <a:t>A complex idea can be conveyed with just a single still image, namely making it possible to absorb large amounts of data quickly.</a:t>
            </a:r>
            <a:endParaRPr/>
          </a:p>
        </p:txBody>
      </p:sp>
      <p:pic>
        <p:nvPicPr>
          <p:cNvPr id="302" name="Google Shape;302;p20" descr="18.jpg"/>
          <p:cNvPicPr preferRelativeResize="0"/>
          <p:nvPr/>
        </p:nvPicPr>
        <p:blipFill rotWithShape="1">
          <a:blip r:embed="rId3">
            <a:alphaModFix/>
          </a:blip>
          <a:srcRect l="1653" r="42096"/>
          <a:stretch/>
        </p:blipFill>
        <p:spPr>
          <a:xfrm>
            <a:off x="4675375" y="909350"/>
            <a:ext cx="4097700" cy="4097700"/>
          </a:xfrm>
          <a:prstGeom prst="diamond">
            <a:avLst/>
          </a:prstGeom>
          <a:noFill/>
          <a:ln>
            <a:noFill/>
          </a:ln>
        </p:spPr>
      </p:pic>
      <p:sp>
        <p:nvSpPr>
          <p:cNvPr id="303" name="Google Shape;303;p2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grpSp>
        <p:nvGrpSpPr>
          <p:cNvPr id="304" name="Google Shape;304;p20"/>
          <p:cNvGrpSpPr/>
          <p:nvPr/>
        </p:nvGrpSpPr>
        <p:grpSpPr>
          <a:xfrm>
            <a:off x="299071" y="635918"/>
            <a:ext cx="335800" cy="279517"/>
            <a:chOff x="1247825" y="322750"/>
            <a:chExt cx="443300" cy="369000"/>
          </a:xfrm>
        </p:grpSpPr>
        <p:sp>
          <p:nvSpPr>
            <p:cNvPr id="305" name="Google Shape;305;p2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313"/>
        <p:cNvGrpSpPr/>
        <p:nvPr/>
      </p:nvGrpSpPr>
      <p:grpSpPr>
        <a:xfrm>
          <a:off x="0" y="0"/>
          <a:ext cx="0" cy="0"/>
          <a:chOff x="0" y="0"/>
          <a:chExt cx="0" cy="0"/>
        </a:xfrm>
      </p:grpSpPr>
      <p:sp>
        <p:nvSpPr>
          <p:cNvPr id="314" name="Google Shape;314;p21"/>
          <p:cNvSpPr txBox="1">
            <a:spLocks noGrp="1"/>
          </p:cNvSpPr>
          <p:nvPr>
            <p:ph type="title" idx="4294967295"/>
          </p:nvPr>
        </p:nvSpPr>
        <p:spPr>
          <a:xfrm>
            <a:off x="2118750" y="1576950"/>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a:t>Want big impact?</a:t>
            </a:r>
            <a:endParaRPr b="0"/>
          </a:p>
          <a:p>
            <a:pPr marL="0" lvl="0" indent="0" algn="ctr" rtl="0">
              <a:spcBef>
                <a:spcPts val="0"/>
              </a:spcBef>
              <a:spcAft>
                <a:spcPts val="0"/>
              </a:spcAft>
              <a:buNone/>
            </a:pPr>
            <a:r>
              <a:rPr lang="en"/>
              <a:t>USE BIG IMAGE</a:t>
            </a:r>
            <a:endParaRPr/>
          </a:p>
        </p:txBody>
      </p:sp>
      <p:sp>
        <p:nvSpPr>
          <p:cNvPr id="315" name="Google Shape;315;p2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319"/>
        <p:cNvGrpSpPr/>
        <p:nvPr/>
      </p:nvGrpSpPr>
      <p:grpSpPr>
        <a:xfrm>
          <a:off x="0" y="0"/>
          <a:ext cx="0" cy="0"/>
          <a:chOff x="0" y="0"/>
          <a:chExt cx="0" cy="0"/>
        </a:xfrm>
      </p:grpSpPr>
      <p:sp>
        <p:nvSpPr>
          <p:cNvPr id="320" name="Google Shape;320;p2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CHARTS TO EXPLAIN YOUR IDEAS</a:t>
            </a:r>
            <a:endParaRPr/>
          </a:p>
        </p:txBody>
      </p:sp>
      <p:sp>
        <p:nvSpPr>
          <p:cNvPr id="321" name="Google Shape;321;p2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
        <p:nvSpPr>
          <p:cNvPr id="322" name="Google Shape;322;p22"/>
          <p:cNvSpPr/>
          <p:nvPr/>
        </p:nvSpPr>
        <p:spPr>
          <a:xfrm>
            <a:off x="3378600" y="1888450"/>
            <a:ext cx="2386800" cy="2386800"/>
          </a:xfrm>
          <a:prstGeom prst="diamond">
            <a:avLst/>
          </a:prstGeom>
          <a:solidFill>
            <a:srgbClr val="C7D3E6"/>
          </a:solidFill>
          <a:ln w="38100" cap="flat" cmpd="sng">
            <a:solidFill>
              <a:srgbClr val="92A8C8"/>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263248"/>
                </a:solidFill>
                <a:latin typeface="Roboto Condensed"/>
                <a:ea typeface="Roboto Condensed"/>
                <a:cs typeface="Roboto Condensed"/>
                <a:sym typeface="Roboto Condensed"/>
              </a:rPr>
              <a:t>Gray</a:t>
            </a:r>
            <a:endParaRPr>
              <a:solidFill>
                <a:srgbClr val="263248"/>
              </a:solidFill>
              <a:latin typeface="Roboto Condensed"/>
              <a:ea typeface="Roboto Condensed"/>
              <a:cs typeface="Roboto Condensed"/>
              <a:sym typeface="Roboto Condensed"/>
            </a:endParaRPr>
          </a:p>
        </p:txBody>
      </p:sp>
      <p:sp>
        <p:nvSpPr>
          <p:cNvPr id="323" name="Google Shape;323;p22"/>
          <p:cNvSpPr/>
          <p:nvPr/>
        </p:nvSpPr>
        <p:spPr>
          <a:xfrm>
            <a:off x="1601400" y="1888450"/>
            <a:ext cx="2386800" cy="2386800"/>
          </a:xfrm>
          <a:prstGeom prst="diamond">
            <a:avLst/>
          </a:prstGeom>
          <a:noFill/>
          <a:ln w="76200" cap="flat" cmpd="sng">
            <a:solidFill>
              <a:srgbClr val="FF98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D26F00"/>
                </a:solidFill>
                <a:latin typeface="Roboto Condensed"/>
                <a:ea typeface="Roboto Condensed"/>
                <a:cs typeface="Roboto Condensed"/>
                <a:sym typeface="Roboto Condensed"/>
              </a:rPr>
              <a:t>White</a:t>
            </a:r>
            <a:endParaRPr>
              <a:solidFill>
                <a:srgbClr val="D26F00"/>
              </a:solidFill>
              <a:latin typeface="Roboto Condensed"/>
              <a:ea typeface="Roboto Condensed"/>
              <a:cs typeface="Roboto Condensed"/>
              <a:sym typeface="Roboto Condensed"/>
            </a:endParaRPr>
          </a:p>
        </p:txBody>
      </p:sp>
      <p:sp>
        <p:nvSpPr>
          <p:cNvPr id="324" name="Google Shape;324;p22"/>
          <p:cNvSpPr/>
          <p:nvPr/>
        </p:nvSpPr>
        <p:spPr>
          <a:xfrm>
            <a:off x="5155800" y="1888450"/>
            <a:ext cx="2386800" cy="2386800"/>
          </a:xfrm>
          <a:prstGeom prst="diamond">
            <a:avLst/>
          </a:prstGeom>
          <a:noFill/>
          <a:ln w="76200" cap="flat" cmpd="sng">
            <a:solidFill>
              <a:srgbClr val="FF98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D26F00"/>
                </a:solidFill>
                <a:latin typeface="Roboto Condensed"/>
                <a:ea typeface="Roboto Condensed"/>
                <a:cs typeface="Roboto Condensed"/>
                <a:sym typeface="Roboto Condensed"/>
              </a:rPr>
              <a:t>Black</a:t>
            </a:r>
            <a:endParaRPr>
              <a:solidFill>
                <a:srgbClr val="D26F00"/>
              </a:solidFill>
              <a:latin typeface="Roboto Condensed"/>
              <a:ea typeface="Roboto Condensed"/>
              <a:cs typeface="Roboto Condensed"/>
              <a:sym typeface="Roboto Condensed"/>
            </a:endParaRPr>
          </a:p>
        </p:txBody>
      </p:sp>
      <p:grpSp>
        <p:nvGrpSpPr>
          <p:cNvPr id="325" name="Google Shape;325;p22"/>
          <p:cNvGrpSpPr/>
          <p:nvPr/>
        </p:nvGrpSpPr>
        <p:grpSpPr>
          <a:xfrm>
            <a:off x="263101" y="580106"/>
            <a:ext cx="407743" cy="391135"/>
            <a:chOff x="5233525" y="4954450"/>
            <a:chExt cx="538275" cy="516350"/>
          </a:xfrm>
        </p:grpSpPr>
        <p:sp>
          <p:nvSpPr>
            <p:cNvPr id="326" name="Google Shape;326;p2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TABLES TO COMPARE DATA</a:t>
            </a:r>
            <a:endParaRPr/>
          </a:p>
        </p:txBody>
      </p:sp>
      <p:graphicFrame>
        <p:nvGraphicFramePr>
          <p:cNvPr id="342" name="Google Shape;342;p23"/>
          <p:cNvGraphicFramePr/>
          <p:nvPr/>
        </p:nvGraphicFramePr>
        <p:xfrm>
          <a:off x="880100" y="1810081"/>
          <a:ext cx="5422200" cy="2740900"/>
        </p:xfrm>
        <a:graphic>
          <a:graphicData uri="http://schemas.openxmlformats.org/drawingml/2006/table">
            <a:tbl>
              <a:tblPr>
                <a:noFill/>
                <a:tableStyleId>{380AA214-FA48-4AD7-9DFC-DEE107CAFA56}</a:tableStyleId>
              </a:tblPr>
              <a:tblGrid>
                <a:gridCol w="1355550">
                  <a:extLst>
                    <a:ext uri="{9D8B030D-6E8A-4147-A177-3AD203B41FA5}">
                      <a16:colId xmlns:a16="http://schemas.microsoft.com/office/drawing/2014/main" val="20000"/>
                    </a:ext>
                  </a:extLst>
                </a:gridCol>
                <a:gridCol w="1355550">
                  <a:extLst>
                    <a:ext uri="{9D8B030D-6E8A-4147-A177-3AD203B41FA5}">
                      <a16:colId xmlns:a16="http://schemas.microsoft.com/office/drawing/2014/main" val="20001"/>
                    </a:ext>
                  </a:extLst>
                </a:gridCol>
                <a:gridCol w="1355550">
                  <a:extLst>
                    <a:ext uri="{9D8B030D-6E8A-4147-A177-3AD203B41FA5}">
                      <a16:colId xmlns:a16="http://schemas.microsoft.com/office/drawing/2014/main" val="20002"/>
                    </a:ext>
                  </a:extLst>
                </a:gridCol>
                <a:gridCol w="1355550">
                  <a:extLst>
                    <a:ext uri="{9D8B030D-6E8A-4147-A177-3AD203B41FA5}">
                      <a16:colId xmlns:a16="http://schemas.microsoft.com/office/drawing/2014/main" val="20003"/>
                    </a:ext>
                  </a:extLst>
                </a:gridCol>
              </a:tblGrid>
              <a:tr h="685225">
                <a:tc>
                  <a:txBody>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a:solidFill>
                            <a:srgbClr val="3F5378"/>
                          </a:solidFill>
                          <a:latin typeface="Roboto Condensed"/>
                          <a:ea typeface="Roboto Condensed"/>
                          <a:cs typeface="Roboto Condensed"/>
                          <a:sym typeface="Roboto Condensed"/>
                        </a:rPr>
                        <a:t>A</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3F5378"/>
                          </a:solidFill>
                          <a:latin typeface="Roboto Condensed"/>
                          <a:ea typeface="Roboto Condensed"/>
                          <a:cs typeface="Roboto Condensed"/>
                          <a:sym typeface="Roboto Condensed"/>
                        </a:rPr>
                        <a:t>B</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3F5378"/>
                          </a:solidFill>
                          <a:latin typeface="Roboto Condensed"/>
                          <a:ea typeface="Roboto Condensed"/>
                          <a:cs typeface="Roboto Condensed"/>
                          <a:sym typeface="Roboto Condensed"/>
                        </a:rPr>
                        <a:t>C</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0"/>
                  </a:ext>
                </a:extLst>
              </a:tr>
              <a:tr h="685225">
                <a:tc>
                  <a:txBody>
                    <a:bodyPr/>
                    <a:lstStyle/>
                    <a:p>
                      <a:pPr marL="0" lvl="0" indent="0" algn="r" rtl="0">
                        <a:spcBef>
                          <a:spcPts val="0"/>
                        </a:spcBef>
                        <a:spcAft>
                          <a:spcPts val="0"/>
                        </a:spcAft>
                        <a:buNone/>
                      </a:pPr>
                      <a:r>
                        <a:rPr lang="en">
                          <a:solidFill>
                            <a:srgbClr val="3F5378"/>
                          </a:solidFill>
                          <a:latin typeface="Roboto Condensed"/>
                          <a:ea typeface="Roboto Condensed"/>
                          <a:cs typeface="Roboto Condensed"/>
                          <a:sym typeface="Roboto Condensed"/>
                        </a:rPr>
                        <a:t>Yellow</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20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7</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1"/>
                  </a:ext>
                </a:extLst>
              </a:tr>
              <a:tr h="685225">
                <a:tc>
                  <a:txBody>
                    <a:bodyPr/>
                    <a:lstStyle/>
                    <a:p>
                      <a:pPr marL="0" lvl="0" indent="0" algn="r" rtl="0">
                        <a:spcBef>
                          <a:spcPts val="0"/>
                        </a:spcBef>
                        <a:spcAft>
                          <a:spcPts val="0"/>
                        </a:spcAft>
                        <a:buNone/>
                      </a:pPr>
                      <a:r>
                        <a:rPr lang="en">
                          <a:solidFill>
                            <a:srgbClr val="3F5378"/>
                          </a:solidFill>
                          <a:latin typeface="Roboto Condensed"/>
                          <a:ea typeface="Roboto Condensed"/>
                          <a:cs typeface="Roboto Condensed"/>
                          <a:sym typeface="Roboto Condensed"/>
                        </a:rPr>
                        <a:t>Blue</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30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15</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10</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2"/>
                  </a:ext>
                </a:extLst>
              </a:tr>
              <a:tr h="685225">
                <a:tc>
                  <a:txBody>
                    <a:bodyPr/>
                    <a:lstStyle/>
                    <a:p>
                      <a:pPr marL="0" lvl="0" indent="0" algn="r" rtl="0">
                        <a:spcBef>
                          <a:spcPts val="0"/>
                        </a:spcBef>
                        <a:spcAft>
                          <a:spcPts val="0"/>
                        </a:spcAft>
                        <a:buNone/>
                      </a:pPr>
                      <a:r>
                        <a:rPr lang="en">
                          <a:solidFill>
                            <a:srgbClr val="3F5378"/>
                          </a:solidFill>
                          <a:latin typeface="Roboto Condensed"/>
                          <a:ea typeface="Roboto Condensed"/>
                          <a:cs typeface="Roboto Condensed"/>
                          <a:sym typeface="Roboto Condensed"/>
                        </a:rPr>
                        <a:t>Orange</a:t>
                      </a:r>
                      <a:endParaRPr>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5</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24</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lvl="0" indent="0" algn="ctr" rtl="0">
                        <a:spcBef>
                          <a:spcPts val="0"/>
                        </a:spcBef>
                        <a:spcAft>
                          <a:spcPts val="0"/>
                        </a:spcAft>
                        <a:buNone/>
                      </a:pPr>
                      <a:r>
                        <a:rPr lang="en" sz="2400" b="1">
                          <a:solidFill>
                            <a:srgbClr val="263248"/>
                          </a:solidFill>
                          <a:latin typeface="Roboto Condensed"/>
                          <a:ea typeface="Roboto Condensed"/>
                          <a:cs typeface="Roboto Condensed"/>
                          <a:sym typeface="Roboto Condensed"/>
                        </a:rPr>
                        <a:t>16</a:t>
                      </a:r>
                      <a:endParaRPr sz="2400" b="1">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43" name="Google Shape;343;p2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grpSp>
        <p:nvGrpSpPr>
          <p:cNvPr id="344" name="Google Shape;344;p23"/>
          <p:cNvGrpSpPr/>
          <p:nvPr/>
        </p:nvGrpSpPr>
        <p:grpSpPr>
          <a:xfrm>
            <a:off x="307844" y="634299"/>
            <a:ext cx="318264" cy="282756"/>
            <a:chOff x="5292575" y="3681900"/>
            <a:chExt cx="420150" cy="373275"/>
          </a:xfrm>
        </p:grpSpPr>
        <p:sp>
          <p:nvSpPr>
            <p:cNvPr id="345" name="Google Shape;345;p23"/>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355"/>
        <p:cNvGrpSpPr/>
        <p:nvPr/>
      </p:nvGrpSpPr>
      <p:grpSpPr>
        <a:xfrm>
          <a:off x="0" y="0"/>
          <a:ext cx="0" cy="0"/>
          <a:chOff x="0" y="0"/>
          <a:chExt cx="0" cy="0"/>
        </a:xfrm>
      </p:grpSpPr>
      <p:sp>
        <p:nvSpPr>
          <p:cNvPr id="356" name="Google Shape;356;p24"/>
          <p:cNvSpPr/>
          <p:nvPr/>
        </p:nvSpPr>
        <p:spPr>
          <a:xfrm>
            <a:off x="514725" y="790184"/>
            <a:ext cx="8171736" cy="3892835"/>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txBox="1">
            <a:spLocks noGrp="1"/>
          </p:cNvSpPr>
          <p:nvPr>
            <p:ph type="title" idx="4294967295"/>
          </p:nvPr>
        </p:nvSpPr>
        <p:spPr>
          <a:xfrm>
            <a:off x="1942800" y="87775"/>
            <a:ext cx="5258400" cy="7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F5378"/>
                </a:solidFill>
              </a:rPr>
              <a:t>MAPS</a:t>
            </a:r>
            <a:endParaRPr>
              <a:solidFill>
                <a:srgbClr val="3F5378"/>
              </a:solidFill>
            </a:endParaRPr>
          </a:p>
        </p:txBody>
      </p:sp>
      <p:sp>
        <p:nvSpPr>
          <p:cNvPr id="358" name="Google Shape;358;p2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grpSp>
        <p:nvGrpSpPr>
          <p:cNvPr id="359" name="Google Shape;359;p24"/>
          <p:cNvGrpSpPr/>
          <p:nvPr/>
        </p:nvGrpSpPr>
        <p:grpSpPr>
          <a:xfrm rot="10800000">
            <a:off x="1712742" y="1488722"/>
            <a:ext cx="1134224" cy="322897"/>
            <a:chOff x="2689942" y="1287960"/>
            <a:chExt cx="7261354" cy="2067200"/>
          </a:xfrm>
        </p:grpSpPr>
        <p:sp>
          <p:nvSpPr>
            <p:cNvPr id="360" name="Google Shape;360;p24"/>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sp>
          <p:nvSpPr>
            <p:cNvPr id="361" name="Google Shape;361;p24"/>
            <p:cNvSpPr/>
            <p:nvPr/>
          </p:nvSpPr>
          <p:spPr>
            <a:xfrm rot="10800000" flipH="1">
              <a:off x="3905360" y="1697078"/>
              <a:ext cx="48012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rgbClr val="FFFFFF"/>
                  </a:solidFill>
                  <a:latin typeface="Roboto Condensed"/>
                  <a:ea typeface="Roboto Condensed"/>
                  <a:cs typeface="Roboto Condensed"/>
                  <a:sym typeface="Roboto Condensed"/>
                </a:rPr>
                <a:t>OUR OFFICE</a:t>
              </a:r>
              <a:endParaRPr sz="800" b="1">
                <a:solidFill>
                  <a:srgbClr val="FFFFFF"/>
                </a:solidFill>
                <a:latin typeface="Roboto Condensed"/>
                <a:ea typeface="Roboto Condensed"/>
                <a:cs typeface="Roboto Condensed"/>
                <a:sym typeface="Roboto Condensed"/>
              </a:endParaRPr>
            </a:p>
          </p:txBody>
        </p:sp>
        <p:sp>
          <p:nvSpPr>
            <p:cNvPr id="362" name="Google Shape;362;p24"/>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sp>
          <p:nvSpPr>
            <p:cNvPr id="363" name="Google Shape;363;p24"/>
            <p:cNvSpPr/>
            <p:nvPr/>
          </p:nvSpPr>
          <p:spPr>
            <a:xfrm flipH="1">
              <a:off x="2689942"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sp>
          <p:nvSpPr>
            <p:cNvPr id="364" name="Google Shape;364;p24"/>
            <p:cNvSpPr/>
            <p:nvPr/>
          </p:nvSpPr>
          <p:spPr>
            <a:xfrm rot="10800000">
              <a:off x="2689947"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800" b="1">
                <a:solidFill>
                  <a:srgbClr val="FFFFFF"/>
                </a:solidFill>
                <a:latin typeface="Roboto Condensed"/>
                <a:ea typeface="Roboto Condensed"/>
                <a:cs typeface="Roboto Condensed"/>
                <a:sym typeface="Roboto Condensed"/>
              </a:endParaRPr>
            </a:p>
          </p:txBody>
        </p:sp>
      </p:grpSp>
      <p:sp>
        <p:nvSpPr>
          <p:cNvPr id="365" name="Google Shape;365;p24"/>
          <p:cNvSpPr/>
          <p:nvPr/>
        </p:nvSpPr>
        <p:spPr>
          <a:xfrm>
            <a:off x="1209130" y="2115973"/>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2992605" y="3370448"/>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3907005" y="1841398"/>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6786205" y="2377948"/>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4621130" y="3997673"/>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4"/>
          <p:cNvSpPr/>
          <p:nvPr/>
        </p:nvSpPr>
        <p:spPr>
          <a:xfrm>
            <a:off x="7412180" y="4036723"/>
            <a:ext cx="107100" cy="107100"/>
          </a:xfrm>
          <a:prstGeom prst="diamond">
            <a:avLst/>
          </a:prstGeom>
          <a:solidFill>
            <a:srgbClr val="FF9800"/>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 name="Google Shape;371;p24"/>
          <p:cNvCxnSpPr>
            <a:stCxn id="361" idx="2"/>
          </p:cNvCxnSpPr>
          <p:nvPr/>
        </p:nvCxnSpPr>
        <p:spPr>
          <a:xfrm>
            <a:off x="2282144" y="1747714"/>
            <a:ext cx="0" cy="167400"/>
          </a:xfrm>
          <a:prstGeom prst="straightConnector1">
            <a:avLst/>
          </a:prstGeom>
          <a:noFill/>
          <a:ln w="19050" cap="flat" cmpd="sng">
            <a:solidFill>
              <a:srgbClr val="FF9800"/>
            </a:solidFill>
            <a:prstDash val="solid"/>
            <a:round/>
            <a:headEnd type="none" w="sm" len="sm"/>
            <a:tailEnd type="diamond" w="sm" len="sm"/>
          </a:ln>
        </p:spPr>
      </p:cxnSp>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375"/>
        <p:cNvGrpSpPr/>
        <p:nvPr/>
      </p:nvGrpSpPr>
      <p:grpSpPr>
        <a:xfrm>
          <a:off x="0" y="0"/>
          <a:ext cx="0" cy="0"/>
          <a:chOff x="0" y="0"/>
          <a:chExt cx="0" cy="0"/>
        </a:xfrm>
      </p:grpSpPr>
      <p:grpSp>
        <p:nvGrpSpPr>
          <p:cNvPr id="376" name="Google Shape;376;p25"/>
          <p:cNvGrpSpPr/>
          <p:nvPr/>
        </p:nvGrpSpPr>
        <p:grpSpPr>
          <a:xfrm>
            <a:off x="552885" y="1385750"/>
            <a:ext cx="8044527" cy="2067200"/>
            <a:chOff x="185742" y="1287960"/>
            <a:chExt cx="8044527" cy="2067200"/>
          </a:xfrm>
        </p:grpSpPr>
        <p:sp>
          <p:nvSpPr>
            <p:cNvPr id="377" name="Google Shape;377;p25"/>
            <p:cNvSpPr/>
            <p:nvPr/>
          </p:nvSpPr>
          <p:spPr>
            <a:xfrm>
              <a:off x="6978450" y="12879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8" name="Google Shape;378;p25"/>
            <p:cNvSpPr/>
            <p:nvPr/>
          </p:nvSpPr>
          <p:spPr>
            <a:xfrm rot="10800000" flipH="1">
              <a:off x="1423250" y="1697050"/>
              <a:ext cx="55665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79" name="Google Shape;379;p25"/>
            <p:cNvSpPr/>
            <p:nvPr/>
          </p:nvSpPr>
          <p:spPr>
            <a:xfrm rot="10800000" flipH="1">
              <a:off x="698647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0" name="Google Shape;380;p25"/>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81" name="Google Shape;381;p25"/>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382" name="Google Shape;382;p25"/>
          <p:cNvSpPr txBox="1">
            <a:spLocks noGrp="1"/>
          </p:cNvSpPr>
          <p:nvPr>
            <p:ph type="ctrTitle" idx="4294967295"/>
          </p:nvPr>
        </p:nvSpPr>
        <p:spPr>
          <a:xfrm>
            <a:off x="558475" y="1808800"/>
            <a:ext cx="8039100" cy="12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rgbClr val="3F5378"/>
                </a:solidFill>
              </a:rPr>
              <a:t>89,526,124</a:t>
            </a:r>
            <a:endParaRPr sz="7200">
              <a:solidFill>
                <a:srgbClr val="3F5378"/>
              </a:solidFill>
            </a:endParaRPr>
          </a:p>
        </p:txBody>
      </p:sp>
      <p:sp>
        <p:nvSpPr>
          <p:cNvPr id="383" name="Google Shape;383;p25"/>
          <p:cNvSpPr txBox="1">
            <a:spLocks noGrp="1"/>
          </p:cNvSpPr>
          <p:nvPr>
            <p:ph type="subTitle" idx="4294967295"/>
          </p:nvPr>
        </p:nvSpPr>
        <p:spPr>
          <a:xfrm>
            <a:off x="1555500" y="3034300"/>
            <a:ext cx="6050700" cy="4974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a:solidFill>
                  <a:srgbClr val="FF9800"/>
                </a:solidFill>
              </a:rPr>
              <a:t>Whoa! That’s a big number, aren’t you proud?</a:t>
            </a:r>
            <a:endParaRPr>
              <a:solidFill>
                <a:srgbClr val="FF9800"/>
              </a:solidFill>
            </a:endParaRPr>
          </a:p>
        </p:txBody>
      </p:sp>
      <p:sp>
        <p:nvSpPr>
          <p:cNvPr id="384" name="Google Shape;384;p2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388"/>
        <p:cNvGrpSpPr/>
        <p:nvPr/>
      </p:nvGrpSpPr>
      <p:grpSpPr>
        <a:xfrm>
          <a:off x="0" y="0"/>
          <a:ext cx="0" cy="0"/>
          <a:chOff x="0" y="0"/>
          <a:chExt cx="0" cy="0"/>
        </a:xfrm>
      </p:grpSpPr>
      <p:grpSp>
        <p:nvGrpSpPr>
          <p:cNvPr id="389" name="Google Shape;389;p26"/>
          <p:cNvGrpSpPr/>
          <p:nvPr/>
        </p:nvGrpSpPr>
        <p:grpSpPr>
          <a:xfrm>
            <a:off x="2053393" y="2059371"/>
            <a:ext cx="5043757" cy="907708"/>
            <a:chOff x="-1535283" y="1287960"/>
            <a:chExt cx="11486579" cy="2067200"/>
          </a:xfrm>
        </p:grpSpPr>
        <p:sp>
          <p:nvSpPr>
            <p:cNvPr id="390" name="Google Shape;390;p2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1" name="Google Shape;391;p26"/>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2" name="Google Shape;392;p26"/>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3" name="Google Shape;393;p26"/>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4" name="Google Shape;394;p2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95" name="Google Shape;395;p26"/>
          <p:cNvGrpSpPr/>
          <p:nvPr/>
        </p:nvGrpSpPr>
        <p:grpSpPr>
          <a:xfrm>
            <a:off x="2053393" y="3507171"/>
            <a:ext cx="5043757" cy="907708"/>
            <a:chOff x="-1535283" y="1287960"/>
            <a:chExt cx="11486579" cy="2067200"/>
          </a:xfrm>
        </p:grpSpPr>
        <p:sp>
          <p:nvSpPr>
            <p:cNvPr id="396" name="Google Shape;396;p2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7" name="Google Shape;397;p26"/>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8" name="Google Shape;398;p26"/>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99" name="Google Shape;399;p26"/>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0" name="Google Shape;400;p2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01" name="Google Shape;401;p26"/>
          <p:cNvGrpSpPr/>
          <p:nvPr/>
        </p:nvGrpSpPr>
        <p:grpSpPr>
          <a:xfrm>
            <a:off x="2053393" y="611571"/>
            <a:ext cx="5043757" cy="907708"/>
            <a:chOff x="-1535283" y="1287960"/>
            <a:chExt cx="11486579" cy="2067200"/>
          </a:xfrm>
        </p:grpSpPr>
        <p:sp>
          <p:nvSpPr>
            <p:cNvPr id="402" name="Google Shape;402;p26"/>
            <p:cNvSpPr/>
            <p:nvPr/>
          </p:nvSpPr>
          <p:spPr>
            <a:xfrm>
              <a:off x="8699476" y="12879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3" name="Google Shape;403;p26"/>
            <p:cNvSpPr/>
            <p:nvPr/>
          </p:nvSpPr>
          <p:spPr>
            <a:xfrm rot="10800000" flipH="1">
              <a:off x="-308909" y="1697039"/>
              <a:ext cx="9030600" cy="12438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4" name="Google Shape;404;p26"/>
            <p:cNvSpPr/>
            <p:nvPr/>
          </p:nvSpPr>
          <p:spPr>
            <a:xfrm rot="10800000" flipH="1">
              <a:off x="8707496"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5" name="Google Shape;405;p26"/>
            <p:cNvSpPr/>
            <p:nvPr/>
          </p:nvSpPr>
          <p:spPr>
            <a:xfrm flipH="1">
              <a:off x="-1535283" y="1697043"/>
              <a:ext cx="1243800" cy="12438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06" name="Google Shape;406;p26"/>
            <p:cNvSpPr/>
            <p:nvPr/>
          </p:nvSpPr>
          <p:spPr>
            <a:xfrm rot="10800000">
              <a:off x="-1535278" y="2940860"/>
              <a:ext cx="1243800" cy="414300"/>
            </a:xfrm>
            <a:prstGeom prst="triangle">
              <a:avLst>
                <a:gd name="adj" fmla="val 0"/>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407" name="Google Shape;407;p26"/>
          <p:cNvSpPr txBox="1">
            <a:spLocks noGrp="1"/>
          </p:cNvSpPr>
          <p:nvPr>
            <p:ph type="ctrTitle" idx="4294967295"/>
          </p:nvPr>
        </p:nvSpPr>
        <p:spPr>
          <a:xfrm>
            <a:off x="2613475" y="8004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89,526,124$</a:t>
            </a:r>
            <a:endParaRPr sz="3000"/>
          </a:p>
        </p:txBody>
      </p:sp>
      <p:sp>
        <p:nvSpPr>
          <p:cNvPr id="408" name="Google Shape;408;p26"/>
          <p:cNvSpPr txBox="1">
            <a:spLocks noGrp="1"/>
          </p:cNvSpPr>
          <p:nvPr>
            <p:ph type="subTitle" idx="4294967295"/>
          </p:nvPr>
        </p:nvSpPr>
        <p:spPr>
          <a:xfrm>
            <a:off x="2613475" y="1335108"/>
            <a:ext cx="3917100" cy="4632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800">
                <a:solidFill>
                  <a:srgbClr val="3F5378"/>
                </a:solidFill>
              </a:rPr>
              <a:t>That’s a lot of money</a:t>
            </a:r>
            <a:endParaRPr sz="1800">
              <a:solidFill>
                <a:srgbClr val="3F5378"/>
              </a:solidFill>
            </a:endParaRPr>
          </a:p>
        </p:txBody>
      </p:sp>
      <p:sp>
        <p:nvSpPr>
          <p:cNvPr id="409" name="Google Shape;409;p26"/>
          <p:cNvSpPr txBox="1">
            <a:spLocks noGrp="1"/>
          </p:cNvSpPr>
          <p:nvPr>
            <p:ph type="ctrTitle" idx="4294967295"/>
          </p:nvPr>
        </p:nvSpPr>
        <p:spPr>
          <a:xfrm>
            <a:off x="2613475" y="3693600"/>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100%</a:t>
            </a:r>
            <a:endParaRPr sz="3000"/>
          </a:p>
        </p:txBody>
      </p:sp>
      <p:sp>
        <p:nvSpPr>
          <p:cNvPr id="410" name="Google Shape;410;p26"/>
          <p:cNvSpPr txBox="1">
            <a:spLocks noGrp="1"/>
          </p:cNvSpPr>
          <p:nvPr>
            <p:ph type="subTitle" idx="4294967295"/>
          </p:nvPr>
        </p:nvSpPr>
        <p:spPr>
          <a:xfrm>
            <a:off x="2613475" y="4243600"/>
            <a:ext cx="3917100" cy="4122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800">
                <a:solidFill>
                  <a:srgbClr val="3F5378"/>
                </a:solidFill>
              </a:rPr>
              <a:t>Total success!</a:t>
            </a:r>
            <a:endParaRPr sz="1800">
              <a:solidFill>
                <a:srgbClr val="3F5378"/>
              </a:solidFill>
            </a:endParaRPr>
          </a:p>
        </p:txBody>
      </p:sp>
      <p:sp>
        <p:nvSpPr>
          <p:cNvPr id="411" name="Google Shape;411;p26"/>
          <p:cNvSpPr txBox="1">
            <a:spLocks noGrp="1"/>
          </p:cNvSpPr>
          <p:nvPr>
            <p:ph type="ctrTitle" idx="4294967295"/>
          </p:nvPr>
        </p:nvSpPr>
        <p:spPr>
          <a:xfrm>
            <a:off x="2613475" y="2242059"/>
            <a:ext cx="3917100" cy="53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185,244 users</a:t>
            </a:r>
            <a:endParaRPr sz="3000"/>
          </a:p>
        </p:txBody>
      </p:sp>
      <p:sp>
        <p:nvSpPr>
          <p:cNvPr id="412" name="Google Shape;412;p26"/>
          <p:cNvSpPr txBox="1">
            <a:spLocks noGrp="1"/>
          </p:cNvSpPr>
          <p:nvPr>
            <p:ph type="subTitle" idx="4294967295"/>
          </p:nvPr>
        </p:nvSpPr>
        <p:spPr>
          <a:xfrm>
            <a:off x="2613475" y="2776651"/>
            <a:ext cx="3917100" cy="412200"/>
          </a:xfrm>
          <a:prstGeom prst="rect">
            <a:avLst/>
          </a:prstGeom>
        </p:spPr>
        <p:txBody>
          <a:bodyPr spcFirstLastPara="1" wrap="square" lIns="91425" tIns="91425" rIns="91425" bIns="91425" anchor="ctr" anchorCtr="0">
            <a:noAutofit/>
          </a:bodyPr>
          <a:lstStyle/>
          <a:p>
            <a:pPr marL="0" lvl="0" indent="0" algn="ctr" rtl="0">
              <a:spcBef>
                <a:spcPts val="600"/>
              </a:spcBef>
              <a:spcAft>
                <a:spcPts val="1000"/>
              </a:spcAft>
              <a:buNone/>
            </a:pPr>
            <a:r>
              <a:rPr lang="en" sz="1800">
                <a:solidFill>
                  <a:srgbClr val="3F5378"/>
                </a:solidFill>
              </a:rPr>
              <a:t>And a lot of users</a:t>
            </a:r>
            <a:endParaRPr sz="1800">
              <a:solidFill>
                <a:srgbClr val="3F5378"/>
              </a:solidFill>
            </a:endParaRPr>
          </a:p>
        </p:txBody>
      </p:sp>
      <p:sp>
        <p:nvSpPr>
          <p:cNvPr id="413" name="Google Shape;413;p2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FA3F-5DBD-49E3-A332-74E4939747C2}"/>
              </a:ext>
            </a:extLst>
          </p:cNvPr>
          <p:cNvSpPr>
            <a:spLocks noGrp="1"/>
          </p:cNvSpPr>
          <p:nvPr>
            <p:ph type="title"/>
          </p:nvPr>
        </p:nvSpPr>
        <p:spPr/>
        <p:txBody>
          <a:bodyPr/>
          <a:lstStyle/>
          <a:p>
            <a:r>
              <a:rPr lang="en-US" dirty="0"/>
              <a:t>Abstract class in Java</a:t>
            </a:r>
            <a:endParaRPr lang="en-ID" dirty="0"/>
          </a:p>
        </p:txBody>
      </p:sp>
      <p:sp>
        <p:nvSpPr>
          <p:cNvPr id="3" name="Text Placeholder 2">
            <a:extLst>
              <a:ext uri="{FF2B5EF4-FFF2-40B4-BE49-F238E27FC236}">
                <a16:creationId xmlns:a16="http://schemas.microsoft.com/office/drawing/2014/main" id="{32977E4D-3DA2-45B9-B953-B1390C683F60}"/>
              </a:ext>
            </a:extLst>
          </p:cNvPr>
          <p:cNvSpPr>
            <a:spLocks noGrp="1"/>
          </p:cNvSpPr>
          <p:nvPr>
            <p:ph type="body" idx="1"/>
          </p:nvPr>
        </p:nvSpPr>
        <p:spPr/>
        <p:txBody>
          <a:bodyPr/>
          <a:lstStyle/>
          <a:p>
            <a:r>
              <a:rPr lang="en-US" dirty="0"/>
              <a:t>A class which is declared as abstract is known as an abstract class. It can have abstract and non-abstract methods. It needs to be extended and its method implemented. It cannot be instantiated.</a:t>
            </a:r>
          </a:p>
          <a:p>
            <a:endParaRPr lang="en-US" dirty="0"/>
          </a:p>
          <a:p>
            <a:endParaRPr lang="en-ID" dirty="0"/>
          </a:p>
        </p:txBody>
      </p:sp>
      <p:sp>
        <p:nvSpPr>
          <p:cNvPr id="4" name="Text Placeholder 3">
            <a:extLst>
              <a:ext uri="{FF2B5EF4-FFF2-40B4-BE49-F238E27FC236}">
                <a16:creationId xmlns:a16="http://schemas.microsoft.com/office/drawing/2014/main" id="{6C18C573-00E6-4322-9C5E-F1944D1BF8BD}"/>
              </a:ext>
            </a:extLst>
          </p:cNvPr>
          <p:cNvSpPr>
            <a:spLocks noGrp="1"/>
          </p:cNvSpPr>
          <p:nvPr>
            <p:ph type="body" idx="2"/>
          </p:nvPr>
        </p:nvSpPr>
        <p:spPr/>
        <p:txBody>
          <a:bodyPr/>
          <a:lstStyle/>
          <a:p>
            <a:pPr marL="101600" indent="0">
              <a:buNone/>
            </a:pPr>
            <a:endParaRPr lang="en-ID" dirty="0"/>
          </a:p>
        </p:txBody>
      </p:sp>
      <p:sp>
        <p:nvSpPr>
          <p:cNvPr id="5" name="Slide Number Placeholder 4">
            <a:extLst>
              <a:ext uri="{FF2B5EF4-FFF2-40B4-BE49-F238E27FC236}">
                <a16:creationId xmlns:a16="http://schemas.microsoft.com/office/drawing/2014/main" id="{04F309E1-6F41-4711-8CB7-ABF637BFBC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2897019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417"/>
        <p:cNvGrpSpPr/>
        <p:nvPr/>
      </p:nvGrpSpPr>
      <p:grpSpPr>
        <a:xfrm>
          <a:off x="0" y="0"/>
          <a:ext cx="0" cy="0"/>
          <a:chOff x="0" y="0"/>
          <a:chExt cx="0" cy="0"/>
        </a:xfrm>
      </p:grpSpPr>
      <p:sp>
        <p:nvSpPr>
          <p:cNvPr id="418" name="Google Shape;418;p2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PROCESS IS EASY</a:t>
            </a:r>
            <a:endParaRPr/>
          </a:p>
        </p:txBody>
      </p:sp>
      <p:sp>
        <p:nvSpPr>
          <p:cNvPr id="419" name="Google Shape;419;p2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grpSp>
        <p:nvGrpSpPr>
          <p:cNvPr id="420" name="Google Shape;420;p27"/>
          <p:cNvGrpSpPr/>
          <p:nvPr/>
        </p:nvGrpSpPr>
        <p:grpSpPr>
          <a:xfrm rot="10800000">
            <a:off x="836024" y="2296511"/>
            <a:ext cx="2694428" cy="864880"/>
            <a:chOff x="185742" y="1697030"/>
            <a:chExt cx="5165698" cy="1658130"/>
          </a:xfrm>
        </p:grpSpPr>
        <p:sp>
          <p:nvSpPr>
            <p:cNvPr id="421" name="Google Shape;421;p27"/>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263248"/>
                  </a:solidFill>
                  <a:latin typeface="Roboto Condensed"/>
                  <a:ea typeface="Roboto Condensed"/>
                  <a:cs typeface="Roboto Condensed"/>
                  <a:sym typeface="Roboto Condensed"/>
                </a:rPr>
                <a:t>first</a:t>
              </a:r>
              <a:endParaRPr sz="2400">
                <a:solidFill>
                  <a:srgbClr val="263248"/>
                </a:solidFill>
                <a:latin typeface="Roboto Condensed"/>
                <a:ea typeface="Roboto Condensed"/>
                <a:cs typeface="Roboto Condensed"/>
                <a:sym typeface="Roboto Condensed"/>
              </a:endParaRPr>
            </a:p>
          </p:txBody>
        </p:sp>
        <p:sp>
          <p:nvSpPr>
            <p:cNvPr id="422" name="Google Shape;422;p27"/>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3" name="Google Shape;423;p27"/>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4" name="Google Shape;424;p27"/>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25" name="Google Shape;425;p27"/>
          <p:cNvGrpSpPr/>
          <p:nvPr/>
        </p:nvGrpSpPr>
        <p:grpSpPr>
          <a:xfrm rot="10800000">
            <a:off x="3062853" y="2296511"/>
            <a:ext cx="2694428" cy="864880"/>
            <a:chOff x="185742" y="1697030"/>
            <a:chExt cx="5165698" cy="1658130"/>
          </a:xfrm>
        </p:grpSpPr>
        <p:sp>
          <p:nvSpPr>
            <p:cNvPr id="426" name="Google Shape;426;p27"/>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263248"/>
                  </a:solidFill>
                  <a:latin typeface="Roboto Condensed"/>
                  <a:ea typeface="Roboto Condensed"/>
                  <a:cs typeface="Roboto Condensed"/>
                  <a:sym typeface="Roboto Condensed"/>
                </a:rPr>
                <a:t>second</a:t>
              </a:r>
              <a:endParaRPr sz="2400">
                <a:solidFill>
                  <a:srgbClr val="263248"/>
                </a:solidFill>
                <a:latin typeface="Roboto Condensed"/>
                <a:ea typeface="Roboto Condensed"/>
                <a:cs typeface="Roboto Condensed"/>
                <a:sym typeface="Roboto Condensed"/>
              </a:endParaRPr>
            </a:p>
          </p:txBody>
        </p:sp>
        <p:sp>
          <p:nvSpPr>
            <p:cNvPr id="427" name="Google Shape;427;p27"/>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8" name="Google Shape;428;p27"/>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sp>
          <p:nvSpPr>
            <p:cNvPr id="429" name="Google Shape;429;p27"/>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263248"/>
                </a:solidFill>
                <a:latin typeface="Roboto Condensed"/>
                <a:ea typeface="Roboto Condensed"/>
                <a:cs typeface="Roboto Condensed"/>
                <a:sym typeface="Roboto Condensed"/>
              </a:endParaRPr>
            </a:p>
          </p:txBody>
        </p:sp>
      </p:grpSp>
      <p:grpSp>
        <p:nvGrpSpPr>
          <p:cNvPr id="430" name="Google Shape;430;p27"/>
          <p:cNvGrpSpPr/>
          <p:nvPr/>
        </p:nvGrpSpPr>
        <p:grpSpPr>
          <a:xfrm rot="10800000">
            <a:off x="5287746" y="2296511"/>
            <a:ext cx="2694428" cy="864880"/>
            <a:chOff x="185742" y="1697030"/>
            <a:chExt cx="5165698" cy="1658130"/>
          </a:xfrm>
        </p:grpSpPr>
        <p:sp>
          <p:nvSpPr>
            <p:cNvPr id="431" name="Google Shape;431;p27"/>
            <p:cNvSpPr/>
            <p:nvPr/>
          </p:nvSpPr>
          <p:spPr>
            <a:xfrm rot="10800000" flipH="1">
              <a:off x="1426312" y="1697030"/>
              <a:ext cx="2693400" cy="1243800"/>
            </a:xfrm>
            <a:prstGeom prst="rect">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Roboto Condensed"/>
                  <a:ea typeface="Roboto Condensed"/>
                  <a:cs typeface="Roboto Condensed"/>
                  <a:sym typeface="Roboto Condensed"/>
                </a:rPr>
                <a:t>last</a:t>
              </a:r>
              <a:endParaRPr sz="2400">
                <a:solidFill>
                  <a:srgbClr val="FFFFFF"/>
                </a:solidFill>
                <a:latin typeface="Roboto Condensed"/>
                <a:ea typeface="Roboto Condensed"/>
                <a:cs typeface="Roboto Condensed"/>
                <a:sym typeface="Roboto Condensed"/>
              </a:endParaRPr>
            </a:p>
          </p:txBody>
        </p:sp>
        <p:sp>
          <p:nvSpPr>
            <p:cNvPr id="432" name="Google Shape;432;p27"/>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3" name="Google Shape;433;p27"/>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sp>
          <p:nvSpPr>
            <p:cNvPr id="434" name="Google Shape;434;p27"/>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Roboto Condensed"/>
                <a:ea typeface="Roboto Condensed"/>
                <a:cs typeface="Roboto Condensed"/>
                <a:sym typeface="Roboto Condensed"/>
              </a:endParaRPr>
            </a:p>
          </p:txBody>
        </p:sp>
      </p:grpSp>
      <p:grpSp>
        <p:nvGrpSpPr>
          <p:cNvPr id="435" name="Google Shape;435;p27"/>
          <p:cNvGrpSpPr/>
          <p:nvPr/>
        </p:nvGrpSpPr>
        <p:grpSpPr>
          <a:xfrm>
            <a:off x="270943" y="629920"/>
            <a:ext cx="392063" cy="291505"/>
            <a:chOff x="5247525" y="3007275"/>
            <a:chExt cx="517575" cy="384825"/>
          </a:xfrm>
        </p:grpSpPr>
        <p:sp>
          <p:nvSpPr>
            <p:cNvPr id="436" name="Google Shape;436;p2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REVIEW SOME CONCEPTS</a:t>
            </a:r>
            <a:endParaRPr/>
          </a:p>
        </p:txBody>
      </p:sp>
      <p:sp>
        <p:nvSpPr>
          <p:cNvPr id="443" name="Google Shape;443;p28"/>
          <p:cNvSpPr txBox="1">
            <a:spLocks noGrp="1"/>
          </p:cNvSpPr>
          <p:nvPr>
            <p:ph type="body" idx="1"/>
          </p:nvPr>
        </p:nvSpPr>
        <p:spPr>
          <a:xfrm>
            <a:off x="8704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1000"/>
              </a:spcBef>
              <a:spcAft>
                <a:spcPts val="1000"/>
              </a:spcAft>
              <a:buNone/>
            </a:pPr>
            <a:r>
              <a:rPr lang="en" sz="1200"/>
              <a:t>Is the color of gold, butter and ripe lemons. In the spectrum of visible light, yellow is found between green and orange.</a:t>
            </a:r>
            <a:endParaRPr sz="1200"/>
          </a:p>
        </p:txBody>
      </p:sp>
      <p:sp>
        <p:nvSpPr>
          <p:cNvPr id="444" name="Google Shape;444;p28"/>
          <p:cNvSpPr txBox="1">
            <a:spLocks noGrp="1"/>
          </p:cNvSpPr>
          <p:nvPr>
            <p:ph type="body" idx="2"/>
          </p:nvPr>
        </p:nvSpPr>
        <p:spPr>
          <a:xfrm>
            <a:off x="3233637"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445" name="Google Shape;445;p28"/>
          <p:cNvSpPr txBox="1">
            <a:spLocks noGrp="1"/>
          </p:cNvSpPr>
          <p:nvPr>
            <p:ph type="body" idx="3"/>
          </p:nvPr>
        </p:nvSpPr>
        <p:spPr>
          <a:xfrm>
            <a:off x="5540650" y="1468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sp>
        <p:nvSpPr>
          <p:cNvPr id="447" name="Google Shape;447;p28"/>
          <p:cNvSpPr txBox="1">
            <a:spLocks noGrp="1"/>
          </p:cNvSpPr>
          <p:nvPr>
            <p:ph type="body" idx="1"/>
          </p:nvPr>
        </p:nvSpPr>
        <p:spPr>
          <a:xfrm>
            <a:off x="8704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1000"/>
              </a:spcBef>
              <a:spcAft>
                <a:spcPts val="1000"/>
              </a:spcAft>
              <a:buNone/>
            </a:pPr>
            <a:r>
              <a:rPr lang="en" sz="1200"/>
              <a:t>Is the color of gold, butter and ripe lemons. In the spectrum of visible light, yellow is found between green and orange.</a:t>
            </a:r>
            <a:endParaRPr sz="1200"/>
          </a:p>
        </p:txBody>
      </p:sp>
      <p:sp>
        <p:nvSpPr>
          <p:cNvPr id="448" name="Google Shape;448;p28"/>
          <p:cNvSpPr txBox="1">
            <a:spLocks noGrp="1"/>
          </p:cNvSpPr>
          <p:nvPr>
            <p:ph type="body" idx="2"/>
          </p:nvPr>
        </p:nvSpPr>
        <p:spPr>
          <a:xfrm>
            <a:off x="3233637"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1000"/>
              </a:spcBef>
              <a:spcAft>
                <a:spcPts val="1000"/>
              </a:spcAft>
              <a:buNone/>
            </a:pPr>
            <a:r>
              <a:rPr lang="en" sz="1200"/>
              <a:t>Is the colour of the clear sky and the deep sea. It is located between violet and green on the optical spectrum.</a:t>
            </a:r>
            <a:endParaRPr sz="1200"/>
          </a:p>
        </p:txBody>
      </p:sp>
      <p:sp>
        <p:nvSpPr>
          <p:cNvPr id="449" name="Google Shape;449;p28"/>
          <p:cNvSpPr txBox="1">
            <a:spLocks noGrp="1"/>
          </p:cNvSpPr>
          <p:nvPr>
            <p:ph type="body" idx="3"/>
          </p:nvPr>
        </p:nvSpPr>
        <p:spPr>
          <a:xfrm>
            <a:off x="5540650" y="2992875"/>
            <a:ext cx="2247900" cy="151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1000"/>
              </a:spcBef>
              <a:spcAft>
                <a:spcPts val="0"/>
              </a:spcAft>
              <a:buNone/>
            </a:pPr>
            <a:r>
              <a:rPr lang="en" sz="1200"/>
              <a:t>Is the color of blood, and because of this it has historically been associated with sacrifice, danger and courage. </a:t>
            </a:r>
            <a:endParaRPr sz="1200"/>
          </a:p>
          <a:p>
            <a:pPr marL="0" lvl="0" indent="0" algn="l" rtl="0">
              <a:spcBef>
                <a:spcPts val="1000"/>
              </a:spcBef>
              <a:spcAft>
                <a:spcPts val="1000"/>
              </a:spcAft>
              <a:buNone/>
            </a:pPr>
            <a:endParaRPr sz="1200"/>
          </a:p>
        </p:txBody>
      </p:sp>
      <p:grpSp>
        <p:nvGrpSpPr>
          <p:cNvPr id="450" name="Google Shape;450;p28"/>
          <p:cNvGrpSpPr/>
          <p:nvPr/>
        </p:nvGrpSpPr>
        <p:grpSpPr>
          <a:xfrm>
            <a:off x="305070" y="605926"/>
            <a:ext cx="323793" cy="339493"/>
            <a:chOff x="5961125" y="1623900"/>
            <a:chExt cx="427450" cy="448175"/>
          </a:xfrm>
        </p:grpSpPr>
        <p:sp>
          <p:nvSpPr>
            <p:cNvPr id="451" name="Google Shape;451;p2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Shape 461"/>
        <p:cNvGrpSpPr/>
        <p:nvPr/>
      </p:nvGrpSpPr>
      <p:grpSpPr>
        <a:xfrm>
          <a:off x="0" y="0"/>
          <a:ext cx="0" cy="0"/>
          <a:chOff x="0" y="0"/>
          <a:chExt cx="0" cy="0"/>
        </a:xfrm>
      </p:grpSpPr>
      <p:sp>
        <p:nvSpPr>
          <p:cNvPr id="462" name="Google Shape;462;p2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insert graphs from </a:t>
            </a:r>
            <a:r>
              <a:rPr lang="en" u="sng">
                <a:hlinkClick r:id="rId3"/>
              </a:rPr>
              <a:t>Google Sheets</a:t>
            </a:r>
            <a:endParaRPr/>
          </a:p>
        </p:txBody>
      </p:sp>
      <p:sp>
        <p:nvSpPr>
          <p:cNvPr id="463" name="Google Shape;463;p2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a:p>
        </p:txBody>
      </p:sp>
      <p:pic>
        <p:nvPicPr>
          <p:cNvPr id="464" name="Google Shape;464;p29" title="Chart"/>
          <p:cNvPicPr preferRelativeResize="0"/>
          <p:nvPr/>
        </p:nvPicPr>
        <p:blipFill>
          <a:blip r:embed="rId4">
            <a:alphaModFix/>
          </a:blip>
          <a:stretch>
            <a:fillRect/>
          </a:stretch>
        </p:blipFill>
        <p:spPr>
          <a:xfrm>
            <a:off x="357900" y="801050"/>
            <a:ext cx="8428201" cy="3619799"/>
          </a:xfrm>
          <a:prstGeom prst="rect">
            <a:avLst/>
          </a:prstGeom>
          <a:noFill/>
          <a:ln>
            <a:noFill/>
          </a:ln>
        </p:spPr>
      </p:pic>
      <p:sp>
        <p:nvSpPr>
          <p:cNvPr id="465" name="Google Shape;465;p29"/>
          <p:cNvSpPr txBox="1">
            <a:spLocks noGrp="1"/>
          </p:cNvSpPr>
          <p:nvPr>
            <p:ph type="title" idx="4294967295"/>
          </p:nvPr>
        </p:nvSpPr>
        <p:spPr>
          <a:xfrm>
            <a:off x="1942800" y="87775"/>
            <a:ext cx="5258400" cy="76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3F5378"/>
                </a:solidFill>
              </a:rPr>
              <a:t>GRAPH TITLE</a:t>
            </a:r>
            <a:endParaRPr>
              <a:solidFill>
                <a:srgbClr val="3F5378"/>
              </a:solidFill>
            </a:endParaRPr>
          </a:p>
        </p:txBody>
      </p:sp>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Shape 469"/>
        <p:cNvGrpSpPr/>
        <p:nvPr/>
      </p:nvGrpSpPr>
      <p:grpSpPr>
        <a:xfrm>
          <a:off x="0" y="0"/>
          <a:ext cx="0" cy="0"/>
          <a:chOff x="0" y="0"/>
          <a:chExt cx="0" cy="0"/>
        </a:xfrm>
      </p:grpSpPr>
      <p:sp>
        <p:nvSpPr>
          <p:cNvPr id="470" name="Google Shape;470;p30"/>
          <p:cNvSpPr/>
          <p:nvPr/>
        </p:nvSpPr>
        <p:spPr>
          <a:xfrm>
            <a:off x="4461010" y="489800"/>
            <a:ext cx="2075120" cy="4163909"/>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71" name="Google Shape;471;p30"/>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ANDROID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
        <p:nvSpPr>
          <p:cNvPr id="472" name="Google Shape;472;p30"/>
          <p:cNvSpPr/>
          <p:nvPr/>
        </p:nvSpPr>
        <p:spPr>
          <a:xfrm>
            <a:off x="4554325" y="839000"/>
            <a:ext cx="1888500" cy="335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73" name="Google Shape;473;p3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Shape 477"/>
        <p:cNvGrpSpPr/>
        <p:nvPr/>
      </p:nvGrpSpPr>
      <p:grpSpPr>
        <a:xfrm>
          <a:off x="0" y="0"/>
          <a:ext cx="0" cy="0"/>
          <a:chOff x="0" y="0"/>
          <a:chExt cx="0" cy="0"/>
        </a:xfrm>
      </p:grpSpPr>
      <p:sp>
        <p:nvSpPr>
          <p:cNvPr id="478" name="Google Shape;478;p31"/>
          <p:cNvSpPr/>
          <p:nvPr/>
        </p:nvSpPr>
        <p:spPr>
          <a:xfrm>
            <a:off x="4314821" y="623036"/>
            <a:ext cx="1863608" cy="3921828"/>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79" name="Google Shape;479;p31"/>
          <p:cNvSpPr/>
          <p:nvPr/>
        </p:nvSpPr>
        <p:spPr>
          <a:xfrm>
            <a:off x="4446550" y="1188850"/>
            <a:ext cx="1589700" cy="281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80" name="Google Shape;480;p31"/>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a:p>
        </p:txBody>
      </p:sp>
      <p:sp>
        <p:nvSpPr>
          <p:cNvPr id="481" name="Google Shape;481;p31"/>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iPHONE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Shape 485"/>
        <p:cNvGrpSpPr/>
        <p:nvPr/>
      </p:nvGrpSpPr>
      <p:grpSpPr>
        <a:xfrm>
          <a:off x="0" y="0"/>
          <a:ext cx="0" cy="0"/>
          <a:chOff x="0" y="0"/>
          <a:chExt cx="0" cy="0"/>
        </a:xfrm>
      </p:grpSpPr>
      <p:sp>
        <p:nvSpPr>
          <p:cNvPr id="486" name="Google Shape;486;p32"/>
          <p:cNvSpPr/>
          <p:nvPr/>
        </p:nvSpPr>
        <p:spPr>
          <a:xfrm>
            <a:off x="4101902" y="535613"/>
            <a:ext cx="2879504" cy="4072345"/>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87" name="Google Shape;487;p32"/>
          <p:cNvSpPr/>
          <p:nvPr/>
        </p:nvSpPr>
        <p:spPr>
          <a:xfrm>
            <a:off x="4300600" y="910325"/>
            <a:ext cx="2493300" cy="333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88" name="Google Shape;488;p3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a:p>
        </p:txBody>
      </p:sp>
      <p:sp>
        <p:nvSpPr>
          <p:cNvPr id="489" name="Google Shape;489;p32"/>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TABLET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Shape 493"/>
        <p:cNvGrpSpPr/>
        <p:nvPr/>
      </p:nvGrpSpPr>
      <p:grpSpPr>
        <a:xfrm>
          <a:off x="0" y="0"/>
          <a:ext cx="0" cy="0"/>
          <a:chOff x="0" y="0"/>
          <a:chExt cx="0" cy="0"/>
        </a:xfrm>
      </p:grpSpPr>
      <p:sp>
        <p:nvSpPr>
          <p:cNvPr id="494" name="Google Shape;494;p33"/>
          <p:cNvSpPr/>
          <p:nvPr/>
        </p:nvSpPr>
        <p:spPr>
          <a:xfrm>
            <a:off x="3860350" y="860949"/>
            <a:ext cx="4269672" cy="332398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C7D3E6"/>
          </a:solidFill>
          <a:ln w="9525" cap="flat" cmpd="sng">
            <a:solidFill>
              <a:srgbClr val="92A8C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95" name="Google Shape;495;p33"/>
          <p:cNvSpPr/>
          <p:nvPr/>
        </p:nvSpPr>
        <p:spPr>
          <a:xfrm>
            <a:off x="4039025" y="1037471"/>
            <a:ext cx="3912300" cy="249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F5378"/>
                </a:solidFill>
                <a:latin typeface="Roboto Condensed"/>
                <a:ea typeface="Roboto Condensed"/>
                <a:cs typeface="Roboto Condensed"/>
                <a:sym typeface="Roboto Condensed"/>
              </a:rPr>
              <a:t>Place your screenshot here</a:t>
            </a:r>
            <a:endParaRPr sz="1000">
              <a:solidFill>
                <a:srgbClr val="3F5378"/>
              </a:solidFill>
              <a:latin typeface="Roboto Condensed"/>
              <a:ea typeface="Roboto Condensed"/>
              <a:cs typeface="Roboto Condensed"/>
              <a:sym typeface="Roboto Condensed"/>
            </a:endParaRPr>
          </a:p>
        </p:txBody>
      </p:sp>
      <p:sp>
        <p:nvSpPr>
          <p:cNvPr id="496" name="Google Shape;496;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sp>
        <p:nvSpPr>
          <p:cNvPr id="497" name="Google Shape;497;p33"/>
          <p:cNvSpPr txBox="1">
            <a:spLocks noGrp="1"/>
          </p:cNvSpPr>
          <p:nvPr>
            <p:ph type="body" idx="4294967295"/>
          </p:nvPr>
        </p:nvSpPr>
        <p:spPr>
          <a:xfrm>
            <a:off x="1036275" y="1221600"/>
            <a:ext cx="2811600" cy="27003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b="1">
                <a:solidFill>
                  <a:srgbClr val="FF9800"/>
                </a:solidFill>
              </a:rPr>
              <a:t>DESKTOP PROJECT</a:t>
            </a:r>
            <a:endParaRPr b="1">
              <a:solidFill>
                <a:srgbClr val="FF9800"/>
              </a:solidFill>
            </a:endParaRPr>
          </a:p>
          <a:p>
            <a:pPr marL="0" lvl="0" indent="0" algn="l" rtl="0">
              <a:spcBef>
                <a:spcPts val="1000"/>
              </a:spcBef>
              <a:spcAft>
                <a:spcPts val="1000"/>
              </a:spcAft>
              <a:buNone/>
            </a:pPr>
            <a:r>
              <a:rPr lang="en" sz="2000"/>
              <a:t>Show and explain your web, app or software projects using these gadget templates.</a:t>
            </a:r>
            <a:endParaRPr sz="2000"/>
          </a:p>
        </p:txBody>
      </p:sp>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rgbClr val="FF9800"/>
                </a:solidFill>
              </a:rPr>
              <a:t>THANKS!</a:t>
            </a:r>
            <a:endParaRPr sz="6000">
              <a:solidFill>
                <a:srgbClr val="FF9800"/>
              </a:solidFill>
            </a:endParaRPr>
          </a:p>
        </p:txBody>
      </p:sp>
      <p:sp>
        <p:nvSpPr>
          <p:cNvPr id="504" name="Google Shape;504;p34"/>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a:t>Any questions?</a:t>
            </a:r>
            <a:endParaRPr sz="2000" b="1"/>
          </a:p>
          <a:p>
            <a:pPr marL="0" lvl="0" indent="0" algn="ctr" rtl="0">
              <a:spcBef>
                <a:spcPts val="0"/>
              </a:spcBef>
              <a:spcAft>
                <a:spcPts val="0"/>
              </a:spcAft>
              <a:buClr>
                <a:schemeClr val="dk1"/>
              </a:buClr>
              <a:buSzPts val="1100"/>
              <a:buFont typeface="Arial"/>
              <a:buNone/>
            </a:pPr>
            <a:r>
              <a:rPr lang="en" sz="2000"/>
              <a:t>You can find me at</a:t>
            </a:r>
            <a:endParaRPr sz="2000"/>
          </a:p>
          <a:p>
            <a:pPr marL="0" lvl="0" indent="0" algn="ctr" rtl="0">
              <a:spcBef>
                <a:spcPts val="0"/>
              </a:spcBef>
              <a:spcAft>
                <a:spcPts val="0"/>
              </a:spcAft>
              <a:buClr>
                <a:schemeClr val="dk1"/>
              </a:buClr>
              <a:buSzPts val="1100"/>
              <a:buFont typeface="Arial"/>
              <a:buNone/>
            </a:pPr>
            <a:r>
              <a:rPr lang="en" sz="2000"/>
              <a:t>@username &amp; user@mail.me</a:t>
            </a:r>
            <a:endParaRPr sz="2000" b="1"/>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Shape 511"/>
        <p:cNvGrpSpPr/>
        <p:nvPr/>
      </p:nvGrpSpPr>
      <p:grpSpPr>
        <a:xfrm>
          <a:off x="0" y="0"/>
          <a:ext cx="0" cy="0"/>
          <a:chOff x="0" y="0"/>
          <a:chExt cx="0" cy="0"/>
        </a:xfrm>
      </p:grpSpPr>
      <p:sp>
        <p:nvSpPr>
          <p:cNvPr id="512" name="Google Shape;512;p3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CREDITS</a:t>
            </a:r>
            <a:endParaRPr/>
          </a:p>
        </p:txBody>
      </p:sp>
      <p:sp>
        <p:nvSpPr>
          <p:cNvPr id="513" name="Google Shape;513;p3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1000"/>
              </a:spcBef>
              <a:spcAft>
                <a:spcPts val="0"/>
              </a:spcAft>
              <a:buSzPts val="2400"/>
              <a:buChar char="▰"/>
            </a:pPr>
            <a:r>
              <a:rPr lang="en" sz="2400"/>
              <a:t>Presentation template by </a:t>
            </a:r>
            <a:r>
              <a:rPr lang="en" sz="2400" u="sng">
                <a:solidFill>
                  <a:srgbClr val="3F5378"/>
                </a:solidFill>
                <a:hlinkClick r:id="rId3"/>
              </a:rPr>
              <a:t>SlidesCarnival</a:t>
            </a:r>
            <a:endParaRPr sz="2400">
              <a:solidFill>
                <a:srgbClr val="3F5378"/>
              </a:solidFill>
            </a:endParaRPr>
          </a:p>
          <a:p>
            <a:pPr marL="457200" lvl="0" indent="-381000" algn="l" rtl="0">
              <a:lnSpc>
                <a:spcPct val="115000"/>
              </a:lnSpc>
              <a:spcBef>
                <a:spcPts val="0"/>
              </a:spcBef>
              <a:spcAft>
                <a:spcPts val="0"/>
              </a:spcAft>
              <a:buSzPts val="2400"/>
              <a:buChar char="▰"/>
            </a:pPr>
            <a:r>
              <a:rPr lang="en" sz="2400"/>
              <a:t>Photographs by </a:t>
            </a:r>
            <a:r>
              <a:rPr lang="en" u="sng">
                <a:solidFill>
                  <a:srgbClr val="3F5378"/>
                </a:solidFill>
                <a:hlinkClick r:id="rId4"/>
              </a:rPr>
              <a:t>Startup Stock Photos</a:t>
            </a:r>
            <a:endParaRPr sz="2400">
              <a:solidFill>
                <a:srgbClr val="3F5378"/>
              </a:solidFill>
            </a:endParaRPr>
          </a:p>
        </p:txBody>
      </p:sp>
      <p:sp>
        <p:nvSpPr>
          <p:cNvPr id="514" name="Google Shape;514;p3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sp>
        <p:nvSpPr>
          <p:cNvPr id="515" name="Google Shape;515;p35"/>
          <p:cNvSpPr/>
          <p:nvPr/>
        </p:nvSpPr>
        <p:spPr>
          <a:xfrm>
            <a:off x="309226" y="634068"/>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Shape 519"/>
        <p:cNvGrpSpPr/>
        <p:nvPr/>
      </p:nvGrpSpPr>
      <p:grpSpPr>
        <a:xfrm>
          <a:off x="0" y="0"/>
          <a:ext cx="0" cy="0"/>
          <a:chOff x="0" y="0"/>
          <a:chExt cx="0" cy="0"/>
        </a:xfrm>
      </p:grpSpPr>
      <p:sp>
        <p:nvSpPr>
          <p:cNvPr id="520" name="Google Shape;520;p3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PRESENTATION DESIGN</a:t>
            </a:r>
            <a:endParaRPr/>
          </a:p>
        </p:txBody>
      </p:sp>
      <p:sp>
        <p:nvSpPr>
          <p:cNvPr id="521" name="Google Shape;521;p36"/>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This presentation uses the following typographies and colors:</a:t>
            </a:r>
            <a:endParaRPr sz="1800"/>
          </a:p>
          <a:p>
            <a:pPr marL="457200" lvl="0" indent="-342900" algn="l" rtl="0">
              <a:lnSpc>
                <a:spcPct val="115000"/>
              </a:lnSpc>
              <a:spcBef>
                <a:spcPts val="0"/>
              </a:spcBef>
              <a:spcAft>
                <a:spcPts val="0"/>
              </a:spcAft>
              <a:buSzPts val="1800"/>
              <a:buChar char="▰"/>
            </a:pPr>
            <a:r>
              <a:rPr lang="en" sz="1800"/>
              <a:t>Titles: Roboto Condensed</a:t>
            </a:r>
            <a:endParaRPr sz="1800"/>
          </a:p>
          <a:p>
            <a:pPr marL="457200" lvl="0" indent="-342900" algn="l" rtl="0">
              <a:lnSpc>
                <a:spcPct val="115000"/>
              </a:lnSpc>
              <a:spcBef>
                <a:spcPts val="0"/>
              </a:spcBef>
              <a:spcAft>
                <a:spcPts val="0"/>
              </a:spcAft>
              <a:buSzPts val="1800"/>
              <a:buChar char="▰"/>
            </a:pPr>
            <a:r>
              <a:rPr lang="en" sz="1800"/>
              <a:t>Body copy: Roboto Condensed</a:t>
            </a:r>
            <a:endParaRPr sz="1800"/>
          </a:p>
          <a:p>
            <a:pPr marL="0" lvl="0" indent="0" algn="l" rtl="0">
              <a:lnSpc>
                <a:spcPct val="115000"/>
              </a:lnSpc>
              <a:spcBef>
                <a:spcPts val="0"/>
              </a:spcBef>
              <a:spcAft>
                <a:spcPts val="0"/>
              </a:spcAft>
              <a:buNone/>
            </a:pPr>
            <a:r>
              <a:rPr lang="en" sz="1800"/>
              <a:t>You can download the fonts on this page:</a:t>
            </a:r>
            <a:endParaRPr sz="1800"/>
          </a:p>
          <a:p>
            <a:pPr marL="0" lvl="0" indent="0" algn="l" rtl="0">
              <a:lnSpc>
                <a:spcPct val="115000"/>
              </a:lnSpc>
              <a:spcBef>
                <a:spcPts val="0"/>
              </a:spcBef>
              <a:spcAft>
                <a:spcPts val="0"/>
              </a:spcAft>
              <a:buNone/>
            </a:pPr>
            <a:r>
              <a:rPr lang="en" sz="1800" u="sng">
                <a:solidFill>
                  <a:srgbClr val="3F5378"/>
                </a:solidFill>
                <a:hlinkClick r:id="rId3"/>
              </a:rPr>
              <a:t>https://material.io/guidelines/resources/roboto-noto-fonts.html</a:t>
            </a:r>
            <a:endParaRPr sz="1800">
              <a:solidFill>
                <a:srgbClr val="3F5378"/>
              </a:solidFill>
            </a:endParaRPr>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800"/>
              <a:t>Navy </a:t>
            </a:r>
            <a:r>
              <a:rPr lang="en" sz="1800" b="1">
                <a:solidFill>
                  <a:srgbClr val="3F5378"/>
                </a:solidFill>
              </a:rPr>
              <a:t>#3f5378 </a:t>
            </a:r>
            <a:r>
              <a:rPr lang="en" sz="1800"/>
              <a:t>· Dark navy </a:t>
            </a:r>
            <a:r>
              <a:rPr lang="en" sz="1800" b="1"/>
              <a:t>#263248</a:t>
            </a:r>
            <a:r>
              <a:rPr lang="en" sz="1800" b="1">
                <a:solidFill>
                  <a:srgbClr val="3F5378"/>
                </a:solidFill>
              </a:rPr>
              <a:t> </a:t>
            </a:r>
            <a:r>
              <a:rPr lang="en" sz="1800"/>
              <a:t>· Yellow </a:t>
            </a:r>
            <a:r>
              <a:rPr lang="en" sz="1800" b="1">
                <a:solidFill>
                  <a:srgbClr val="FF9800"/>
                </a:solidFill>
              </a:rPr>
              <a:t>#ff9800</a:t>
            </a:r>
            <a:endParaRPr sz="1800" b="1">
              <a:solidFill>
                <a:srgbClr val="FF9800"/>
              </a:solidFill>
            </a:endParaRPr>
          </a:p>
        </p:txBody>
      </p:sp>
      <p:sp>
        <p:nvSpPr>
          <p:cNvPr id="522" name="Google Shape;522;p36"/>
          <p:cNvSpPr txBox="1"/>
          <p:nvPr/>
        </p:nvSpPr>
        <p:spPr>
          <a:xfrm>
            <a:off x="814275" y="4171650"/>
            <a:ext cx="61326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i="1">
                <a:solidFill>
                  <a:srgbClr val="3F5378"/>
                </a:solidFill>
                <a:latin typeface="Roboto Condensed"/>
                <a:ea typeface="Roboto Condensed"/>
                <a:cs typeface="Roboto Condensed"/>
                <a:sym typeface="Roboto Condensed"/>
              </a:rPr>
              <a:t>You don’t need to keep this slide in your presentation. It’s only here to serve you as a design guide if you need to create new slides or download the fonts to edit the presentation in PowerPoint®</a:t>
            </a:r>
            <a:endParaRPr sz="1000" i="1">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1000" i="1">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1000" i="1">
              <a:solidFill>
                <a:srgbClr val="3F5378"/>
              </a:solidFill>
              <a:latin typeface="Roboto Condensed"/>
              <a:ea typeface="Roboto Condensed"/>
              <a:cs typeface="Roboto Condensed"/>
              <a:sym typeface="Roboto Condensed"/>
            </a:endParaRPr>
          </a:p>
        </p:txBody>
      </p:sp>
      <p:sp>
        <p:nvSpPr>
          <p:cNvPr id="523" name="Google Shape;523;p3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grpSp>
        <p:nvGrpSpPr>
          <p:cNvPr id="524" name="Google Shape;524;p36"/>
          <p:cNvGrpSpPr/>
          <p:nvPr/>
        </p:nvGrpSpPr>
        <p:grpSpPr>
          <a:xfrm>
            <a:off x="283552" y="610550"/>
            <a:ext cx="330270" cy="330251"/>
            <a:chOff x="1923675" y="1633650"/>
            <a:chExt cx="436000" cy="435975"/>
          </a:xfrm>
        </p:grpSpPr>
        <p:sp>
          <p:nvSpPr>
            <p:cNvPr id="525" name="Google Shape;525;p36"/>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D8A0-5F1D-49C7-92B1-4EF93D0B3601}"/>
              </a:ext>
            </a:extLst>
          </p:cNvPr>
          <p:cNvSpPr>
            <a:spLocks noGrp="1"/>
          </p:cNvSpPr>
          <p:nvPr>
            <p:ph type="title"/>
          </p:nvPr>
        </p:nvSpPr>
        <p:spPr/>
        <p:txBody>
          <a:bodyPr/>
          <a:lstStyle/>
          <a:p>
            <a:r>
              <a:rPr lang="en-US" dirty="0"/>
              <a:t>Points to Remember</a:t>
            </a:r>
            <a:endParaRPr lang="en-ID" dirty="0"/>
          </a:p>
        </p:txBody>
      </p:sp>
      <p:sp>
        <p:nvSpPr>
          <p:cNvPr id="3" name="Text Placeholder 2">
            <a:extLst>
              <a:ext uri="{FF2B5EF4-FFF2-40B4-BE49-F238E27FC236}">
                <a16:creationId xmlns:a16="http://schemas.microsoft.com/office/drawing/2014/main" id="{DA06D4B2-284D-4210-A972-4157EEC42903}"/>
              </a:ext>
            </a:extLst>
          </p:cNvPr>
          <p:cNvSpPr>
            <a:spLocks noGrp="1"/>
          </p:cNvSpPr>
          <p:nvPr>
            <p:ph type="body" idx="1"/>
          </p:nvPr>
        </p:nvSpPr>
        <p:spPr/>
        <p:txBody>
          <a:bodyPr/>
          <a:lstStyle/>
          <a:p>
            <a:r>
              <a:rPr lang="en-US" dirty="0"/>
              <a:t>An abstract class must be declared with an abstract keyword.</a:t>
            </a:r>
          </a:p>
          <a:p>
            <a:r>
              <a:rPr lang="en-US" dirty="0"/>
              <a:t>It can have abstract and non-abstract methods.</a:t>
            </a:r>
          </a:p>
          <a:p>
            <a:r>
              <a:rPr lang="en-US" dirty="0"/>
              <a:t>It cannot be instantiated.</a:t>
            </a:r>
          </a:p>
          <a:p>
            <a:r>
              <a:rPr lang="en-US" dirty="0"/>
              <a:t>It can have constructors and static methods also.</a:t>
            </a:r>
          </a:p>
          <a:p>
            <a:r>
              <a:rPr lang="en-US" dirty="0"/>
              <a:t>It can have final methods which will force the subclass not to change the body of the method.</a:t>
            </a:r>
            <a:endParaRPr lang="en-ID" dirty="0"/>
          </a:p>
          <a:p>
            <a:endParaRPr lang="en-ID" dirty="0"/>
          </a:p>
        </p:txBody>
      </p:sp>
      <p:sp>
        <p:nvSpPr>
          <p:cNvPr id="5" name="Slide Number Placeholder 4">
            <a:extLst>
              <a:ext uri="{FF2B5EF4-FFF2-40B4-BE49-F238E27FC236}">
                <a16:creationId xmlns:a16="http://schemas.microsoft.com/office/drawing/2014/main" id="{9BDF99BA-A940-417E-A8DE-61569AC96C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7" name="Picture 6">
            <a:extLst>
              <a:ext uri="{FF2B5EF4-FFF2-40B4-BE49-F238E27FC236}">
                <a16:creationId xmlns:a16="http://schemas.microsoft.com/office/drawing/2014/main" id="{EED7346D-93DC-4CCF-8E16-F4C6F1E12338}"/>
              </a:ext>
            </a:extLst>
          </p:cNvPr>
          <p:cNvPicPr>
            <a:picLocks noChangeAspect="1"/>
          </p:cNvPicPr>
          <p:nvPr/>
        </p:nvPicPr>
        <p:blipFill>
          <a:blip r:embed="rId2"/>
          <a:stretch>
            <a:fillRect/>
          </a:stretch>
        </p:blipFill>
        <p:spPr>
          <a:xfrm>
            <a:off x="4572000" y="1537988"/>
            <a:ext cx="3757725" cy="2923980"/>
          </a:xfrm>
          <a:prstGeom prst="rect">
            <a:avLst/>
          </a:prstGeom>
        </p:spPr>
      </p:pic>
    </p:spTree>
    <p:extLst>
      <p:ext uri="{BB962C8B-B14F-4D97-AF65-F5344CB8AC3E}">
        <p14:creationId xmlns:p14="http://schemas.microsoft.com/office/powerpoint/2010/main" val="33481307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534"/>
        <p:cNvGrpSpPr/>
        <p:nvPr/>
      </p:nvGrpSpPr>
      <p:grpSpPr>
        <a:xfrm>
          <a:off x="0" y="0"/>
          <a:ext cx="0" cy="0"/>
          <a:chOff x="0" y="0"/>
          <a:chExt cx="0" cy="0"/>
        </a:xfrm>
      </p:grpSpPr>
      <p:sp>
        <p:nvSpPr>
          <p:cNvPr id="535" name="Google Shape;535;p37"/>
          <p:cNvSpPr txBox="1"/>
          <p:nvPr/>
        </p:nvSpPr>
        <p:spPr>
          <a:xfrm>
            <a:off x="5972125" y="919300"/>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dirty="0">
                <a:solidFill>
                  <a:srgbClr val="3F5378"/>
                </a:solidFill>
                <a:latin typeface="Roboto Condensed"/>
                <a:ea typeface="Roboto Condensed"/>
                <a:cs typeface="Roboto Condensed"/>
                <a:sym typeface="Roboto Condensed"/>
              </a:rPr>
              <a:t>SlidesCarnival icons are editable shapes</a:t>
            </a:r>
            <a:r>
              <a:rPr lang="en" sz="900" dirty="0">
                <a:solidFill>
                  <a:srgbClr val="3F5378"/>
                </a:solidFill>
                <a:latin typeface="Roboto Condensed"/>
                <a:ea typeface="Roboto Condensed"/>
                <a:cs typeface="Roboto Condensed"/>
                <a:sym typeface="Roboto Condensed"/>
              </a:rPr>
              <a:t>. </a:t>
            </a: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r>
              <a:rPr lang="en" sz="900" dirty="0">
                <a:solidFill>
                  <a:srgbClr val="3F5378"/>
                </a:solidFill>
                <a:latin typeface="Roboto Condensed"/>
                <a:ea typeface="Roboto Condensed"/>
                <a:cs typeface="Roboto Condensed"/>
                <a:sym typeface="Roboto Condensed"/>
              </a:rPr>
              <a:t>This means that you can:</a:t>
            </a:r>
            <a:endParaRPr sz="900" dirty="0">
              <a:solidFill>
                <a:srgbClr val="3F5378"/>
              </a:solidFill>
              <a:latin typeface="Roboto Condensed"/>
              <a:ea typeface="Roboto Condensed"/>
              <a:cs typeface="Roboto Condensed"/>
              <a:sym typeface="Roboto Condensed"/>
            </a:endParaRPr>
          </a:p>
          <a:p>
            <a:pPr marL="457200" lvl="0" indent="-285750" algn="l" rtl="0">
              <a:spcBef>
                <a:spcPts val="0"/>
              </a:spcBef>
              <a:spcAft>
                <a:spcPts val="0"/>
              </a:spcAft>
              <a:buClr>
                <a:srgbClr val="3F5378"/>
              </a:buClr>
              <a:buSzPts val="900"/>
              <a:buFont typeface="Roboto Condensed"/>
              <a:buChar char="●"/>
            </a:pPr>
            <a:r>
              <a:rPr lang="en" sz="900" dirty="0">
                <a:solidFill>
                  <a:srgbClr val="3F5378"/>
                </a:solidFill>
                <a:latin typeface="Roboto Condensed"/>
                <a:ea typeface="Roboto Condensed"/>
                <a:cs typeface="Roboto Condensed"/>
                <a:sym typeface="Roboto Condensed"/>
              </a:rPr>
              <a:t>Resize them without losing quality.</a:t>
            </a:r>
            <a:endParaRPr sz="900" dirty="0">
              <a:solidFill>
                <a:srgbClr val="3F5378"/>
              </a:solidFill>
              <a:latin typeface="Roboto Condensed"/>
              <a:ea typeface="Roboto Condensed"/>
              <a:cs typeface="Roboto Condensed"/>
              <a:sym typeface="Roboto Condensed"/>
            </a:endParaRPr>
          </a:p>
          <a:p>
            <a:pPr marL="457200" lvl="0" indent="-285750" algn="l" rtl="0">
              <a:spcBef>
                <a:spcPts val="0"/>
              </a:spcBef>
              <a:spcAft>
                <a:spcPts val="0"/>
              </a:spcAft>
              <a:buClr>
                <a:srgbClr val="3F5378"/>
              </a:buClr>
              <a:buSzPts val="900"/>
              <a:buFont typeface="Roboto Condensed"/>
              <a:buChar char="●"/>
            </a:pPr>
            <a:r>
              <a:rPr lang="en" sz="900" dirty="0">
                <a:solidFill>
                  <a:srgbClr val="3F5378"/>
                </a:solidFill>
                <a:latin typeface="Roboto Condensed"/>
                <a:ea typeface="Roboto Condensed"/>
                <a:cs typeface="Roboto Condensed"/>
                <a:sym typeface="Roboto Condensed"/>
              </a:rPr>
              <a:t>Change line color, width and style.</a:t>
            </a: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sz="900" dirty="0">
                <a:solidFill>
                  <a:srgbClr val="3F5378"/>
                </a:solidFill>
                <a:latin typeface="Roboto Condensed"/>
                <a:ea typeface="Roboto Condensed"/>
                <a:cs typeface="Roboto Condensed"/>
                <a:sym typeface="Roboto Condensed"/>
              </a:rPr>
              <a:t>Isn’t that nice? :)</a:t>
            </a: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sz="900" dirty="0">
                <a:solidFill>
                  <a:srgbClr val="3F5378"/>
                </a:solidFill>
                <a:latin typeface="Roboto Condensed"/>
                <a:ea typeface="Roboto Condensed"/>
                <a:cs typeface="Roboto Condensed"/>
                <a:sym typeface="Roboto Condensed"/>
              </a:rPr>
              <a:t>Examples:</a:t>
            </a: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sz="900" dirty="0">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sz="900" dirty="0">
              <a:solidFill>
                <a:srgbClr val="3F5378"/>
              </a:solidFill>
              <a:latin typeface="Roboto Condensed"/>
              <a:ea typeface="Roboto Condensed"/>
              <a:cs typeface="Roboto Condensed"/>
              <a:sym typeface="Roboto Condensed"/>
            </a:endParaRPr>
          </a:p>
        </p:txBody>
      </p:sp>
      <p:grpSp>
        <p:nvGrpSpPr>
          <p:cNvPr id="536" name="Google Shape;536;p37"/>
          <p:cNvGrpSpPr/>
          <p:nvPr/>
        </p:nvGrpSpPr>
        <p:grpSpPr>
          <a:xfrm>
            <a:off x="583358" y="919304"/>
            <a:ext cx="309041" cy="403123"/>
            <a:chOff x="590250" y="244200"/>
            <a:chExt cx="407975" cy="532175"/>
          </a:xfrm>
        </p:grpSpPr>
        <p:sp>
          <p:nvSpPr>
            <p:cNvPr id="537" name="Google Shape;537;p37"/>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7"/>
          <p:cNvGrpSpPr/>
          <p:nvPr/>
        </p:nvGrpSpPr>
        <p:grpSpPr>
          <a:xfrm>
            <a:off x="1081471" y="978805"/>
            <a:ext cx="335800" cy="279518"/>
            <a:chOff x="1247825" y="322750"/>
            <a:chExt cx="443300" cy="369000"/>
          </a:xfrm>
        </p:grpSpPr>
        <p:sp>
          <p:nvSpPr>
            <p:cNvPr id="552" name="Google Shape;552;p37"/>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37"/>
          <p:cNvGrpSpPr/>
          <p:nvPr/>
        </p:nvGrpSpPr>
        <p:grpSpPr>
          <a:xfrm>
            <a:off x="1598048" y="977423"/>
            <a:ext cx="321028" cy="282282"/>
            <a:chOff x="1929775" y="320925"/>
            <a:chExt cx="423800" cy="372650"/>
          </a:xfrm>
        </p:grpSpPr>
        <p:sp>
          <p:nvSpPr>
            <p:cNvPr id="558" name="Google Shape;558;p37"/>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37"/>
          <p:cNvSpPr/>
          <p:nvPr/>
        </p:nvSpPr>
        <p:spPr>
          <a:xfrm>
            <a:off x="2136334" y="967277"/>
            <a:ext cx="262909" cy="302583"/>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2663528" y="968205"/>
            <a:ext cx="226928" cy="30072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37"/>
          <p:cNvGrpSpPr/>
          <p:nvPr/>
        </p:nvGrpSpPr>
        <p:grpSpPr>
          <a:xfrm>
            <a:off x="3643563" y="945589"/>
            <a:ext cx="303511" cy="345931"/>
            <a:chOff x="4630125" y="278900"/>
            <a:chExt cx="400675" cy="456675"/>
          </a:xfrm>
        </p:grpSpPr>
        <p:sp>
          <p:nvSpPr>
            <p:cNvPr id="566" name="Google Shape;566;p37"/>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37"/>
          <p:cNvSpPr/>
          <p:nvPr/>
        </p:nvSpPr>
        <p:spPr>
          <a:xfrm>
            <a:off x="4130705" y="966822"/>
            <a:ext cx="347787" cy="303492"/>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7"/>
          <p:cNvGrpSpPr/>
          <p:nvPr/>
        </p:nvGrpSpPr>
        <p:grpSpPr>
          <a:xfrm>
            <a:off x="587978" y="1438172"/>
            <a:ext cx="309022" cy="376837"/>
            <a:chOff x="596350" y="929175"/>
            <a:chExt cx="407950" cy="497475"/>
          </a:xfrm>
        </p:grpSpPr>
        <p:sp>
          <p:nvSpPr>
            <p:cNvPr id="572" name="Google Shape;572;p37"/>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37"/>
          <p:cNvGrpSpPr/>
          <p:nvPr/>
        </p:nvGrpSpPr>
        <p:grpSpPr>
          <a:xfrm>
            <a:off x="1601267" y="1493072"/>
            <a:ext cx="314590" cy="269367"/>
            <a:chOff x="1934025" y="1001650"/>
            <a:chExt cx="415300" cy="355600"/>
          </a:xfrm>
        </p:grpSpPr>
        <p:sp>
          <p:nvSpPr>
            <p:cNvPr id="580" name="Google Shape;580;p37"/>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4" name="Google Shape;584;p37"/>
          <p:cNvSpPr/>
          <p:nvPr/>
        </p:nvSpPr>
        <p:spPr>
          <a:xfrm>
            <a:off x="2109593" y="1470475"/>
            <a:ext cx="316408" cy="314571"/>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2619251" y="1486155"/>
            <a:ext cx="315499" cy="283210"/>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3133056" y="1488466"/>
            <a:ext cx="306276" cy="278590"/>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3652409" y="1491231"/>
            <a:ext cx="285975" cy="27306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7"/>
          <p:cNvGrpSpPr/>
          <p:nvPr/>
        </p:nvGrpSpPr>
        <p:grpSpPr>
          <a:xfrm>
            <a:off x="4146751" y="1472771"/>
            <a:ext cx="315499" cy="315953"/>
            <a:chOff x="5294400" y="974850"/>
            <a:chExt cx="416500" cy="417100"/>
          </a:xfrm>
        </p:grpSpPr>
        <p:sp>
          <p:nvSpPr>
            <p:cNvPr id="589" name="Google Shape;589;p37"/>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37"/>
          <p:cNvGrpSpPr/>
          <p:nvPr/>
        </p:nvGrpSpPr>
        <p:grpSpPr>
          <a:xfrm>
            <a:off x="4618124" y="1437263"/>
            <a:ext cx="391135" cy="380985"/>
            <a:chOff x="5916675" y="927975"/>
            <a:chExt cx="516350" cy="502950"/>
          </a:xfrm>
        </p:grpSpPr>
        <p:sp>
          <p:nvSpPr>
            <p:cNvPr id="592" name="Google Shape;592;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37"/>
          <p:cNvGrpSpPr/>
          <p:nvPr/>
        </p:nvGrpSpPr>
        <p:grpSpPr>
          <a:xfrm>
            <a:off x="563984" y="2022546"/>
            <a:ext cx="352389" cy="238007"/>
            <a:chOff x="564675" y="1700625"/>
            <a:chExt cx="465200" cy="314200"/>
          </a:xfrm>
        </p:grpSpPr>
        <p:sp>
          <p:nvSpPr>
            <p:cNvPr id="595" name="Google Shape;595;p37"/>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7"/>
          <p:cNvGrpSpPr/>
          <p:nvPr/>
        </p:nvGrpSpPr>
        <p:grpSpPr>
          <a:xfrm>
            <a:off x="1073176" y="1964426"/>
            <a:ext cx="352389" cy="345022"/>
            <a:chOff x="1236875" y="1623900"/>
            <a:chExt cx="465200" cy="455475"/>
          </a:xfrm>
        </p:grpSpPr>
        <p:sp>
          <p:nvSpPr>
            <p:cNvPr id="599" name="Google Shape;599;p37"/>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7"/>
          <p:cNvGrpSpPr/>
          <p:nvPr/>
        </p:nvGrpSpPr>
        <p:grpSpPr>
          <a:xfrm>
            <a:off x="1593427" y="1971812"/>
            <a:ext cx="330270" cy="330251"/>
            <a:chOff x="1923675" y="1633650"/>
            <a:chExt cx="436000" cy="435975"/>
          </a:xfrm>
        </p:grpSpPr>
        <p:sp>
          <p:nvSpPr>
            <p:cNvPr id="607" name="Google Shape;607;p37"/>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37"/>
          <p:cNvGrpSpPr/>
          <p:nvPr/>
        </p:nvGrpSpPr>
        <p:grpSpPr>
          <a:xfrm>
            <a:off x="2101236" y="1970430"/>
            <a:ext cx="333016" cy="333016"/>
            <a:chOff x="2594050" y="1631825"/>
            <a:chExt cx="439625" cy="439625"/>
          </a:xfrm>
        </p:grpSpPr>
        <p:sp>
          <p:nvSpPr>
            <p:cNvPr id="614" name="Google Shape;614;p3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 name="Google Shape;618;p37"/>
          <p:cNvSpPr/>
          <p:nvPr/>
        </p:nvSpPr>
        <p:spPr>
          <a:xfrm>
            <a:off x="2625235" y="1985206"/>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 name="Google Shape;619;p37"/>
          <p:cNvGrpSpPr/>
          <p:nvPr/>
        </p:nvGrpSpPr>
        <p:grpSpPr>
          <a:xfrm>
            <a:off x="3150980" y="1945527"/>
            <a:ext cx="270295" cy="382822"/>
            <a:chOff x="3979850" y="1598950"/>
            <a:chExt cx="356825" cy="505375"/>
          </a:xfrm>
        </p:grpSpPr>
        <p:sp>
          <p:nvSpPr>
            <p:cNvPr id="620" name="Google Shape;620;p37"/>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7"/>
          <p:cNvGrpSpPr/>
          <p:nvPr/>
        </p:nvGrpSpPr>
        <p:grpSpPr>
          <a:xfrm>
            <a:off x="3617278" y="2027621"/>
            <a:ext cx="356082" cy="218633"/>
            <a:chOff x="4595425" y="1707325"/>
            <a:chExt cx="470075" cy="288625"/>
          </a:xfrm>
        </p:grpSpPr>
        <p:sp>
          <p:nvSpPr>
            <p:cNvPr id="623" name="Google Shape;623;p37"/>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37"/>
          <p:cNvGrpSpPr/>
          <p:nvPr/>
        </p:nvGrpSpPr>
        <p:grpSpPr>
          <a:xfrm>
            <a:off x="4143532" y="1974122"/>
            <a:ext cx="321956" cy="325630"/>
            <a:chOff x="5290150" y="1636700"/>
            <a:chExt cx="425025" cy="429875"/>
          </a:xfrm>
        </p:grpSpPr>
        <p:sp>
          <p:nvSpPr>
            <p:cNvPr id="629" name="Google Shape;629;p37"/>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7"/>
          <p:cNvGrpSpPr/>
          <p:nvPr/>
        </p:nvGrpSpPr>
        <p:grpSpPr>
          <a:xfrm>
            <a:off x="4651795" y="1964426"/>
            <a:ext cx="323793" cy="339493"/>
            <a:chOff x="5961125" y="1623900"/>
            <a:chExt cx="427450" cy="448175"/>
          </a:xfrm>
        </p:grpSpPr>
        <p:sp>
          <p:nvSpPr>
            <p:cNvPr id="632" name="Google Shape;632;p37"/>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37"/>
          <p:cNvGrpSpPr/>
          <p:nvPr/>
        </p:nvGrpSpPr>
        <p:grpSpPr>
          <a:xfrm>
            <a:off x="5149908" y="1973194"/>
            <a:ext cx="345931" cy="327486"/>
            <a:chOff x="6618700" y="1635475"/>
            <a:chExt cx="456675" cy="432325"/>
          </a:xfrm>
        </p:grpSpPr>
        <p:sp>
          <p:nvSpPr>
            <p:cNvPr id="640" name="Google Shape;640;p37"/>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37"/>
          <p:cNvGrpSpPr/>
          <p:nvPr/>
        </p:nvGrpSpPr>
        <p:grpSpPr>
          <a:xfrm>
            <a:off x="603185" y="2498994"/>
            <a:ext cx="273988" cy="294270"/>
            <a:chOff x="616425" y="2329600"/>
            <a:chExt cx="361700" cy="388475"/>
          </a:xfrm>
        </p:grpSpPr>
        <p:sp>
          <p:nvSpPr>
            <p:cNvPr id="646" name="Google Shape;646;p37"/>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7"/>
          <p:cNvGrpSpPr/>
          <p:nvPr/>
        </p:nvGrpSpPr>
        <p:grpSpPr>
          <a:xfrm>
            <a:off x="1105010" y="2501759"/>
            <a:ext cx="288740" cy="288740"/>
            <a:chOff x="1278900" y="2333250"/>
            <a:chExt cx="381175" cy="381175"/>
          </a:xfrm>
        </p:grpSpPr>
        <p:sp>
          <p:nvSpPr>
            <p:cNvPr id="655" name="Google Shape;655;p37"/>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37"/>
          <p:cNvGrpSpPr/>
          <p:nvPr/>
        </p:nvGrpSpPr>
        <p:grpSpPr>
          <a:xfrm>
            <a:off x="1614182" y="2501759"/>
            <a:ext cx="288759" cy="288740"/>
            <a:chOff x="1951075" y="2333250"/>
            <a:chExt cx="381200" cy="381175"/>
          </a:xfrm>
        </p:grpSpPr>
        <p:sp>
          <p:nvSpPr>
            <p:cNvPr id="660" name="Google Shape;660;p37"/>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37"/>
          <p:cNvGrpSpPr/>
          <p:nvPr/>
        </p:nvGrpSpPr>
        <p:grpSpPr>
          <a:xfrm>
            <a:off x="2123374" y="2501759"/>
            <a:ext cx="288740" cy="288740"/>
            <a:chOff x="2623275" y="2333250"/>
            <a:chExt cx="381175" cy="381175"/>
          </a:xfrm>
        </p:grpSpPr>
        <p:sp>
          <p:nvSpPr>
            <p:cNvPr id="665" name="Google Shape;665;p37"/>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7"/>
          <p:cNvGrpSpPr/>
          <p:nvPr/>
        </p:nvGrpSpPr>
        <p:grpSpPr>
          <a:xfrm>
            <a:off x="2699907" y="2451953"/>
            <a:ext cx="154057" cy="384677"/>
            <a:chOff x="3384375" y="2267500"/>
            <a:chExt cx="203375" cy="507825"/>
          </a:xfrm>
        </p:grpSpPr>
        <p:sp>
          <p:nvSpPr>
            <p:cNvPr id="670" name="Google Shape;670;p37"/>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7"/>
          <p:cNvGrpSpPr/>
          <p:nvPr/>
        </p:nvGrpSpPr>
        <p:grpSpPr>
          <a:xfrm>
            <a:off x="3732115" y="2500831"/>
            <a:ext cx="126389" cy="286903"/>
            <a:chOff x="4747025" y="2332025"/>
            <a:chExt cx="166850" cy="378750"/>
          </a:xfrm>
        </p:grpSpPr>
        <p:sp>
          <p:nvSpPr>
            <p:cNvPr id="673" name="Google Shape;673;p37"/>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37"/>
          <p:cNvGrpSpPr/>
          <p:nvPr/>
        </p:nvGrpSpPr>
        <p:grpSpPr>
          <a:xfrm>
            <a:off x="3220632" y="2453790"/>
            <a:ext cx="130991" cy="380985"/>
            <a:chOff x="4071800" y="2269925"/>
            <a:chExt cx="172925" cy="502950"/>
          </a:xfrm>
        </p:grpSpPr>
        <p:sp>
          <p:nvSpPr>
            <p:cNvPr id="676" name="Google Shape;676;p37"/>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78;p37"/>
          <p:cNvSpPr/>
          <p:nvPr/>
        </p:nvSpPr>
        <p:spPr>
          <a:xfrm>
            <a:off x="4160229" y="2493953"/>
            <a:ext cx="288740" cy="304420"/>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37"/>
          <p:cNvGrpSpPr/>
          <p:nvPr/>
        </p:nvGrpSpPr>
        <p:grpSpPr>
          <a:xfrm>
            <a:off x="4660563" y="2499449"/>
            <a:ext cx="311806" cy="293361"/>
            <a:chOff x="5972700" y="2330200"/>
            <a:chExt cx="411625" cy="387275"/>
          </a:xfrm>
        </p:grpSpPr>
        <p:sp>
          <p:nvSpPr>
            <p:cNvPr id="680" name="Google Shape;680;p3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7"/>
          <p:cNvGrpSpPr/>
          <p:nvPr/>
        </p:nvGrpSpPr>
        <p:grpSpPr>
          <a:xfrm>
            <a:off x="690828" y="2975424"/>
            <a:ext cx="98721" cy="359775"/>
            <a:chOff x="732125" y="2958550"/>
            <a:chExt cx="130325" cy="474950"/>
          </a:xfrm>
        </p:grpSpPr>
        <p:sp>
          <p:nvSpPr>
            <p:cNvPr id="683" name="Google Shape;683;p37"/>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37"/>
          <p:cNvSpPr/>
          <p:nvPr/>
        </p:nvSpPr>
        <p:spPr>
          <a:xfrm>
            <a:off x="1607303" y="2961169"/>
            <a:ext cx="302583" cy="388370"/>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1137302" y="2961169"/>
            <a:ext cx="224182" cy="388370"/>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37"/>
          <p:cNvGrpSpPr/>
          <p:nvPr/>
        </p:nvGrpSpPr>
        <p:grpSpPr>
          <a:xfrm>
            <a:off x="2092941" y="2986957"/>
            <a:ext cx="349624" cy="331179"/>
            <a:chOff x="2583100" y="2973775"/>
            <a:chExt cx="461550" cy="437200"/>
          </a:xfrm>
        </p:grpSpPr>
        <p:sp>
          <p:nvSpPr>
            <p:cNvPr id="694" name="Google Shape;694;p37"/>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37"/>
          <p:cNvSpPr/>
          <p:nvPr/>
        </p:nvSpPr>
        <p:spPr>
          <a:xfrm>
            <a:off x="3634873" y="2994840"/>
            <a:ext cx="321028" cy="321028"/>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7"/>
          <p:cNvGrpSpPr/>
          <p:nvPr/>
        </p:nvGrpSpPr>
        <p:grpSpPr>
          <a:xfrm>
            <a:off x="4111243" y="3012333"/>
            <a:ext cx="392063" cy="291505"/>
            <a:chOff x="5247525" y="3007275"/>
            <a:chExt cx="517575" cy="384825"/>
          </a:xfrm>
        </p:grpSpPr>
        <p:sp>
          <p:nvSpPr>
            <p:cNvPr id="698" name="Google Shape;698;p37"/>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37"/>
          <p:cNvGrpSpPr/>
          <p:nvPr/>
        </p:nvGrpSpPr>
        <p:grpSpPr>
          <a:xfrm>
            <a:off x="3129770" y="2995725"/>
            <a:ext cx="309022" cy="315499"/>
            <a:chOff x="3951850" y="2985350"/>
            <a:chExt cx="407950" cy="416500"/>
          </a:xfrm>
        </p:grpSpPr>
        <p:sp>
          <p:nvSpPr>
            <p:cNvPr id="701" name="Google Shape;701;p3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37"/>
          <p:cNvGrpSpPr/>
          <p:nvPr/>
        </p:nvGrpSpPr>
        <p:grpSpPr>
          <a:xfrm>
            <a:off x="567223" y="3527054"/>
            <a:ext cx="357919" cy="274897"/>
            <a:chOff x="568950" y="3686775"/>
            <a:chExt cx="472500" cy="362900"/>
          </a:xfrm>
        </p:grpSpPr>
        <p:sp>
          <p:nvSpPr>
            <p:cNvPr id="706" name="Google Shape;706;p37"/>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37"/>
          <p:cNvSpPr/>
          <p:nvPr/>
        </p:nvSpPr>
        <p:spPr>
          <a:xfrm>
            <a:off x="4692025" y="2980088"/>
            <a:ext cx="243536" cy="35055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37"/>
          <p:cNvGrpSpPr/>
          <p:nvPr/>
        </p:nvGrpSpPr>
        <p:grpSpPr>
          <a:xfrm>
            <a:off x="1079179" y="3550120"/>
            <a:ext cx="340402" cy="228784"/>
            <a:chOff x="1244800" y="3717225"/>
            <a:chExt cx="449375" cy="302025"/>
          </a:xfrm>
        </p:grpSpPr>
        <p:sp>
          <p:nvSpPr>
            <p:cNvPr id="711" name="Google Shape;711;p37"/>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7"/>
          <p:cNvGrpSpPr/>
          <p:nvPr/>
        </p:nvGrpSpPr>
        <p:grpSpPr>
          <a:xfrm>
            <a:off x="1592972" y="3532584"/>
            <a:ext cx="331179" cy="258762"/>
            <a:chOff x="1923075" y="3694075"/>
            <a:chExt cx="437200" cy="341600"/>
          </a:xfrm>
        </p:grpSpPr>
        <p:sp>
          <p:nvSpPr>
            <p:cNvPr id="718" name="Google Shape;718;p37"/>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37"/>
          <p:cNvGrpSpPr/>
          <p:nvPr/>
        </p:nvGrpSpPr>
        <p:grpSpPr>
          <a:xfrm>
            <a:off x="2105383" y="3528437"/>
            <a:ext cx="324721" cy="266602"/>
            <a:chOff x="2599525" y="3688600"/>
            <a:chExt cx="428675" cy="351950"/>
          </a:xfrm>
        </p:grpSpPr>
        <p:sp>
          <p:nvSpPr>
            <p:cNvPr id="728" name="Google Shape;728;p37"/>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37"/>
          <p:cNvGrpSpPr/>
          <p:nvPr/>
        </p:nvGrpSpPr>
        <p:grpSpPr>
          <a:xfrm>
            <a:off x="2630255" y="3509992"/>
            <a:ext cx="300746" cy="296580"/>
            <a:chOff x="3292425" y="3664250"/>
            <a:chExt cx="397025" cy="391525"/>
          </a:xfrm>
        </p:grpSpPr>
        <p:sp>
          <p:nvSpPr>
            <p:cNvPr id="732" name="Google Shape;732;p37"/>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37"/>
          <p:cNvGrpSpPr/>
          <p:nvPr/>
        </p:nvGrpSpPr>
        <p:grpSpPr>
          <a:xfrm>
            <a:off x="3114998" y="3548264"/>
            <a:ext cx="333035" cy="241699"/>
            <a:chOff x="3932350" y="3714775"/>
            <a:chExt cx="439650" cy="319075"/>
          </a:xfrm>
        </p:grpSpPr>
        <p:sp>
          <p:nvSpPr>
            <p:cNvPr id="736" name="Google Shape;736;p37"/>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37"/>
          <p:cNvGrpSpPr/>
          <p:nvPr/>
        </p:nvGrpSpPr>
        <p:grpSpPr>
          <a:xfrm>
            <a:off x="3624190" y="3548264"/>
            <a:ext cx="333016" cy="241699"/>
            <a:chOff x="4604550" y="3714775"/>
            <a:chExt cx="439625" cy="319075"/>
          </a:xfrm>
        </p:grpSpPr>
        <p:sp>
          <p:nvSpPr>
            <p:cNvPr id="742" name="Google Shape;742;p37"/>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37"/>
          <p:cNvGrpSpPr/>
          <p:nvPr/>
        </p:nvGrpSpPr>
        <p:grpSpPr>
          <a:xfrm>
            <a:off x="4145369" y="3523361"/>
            <a:ext cx="318264" cy="282756"/>
            <a:chOff x="5292575" y="3681900"/>
            <a:chExt cx="420150" cy="373275"/>
          </a:xfrm>
        </p:grpSpPr>
        <p:sp>
          <p:nvSpPr>
            <p:cNvPr id="745" name="Google Shape;745;p37"/>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37"/>
          <p:cNvGrpSpPr/>
          <p:nvPr/>
        </p:nvGrpSpPr>
        <p:grpSpPr>
          <a:xfrm>
            <a:off x="4636570" y="3487380"/>
            <a:ext cx="354245" cy="354245"/>
            <a:chOff x="5941025" y="3634400"/>
            <a:chExt cx="467650" cy="467650"/>
          </a:xfrm>
        </p:grpSpPr>
        <p:sp>
          <p:nvSpPr>
            <p:cNvPr id="753" name="Google Shape;753;p37"/>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37"/>
          <p:cNvGrpSpPr/>
          <p:nvPr/>
        </p:nvGrpSpPr>
        <p:grpSpPr>
          <a:xfrm>
            <a:off x="5168372" y="3509992"/>
            <a:ext cx="309022" cy="309041"/>
            <a:chOff x="6643075" y="3664250"/>
            <a:chExt cx="407950" cy="407975"/>
          </a:xfrm>
        </p:grpSpPr>
        <p:sp>
          <p:nvSpPr>
            <p:cNvPr id="760" name="Google Shape;760;p37"/>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37"/>
          <p:cNvGrpSpPr/>
          <p:nvPr/>
        </p:nvGrpSpPr>
        <p:grpSpPr>
          <a:xfrm>
            <a:off x="572753" y="4006268"/>
            <a:ext cx="334872" cy="334853"/>
            <a:chOff x="576250" y="4319400"/>
            <a:chExt cx="442075" cy="442050"/>
          </a:xfrm>
        </p:grpSpPr>
        <p:sp>
          <p:nvSpPr>
            <p:cNvPr id="763" name="Google Shape;763;p37"/>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7" name="Google Shape;767;p37"/>
          <p:cNvSpPr/>
          <p:nvPr/>
        </p:nvSpPr>
        <p:spPr>
          <a:xfrm>
            <a:off x="1068121" y="4071363"/>
            <a:ext cx="362540" cy="204790"/>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3132601" y="4020155"/>
            <a:ext cx="307185" cy="307204"/>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2623398" y="4039528"/>
            <a:ext cx="307185" cy="268458"/>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3640421" y="4018773"/>
            <a:ext cx="309950" cy="309969"/>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37"/>
          <p:cNvGrpSpPr/>
          <p:nvPr/>
        </p:nvGrpSpPr>
        <p:grpSpPr>
          <a:xfrm>
            <a:off x="4126924" y="4023330"/>
            <a:ext cx="355154" cy="293361"/>
            <a:chOff x="5268225" y="4341925"/>
            <a:chExt cx="468850" cy="387275"/>
          </a:xfrm>
        </p:grpSpPr>
        <p:sp>
          <p:nvSpPr>
            <p:cNvPr id="772" name="Google Shape;772;p37"/>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7"/>
          <p:cNvGrpSpPr/>
          <p:nvPr/>
        </p:nvGrpSpPr>
        <p:grpSpPr>
          <a:xfrm>
            <a:off x="4654106" y="4014108"/>
            <a:ext cx="319173" cy="319173"/>
            <a:chOff x="5964175" y="4329750"/>
            <a:chExt cx="421350" cy="421350"/>
          </a:xfrm>
        </p:grpSpPr>
        <p:sp>
          <p:nvSpPr>
            <p:cNvPr id="781" name="Google Shape;781;p37"/>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7"/>
          <p:cNvGrpSpPr/>
          <p:nvPr/>
        </p:nvGrpSpPr>
        <p:grpSpPr>
          <a:xfrm>
            <a:off x="1081471" y="4523299"/>
            <a:ext cx="335800" cy="324721"/>
            <a:chOff x="1247825" y="5001950"/>
            <a:chExt cx="443300" cy="428675"/>
          </a:xfrm>
        </p:grpSpPr>
        <p:sp>
          <p:nvSpPr>
            <p:cNvPr id="784" name="Google Shape;784;p37"/>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37"/>
          <p:cNvGrpSpPr/>
          <p:nvPr/>
        </p:nvGrpSpPr>
        <p:grpSpPr>
          <a:xfrm>
            <a:off x="1620640" y="4507146"/>
            <a:ext cx="275844" cy="351480"/>
            <a:chOff x="1959600" y="4980625"/>
            <a:chExt cx="364150" cy="464000"/>
          </a:xfrm>
        </p:grpSpPr>
        <p:sp>
          <p:nvSpPr>
            <p:cNvPr id="791" name="Google Shape;791;p37"/>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37"/>
          <p:cNvGrpSpPr/>
          <p:nvPr/>
        </p:nvGrpSpPr>
        <p:grpSpPr>
          <a:xfrm>
            <a:off x="2109550" y="4520534"/>
            <a:ext cx="316408" cy="325176"/>
            <a:chOff x="2605025" y="4998300"/>
            <a:chExt cx="417700" cy="429275"/>
          </a:xfrm>
        </p:grpSpPr>
        <p:sp>
          <p:nvSpPr>
            <p:cNvPr id="799" name="Google Shape;799;p37"/>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37"/>
          <p:cNvGrpSpPr/>
          <p:nvPr/>
        </p:nvGrpSpPr>
        <p:grpSpPr>
          <a:xfrm>
            <a:off x="2587835" y="4523299"/>
            <a:ext cx="378220" cy="315025"/>
            <a:chOff x="3236425" y="5001950"/>
            <a:chExt cx="499300" cy="415875"/>
          </a:xfrm>
        </p:grpSpPr>
        <p:sp>
          <p:nvSpPr>
            <p:cNvPr id="803" name="Google Shape;803;p37"/>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37"/>
          <p:cNvGrpSpPr/>
          <p:nvPr/>
        </p:nvGrpSpPr>
        <p:grpSpPr>
          <a:xfrm>
            <a:off x="3142211" y="4507146"/>
            <a:ext cx="287831" cy="342712"/>
            <a:chOff x="3968275" y="4980625"/>
            <a:chExt cx="379975" cy="452425"/>
          </a:xfrm>
        </p:grpSpPr>
        <p:sp>
          <p:nvSpPr>
            <p:cNvPr id="810" name="Google Shape;810;p37"/>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7"/>
          <p:cNvGrpSpPr/>
          <p:nvPr/>
        </p:nvGrpSpPr>
        <p:grpSpPr>
          <a:xfrm>
            <a:off x="4634259" y="4583710"/>
            <a:ext cx="364395" cy="198351"/>
            <a:chOff x="5937975" y="5081700"/>
            <a:chExt cx="481050" cy="261850"/>
          </a:xfrm>
        </p:grpSpPr>
        <p:sp>
          <p:nvSpPr>
            <p:cNvPr id="814" name="Google Shape;814;p37"/>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37"/>
          <p:cNvGrpSpPr/>
          <p:nvPr/>
        </p:nvGrpSpPr>
        <p:grpSpPr>
          <a:xfrm>
            <a:off x="5191419" y="4545437"/>
            <a:ext cx="261527" cy="300728"/>
            <a:chOff x="6673500" y="5031175"/>
            <a:chExt cx="345250" cy="397000"/>
          </a:xfrm>
        </p:grpSpPr>
        <p:sp>
          <p:nvSpPr>
            <p:cNvPr id="818" name="Google Shape;818;p37"/>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7"/>
          <p:cNvGrpSpPr/>
          <p:nvPr/>
        </p:nvGrpSpPr>
        <p:grpSpPr>
          <a:xfrm>
            <a:off x="3111324" y="962652"/>
            <a:ext cx="349624" cy="311806"/>
            <a:chOff x="3927500" y="301425"/>
            <a:chExt cx="461550" cy="411625"/>
          </a:xfrm>
        </p:grpSpPr>
        <p:sp>
          <p:nvSpPr>
            <p:cNvPr id="824" name="Google Shape;824;p37"/>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37"/>
          <p:cNvGrpSpPr/>
          <p:nvPr/>
        </p:nvGrpSpPr>
        <p:grpSpPr>
          <a:xfrm>
            <a:off x="5172974" y="968655"/>
            <a:ext cx="299818" cy="299818"/>
            <a:chOff x="6649150" y="309350"/>
            <a:chExt cx="395800" cy="395800"/>
          </a:xfrm>
        </p:grpSpPr>
        <p:sp>
          <p:nvSpPr>
            <p:cNvPr id="852" name="Google Shape;852;p37"/>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37"/>
          <p:cNvGrpSpPr/>
          <p:nvPr/>
        </p:nvGrpSpPr>
        <p:grpSpPr>
          <a:xfrm>
            <a:off x="4661472" y="975567"/>
            <a:ext cx="304439" cy="288286"/>
            <a:chOff x="5973900" y="318475"/>
            <a:chExt cx="401900" cy="380575"/>
          </a:xfrm>
        </p:grpSpPr>
        <p:sp>
          <p:nvSpPr>
            <p:cNvPr id="876" name="Google Shape;876;p37"/>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37"/>
          <p:cNvGrpSpPr/>
          <p:nvPr/>
        </p:nvGrpSpPr>
        <p:grpSpPr>
          <a:xfrm>
            <a:off x="1097170" y="1438172"/>
            <a:ext cx="309022" cy="376837"/>
            <a:chOff x="1268550" y="929175"/>
            <a:chExt cx="407950" cy="497475"/>
          </a:xfrm>
        </p:grpSpPr>
        <p:sp>
          <p:nvSpPr>
            <p:cNvPr id="891" name="Google Shape;891;p37"/>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37"/>
          <p:cNvGrpSpPr/>
          <p:nvPr/>
        </p:nvGrpSpPr>
        <p:grpSpPr>
          <a:xfrm>
            <a:off x="5140231" y="1452470"/>
            <a:ext cx="365304" cy="350552"/>
            <a:chOff x="6605925" y="948050"/>
            <a:chExt cx="482250" cy="462775"/>
          </a:xfrm>
        </p:grpSpPr>
        <p:sp>
          <p:nvSpPr>
            <p:cNvPr id="895" name="Google Shape;895;p37"/>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37"/>
          <p:cNvGrpSpPr/>
          <p:nvPr/>
        </p:nvGrpSpPr>
        <p:grpSpPr>
          <a:xfrm>
            <a:off x="5225564" y="2490681"/>
            <a:ext cx="194640" cy="308587"/>
            <a:chOff x="6718575" y="2318625"/>
            <a:chExt cx="256950" cy="407375"/>
          </a:xfrm>
        </p:grpSpPr>
        <p:sp>
          <p:nvSpPr>
            <p:cNvPr id="902" name="Google Shape;902;p3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37"/>
          <p:cNvGrpSpPr/>
          <p:nvPr/>
        </p:nvGrpSpPr>
        <p:grpSpPr>
          <a:xfrm>
            <a:off x="2613192" y="3055681"/>
            <a:ext cx="327486" cy="199279"/>
            <a:chOff x="3269900" y="3064500"/>
            <a:chExt cx="432325" cy="263075"/>
          </a:xfrm>
        </p:grpSpPr>
        <p:sp>
          <p:nvSpPr>
            <p:cNvPr id="911" name="Google Shape;911;p37"/>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37"/>
          <p:cNvGrpSpPr/>
          <p:nvPr/>
        </p:nvGrpSpPr>
        <p:grpSpPr>
          <a:xfrm>
            <a:off x="5203407" y="2994797"/>
            <a:ext cx="238934" cy="335800"/>
            <a:chOff x="6689325" y="2984125"/>
            <a:chExt cx="315425" cy="443300"/>
          </a:xfrm>
        </p:grpSpPr>
        <p:sp>
          <p:nvSpPr>
            <p:cNvPr id="915" name="Google Shape;915;p37"/>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37"/>
          <p:cNvGrpSpPr/>
          <p:nvPr/>
        </p:nvGrpSpPr>
        <p:grpSpPr>
          <a:xfrm>
            <a:off x="1642324" y="3981365"/>
            <a:ext cx="231094" cy="373599"/>
            <a:chOff x="1988225" y="4286525"/>
            <a:chExt cx="305075" cy="493200"/>
          </a:xfrm>
        </p:grpSpPr>
        <p:sp>
          <p:nvSpPr>
            <p:cNvPr id="921" name="Google Shape;921;p37"/>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7"/>
          <p:cNvGrpSpPr/>
          <p:nvPr/>
        </p:nvGrpSpPr>
        <p:grpSpPr>
          <a:xfrm>
            <a:off x="2132597" y="4007650"/>
            <a:ext cx="279063" cy="353317"/>
            <a:chOff x="2635450" y="4321225"/>
            <a:chExt cx="368400" cy="466425"/>
          </a:xfrm>
        </p:grpSpPr>
        <p:sp>
          <p:nvSpPr>
            <p:cNvPr id="929" name="Google Shape;929;p37"/>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37"/>
          <p:cNvGrpSpPr/>
          <p:nvPr/>
        </p:nvGrpSpPr>
        <p:grpSpPr>
          <a:xfrm>
            <a:off x="5168372" y="3998882"/>
            <a:ext cx="309022" cy="345931"/>
            <a:chOff x="6643075" y="4309650"/>
            <a:chExt cx="407950" cy="456675"/>
          </a:xfrm>
        </p:grpSpPr>
        <p:sp>
          <p:nvSpPr>
            <p:cNvPr id="936" name="Google Shape;936;p37"/>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7"/>
          <p:cNvGrpSpPr/>
          <p:nvPr/>
        </p:nvGrpSpPr>
        <p:grpSpPr>
          <a:xfrm>
            <a:off x="4100638" y="4487318"/>
            <a:ext cx="407743" cy="391135"/>
            <a:chOff x="5233525" y="4954450"/>
            <a:chExt cx="538275" cy="516350"/>
          </a:xfrm>
        </p:grpSpPr>
        <p:sp>
          <p:nvSpPr>
            <p:cNvPr id="946" name="Google Shape;946;p37"/>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37"/>
          <p:cNvGrpSpPr/>
          <p:nvPr/>
        </p:nvGrpSpPr>
        <p:grpSpPr>
          <a:xfrm>
            <a:off x="3587754" y="4494230"/>
            <a:ext cx="415129" cy="377311"/>
            <a:chOff x="4556450" y="4963575"/>
            <a:chExt cx="548025" cy="498100"/>
          </a:xfrm>
        </p:grpSpPr>
        <p:sp>
          <p:nvSpPr>
            <p:cNvPr id="958" name="Google Shape;958;p37"/>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37"/>
          <p:cNvGrpSpPr/>
          <p:nvPr/>
        </p:nvGrpSpPr>
        <p:grpSpPr>
          <a:xfrm>
            <a:off x="539082" y="4575870"/>
            <a:ext cx="401286" cy="221872"/>
            <a:chOff x="531800" y="5071350"/>
            <a:chExt cx="529750" cy="292900"/>
          </a:xfrm>
        </p:grpSpPr>
        <p:sp>
          <p:nvSpPr>
            <p:cNvPr id="964" name="Google Shape;964;p37"/>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37"/>
          <p:cNvGrpSpPr/>
          <p:nvPr/>
        </p:nvGrpSpPr>
        <p:grpSpPr>
          <a:xfrm>
            <a:off x="6967444" y="2410625"/>
            <a:ext cx="433992" cy="422729"/>
            <a:chOff x="5916675" y="927975"/>
            <a:chExt cx="516350" cy="502950"/>
          </a:xfrm>
        </p:grpSpPr>
        <p:sp>
          <p:nvSpPr>
            <p:cNvPr id="972" name="Google Shape;972;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37"/>
          <p:cNvGrpSpPr/>
          <p:nvPr/>
        </p:nvGrpSpPr>
        <p:grpSpPr>
          <a:xfrm>
            <a:off x="6083464" y="3116527"/>
            <a:ext cx="1079481" cy="1051467"/>
            <a:chOff x="5916675" y="927975"/>
            <a:chExt cx="516350" cy="502950"/>
          </a:xfrm>
        </p:grpSpPr>
        <p:sp>
          <p:nvSpPr>
            <p:cNvPr id="975" name="Google Shape;975;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98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98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7"/>
          <p:cNvGrpSpPr/>
          <p:nvPr/>
        </p:nvGrpSpPr>
        <p:grpSpPr>
          <a:xfrm>
            <a:off x="6083607" y="2410625"/>
            <a:ext cx="433992" cy="422729"/>
            <a:chOff x="5916675" y="927975"/>
            <a:chExt cx="516350" cy="502950"/>
          </a:xfrm>
        </p:grpSpPr>
        <p:sp>
          <p:nvSpPr>
            <p:cNvPr id="978" name="Google Shape;978;p37"/>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7"/>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 name="Google Shape;980;p37"/>
          <p:cNvSpPr/>
          <p:nvPr/>
        </p:nvSpPr>
        <p:spPr>
          <a:xfrm>
            <a:off x="7159605" y="264700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7"/>
          <p:cNvSpPr/>
          <p:nvPr/>
        </p:nvSpPr>
        <p:spPr>
          <a:xfrm>
            <a:off x="6275768" y="264700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6561303" y="3704540"/>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C7D3E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987"/>
        <p:cNvGrpSpPr/>
        <p:nvPr/>
      </p:nvGrpSpPr>
      <p:grpSpPr>
        <a:xfrm>
          <a:off x="0" y="0"/>
          <a:ext cx="0" cy="0"/>
          <a:chOff x="0" y="0"/>
          <a:chExt cx="0" cy="0"/>
        </a:xfrm>
      </p:grpSpPr>
      <p:sp>
        <p:nvSpPr>
          <p:cNvPr id="988" name="Google Shape;988;p38"/>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3F5378"/>
                </a:solidFill>
                <a:latin typeface="Roboto Condensed"/>
                <a:ea typeface="Roboto Condensed"/>
                <a:cs typeface="Roboto Condensed"/>
                <a:sym typeface="Roboto Condensed"/>
              </a:rPr>
              <a:t>Now you can use any emoji as an icon!</a:t>
            </a: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r>
              <a:rPr lang="en">
                <a:solidFill>
                  <a:srgbClr val="3F5378"/>
                </a:solidFill>
                <a:latin typeface="Roboto Condensed"/>
                <a:ea typeface="Roboto Condensed"/>
                <a:cs typeface="Roboto Condensed"/>
                <a:sym typeface="Roboto Condensed"/>
              </a:rPr>
              <a:t>And of course it resizes without losing quality and you can change the color.</a:t>
            </a: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r>
              <a:rPr lang="en">
                <a:solidFill>
                  <a:srgbClr val="3F5378"/>
                </a:solidFill>
                <a:latin typeface="Roboto Condensed"/>
                <a:ea typeface="Roboto Condensed"/>
                <a:cs typeface="Roboto Condensed"/>
                <a:sym typeface="Roboto Condensed"/>
              </a:rPr>
              <a:t>How? Follow Google instructions </a:t>
            </a:r>
            <a:r>
              <a:rPr lang="en" u="sng">
                <a:solidFill>
                  <a:srgbClr val="3F5378"/>
                </a:solidFill>
                <a:latin typeface="Roboto Condensed"/>
                <a:ea typeface="Roboto Condensed"/>
                <a:cs typeface="Roboto Condensed"/>
                <a:sym typeface="Roboto Condensed"/>
                <a:hlinkClick r:id="rId3"/>
              </a:rPr>
              <a:t>https://twitter.com/googledocs/status/730087240156643328</a:t>
            </a: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Clr>
                <a:schemeClr val="dk1"/>
              </a:buClr>
              <a:buSzPts val="1100"/>
              <a:buFont typeface="Arial"/>
              <a:buNone/>
            </a:pPr>
            <a:endParaRPr>
              <a:solidFill>
                <a:srgbClr val="3F5378"/>
              </a:solidFill>
              <a:latin typeface="Roboto Condensed"/>
              <a:ea typeface="Roboto Condensed"/>
              <a:cs typeface="Roboto Condensed"/>
              <a:sym typeface="Roboto Condensed"/>
            </a:endParaRPr>
          </a:p>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989" name="Google Shape;989;p38"/>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63248"/>
                </a:solidFill>
                <a:latin typeface="Roboto Condensed"/>
                <a:ea typeface="Roboto Condensed"/>
                <a:cs typeface="Roboto Condensed"/>
                <a:sym typeface="Roboto Condensed"/>
              </a:rPr>
              <a:t>✋👆👉👍👤👦👧👨👩👪💃🏃💑❤😂😉😋😒😭👶😸🐟🍒🍔💣📌📖🔨🎃🎈🎨🏈🏰🌏🔌🔑</a:t>
            </a:r>
            <a:r>
              <a:rPr lang="en" sz="2400" dirty="0">
                <a:solidFill>
                  <a:srgbClr val="FF9800"/>
                </a:solidFill>
                <a:highlight>
                  <a:srgbClr val="3F5378"/>
                </a:highlight>
                <a:latin typeface="Roboto Condensed"/>
                <a:ea typeface="Roboto Condensed"/>
                <a:cs typeface="Roboto Condensed"/>
                <a:sym typeface="Roboto Condensed"/>
              </a:rPr>
              <a:t> and many more...</a:t>
            </a:r>
            <a:endParaRPr sz="2400" dirty="0">
              <a:solidFill>
                <a:srgbClr val="FF9800"/>
              </a:solidFill>
              <a:highlight>
                <a:srgbClr val="3F5378"/>
              </a:highlight>
              <a:latin typeface="Roboto Condensed"/>
              <a:ea typeface="Roboto Condensed"/>
              <a:cs typeface="Roboto Condensed"/>
              <a:sym typeface="Roboto Condensed"/>
            </a:endParaRPr>
          </a:p>
        </p:txBody>
      </p:sp>
      <p:sp>
        <p:nvSpPr>
          <p:cNvPr id="990" name="Google Shape;990;p38"/>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F9800"/>
                </a:solidFill>
              </a:rPr>
              <a:t>😉</a:t>
            </a:r>
            <a:endParaRPr sz="9600">
              <a:solidFill>
                <a:srgbClr val="FF9800"/>
              </a:solidFill>
            </a:endParaRPr>
          </a:p>
        </p:txBody>
      </p:sp>
      <p:sp>
        <p:nvSpPr>
          <p:cNvPr id="991" name="Google Shape;991;p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70A0-BB3F-474A-9AB4-488DD7F4A729}"/>
              </a:ext>
            </a:extLst>
          </p:cNvPr>
          <p:cNvSpPr>
            <a:spLocks noGrp="1"/>
          </p:cNvSpPr>
          <p:nvPr>
            <p:ph type="title"/>
          </p:nvPr>
        </p:nvSpPr>
        <p:spPr/>
        <p:txBody>
          <a:bodyPr/>
          <a:lstStyle/>
          <a:p>
            <a:r>
              <a:rPr lang="en-US" dirty="0"/>
              <a:t>Abstract Method in Java</a:t>
            </a:r>
            <a:endParaRPr lang="en-ID" dirty="0"/>
          </a:p>
        </p:txBody>
      </p:sp>
      <p:sp>
        <p:nvSpPr>
          <p:cNvPr id="3" name="Text Placeholder 2">
            <a:extLst>
              <a:ext uri="{FF2B5EF4-FFF2-40B4-BE49-F238E27FC236}">
                <a16:creationId xmlns:a16="http://schemas.microsoft.com/office/drawing/2014/main" id="{51EF0905-3D00-49AD-BF7B-27FA65AB1CF7}"/>
              </a:ext>
            </a:extLst>
          </p:cNvPr>
          <p:cNvSpPr>
            <a:spLocks noGrp="1"/>
          </p:cNvSpPr>
          <p:nvPr>
            <p:ph type="body" idx="1"/>
          </p:nvPr>
        </p:nvSpPr>
        <p:spPr/>
        <p:txBody>
          <a:bodyPr/>
          <a:lstStyle/>
          <a:p>
            <a:r>
              <a:rPr lang="en-US" dirty="0"/>
              <a:t>A method which is declared as abstract and does not have implementation is known as an abstract method.</a:t>
            </a:r>
            <a:endParaRPr lang="en-ID" dirty="0"/>
          </a:p>
        </p:txBody>
      </p:sp>
      <p:sp>
        <p:nvSpPr>
          <p:cNvPr id="5" name="Slide Number Placeholder 4">
            <a:extLst>
              <a:ext uri="{FF2B5EF4-FFF2-40B4-BE49-F238E27FC236}">
                <a16:creationId xmlns:a16="http://schemas.microsoft.com/office/drawing/2014/main" id="{3ECAF9CE-D90E-445E-8B90-AE5BF64370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a:extLst>
              <a:ext uri="{FF2B5EF4-FFF2-40B4-BE49-F238E27FC236}">
                <a16:creationId xmlns:a16="http://schemas.microsoft.com/office/drawing/2014/main" id="{D2CD9CC1-5B27-47A4-9F8A-738FCD6ECE7B}"/>
              </a:ext>
            </a:extLst>
          </p:cNvPr>
          <p:cNvPicPr>
            <a:picLocks noChangeAspect="1"/>
          </p:cNvPicPr>
          <p:nvPr/>
        </p:nvPicPr>
        <p:blipFill>
          <a:blip r:embed="rId2"/>
          <a:stretch>
            <a:fillRect/>
          </a:stretch>
        </p:blipFill>
        <p:spPr>
          <a:xfrm>
            <a:off x="990600" y="2495550"/>
            <a:ext cx="2409825" cy="704850"/>
          </a:xfrm>
          <a:prstGeom prst="rect">
            <a:avLst/>
          </a:prstGeom>
        </p:spPr>
      </p:pic>
      <p:pic>
        <p:nvPicPr>
          <p:cNvPr id="7" name="Picture 6">
            <a:extLst>
              <a:ext uri="{FF2B5EF4-FFF2-40B4-BE49-F238E27FC236}">
                <a16:creationId xmlns:a16="http://schemas.microsoft.com/office/drawing/2014/main" id="{7F1F4A09-8C83-4FBB-9C1B-E11D870AE3CA}"/>
              </a:ext>
            </a:extLst>
          </p:cNvPr>
          <p:cNvPicPr>
            <a:picLocks noChangeAspect="1"/>
          </p:cNvPicPr>
          <p:nvPr/>
        </p:nvPicPr>
        <p:blipFill>
          <a:blip r:embed="rId3"/>
          <a:stretch>
            <a:fillRect/>
          </a:stretch>
        </p:blipFill>
        <p:spPr>
          <a:xfrm>
            <a:off x="4368900" y="1532987"/>
            <a:ext cx="3609975" cy="1885950"/>
          </a:xfrm>
          <a:prstGeom prst="rect">
            <a:avLst/>
          </a:prstGeom>
        </p:spPr>
      </p:pic>
    </p:spTree>
    <p:extLst>
      <p:ext uri="{BB962C8B-B14F-4D97-AF65-F5344CB8AC3E}">
        <p14:creationId xmlns:p14="http://schemas.microsoft.com/office/powerpoint/2010/main" val="255244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F450-5422-4448-8052-B31E136A585B}"/>
              </a:ext>
            </a:extLst>
          </p:cNvPr>
          <p:cNvSpPr>
            <a:spLocks noGrp="1"/>
          </p:cNvSpPr>
          <p:nvPr>
            <p:ph type="title"/>
          </p:nvPr>
        </p:nvSpPr>
        <p:spPr/>
        <p:txBody>
          <a:bodyPr/>
          <a:lstStyle/>
          <a:p>
            <a:r>
              <a:rPr lang="en-US" dirty="0"/>
              <a:t>Understanding the real scenario of Abstract class</a:t>
            </a:r>
            <a:endParaRPr lang="en-ID" dirty="0"/>
          </a:p>
        </p:txBody>
      </p:sp>
      <p:sp>
        <p:nvSpPr>
          <p:cNvPr id="3" name="Text Placeholder 2">
            <a:extLst>
              <a:ext uri="{FF2B5EF4-FFF2-40B4-BE49-F238E27FC236}">
                <a16:creationId xmlns:a16="http://schemas.microsoft.com/office/drawing/2014/main" id="{294B6CA9-C5F0-444B-BD38-2F1241C87979}"/>
              </a:ext>
            </a:extLst>
          </p:cNvPr>
          <p:cNvSpPr>
            <a:spLocks noGrp="1"/>
          </p:cNvSpPr>
          <p:nvPr>
            <p:ph type="body" idx="1"/>
          </p:nvPr>
        </p:nvSpPr>
        <p:spPr/>
        <p:txBody>
          <a:bodyPr/>
          <a:lstStyle/>
          <a:p>
            <a:r>
              <a:rPr lang="en-US" dirty="0"/>
              <a:t>In this example, Shape is the abstract class, and its implementation is provided by the Rectangle and Circle classes.</a:t>
            </a:r>
          </a:p>
          <a:p>
            <a:r>
              <a:rPr lang="en-US" dirty="0"/>
              <a:t>Mostly, we don't know about the implementation class (which is hidden to the end user), and an object of the implementation class is provided by the factory method.</a:t>
            </a:r>
          </a:p>
          <a:p>
            <a:endParaRPr lang="en-US" dirty="0"/>
          </a:p>
          <a:p>
            <a:endParaRPr lang="en-US" dirty="0"/>
          </a:p>
        </p:txBody>
      </p:sp>
      <p:sp>
        <p:nvSpPr>
          <p:cNvPr id="4" name="Text Placeholder 3">
            <a:extLst>
              <a:ext uri="{FF2B5EF4-FFF2-40B4-BE49-F238E27FC236}">
                <a16:creationId xmlns:a16="http://schemas.microsoft.com/office/drawing/2014/main" id="{9DC018E4-B0EA-47C5-8D65-9774101E3F2A}"/>
              </a:ext>
            </a:extLst>
          </p:cNvPr>
          <p:cNvSpPr>
            <a:spLocks noGrp="1"/>
          </p:cNvSpPr>
          <p:nvPr>
            <p:ph type="body" idx="2"/>
          </p:nvPr>
        </p:nvSpPr>
        <p:spPr/>
        <p:txBody>
          <a:bodyPr/>
          <a:lstStyle/>
          <a:p>
            <a:r>
              <a:rPr lang="en-US" dirty="0"/>
              <a:t>A factory method is a method that returns the instance of the class. We will learn about the factory method later.</a:t>
            </a:r>
          </a:p>
          <a:p>
            <a:r>
              <a:rPr lang="en-US" dirty="0"/>
              <a:t>In this example, if you create the instance of Rectangle class, draw() method of Rectangle class will be invoked.</a:t>
            </a:r>
            <a:endParaRPr lang="en-ID" dirty="0"/>
          </a:p>
          <a:p>
            <a:endParaRPr lang="en-ID" dirty="0"/>
          </a:p>
        </p:txBody>
      </p:sp>
      <p:sp>
        <p:nvSpPr>
          <p:cNvPr id="5" name="Slide Number Placeholder 4">
            <a:extLst>
              <a:ext uri="{FF2B5EF4-FFF2-40B4-BE49-F238E27FC236}">
                <a16:creationId xmlns:a16="http://schemas.microsoft.com/office/drawing/2014/main" id="{B9B096B3-CE56-4D89-9C70-9110C2266B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610588506"/>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7060</TotalTime>
  <Words>2596</Words>
  <Application>Microsoft Office PowerPoint</Application>
  <PresentationFormat>On-screen Show (16:9)</PresentationFormat>
  <Paragraphs>338</Paragraphs>
  <Slides>71</Slides>
  <Notes>29</Notes>
  <HiddenSlides>28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Roboto Condensed Light</vt:lpstr>
      <vt:lpstr>Arvo</vt:lpstr>
      <vt:lpstr>Roboto Condensed</vt:lpstr>
      <vt:lpstr>Arial</vt:lpstr>
      <vt:lpstr>Salerio template</vt:lpstr>
      <vt:lpstr>Java – Logic Day 07</vt:lpstr>
      <vt:lpstr>Day 07</vt:lpstr>
      <vt:lpstr>Goal Material</vt:lpstr>
      <vt:lpstr>Day 07</vt:lpstr>
      <vt:lpstr>Abstraction</vt:lpstr>
      <vt:lpstr>Abstract class in Java</vt:lpstr>
      <vt:lpstr>Points to Remember</vt:lpstr>
      <vt:lpstr>Abstract Method in Java</vt:lpstr>
      <vt:lpstr>Understanding the real scenario of Abstract class</vt:lpstr>
      <vt:lpstr>Understanding the real scenario of Abstract class</vt:lpstr>
      <vt:lpstr>Understanding the real scenario of Abstract class</vt:lpstr>
      <vt:lpstr>Abstract class having constructor, data member and methods</vt:lpstr>
      <vt:lpstr>Another real scenario of abstract class</vt:lpstr>
      <vt:lpstr>PowerPoint Presentation</vt:lpstr>
      <vt:lpstr>Day 07</vt:lpstr>
      <vt:lpstr>interface in java</vt:lpstr>
      <vt:lpstr>Why use Java interface?</vt:lpstr>
      <vt:lpstr>Syntax</vt:lpstr>
      <vt:lpstr>Internal addition by the compiler</vt:lpstr>
      <vt:lpstr>The relationship between classes and interfaces</vt:lpstr>
      <vt:lpstr>Java Interface Example</vt:lpstr>
      <vt:lpstr>Java Interface Example: Drawable</vt:lpstr>
      <vt:lpstr>Java Interface Example: Bank</vt:lpstr>
      <vt:lpstr>Multiple inheritance in Java by interface</vt:lpstr>
      <vt:lpstr>Question and Answer</vt:lpstr>
      <vt:lpstr>Interface inheritance</vt:lpstr>
      <vt:lpstr>Java 8 Default Method in Interface</vt:lpstr>
      <vt:lpstr>Java 8 Static Method in Interface</vt:lpstr>
      <vt:lpstr>Q) What is marker or tagged interface?</vt:lpstr>
      <vt:lpstr>Day 07</vt:lpstr>
      <vt:lpstr>Java Nested Interface</vt:lpstr>
      <vt:lpstr>Syntax</vt:lpstr>
      <vt:lpstr>Example of nested interface which is declared within the interface</vt:lpstr>
      <vt:lpstr>Internal code generated by the java compiler for nested interface Message</vt:lpstr>
      <vt:lpstr>Example of nested interface which is declared within the class</vt:lpstr>
      <vt:lpstr>Can we define a class inside the interface?</vt:lpstr>
      <vt:lpstr>Day 07</vt:lpstr>
      <vt:lpstr>PowerPoint Presentation</vt:lpstr>
      <vt:lpstr>PowerPoint Presentation</vt:lpstr>
      <vt:lpstr>Day 07</vt:lpstr>
      <vt:lpstr>Day 07</vt:lpstr>
      <vt:lpstr>Day 07</vt:lpstr>
      <vt:lpstr>Day 07</vt:lpstr>
      <vt:lpstr>THIS IS A SLIDE TITLE</vt:lpstr>
      <vt:lpstr>Environment</vt:lpstr>
      <vt:lpstr>HELLO!</vt:lpstr>
      <vt:lpstr>TRANSITION HEADLINE</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GRAPH TITLE</vt:lpstr>
      <vt:lpstr>PowerPoint Presentation</vt:lpstr>
      <vt:lpstr>PowerPoint Presentation</vt:lpstr>
      <vt:lpstr>PowerPoint Presentation</vt:lpstr>
      <vt:lpstr>PowerPoint Presentation</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.Net 5.2.x</dc:title>
  <dc:creator>Atur Aritonang</dc:creator>
  <cp:lastModifiedBy>Ahmad Roni Purwanto</cp:lastModifiedBy>
  <cp:revision>500</cp:revision>
  <dcterms:modified xsi:type="dcterms:W3CDTF">2019-03-15T08:51:57Z</dcterms:modified>
</cp:coreProperties>
</file>