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6"/>
  </p:notesMasterIdLst>
  <p:sldIdLst>
    <p:sldId id="256" r:id="rId2"/>
    <p:sldId id="285" r:id="rId3"/>
    <p:sldId id="310" r:id="rId4"/>
    <p:sldId id="309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9" r:id="rId17"/>
    <p:sldId id="300" r:id="rId18"/>
    <p:sldId id="301" r:id="rId19"/>
    <p:sldId id="298" r:id="rId20"/>
    <p:sldId id="302" r:id="rId21"/>
    <p:sldId id="304" r:id="rId22"/>
    <p:sldId id="305" r:id="rId23"/>
    <p:sldId id="306" r:id="rId24"/>
    <p:sldId id="308" r:id="rId25"/>
    <p:sldId id="307" r:id="rId26"/>
    <p:sldId id="303" r:id="rId27"/>
    <p:sldId id="284" r:id="rId28"/>
    <p:sldId id="257" r:id="rId29"/>
    <p:sldId id="258" r:id="rId30"/>
    <p:sldId id="297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</p:sldIdLst>
  <p:sldSz cx="9144000" cy="5143500" type="screen16x9"/>
  <p:notesSz cx="6858000" cy="9144000"/>
  <p:embeddedFontLst>
    <p:embeddedFont>
      <p:font typeface="Arvo" panose="02000000000000000000" pitchFamily="2" charset="77"/>
      <p:regular r:id="rId57"/>
      <p:bold r:id="rId58"/>
      <p:italic r:id="rId59"/>
      <p:boldItalic r:id="rId60"/>
    </p:embeddedFont>
    <p:embeddedFont>
      <p:font typeface="Roboto Condensed" panose="02000000000000000000" pitchFamily="2" charset="0"/>
      <p:regular r:id="rId61"/>
      <p:bold r:id="rId62"/>
      <p:italic r:id="rId63"/>
      <p:boldItalic r:id="rId64"/>
    </p:embeddedFont>
    <p:embeddedFont>
      <p:font typeface="Roboto Condensed Light" panose="02000000000000000000" pitchFamily="2" charset="0"/>
      <p:regular r:id="rId65"/>
      <p:bold r:id="rId66"/>
      <p:italic r:id="rId67"/>
      <p:boldItalic r:id="rId68"/>
    </p:embeddedFont>
    <p:embeddedFont>
      <p:font typeface="Verdana" panose="020B060403050404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4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-sharp-tutorial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cpp-tutorial" TargetMode="External"/><Relationship Id="rId5" Type="http://schemas.openxmlformats.org/officeDocument/2006/relationships/hyperlink" Target="https://www.javatpoint.com/python-tutorial" TargetMode="External"/><Relationship Id="rId4" Type="http://schemas.openxmlformats.org/officeDocument/2006/relationships/hyperlink" Target="https://www.javatpoint.com/php-tutoria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05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FFBB-3609-4C73-9567-0A724760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Variable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FAC9-FA95-4110-84B2-14D9118E3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Local Variables</a:t>
            </a:r>
          </a:p>
          <a:p>
            <a:r>
              <a:rPr lang="en-ID" dirty="0"/>
              <a:t>Class Variables (Static Variables)</a:t>
            </a:r>
          </a:p>
          <a:p>
            <a:r>
              <a:rPr lang="en-ID" dirty="0"/>
              <a:t>Instance Variables (Non-static Variables)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2676-7939-4391-928E-AE459FAFD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CB0C-B069-4EA2-9E49-B37BE2AF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Keyword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5ED3-8A34-4584-9E22-8EE8B3F01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DFDEC-2A90-4C39-9BC2-C975D5B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96381"/>
            <a:ext cx="4038600" cy="32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AF04-179F-43FA-9B58-0202239A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Comment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04EB-1115-4845-A24F-D3FE2BD5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0800"/>
            <a:ext cx="6577125" cy="1250950"/>
          </a:xfrm>
        </p:spPr>
        <p:txBody>
          <a:bodyPr/>
          <a:lstStyle/>
          <a:p>
            <a:r>
              <a:rPr lang="en-US" dirty="0"/>
              <a:t>Java supports single-line and multi-line comments very similar to C and C++. All characters available inside any comment are ignored by Java compiler.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EED1-9C03-4B23-81E0-1D99176AB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ECED3-7A13-4D85-A5BD-8D5974D4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1750"/>
            <a:ext cx="4067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702-03EA-45B1-A4C2-0C09EAB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2F6A-631E-4159-8095-86868967C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There are two data types available in Java −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Reference/Object Data Types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EA1D-FD83-4B7B-97E3-532BD13CF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020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5CA2-6D32-49D9-A1DD-EBCD121B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9480E-48CF-42CD-AB28-182AE2D90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Primitive datatypes are predefined by the language and named by a keyword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84F87-B2E1-4AF4-8C72-0A11D940CE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43400" y="1537988"/>
            <a:ext cx="1471277" cy="2724300"/>
          </a:xfrm>
        </p:spPr>
        <p:txBody>
          <a:bodyPr/>
          <a:lstStyle/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D02A-4DCA-4FF8-8963-C407D9C94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39B48DB-4AAC-45E0-9C9C-532314A03B83}"/>
              </a:ext>
            </a:extLst>
          </p:cNvPr>
          <p:cNvSpPr txBox="1">
            <a:spLocks/>
          </p:cNvSpPr>
          <p:nvPr/>
        </p:nvSpPr>
        <p:spPr>
          <a:xfrm>
            <a:off x="5715000" y="1537988"/>
            <a:ext cx="16241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ID" dirty="0"/>
              <a:t>Float</a:t>
            </a:r>
          </a:p>
          <a:p>
            <a:r>
              <a:rPr lang="en-ID" dirty="0"/>
              <a:t>Double</a:t>
            </a:r>
          </a:p>
          <a:p>
            <a:r>
              <a:rPr lang="en-ID" dirty="0" err="1"/>
              <a:t>Bollean</a:t>
            </a:r>
            <a:r>
              <a:rPr lang="en-ID" dirty="0"/>
              <a:t> </a:t>
            </a:r>
          </a:p>
          <a:p>
            <a:r>
              <a:rPr lang="en-ID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11553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E8486A-BA58-4FDE-9939-66546962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50920E-F6C4-4508-96CC-2CE207C3E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variables are created using defined constructors of the classes.</a:t>
            </a:r>
          </a:p>
          <a:p>
            <a:r>
              <a:rPr lang="en-US" dirty="0"/>
              <a:t>Class objects and various type of array variables come under reference datatype.</a:t>
            </a:r>
          </a:p>
          <a:p>
            <a:r>
              <a:rPr lang="en-US" dirty="0"/>
              <a:t>Default value of any reference variable is null.</a:t>
            </a:r>
          </a:p>
          <a:p>
            <a:r>
              <a:rPr lang="en-US" dirty="0"/>
              <a:t>A reference variable can be used to refer any object of the declared type or any compatible type.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93562-4104-420B-AAB4-9C139459D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88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46B-EBAF-4678-BE96-12DE653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FF43-6168-4572-BA0E-6A800317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64DD7-8A07-4CF7-8E63-92ABC5A61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76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9E45EE-EFEC-42CC-8189-69E6197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Loop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8794CE-25AB-436E-80CD-29435C68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2995725" cy="3145500"/>
          </a:xfrm>
        </p:spPr>
        <p:txBody>
          <a:bodyPr/>
          <a:lstStyle/>
          <a:p>
            <a:r>
              <a:rPr lang="en-US" dirty="0"/>
              <a:t>A loop statement allows us to execute a statement or group of statements multiple times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3B4E-F048-4561-ADE7-FB0F5D3EB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26" name="Picture 2" descr="Loop Architecture">
            <a:extLst>
              <a:ext uri="{FF2B5EF4-FFF2-40B4-BE49-F238E27FC236}">
                <a16:creationId xmlns:a16="http://schemas.microsoft.com/office/drawing/2014/main" id="{C1BA5A1E-4AD5-4B02-A2F0-F7EAA858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2" y="1327350"/>
            <a:ext cx="2895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3CB0-DC73-4F48-8779-2C840C21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- While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2EB0-78BC-4627-B438-A806BB6F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492400" cy="3309150"/>
          </a:xfrm>
        </p:spPr>
        <p:txBody>
          <a:bodyPr/>
          <a:lstStyle/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Statements</a:t>
            </a:r>
          </a:p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US" sz="1600" dirty="0"/>
              <a:t>statement(s) may be a single statement or a block of statements. The condition may be any expression, and true is any non zero value.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When executing, if the </a:t>
            </a:r>
            <a:r>
              <a:rPr lang="en-US" sz="1600" dirty="0" err="1"/>
              <a:t>boolean_expression</a:t>
            </a:r>
            <a:r>
              <a:rPr lang="en-US" sz="1600" dirty="0"/>
              <a:t> result is true, then the actions inside the loop will be executed. This will continue as long as the expression result is true.</a:t>
            </a:r>
          </a:p>
          <a:p>
            <a:pPr marL="76200" indent="0">
              <a:buNone/>
            </a:pPr>
            <a:r>
              <a:rPr lang="en-US" sz="1600" dirty="0"/>
              <a:t>When the condition becomes false, program control passes to the line immediately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1781-F344-47C5-90A7-EF2AF2D1D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050" name="Picture 2" descr="Java While Loop">
            <a:extLst>
              <a:ext uri="{FF2B5EF4-FFF2-40B4-BE49-F238E27FC236}">
                <a16:creationId xmlns:a16="http://schemas.microsoft.com/office/drawing/2014/main" id="{A33DD131-C222-4321-9B9F-5810865D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97" y="1327350"/>
            <a:ext cx="2050228" cy="31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5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393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 Material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FA18B-8CEB-4244-ABAF-99F7970E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342DE-1BB5-4556-9938-E92250030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05172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Open STS or Eclipse, then create new project,</a:t>
            </a:r>
          </a:p>
          <a:p>
            <a:pPr marL="76200" indent="0">
              <a:buNone/>
            </a:pPr>
            <a:r>
              <a:rPr lang="en-US" dirty="0"/>
              <a:t>File -&gt; New -&gt; Java Project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F832-FEB4-4A9F-9657-FD4309D66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09837-60E6-4C91-9F11-580BE905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5" y="2379075"/>
            <a:ext cx="5943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6A2E-ABB2-483C-B098-2A11EA05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5059-F67E-4D17-AC2F-DBFB0F4E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327350"/>
            <a:ext cx="2920052" cy="30099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5D13-FCE4-4A1D-BB55-81AFC99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900725" cy="3145500"/>
          </a:xfrm>
        </p:spPr>
        <p:txBody>
          <a:bodyPr/>
          <a:lstStyle/>
          <a:p>
            <a:r>
              <a:rPr lang="en-US" dirty="0"/>
              <a:t>1. Fill then name project “Java Logic”</a:t>
            </a:r>
          </a:p>
          <a:p>
            <a:r>
              <a:rPr lang="en-US" dirty="0"/>
              <a:t>2. Find your location to put your java project</a:t>
            </a:r>
          </a:p>
          <a:p>
            <a:r>
              <a:rPr lang="en-US" dirty="0"/>
              <a:t>3. Create folder or directory </a:t>
            </a:r>
          </a:p>
          <a:p>
            <a:r>
              <a:rPr lang="en-US" dirty="0"/>
              <a:t>4. </a:t>
            </a:r>
            <a:r>
              <a:rPr lang="en-US" dirty="0" err="1"/>
              <a:t>Clik</a:t>
            </a:r>
            <a:r>
              <a:rPr lang="en-US" dirty="0"/>
              <a:t> OK.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475E1-86D3-46BD-9D96-5E7F29A52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72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A166-219A-4422-9680-8C0F497A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5DC1-28B8-47A5-8BE6-B8E170347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220E1-AC74-4587-B961-C141C86F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18849"/>
            <a:ext cx="2614725" cy="3633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99BEE-086A-414C-B325-4B91DD47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50599"/>
            <a:ext cx="2614725" cy="12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5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96DE-0BF1-4097-80D7-C3EE0898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Package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3D6D-9F0F-434B-8DB0-0E6B285A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301685" cy="711000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 err="1"/>
              <a:t>Righ</a:t>
            </a:r>
            <a:r>
              <a:rPr lang="en-US" i="1" dirty="0"/>
              <a:t> Click on </a:t>
            </a:r>
            <a:r>
              <a:rPr lang="en-US" i="1" dirty="0" err="1"/>
              <a:t>src</a:t>
            </a:r>
            <a:r>
              <a:rPr lang="en-US" i="1" dirty="0"/>
              <a:t> -&gt; New -&gt; Package</a:t>
            </a:r>
            <a:endParaRPr lang="en-ID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C2D1-82D6-4F47-9792-0A234E347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6461D-D405-434C-ACBA-734F5B17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2038350"/>
            <a:ext cx="5301685" cy="188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188A8-DE79-4BAB-9F8B-4034A481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2150"/>
            <a:ext cx="2496044" cy="24077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76BC60-F005-4622-A355-117368698762}"/>
              </a:ext>
            </a:extLst>
          </p:cNvPr>
          <p:cNvSpPr txBox="1">
            <a:spLocks/>
          </p:cNvSpPr>
          <p:nvPr/>
        </p:nvSpPr>
        <p:spPr>
          <a:xfrm>
            <a:off x="814274" y="4037808"/>
            <a:ext cx="5301685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dirty="0"/>
              <a:t>Every Day, you must create new package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723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43F1-BF2D-406A-AD83-63AAFF66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BEB1-5CA2-4926-A4A0-F9AB4BEE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34800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/>
              <a:t>Right Click on package day01 -&gt; new -&gt; class</a:t>
            </a:r>
            <a:endParaRPr lang="en-ID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BBEA-7C6C-4529-AE87-58ACD8CDA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0B2BC-646B-4457-BC29-7F43932B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934633"/>
            <a:ext cx="5181600" cy="22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24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20F5-E905-43D9-A98B-389EBB4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391-10F7-4A16-88F6-A59B3BB9F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0A9B3-0D0C-4AF2-A025-CC6BACEE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4" y="1364270"/>
            <a:ext cx="5495643" cy="3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6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- 01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55502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36F1A-6D8A-414A-920E-D9800A79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Material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7DD4A-71B7-4947-9FAB-DFD41C777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Class</a:t>
            </a:r>
          </a:p>
          <a:p>
            <a:r>
              <a:rPr lang="en-US" sz="1600" dirty="0"/>
              <a:t>Property</a:t>
            </a:r>
          </a:p>
          <a:p>
            <a:r>
              <a:rPr lang="en-US" sz="1600" dirty="0"/>
              <a:t>Method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1B7E9-0045-9B42-82D2-07753AEB1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13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53386219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130690" y="378837"/>
            <a:ext cx="2257574" cy="2448794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{380AA214-FA48-4AD7-9DFC-DEE107CAFA56}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37300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Object Oriented Concept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803726" cy="3309150"/>
          </a:xfrm>
        </p:spPr>
        <p:txBody>
          <a:bodyPr anchor="t"/>
          <a:lstStyle/>
          <a:p>
            <a:r>
              <a:rPr lang="en-ID" sz="1400" dirty="0">
                <a:latin typeface="Verdana" panose="020B0604030504040204" pitchFamily="34" charset="0"/>
              </a:rPr>
              <a:t>Object-Oriented Programming is a paradigm that provides many concepts such as </a:t>
            </a:r>
            <a:r>
              <a:rPr lang="en-ID" sz="1400" b="1" dirty="0">
                <a:solidFill>
                  <a:srgbClr val="243E3E"/>
                </a:solidFill>
                <a:latin typeface="Verdana" panose="020B0604030504040204" pitchFamily="34" charset="0"/>
              </a:rPr>
              <a:t>inheritance</a:t>
            </a:r>
            <a:r>
              <a:rPr lang="en-ID" sz="1400" dirty="0">
                <a:latin typeface="Verdana" panose="020B0604030504040204" pitchFamily="34" charset="0"/>
              </a:rPr>
              <a:t>, </a:t>
            </a:r>
            <a:r>
              <a:rPr lang="en-ID" sz="1400" b="1" dirty="0">
                <a:solidFill>
                  <a:srgbClr val="243E3E"/>
                </a:solidFill>
                <a:latin typeface="Verdana" panose="020B0604030504040204" pitchFamily="34" charset="0"/>
              </a:rPr>
              <a:t>data binding</a:t>
            </a:r>
            <a:r>
              <a:rPr lang="en-ID" sz="1400" dirty="0">
                <a:latin typeface="Verdana" panose="020B0604030504040204" pitchFamily="34" charset="0"/>
              </a:rPr>
              <a:t>, </a:t>
            </a:r>
            <a:r>
              <a:rPr lang="en-ID" sz="1400" b="1" dirty="0">
                <a:solidFill>
                  <a:srgbClr val="243E3E"/>
                </a:solidFill>
                <a:latin typeface="Verdana" panose="020B0604030504040204" pitchFamily="34" charset="0"/>
              </a:rPr>
              <a:t>polymorphism</a:t>
            </a:r>
            <a:r>
              <a:rPr lang="en-ID" sz="1400" dirty="0">
                <a:latin typeface="Verdana" panose="020B0604030504040204" pitchFamily="34" charset="0"/>
              </a:rPr>
              <a:t>, etc.</a:t>
            </a:r>
          </a:p>
          <a:p>
            <a:r>
              <a:rPr lang="en-ID" sz="1400" b="1" dirty="0" err="1">
                <a:solidFill>
                  <a:srgbClr val="243E3E"/>
                </a:solidFill>
                <a:latin typeface="Verdana" panose="020B0604030504040204" pitchFamily="34" charset="0"/>
              </a:rPr>
              <a:t>Simula</a:t>
            </a:r>
            <a:r>
              <a:rPr lang="en-ID" sz="1400" dirty="0">
                <a:latin typeface="Verdana" panose="020B0604030504040204" pitchFamily="34" charset="0"/>
              </a:rPr>
              <a:t> is considered the first object-oriented programming language. The programming paradigm where everything is represented as an object is known as a truly object-oriented programming language.</a:t>
            </a:r>
          </a:p>
          <a:p>
            <a:r>
              <a:rPr lang="en-ID" sz="1400" b="1" dirty="0">
                <a:solidFill>
                  <a:srgbClr val="243E3E"/>
                </a:solidFill>
                <a:latin typeface="Verdana" panose="020B0604030504040204" pitchFamily="34" charset="0"/>
              </a:rPr>
              <a:t>Smalltalk</a:t>
            </a:r>
            <a:r>
              <a:rPr lang="en-ID" sz="1400" dirty="0">
                <a:latin typeface="Verdana" panose="020B0604030504040204" pitchFamily="34" charset="0"/>
              </a:rPr>
              <a:t> is considered the first truly object-oriented programming language.</a:t>
            </a:r>
          </a:p>
          <a:p>
            <a:r>
              <a:rPr lang="en-ID" sz="1400" dirty="0">
                <a:latin typeface="Verdana" panose="020B0604030504040204" pitchFamily="34" charset="0"/>
              </a:rPr>
              <a:t>The popular object-oriented languages are </a:t>
            </a:r>
            <a:r>
              <a:rPr lang="en-ID" sz="1400" dirty="0">
                <a:solidFill>
                  <a:srgbClr val="0F7001"/>
                </a:solidFill>
                <a:latin typeface="Verdana" panose="020B0604030504040204" pitchFamily="34" charset="0"/>
                <a:hlinkClick r:id="rId2"/>
              </a:rPr>
              <a:t>Java</a:t>
            </a:r>
            <a:r>
              <a:rPr lang="en-ID" sz="1400" dirty="0">
                <a:latin typeface="Verdana" panose="020B0604030504040204" pitchFamily="34" charset="0"/>
              </a:rPr>
              <a:t>, </a:t>
            </a:r>
            <a:r>
              <a:rPr lang="en-ID" sz="1400" dirty="0">
                <a:solidFill>
                  <a:srgbClr val="0F7001"/>
                </a:solidFill>
                <a:latin typeface="Verdana" panose="020B0604030504040204" pitchFamily="34" charset="0"/>
                <a:hlinkClick r:id="rId3"/>
              </a:rPr>
              <a:t>C#</a:t>
            </a:r>
            <a:r>
              <a:rPr lang="en-ID" sz="1400" dirty="0">
                <a:latin typeface="Verdana" panose="020B0604030504040204" pitchFamily="34" charset="0"/>
              </a:rPr>
              <a:t>, </a:t>
            </a:r>
            <a:r>
              <a:rPr lang="en-ID" sz="1400" dirty="0">
                <a:solidFill>
                  <a:srgbClr val="0F7001"/>
                </a:solidFill>
                <a:latin typeface="Verdana" panose="020B0604030504040204" pitchFamily="34" charset="0"/>
                <a:hlinkClick r:id="rId4"/>
              </a:rPr>
              <a:t>PHP</a:t>
            </a:r>
            <a:r>
              <a:rPr lang="en-ID" sz="1400" dirty="0">
                <a:latin typeface="Verdana" panose="020B0604030504040204" pitchFamily="34" charset="0"/>
              </a:rPr>
              <a:t>, </a:t>
            </a:r>
            <a:r>
              <a:rPr lang="en-ID" sz="1400" dirty="0">
                <a:solidFill>
                  <a:srgbClr val="0F7001"/>
                </a:solidFill>
                <a:latin typeface="Verdana" panose="020B0604030504040204" pitchFamily="34" charset="0"/>
                <a:hlinkClick r:id="rId5"/>
              </a:rPr>
              <a:t>Python</a:t>
            </a:r>
            <a:r>
              <a:rPr lang="en-ID" sz="1400" dirty="0">
                <a:latin typeface="Verdana" panose="020B0604030504040204" pitchFamily="34" charset="0"/>
              </a:rPr>
              <a:t>, </a:t>
            </a:r>
            <a:r>
              <a:rPr lang="en-ID" sz="1400" dirty="0">
                <a:solidFill>
                  <a:srgbClr val="0F7001"/>
                </a:solidFill>
                <a:latin typeface="Verdana" panose="020B0604030504040204" pitchFamily="34" charset="0"/>
                <a:hlinkClick r:id="rId6"/>
              </a:rPr>
              <a:t>C++</a:t>
            </a:r>
            <a:r>
              <a:rPr lang="en-ID" sz="1400" dirty="0">
                <a:latin typeface="Verdana" panose="020B0604030504040204" pitchFamily="34" charset="0"/>
              </a:rPr>
              <a:t>, etc.</a:t>
            </a:r>
          </a:p>
          <a:p>
            <a:r>
              <a:rPr lang="en-ID" sz="1400" dirty="0">
                <a:latin typeface="Verdana" panose="020B0604030504040204" pitchFamily="34" charset="0"/>
              </a:rPr>
              <a:t>The main aim of object-oriented programming is to implement real-world entities for example object, classes, abstraction, inheritance, polymorphism,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64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dirty="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991E-E8C6-47E2-8E8D-4AF82B24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Basic Syntax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4D-F7B6-48C9-B6D5-52692387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</p:spPr>
        <p:txBody>
          <a:bodyPr/>
          <a:lstStyle/>
          <a:p>
            <a:r>
              <a:rPr lang="en-US" sz="1600" b="1" dirty="0"/>
              <a:t>Case Sensitivity </a:t>
            </a:r>
            <a:r>
              <a:rPr lang="en-US" sz="1600" dirty="0"/>
              <a:t>− Java is case sensitive.</a:t>
            </a:r>
          </a:p>
          <a:p>
            <a:r>
              <a:rPr lang="en-US" sz="1600" b="1" dirty="0"/>
              <a:t>Class Names </a:t>
            </a:r>
            <a:r>
              <a:rPr lang="en-US" sz="1600" dirty="0"/>
              <a:t>− For all class names the first letter should be in Upper Case. If several words are used to form a name of the class, each inner word's first letter should be in Upper Case.</a:t>
            </a:r>
          </a:p>
          <a:p>
            <a:r>
              <a:rPr lang="en-US" sz="1600" b="1" dirty="0"/>
              <a:t>Method Names </a:t>
            </a:r>
            <a:r>
              <a:rPr lang="en-US" sz="1600" dirty="0"/>
              <a:t>− All method names should start with a Lower Case letter. If several words are used to form the name of the method, then each inner word's first letter should be in Upper Case.</a:t>
            </a:r>
          </a:p>
          <a:p>
            <a:r>
              <a:rPr lang="en-US" sz="1600" b="1" dirty="0"/>
              <a:t>Program File Name </a:t>
            </a:r>
            <a:r>
              <a:rPr lang="en-US" sz="1600" dirty="0"/>
              <a:t>− Name of the program file should exactly match the class name.</a:t>
            </a:r>
          </a:p>
          <a:p>
            <a:r>
              <a:rPr lang="en-US" sz="1600" b="1" dirty="0"/>
              <a:t>public static void main(String </a:t>
            </a:r>
            <a:r>
              <a:rPr lang="en-US" sz="1600" b="1" dirty="0" err="1"/>
              <a:t>args</a:t>
            </a:r>
            <a:r>
              <a:rPr lang="en-US" sz="1600" b="1" dirty="0"/>
              <a:t>[]) </a:t>
            </a:r>
            <a:r>
              <a:rPr lang="en-US" sz="1600" dirty="0"/>
              <a:t>− Java program processing starts from the main() method which is a mandatory part of every Java program.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4451-6722-41EF-BF4C-E3A5A498A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977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3AF15-93AA-405E-8D8A-90F9A13F4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Names used for classes, variables, and methods are called </a:t>
            </a:r>
            <a:r>
              <a:rPr lang="en-US" b="1" dirty="0"/>
              <a:t>identifiers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1CCD9-901E-4C1B-B7D5-89992F6FA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39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CD085-10BD-4DC5-85E7-BFFC272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Identifier Rule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37C06-4287-43A4-9D77-88315664E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All identifiers should begin with a letter (A to Z or a to z), currency character ($) or an underscore (_).</a:t>
            </a:r>
          </a:p>
          <a:p>
            <a:r>
              <a:rPr lang="en-US" sz="1800" dirty="0"/>
              <a:t>After the first character, identifiers can have any combination of characters.</a:t>
            </a:r>
          </a:p>
          <a:p>
            <a:r>
              <a:rPr lang="en-US" sz="1800" dirty="0"/>
              <a:t>A key word cannot be used as an identifier.</a:t>
            </a:r>
          </a:p>
          <a:p>
            <a:r>
              <a:rPr lang="en-US" sz="1800" dirty="0"/>
              <a:t>Most importantly, identifiers are case sensitive.</a:t>
            </a:r>
          </a:p>
          <a:p>
            <a:r>
              <a:rPr lang="en-US" sz="1800" dirty="0"/>
              <a:t>Examples of legal identifiers: age, $salary, _value, __1_value.</a:t>
            </a:r>
          </a:p>
          <a:p>
            <a:r>
              <a:rPr lang="en-US" sz="1800" dirty="0"/>
              <a:t>Examples of illegal identifiers: 123abc, -salary.</a:t>
            </a:r>
            <a:endParaRPr lang="en-ID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F0322-63A6-4C0A-B9B4-534F331691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81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E40-7A2E-497C-A5FF-6F5E25C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Modifier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34E0-53DC-4D99-A085-355FDAD6E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/>
              <a:t>Access Modifiers</a:t>
            </a:r>
            <a:r>
              <a:rPr lang="en-ID" dirty="0"/>
              <a:t> − default, public , protected, private</a:t>
            </a:r>
          </a:p>
          <a:p>
            <a:r>
              <a:rPr lang="en-ID" b="1" dirty="0"/>
              <a:t>Non-access Modifiers</a:t>
            </a:r>
            <a:r>
              <a:rPr lang="en-ID" dirty="0"/>
              <a:t> − final, abstract, </a:t>
            </a:r>
            <a:r>
              <a:rPr lang="en-ID" dirty="0" err="1"/>
              <a:t>strictfp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12AF-809B-499C-B7C3-30DEA87D37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521336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1826</Words>
  <Application>Microsoft Macintosh PowerPoint</Application>
  <PresentationFormat>On-screen Show (16:9)</PresentationFormat>
  <Paragraphs>291</Paragraphs>
  <Slides>54</Slides>
  <Notes>29</Notes>
  <HiddenSlides>28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Roboto Condensed</vt:lpstr>
      <vt:lpstr>Arvo</vt:lpstr>
      <vt:lpstr>Courier New</vt:lpstr>
      <vt:lpstr>Verdana</vt:lpstr>
      <vt:lpstr>Roboto Condensed Light</vt:lpstr>
      <vt:lpstr>Salerio template</vt:lpstr>
      <vt:lpstr>Java – Logic Day 05</vt:lpstr>
      <vt:lpstr>Day 05</vt:lpstr>
      <vt:lpstr>Goal Material</vt:lpstr>
      <vt:lpstr>Day 05</vt:lpstr>
      <vt:lpstr>Object Oriented Concept</vt:lpstr>
      <vt:lpstr>Java – Basic Syntax</vt:lpstr>
      <vt:lpstr>PowerPoint Presentation</vt:lpstr>
      <vt:lpstr>Java – Identifier Rule</vt:lpstr>
      <vt:lpstr>Java – Modifier</vt:lpstr>
      <vt:lpstr>Java - Variable</vt:lpstr>
      <vt:lpstr>Java - Keyword</vt:lpstr>
      <vt:lpstr>Java - Comment</vt:lpstr>
      <vt:lpstr>Basic Data Type</vt:lpstr>
      <vt:lpstr>Primitive Data Types</vt:lpstr>
      <vt:lpstr>Reference Data Type</vt:lpstr>
      <vt:lpstr>Java Operator</vt:lpstr>
      <vt:lpstr>Java - Loop</vt:lpstr>
      <vt:lpstr>Loop - While</vt:lpstr>
      <vt:lpstr>Day 01</vt:lpstr>
      <vt:lpstr>Create New Project</vt:lpstr>
      <vt:lpstr>Create New Project</vt:lpstr>
      <vt:lpstr>PowerPoint Presentation</vt:lpstr>
      <vt:lpstr>New Package</vt:lpstr>
      <vt:lpstr>Create New Class</vt:lpstr>
      <vt:lpstr>Create New Class</vt:lpstr>
      <vt:lpstr>Day 01</vt:lpstr>
      <vt:lpstr>THIS IS A SLIDE TITLE</vt:lpstr>
      <vt:lpstr>Environment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364</cp:revision>
  <dcterms:modified xsi:type="dcterms:W3CDTF">2019-03-12T03:57:27Z</dcterms:modified>
</cp:coreProperties>
</file>