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83"/>
  </p:notesMasterIdLst>
  <p:sldIdLst>
    <p:sldId id="256" r:id="rId2"/>
    <p:sldId id="319" r:id="rId3"/>
    <p:sldId id="338" r:id="rId4"/>
    <p:sldId id="340" r:id="rId5"/>
    <p:sldId id="341" r:id="rId6"/>
    <p:sldId id="342" r:id="rId7"/>
    <p:sldId id="339" r:id="rId8"/>
    <p:sldId id="343" r:id="rId9"/>
    <p:sldId id="345" r:id="rId10"/>
    <p:sldId id="346" r:id="rId11"/>
    <p:sldId id="347" r:id="rId12"/>
    <p:sldId id="349" r:id="rId13"/>
    <p:sldId id="348" r:id="rId14"/>
    <p:sldId id="350" r:id="rId15"/>
    <p:sldId id="351" r:id="rId16"/>
    <p:sldId id="352" r:id="rId17"/>
    <p:sldId id="353" r:id="rId18"/>
    <p:sldId id="344" r:id="rId19"/>
    <p:sldId id="355" r:id="rId20"/>
    <p:sldId id="356" r:id="rId21"/>
    <p:sldId id="357" r:id="rId22"/>
    <p:sldId id="298" r:id="rId23"/>
    <p:sldId id="302" r:id="rId24"/>
    <p:sldId id="304" r:id="rId25"/>
    <p:sldId id="305" r:id="rId26"/>
    <p:sldId id="306" r:id="rId27"/>
    <p:sldId id="308" r:id="rId28"/>
    <p:sldId id="307" r:id="rId29"/>
    <p:sldId id="310" r:id="rId30"/>
    <p:sldId id="325" r:id="rId31"/>
    <p:sldId id="287" r:id="rId32"/>
    <p:sldId id="326" r:id="rId33"/>
    <p:sldId id="292" r:id="rId34"/>
    <p:sldId id="384" r:id="rId35"/>
    <p:sldId id="385" r:id="rId36"/>
    <p:sldId id="386" r:id="rId37"/>
    <p:sldId id="387" r:id="rId38"/>
    <p:sldId id="388" r:id="rId39"/>
    <p:sldId id="293" r:id="rId40"/>
    <p:sldId id="354" r:id="rId41"/>
    <p:sldId id="359" r:id="rId42"/>
    <p:sldId id="360" r:id="rId43"/>
    <p:sldId id="361" r:id="rId44"/>
    <p:sldId id="362" r:id="rId45"/>
    <p:sldId id="358" r:id="rId46"/>
    <p:sldId id="363" r:id="rId47"/>
    <p:sldId id="364" r:id="rId48"/>
    <p:sldId id="365" r:id="rId49"/>
    <p:sldId id="366" r:id="rId50"/>
    <p:sldId id="367" r:id="rId51"/>
    <p:sldId id="368" r:id="rId52"/>
    <p:sldId id="296" r:id="rId53"/>
    <p:sldId id="323" r:id="rId54"/>
    <p:sldId id="370" r:id="rId55"/>
    <p:sldId id="371" r:id="rId56"/>
    <p:sldId id="372" r:id="rId57"/>
    <p:sldId id="373" r:id="rId58"/>
    <p:sldId id="374" r:id="rId59"/>
    <p:sldId id="375" r:id="rId60"/>
    <p:sldId id="376" r:id="rId61"/>
    <p:sldId id="377" r:id="rId62"/>
    <p:sldId id="378" r:id="rId63"/>
    <p:sldId id="379" r:id="rId64"/>
    <p:sldId id="380" r:id="rId65"/>
    <p:sldId id="381" r:id="rId66"/>
    <p:sldId id="382" r:id="rId67"/>
    <p:sldId id="383" r:id="rId68"/>
    <p:sldId id="369" r:id="rId69"/>
    <p:sldId id="300" r:id="rId70"/>
    <p:sldId id="301" r:id="rId71"/>
    <p:sldId id="312" r:id="rId72"/>
    <p:sldId id="311" r:id="rId73"/>
    <p:sldId id="313" r:id="rId74"/>
    <p:sldId id="314" r:id="rId75"/>
    <p:sldId id="309" r:id="rId76"/>
    <p:sldId id="315" r:id="rId77"/>
    <p:sldId id="303" r:id="rId78"/>
    <p:sldId id="316" r:id="rId79"/>
    <p:sldId id="317" r:id="rId80"/>
    <p:sldId id="337" r:id="rId81"/>
    <p:sldId id="336" r:id="rId82"/>
  </p:sldIdLst>
  <p:sldSz cx="9144000" cy="5143500" type="screen16x9"/>
  <p:notesSz cx="6858000" cy="9144000"/>
  <p:embeddedFontLst>
    <p:embeddedFont>
      <p:font typeface="Arvo" panose="020B0604020202020204" charset="0"/>
      <p:regular r:id="rId84"/>
      <p:bold r:id="rId85"/>
      <p:italic r:id="rId86"/>
      <p:boldItalic r:id="rId87"/>
    </p:embeddedFont>
    <p:embeddedFont>
      <p:font typeface="Roboto Condensed" panose="020B0604020202020204" charset="0"/>
      <p:regular r:id="rId88"/>
      <p:bold r:id="rId89"/>
      <p:italic r:id="rId90"/>
      <p:boldItalic r:id="rId91"/>
    </p:embeddedFont>
    <p:embeddedFont>
      <p:font typeface="Roboto Condensed Light" panose="020B0604020202020204" charset="0"/>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81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1.fntdata"/><Relationship Id="rId89" Type="http://schemas.openxmlformats.org/officeDocument/2006/relationships/font" Target="fonts/font6.fntdata"/><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7.fntdata"/><Relationship Id="rId95"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2.fntdata"/><Relationship Id="rId93" Type="http://schemas.openxmlformats.org/officeDocument/2006/relationships/font" Target="fonts/font10.fntdata"/><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font" Target="fonts/font5.fntdata"/><Relationship Id="rId91" Type="http://schemas.openxmlformats.org/officeDocument/2006/relationships/font" Target="fonts/font8.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3.fntdata"/><Relationship Id="rId94" Type="http://schemas.openxmlformats.org/officeDocument/2006/relationships/font" Target="fonts/font11.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401186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4" y="1327349"/>
            <a:ext cx="6803725" cy="3318589"/>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6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814538"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386"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053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1_Title + 2 columns">
    <p:spTree>
      <p:nvGrpSpPr>
        <p:cNvPr id="1" name="Shape 81"/>
        <p:cNvGrpSpPr/>
        <p:nvPr/>
      </p:nvGrpSpPr>
      <p:grpSpPr>
        <a:xfrm>
          <a:off x="0" y="0"/>
          <a:ext cx="0" cy="0"/>
          <a:chOff x="0" y="0"/>
          <a:chExt cx="0" cy="0"/>
        </a:xfrm>
      </p:grpSpPr>
      <p:grpSp>
        <p:nvGrpSpPr>
          <p:cNvPr id="82" name="Google Shape;82;p6"/>
          <p:cNvGrpSpPr/>
          <p:nvPr/>
        </p:nvGrpSpPr>
        <p:grpSpPr>
          <a:xfrm>
            <a:off x="-5" y="41"/>
            <a:ext cx="6019805" cy="971509"/>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7" cy="1327315"/>
              <a:chOff x="-2168138" y="330075"/>
              <a:chExt cx="8650662" cy="1699506"/>
            </a:xfrm>
          </p:grpSpPr>
          <p:sp>
            <p:nvSpPr>
              <p:cNvPr id="85" name="Google Shape;85;p6"/>
              <p:cNvSpPr/>
              <p:nvPr/>
            </p:nvSpPr>
            <p:spPr>
              <a:xfrm>
                <a:off x="-2168138" y="330080"/>
                <a:ext cx="7680065" cy="1699501"/>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5511927" y="330075"/>
                <a:ext cx="970597" cy="1699501"/>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4"/>
              <a:ext cx="7072430" cy="771745"/>
              <a:chOff x="-9092084" y="330081"/>
              <a:chExt cx="15574609" cy="1699504"/>
            </a:xfrm>
          </p:grpSpPr>
          <p:sp>
            <p:nvSpPr>
              <p:cNvPr id="88" name="Google Shape;88;p6"/>
              <p:cNvSpPr/>
              <p:nvPr/>
            </p:nvSpPr>
            <p:spPr>
              <a:xfrm>
                <a:off x="-9092084" y="330084"/>
                <a:ext cx="14391555" cy="1699501"/>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5299642" y="330081"/>
                <a:ext cx="1182883" cy="1699501"/>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457201" y="278883"/>
            <a:ext cx="4191000" cy="573059"/>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457200" y="1157884"/>
            <a:ext cx="3924799" cy="348885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0" name="Google Shape;100;p6"/>
          <p:cNvSpPr txBox="1">
            <a:spLocks noGrp="1"/>
          </p:cNvSpPr>
          <p:nvPr>
            <p:ph type="body" idx="2"/>
          </p:nvPr>
        </p:nvSpPr>
        <p:spPr>
          <a:xfrm>
            <a:off x="4800600" y="1153525"/>
            <a:ext cx="3886199" cy="3482175"/>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6105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8292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72;p10">
            <a:extLst>
              <a:ext uri="{FF2B5EF4-FFF2-40B4-BE49-F238E27FC236}">
                <a16:creationId xmlns:a16="http://schemas.microsoft.com/office/drawing/2014/main" id="{AC6125AB-A934-42A1-BDC1-7D4EA37D9524}"/>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792EA42A-C54E-46BA-99E5-E122A6DEBBB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A454AD3C-9A6C-4682-9F11-321E9334130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A166FCA5-8063-4C90-89BE-F2BD2E155E69}"/>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71402BCC-E531-4BB9-A37D-91C0AFE0B031}"/>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CF407E44-3651-4B43-9217-0EA2C24D5E9D}"/>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9640413D-CECB-4FE1-8D3F-A7B52DA280C3}"/>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5BA488C7-1BE9-4C2F-A270-74E45E6B1C86}"/>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9B541449-1E36-4A2F-91EC-A43C94942C75}"/>
              </a:ext>
            </a:extLst>
          </p:cNvPr>
          <p:cNvSpPr txBox="1">
            <a:spLocks noGrp="1"/>
          </p:cNvSpPr>
          <p:nvPr>
            <p:ph type="title"/>
          </p:nvPr>
        </p:nvSpPr>
        <p:spPr>
          <a:xfrm>
            <a:off x="457199" y="172029"/>
            <a:ext cx="3884989" cy="2599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415644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1374" y="600361"/>
            <a:ext cx="8235425"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51E9EB8F-6EA9-4F7C-8CCD-3E98264A22BC}"/>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10C29F4D-690D-4D00-B9BF-7F69F018A5C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6269E959-D8F6-4048-932D-B3F561E67E23}"/>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383FF32F-AA4C-4A7C-85E7-A389080B8F77}"/>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2168281E-8BCA-46C9-B53D-76DE58F668BD}"/>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50F50474-B3D9-49E2-8C41-FA97A5FEEC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F58B12BD-08BD-460E-800A-22D20CB522A1}"/>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5B4F7299-649F-4893-99D9-5C835573ADA0}"/>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5DEEFF67-A5BC-482B-BD8A-2304F16AEC80}"/>
              </a:ext>
            </a:extLst>
          </p:cNvPr>
          <p:cNvSpPr txBox="1">
            <a:spLocks noGrp="1"/>
          </p:cNvSpPr>
          <p:nvPr>
            <p:ph type="title"/>
          </p:nvPr>
        </p:nvSpPr>
        <p:spPr>
          <a:xfrm>
            <a:off x="451375" y="186451"/>
            <a:ext cx="3890813" cy="254889"/>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1861296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600361"/>
            <a:ext cx="3950162"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5" y="600361"/>
            <a:ext cx="3950161"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28554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64" r:id="rId5"/>
    <p:sldLayoutId id="2147483659" r:id="rId6"/>
    <p:sldLayoutId id="2147483662" r:id="rId7"/>
    <p:sldLayoutId id="2147483660" r:id="rId8"/>
    <p:sldLayoutId id="2147483661" r:id="rId9"/>
    <p:sldLayoutId id="2147483663"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01</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43E065-ACB1-4F79-9D3B-4DB96F39B2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811BCD2F-B643-4C94-ADF7-D54429B33BBE}"/>
              </a:ext>
            </a:extLst>
          </p:cNvPr>
          <p:cNvSpPr>
            <a:spLocks noGrp="1"/>
          </p:cNvSpPr>
          <p:nvPr>
            <p:ph type="body" idx="1"/>
          </p:nvPr>
        </p:nvSpPr>
        <p:spPr/>
        <p:txBody>
          <a:bodyPr/>
          <a:lstStyle/>
          <a:p>
            <a:pPr marL="76200" indent="0">
              <a:buNone/>
            </a:pPr>
            <a:r>
              <a:rPr lang="en-ID" sz="1800" b="1" dirty="0"/>
              <a:t>Object-oriented</a:t>
            </a:r>
            <a:endParaRPr lang="en-US" b="1" dirty="0"/>
          </a:p>
          <a:p>
            <a:r>
              <a:rPr lang="en-US" dirty="0"/>
              <a:t>Java is an object-oriented programming language. Everything in Java is an object. Object-oriented means we organize our software as a combination of different types of objects that incorporates both data and behavior.</a:t>
            </a:r>
          </a:p>
          <a:p>
            <a:r>
              <a:rPr lang="en-US" dirty="0"/>
              <a:t>Object-oriented programming (OOPs) is a methodology that simplifies software development and maintenance by providing some rules.</a:t>
            </a:r>
          </a:p>
          <a:p>
            <a:r>
              <a:rPr lang="en-US" dirty="0"/>
              <a:t>Basic concepts of OOPs are:</a:t>
            </a:r>
          </a:p>
          <a:p>
            <a:pPr lvl="1">
              <a:buFont typeface="Wingdings" panose="05000000000000000000" pitchFamily="2" charset="2"/>
              <a:buChar char="q"/>
            </a:pPr>
            <a:r>
              <a:rPr lang="en-US" sz="1400" dirty="0"/>
              <a:t>Object</a:t>
            </a:r>
          </a:p>
          <a:p>
            <a:pPr lvl="1">
              <a:buFont typeface="Wingdings" panose="05000000000000000000" pitchFamily="2" charset="2"/>
              <a:buChar char="q"/>
            </a:pPr>
            <a:r>
              <a:rPr lang="en-US" sz="1400" dirty="0"/>
              <a:t>Class</a:t>
            </a:r>
          </a:p>
          <a:p>
            <a:pPr lvl="1">
              <a:buFont typeface="Wingdings" panose="05000000000000000000" pitchFamily="2" charset="2"/>
              <a:buChar char="q"/>
            </a:pPr>
            <a:r>
              <a:rPr lang="en-US" sz="1400" dirty="0"/>
              <a:t>Inheritance</a:t>
            </a:r>
          </a:p>
          <a:p>
            <a:pPr lvl="1">
              <a:buFont typeface="Wingdings" panose="05000000000000000000" pitchFamily="2" charset="2"/>
              <a:buChar char="q"/>
            </a:pPr>
            <a:r>
              <a:rPr lang="en-US" sz="1400" dirty="0"/>
              <a:t>Polymorphism</a:t>
            </a:r>
          </a:p>
          <a:p>
            <a:pPr lvl="1">
              <a:buFont typeface="Wingdings" panose="05000000000000000000" pitchFamily="2" charset="2"/>
              <a:buChar char="q"/>
            </a:pPr>
            <a:r>
              <a:rPr lang="en-US" sz="1400" dirty="0"/>
              <a:t>Abstraction</a:t>
            </a:r>
          </a:p>
          <a:p>
            <a:pPr lvl="1">
              <a:buFont typeface="Wingdings" panose="05000000000000000000" pitchFamily="2" charset="2"/>
              <a:buChar char="q"/>
            </a:pPr>
            <a:r>
              <a:rPr lang="en-US" sz="1400" dirty="0"/>
              <a:t>Encapsulation</a:t>
            </a:r>
            <a:endParaRPr lang="en-ID" sz="1400" dirty="0"/>
          </a:p>
        </p:txBody>
      </p:sp>
      <p:sp>
        <p:nvSpPr>
          <p:cNvPr id="4" name="Title 3">
            <a:extLst>
              <a:ext uri="{FF2B5EF4-FFF2-40B4-BE49-F238E27FC236}">
                <a16:creationId xmlns:a16="http://schemas.microsoft.com/office/drawing/2014/main" id="{CF5A69E1-F002-41E3-93B3-10F9B1DBE495}"/>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986147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71B076-893D-4A03-AF85-73D7D6A79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 Placeholder 2">
            <a:extLst>
              <a:ext uri="{FF2B5EF4-FFF2-40B4-BE49-F238E27FC236}">
                <a16:creationId xmlns:a16="http://schemas.microsoft.com/office/drawing/2014/main" id="{F6AD2C34-2F33-435C-A26E-36B7BA42EB71}"/>
              </a:ext>
            </a:extLst>
          </p:cNvPr>
          <p:cNvSpPr>
            <a:spLocks noGrp="1"/>
          </p:cNvSpPr>
          <p:nvPr>
            <p:ph type="body" idx="1"/>
          </p:nvPr>
        </p:nvSpPr>
        <p:spPr/>
        <p:txBody>
          <a:bodyPr/>
          <a:lstStyle/>
          <a:p>
            <a:pPr marL="76200" indent="0">
              <a:buNone/>
            </a:pPr>
            <a:r>
              <a:rPr lang="en-US" sz="1800" b="1" dirty="0"/>
              <a:t>Platform Independent</a:t>
            </a:r>
            <a:endParaRPr lang="en-US" b="1" dirty="0"/>
          </a:p>
          <a:p>
            <a:r>
              <a:rPr lang="en-US" dirty="0"/>
              <a:t>Java is platform independent because it is different from other languages like C, C++, etc. which are compiled into platform specific machines while Java is a write once, run anywhere language. A platform is the hardware or software environment in which a program runs.</a:t>
            </a:r>
          </a:p>
          <a:p>
            <a:r>
              <a:rPr lang="en-US" dirty="0"/>
              <a:t>There are two types of platforms software-based and hardware-based. Java provides a software-based platform.</a:t>
            </a:r>
          </a:p>
          <a:p>
            <a:r>
              <a:rPr lang="en-US" dirty="0"/>
              <a:t>The Java platform differs from most other platforms in the sense that it is a software-based platform that runs on the top of other hardware-based platforms. It has two components:</a:t>
            </a:r>
          </a:p>
          <a:p>
            <a:pPr lvl="1">
              <a:buFont typeface="Wingdings" panose="05000000000000000000" pitchFamily="2" charset="2"/>
              <a:buChar char="q"/>
            </a:pPr>
            <a:r>
              <a:rPr lang="en-US" sz="1400" dirty="0"/>
              <a:t>Runtime Environment</a:t>
            </a:r>
          </a:p>
          <a:p>
            <a:pPr lvl="1">
              <a:buFont typeface="Wingdings" panose="05000000000000000000" pitchFamily="2" charset="2"/>
              <a:buChar char="q"/>
            </a:pPr>
            <a:r>
              <a:rPr lang="en-US" sz="1400" dirty="0"/>
              <a:t>API(Application Programming Interface)</a:t>
            </a:r>
          </a:p>
          <a:p>
            <a:r>
              <a:rPr lang="en-US" dirty="0"/>
              <a:t>Java code can be run on multiple platforms, for example, Windows, Linux, Sun Solaris, Mac/OS, etc. Java code is compiled by the compiler and converted into bytecode. This bytecode is a platform-independent code because it can be run on multiple platforms, i.e., Write Once and Run Anywhere(WORA).</a:t>
            </a:r>
            <a:endParaRPr lang="en-ID" dirty="0"/>
          </a:p>
        </p:txBody>
      </p:sp>
      <p:sp>
        <p:nvSpPr>
          <p:cNvPr id="4" name="Title 3">
            <a:extLst>
              <a:ext uri="{FF2B5EF4-FFF2-40B4-BE49-F238E27FC236}">
                <a16:creationId xmlns:a16="http://schemas.microsoft.com/office/drawing/2014/main" id="{371C6A05-8A7C-4BFD-80E2-9156F7670271}"/>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361834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77C5DA-328A-49F4-A5AD-0E580B0781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4" name="Title 3">
            <a:extLst>
              <a:ext uri="{FF2B5EF4-FFF2-40B4-BE49-F238E27FC236}">
                <a16:creationId xmlns:a16="http://schemas.microsoft.com/office/drawing/2014/main" id="{C5D35E68-EA0A-43A9-813C-913158EDAED0}"/>
              </a:ext>
            </a:extLst>
          </p:cNvPr>
          <p:cNvSpPr>
            <a:spLocks noGrp="1"/>
          </p:cNvSpPr>
          <p:nvPr>
            <p:ph type="title"/>
          </p:nvPr>
        </p:nvSpPr>
        <p:spPr>
          <a:xfrm>
            <a:off x="814275" y="212242"/>
            <a:ext cx="4118404" cy="337313"/>
          </a:xfrm>
        </p:spPr>
        <p:txBody>
          <a:bodyPr/>
          <a:lstStyle/>
          <a:p>
            <a:r>
              <a:rPr lang="en-US" dirty="0"/>
              <a:t>Feature Of Java</a:t>
            </a:r>
            <a:endParaRPr lang="en-ID" dirty="0"/>
          </a:p>
        </p:txBody>
      </p:sp>
      <p:pic>
        <p:nvPicPr>
          <p:cNvPr id="6" name="Picture 5">
            <a:extLst>
              <a:ext uri="{FF2B5EF4-FFF2-40B4-BE49-F238E27FC236}">
                <a16:creationId xmlns:a16="http://schemas.microsoft.com/office/drawing/2014/main" id="{C1C844D7-0F8E-4FC5-BDD1-07915C1323A3}"/>
              </a:ext>
            </a:extLst>
          </p:cNvPr>
          <p:cNvPicPr>
            <a:picLocks noChangeAspect="1"/>
          </p:cNvPicPr>
          <p:nvPr/>
        </p:nvPicPr>
        <p:blipFill>
          <a:blip r:embed="rId2"/>
          <a:stretch>
            <a:fillRect/>
          </a:stretch>
        </p:blipFill>
        <p:spPr>
          <a:xfrm>
            <a:off x="814274" y="785812"/>
            <a:ext cx="5357925" cy="4018444"/>
          </a:xfrm>
          <a:prstGeom prst="rect">
            <a:avLst/>
          </a:prstGeom>
        </p:spPr>
      </p:pic>
    </p:spTree>
    <p:extLst>
      <p:ext uri="{BB962C8B-B14F-4D97-AF65-F5344CB8AC3E}">
        <p14:creationId xmlns:p14="http://schemas.microsoft.com/office/powerpoint/2010/main" val="680604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E86642-A3B5-48E5-9A6B-E1C36FBB7E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 Placeholder 2">
            <a:extLst>
              <a:ext uri="{FF2B5EF4-FFF2-40B4-BE49-F238E27FC236}">
                <a16:creationId xmlns:a16="http://schemas.microsoft.com/office/drawing/2014/main" id="{02DB2346-A88F-4CB9-B7D7-D163B3725CB0}"/>
              </a:ext>
            </a:extLst>
          </p:cNvPr>
          <p:cNvSpPr>
            <a:spLocks noGrp="1"/>
          </p:cNvSpPr>
          <p:nvPr>
            <p:ph type="body" idx="1"/>
          </p:nvPr>
        </p:nvSpPr>
        <p:spPr/>
        <p:txBody>
          <a:bodyPr/>
          <a:lstStyle/>
          <a:p>
            <a:r>
              <a:rPr lang="en-US" dirty="0"/>
              <a:t>No explicit pointer</a:t>
            </a:r>
          </a:p>
          <a:p>
            <a:r>
              <a:rPr lang="en-US" dirty="0"/>
              <a:t>Java Programs run inside a virtual machine sandbox</a:t>
            </a:r>
          </a:p>
          <a:p>
            <a:r>
              <a:rPr lang="en-US" dirty="0" err="1"/>
              <a:t>Classloader</a:t>
            </a:r>
            <a:r>
              <a:rPr lang="en-US" dirty="0"/>
              <a:t>: </a:t>
            </a:r>
            <a:r>
              <a:rPr lang="en-US" dirty="0" err="1"/>
              <a:t>Classloader</a:t>
            </a:r>
            <a:r>
              <a:rPr lang="en-US" dirty="0"/>
              <a:t> in Java is a part of the Java Runtime Environment(JRE) which is used to load Java classes into the Java Virtual Machine dynamically. It adds security by separating the package for the classes of the local file system from those that are imported from network sources.</a:t>
            </a:r>
          </a:p>
        </p:txBody>
      </p:sp>
      <p:sp>
        <p:nvSpPr>
          <p:cNvPr id="5" name="Text Placeholder 4">
            <a:extLst>
              <a:ext uri="{FF2B5EF4-FFF2-40B4-BE49-F238E27FC236}">
                <a16:creationId xmlns:a16="http://schemas.microsoft.com/office/drawing/2014/main" id="{75081766-0F7B-480B-867D-4FC2EFE4E03F}"/>
              </a:ext>
            </a:extLst>
          </p:cNvPr>
          <p:cNvSpPr>
            <a:spLocks noGrp="1"/>
          </p:cNvSpPr>
          <p:nvPr>
            <p:ph type="body" idx="13"/>
          </p:nvPr>
        </p:nvSpPr>
        <p:spPr/>
        <p:txBody>
          <a:bodyPr/>
          <a:lstStyle/>
          <a:p>
            <a:r>
              <a:rPr lang="en-US" dirty="0"/>
              <a:t>Bytecode Verifier: It checks the code fragments for illegal code that can violate access right to objects.</a:t>
            </a:r>
          </a:p>
          <a:p>
            <a:r>
              <a:rPr lang="en-US" dirty="0"/>
              <a:t>Security Manager: It determines what resources a class can access such as reading and writing to the local disk.</a:t>
            </a:r>
          </a:p>
          <a:p>
            <a:pPr marL="76200" indent="0">
              <a:buNone/>
            </a:pPr>
            <a:r>
              <a:rPr lang="en-US" dirty="0"/>
              <a:t>Java language provides these securities by default. Some security can also be provided by an application developer explicitly through SSL, JAAS, Cryptography, etc.</a:t>
            </a:r>
            <a:endParaRPr lang="en-ID" dirty="0"/>
          </a:p>
          <a:p>
            <a:pPr marL="76200" indent="0">
              <a:buNone/>
            </a:pPr>
            <a:endParaRPr lang="en-ID" dirty="0"/>
          </a:p>
        </p:txBody>
      </p:sp>
      <p:sp>
        <p:nvSpPr>
          <p:cNvPr id="4" name="Title 3">
            <a:extLst>
              <a:ext uri="{FF2B5EF4-FFF2-40B4-BE49-F238E27FC236}">
                <a16:creationId xmlns:a16="http://schemas.microsoft.com/office/drawing/2014/main" id="{416321DA-955E-4B8D-8E92-34D05833FB32}"/>
              </a:ext>
            </a:extLst>
          </p:cNvPr>
          <p:cNvSpPr>
            <a:spLocks noGrp="1"/>
          </p:cNvSpPr>
          <p:nvPr>
            <p:ph type="title"/>
          </p:nvPr>
        </p:nvSpPr>
        <p:spPr/>
        <p:txBody>
          <a:bodyPr/>
          <a:lstStyle/>
          <a:p>
            <a:r>
              <a:rPr lang="en-US" dirty="0"/>
              <a:t>Feature Of Java</a:t>
            </a:r>
            <a:endParaRPr lang="en-ID" dirty="0"/>
          </a:p>
        </p:txBody>
      </p:sp>
      <p:sp>
        <p:nvSpPr>
          <p:cNvPr id="7" name="Text Placeholder 6">
            <a:extLst>
              <a:ext uri="{FF2B5EF4-FFF2-40B4-BE49-F238E27FC236}">
                <a16:creationId xmlns:a16="http://schemas.microsoft.com/office/drawing/2014/main" id="{8ACE3576-3F2D-4D65-A012-39C900D8A0DF}"/>
              </a:ext>
            </a:extLst>
          </p:cNvPr>
          <p:cNvSpPr>
            <a:spLocks noGrp="1"/>
          </p:cNvSpPr>
          <p:nvPr>
            <p:ph type="body" idx="14"/>
          </p:nvPr>
        </p:nvSpPr>
        <p:spPr/>
        <p:txBody>
          <a:bodyPr/>
          <a:lstStyle/>
          <a:p>
            <a:pPr marL="76200" indent="0">
              <a:buNone/>
            </a:pPr>
            <a:r>
              <a:rPr lang="en-ID" sz="1800" b="1" dirty="0"/>
              <a:t>Secured</a:t>
            </a:r>
            <a:endParaRPr lang="en-US" b="1" dirty="0"/>
          </a:p>
          <a:p>
            <a:pPr marL="76200" indent="0">
              <a:buNone/>
            </a:pPr>
            <a:r>
              <a:rPr lang="en-US" dirty="0"/>
              <a:t>Java is best known for its security. With Java, we can develop virus-free systems. Java is secured because:</a:t>
            </a:r>
          </a:p>
        </p:txBody>
      </p:sp>
    </p:spTree>
    <p:extLst>
      <p:ext uri="{BB962C8B-B14F-4D97-AF65-F5344CB8AC3E}">
        <p14:creationId xmlns:p14="http://schemas.microsoft.com/office/powerpoint/2010/main" val="122421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2FD8A9-EB31-424B-A79F-FEE2BAB5A0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Title 5">
            <a:extLst>
              <a:ext uri="{FF2B5EF4-FFF2-40B4-BE49-F238E27FC236}">
                <a16:creationId xmlns:a16="http://schemas.microsoft.com/office/drawing/2014/main" id="{5DAF31BB-E661-4FDC-B4C9-DD72AAA8FCA0}"/>
              </a:ext>
            </a:extLst>
          </p:cNvPr>
          <p:cNvSpPr>
            <a:spLocks noGrp="1"/>
          </p:cNvSpPr>
          <p:nvPr>
            <p:ph type="title"/>
          </p:nvPr>
        </p:nvSpPr>
        <p:spPr/>
        <p:txBody>
          <a:bodyPr/>
          <a:lstStyle/>
          <a:p>
            <a:r>
              <a:rPr lang="en-US" dirty="0"/>
              <a:t>Feature Of Java</a:t>
            </a:r>
            <a:endParaRPr lang="en-ID" dirty="0"/>
          </a:p>
        </p:txBody>
      </p:sp>
      <p:pic>
        <p:nvPicPr>
          <p:cNvPr id="8" name="Picture 7">
            <a:extLst>
              <a:ext uri="{FF2B5EF4-FFF2-40B4-BE49-F238E27FC236}">
                <a16:creationId xmlns:a16="http://schemas.microsoft.com/office/drawing/2014/main" id="{0B662570-2933-4918-B660-E316EC1028D4}"/>
              </a:ext>
            </a:extLst>
          </p:cNvPr>
          <p:cNvPicPr>
            <a:picLocks noChangeAspect="1"/>
          </p:cNvPicPr>
          <p:nvPr/>
        </p:nvPicPr>
        <p:blipFill>
          <a:blip r:embed="rId2"/>
          <a:stretch>
            <a:fillRect/>
          </a:stretch>
        </p:blipFill>
        <p:spPr>
          <a:xfrm>
            <a:off x="814275" y="814341"/>
            <a:ext cx="5486400" cy="4114800"/>
          </a:xfrm>
          <a:prstGeom prst="rect">
            <a:avLst/>
          </a:prstGeom>
        </p:spPr>
      </p:pic>
    </p:spTree>
    <p:extLst>
      <p:ext uri="{BB962C8B-B14F-4D97-AF65-F5344CB8AC3E}">
        <p14:creationId xmlns:p14="http://schemas.microsoft.com/office/powerpoint/2010/main" val="57751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2BB837-50E2-473E-8700-1A41A7EE45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5" name="Text Placeholder 4">
            <a:extLst>
              <a:ext uri="{FF2B5EF4-FFF2-40B4-BE49-F238E27FC236}">
                <a16:creationId xmlns:a16="http://schemas.microsoft.com/office/drawing/2014/main" id="{353BE1F8-EDCB-410A-9290-676161C8855D}"/>
              </a:ext>
            </a:extLst>
          </p:cNvPr>
          <p:cNvSpPr>
            <a:spLocks noGrp="1"/>
          </p:cNvSpPr>
          <p:nvPr>
            <p:ph type="body" idx="1"/>
          </p:nvPr>
        </p:nvSpPr>
        <p:spPr/>
        <p:txBody>
          <a:bodyPr/>
          <a:lstStyle/>
          <a:p>
            <a:pPr marL="76200" indent="0">
              <a:buNone/>
            </a:pPr>
            <a:r>
              <a:rPr lang="en-ID" sz="1800" b="1" dirty="0"/>
              <a:t>Robust</a:t>
            </a:r>
            <a:endParaRPr lang="en-US" sz="1800" b="1" dirty="0"/>
          </a:p>
          <a:p>
            <a:pPr marL="76200" indent="0">
              <a:buNone/>
            </a:pPr>
            <a:r>
              <a:rPr lang="en-US" dirty="0"/>
              <a:t>Robust simply means strong. Java is robust because:</a:t>
            </a:r>
          </a:p>
          <a:p>
            <a:r>
              <a:rPr lang="en-US" dirty="0"/>
              <a:t>It uses strong memory management.</a:t>
            </a:r>
          </a:p>
          <a:p>
            <a:r>
              <a:rPr lang="en-US" dirty="0"/>
              <a:t>There is a lack of pointers that avoids security problems.</a:t>
            </a:r>
          </a:p>
          <a:p>
            <a:r>
              <a:rPr lang="en-US" dirty="0"/>
              <a:t>There is automatic garbage collection in java which runs on the Java Virtual Machine to get rid of objects which are not being used by a Java application anymore.</a:t>
            </a:r>
          </a:p>
          <a:p>
            <a:r>
              <a:rPr lang="en-US" dirty="0"/>
              <a:t>There are exception handling and the type checking mechanism in Java. All these points make Java robust.</a:t>
            </a:r>
            <a:endParaRPr lang="en-ID" dirty="0"/>
          </a:p>
        </p:txBody>
      </p:sp>
      <p:sp>
        <p:nvSpPr>
          <p:cNvPr id="4" name="Title 3">
            <a:extLst>
              <a:ext uri="{FF2B5EF4-FFF2-40B4-BE49-F238E27FC236}">
                <a16:creationId xmlns:a16="http://schemas.microsoft.com/office/drawing/2014/main" id="{E22A207D-2571-42EB-B66E-7F48A0DA3CE2}"/>
              </a:ext>
            </a:extLst>
          </p:cNvPr>
          <p:cNvSpPr>
            <a:spLocks noGrp="1"/>
          </p:cNvSpPr>
          <p:nvPr>
            <p:ph type="title"/>
          </p:nvPr>
        </p:nvSpPr>
        <p:spPr>
          <a:xfrm>
            <a:off x="814275" y="212242"/>
            <a:ext cx="4118404" cy="337313"/>
          </a:xfrm>
        </p:spPr>
        <p:txBody>
          <a:bodyPr/>
          <a:lstStyle/>
          <a:p>
            <a:r>
              <a:rPr lang="en-US" dirty="0"/>
              <a:t>Feature Of Java</a:t>
            </a:r>
            <a:endParaRPr lang="en-ID" dirty="0"/>
          </a:p>
        </p:txBody>
      </p:sp>
    </p:spTree>
    <p:extLst>
      <p:ext uri="{BB962C8B-B14F-4D97-AF65-F5344CB8AC3E}">
        <p14:creationId xmlns:p14="http://schemas.microsoft.com/office/powerpoint/2010/main" val="4192150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5AAA2D-1254-41FA-9740-85C19D4706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Text Placeholder 2">
            <a:extLst>
              <a:ext uri="{FF2B5EF4-FFF2-40B4-BE49-F238E27FC236}">
                <a16:creationId xmlns:a16="http://schemas.microsoft.com/office/drawing/2014/main" id="{9639F95D-9EC2-49D5-9560-0475195CF719}"/>
              </a:ext>
            </a:extLst>
          </p:cNvPr>
          <p:cNvSpPr>
            <a:spLocks noGrp="1"/>
          </p:cNvSpPr>
          <p:nvPr>
            <p:ph type="body" idx="1"/>
          </p:nvPr>
        </p:nvSpPr>
        <p:spPr/>
        <p:txBody>
          <a:bodyPr/>
          <a:lstStyle/>
          <a:p>
            <a:pPr marL="76200" indent="0">
              <a:buNone/>
            </a:pPr>
            <a:r>
              <a:rPr lang="en-ID" sz="1800" b="1" dirty="0"/>
              <a:t>Architecture-neutral</a:t>
            </a:r>
            <a:endParaRPr lang="en-US" b="1" dirty="0"/>
          </a:p>
          <a:p>
            <a:r>
              <a:rPr lang="en-US" dirty="0"/>
              <a:t>Java is architecture neutral because there are no implementation dependent features, for example, the size of primitive types is fixed.</a:t>
            </a:r>
          </a:p>
          <a:p>
            <a:r>
              <a:rPr lang="en-US" dirty="0"/>
              <a:t>In C programming, int data type occupies 2 bytes of memory for 32-bit architecture and 4 bytes of memory for 64-bit architecture. However, it occupies 4 bytes of memory for both 32 and 64-bit architectures in Java.</a:t>
            </a:r>
          </a:p>
          <a:p>
            <a:pPr marL="76200" indent="0">
              <a:buNone/>
            </a:pPr>
            <a:r>
              <a:rPr lang="en-US" sz="1800" b="1" dirty="0"/>
              <a:t>Portable</a:t>
            </a:r>
            <a:endParaRPr lang="en-US" b="1" dirty="0"/>
          </a:p>
          <a:p>
            <a:r>
              <a:rPr lang="en-US" dirty="0"/>
              <a:t>Java is portable because it facilitates you to carry the Java bytecode to any platform. It doesn't require any implementation.</a:t>
            </a:r>
          </a:p>
          <a:p>
            <a:pPr marL="76200" indent="0">
              <a:buNone/>
            </a:pPr>
            <a:r>
              <a:rPr lang="en-US" sz="1800" b="1" dirty="0"/>
              <a:t>High-performance</a:t>
            </a:r>
            <a:endParaRPr lang="en-US" b="1" dirty="0"/>
          </a:p>
          <a:p>
            <a:r>
              <a:rPr lang="en-US" dirty="0"/>
              <a:t>Java is faster than other traditional interpreted programming languages because Java bytecode is "close" to native code. It is still a little bit slower than a compiled language (e.g., C++). Java is an interpreted language that is why it is slower than compiled languages, e.g., C, C++, etc.</a:t>
            </a:r>
            <a:endParaRPr lang="en-ID" dirty="0"/>
          </a:p>
        </p:txBody>
      </p:sp>
      <p:sp>
        <p:nvSpPr>
          <p:cNvPr id="4" name="Title 3">
            <a:extLst>
              <a:ext uri="{FF2B5EF4-FFF2-40B4-BE49-F238E27FC236}">
                <a16:creationId xmlns:a16="http://schemas.microsoft.com/office/drawing/2014/main" id="{47AD594F-B5B7-4BAD-8777-D3E65F47EF86}"/>
              </a:ext>
            </a:extLst>
          </p:cNvPr>
          <p:cNvSpPr>
            <a:spLocks noGrp="1"/>
          </p:cNvSpPr>
          <p:nvPr>
            <p:ph type="title"/>
          </p:nvPr>
        </p:nvSpPr>
        <p:spPr>
          <a:xfrm>
            <a:off x="814275" y="212242"/>
            <a:ext cx="4118404" cy="337313"/>
          </a:xfrm>
        </p:spPr>
        <p:txBody>
          <a:bodyPr/>
          <a:lstStyle/>
          <a:p>
            <a:r>
              <a:rPr lang="en-US" dirty="0"/>
              <a:t>Feature Of Java</a:t>
            </a:r>
            <a:endParaRPr lang="en-ID" dirty="0"/>
          </a:p>
        </p:txBody>
      </p:sp>
    </p:spTree>
    <p:extLst>
      <p:ext uri="{BB962C8B-B14F-4D97-AF65-F5344CB8AC3E}">
        <p14:creationId xmlns:p14="http://schemas.microsoft.com/office/powerpoint/2010/main" val="215214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75855A-13A9-4D92-B10B-06C03E43B6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 Placeholder 2">
            <a:extLst>
              <a:ext uri="{FF2B5EF4-FFF2-40B4-BE49-F238E27FC236}">
                <a16:creationId xmlns:a16="http://schemas.microsoft.com/office/drawing/2014/main" id="{D3ECE85C-C760-41E5-903D-0555142B2FB6}"/>
              </a:ext>
            </a:extLst>
          </p:cNvPr>
          <p:cNvSpPr>
            <a:spLocks noGrp="1"/>
          </p:cNvSpPr>
          <p:nvPr>
            <p:ph type="body" idx="1"/>
          </p:nvPr>
        </p:nvSpPr>
        <p:spPr/>
        <p:txBody>
          <a:bodyPr/>
          <a:lstStyle/>
          <a:p>
            <a:pPr marL="76200" indent="0">
              <a:buNone/>
            </a:pPr>
            <a:r>
              <a:rPr lang="en-US" sz="1800" b="1" dirty="0"/>
              <a:t>Distributed</a:t>
            </a:r>
            <a:endParaRPr lang="en-US" b="1" dirty="0"/>
          </a:p>
          <a:p>
            <a:r>
              <a:rPr lang="en-US" dirty="0"/>
              <a:t>Java is distributed because it facilitates users to create distributed applications in Java. RMI and EJB are used for creating distributed applications. This feature of Java makes us able to access files by calling the methods from any machine on the internet.</a:t>
            </a:r>
          </a:p>
          <a:p>
            <a:pPr marL="76200" indent="0">
              <a:buNone/>
            </a:pPr>
            <a:r>
              <a:rPr lang="en-US" sz="1800" b="1" dirty="0"/>
              <a:t>Multi-threaded</a:t>
            </a:r>
            <a:endParaRPr lang="en-US" b="1" dirty="0"/>
          </a:p>
          <a:p>
            <a:r>
              <a:rPr lang="en-US" dirty="0"/>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a:t>
            </a:r>
          </a:p>
          <a:p>
            <a:pPr marL="76200" indent="0">
              <a:buNone/>
            </a:pPr>
            <a:r>
              <a:rPr lang="en-US" sz="1800" b="1" dirty="0"/>
              <a:t>Dynamic</a:t>
            </a:r>
            <a:endParaRPr lang="en-US" b="1" dirty="0"/>
          </a:p>
          <a:p>
            <a:r>
              <a:rPr lang="en-US" dirty="0"/>
              <a:t>Java is a dynamic language. It supports dynamic loading of classes. It means classes are loaded on demand. It also supports functions from its native languages, i.e., C and C++.</a:t>
            </a:r>
          </a:p>
          <a:p>
            <a:r>
              <a:rPr lang="en-US" dirty="0"/>
              <a:t>Java supports dynamic compilation and automatic memory management (garbage collection).</a:t>
            </a:r>
            <a:endParaRPr lang="en-ID" dirty="0"/>
          </a:p>
        </p:txBody>
      </p:sp>
      <p:sp>
        <p:nvSpPr>
          <p:cNvPr id="4" name="Title 3">
            <a:extLst>
              <a:ext uri="{FF2B5EF4-FFF2-40B4-BE49-F238E27FC236}">
                <a16:creationId xmlns:a16="http://schemas.microsoft.com/office/drawing/2014/main" id="{F6096C03-DCBD-4CA8-935E-279443AF3B0E}"/>
              </a:ext>
            </a:extLst>
          </p:cNvPr>
          <p:cNvSpPr>
            <a:spLocks noGrp="1"/>
          </p:cNvSpPr>
          <p:nvPr>
            <p:ph type="title"/>
          </p:nvPr>
        </p:nvSpPr>
        <p:spPr>
          <a:xfrm>
            <a:off x="814275" y="212242"/>
            <a:ext cx="4118404" cy="337313"/>
          </a:xfrm>
        </p:spPr>
        <p:txBody>
          <a:bodyPr/>
          <a:lstStyle/>
          <a:p>
            <a:r>
              <a:rPr lang="en-US" dirty="0"/>
              <a:t>Feature Of Java</a:t>
            </a:r>
            <a:endParaRPr lang="en-ID" dirty="0"/>
          </a:p>
        </p:txBody>
      </p:sp>
    </p:spTree>
    <p:extLst>
      <p:ext uri="{BB962C8B-B14F-4D97-AF65-F5344CB8AC3E}">
        <p14:creationId xmlns:p14="http://schemas.microsoft.com/office/powerpoint/2010/main" val="2606437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JDK, JRE, and JVM</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692462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B27BB6-DC9A-4FF4-BBAB-42257F091D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ext Placeholder 5">
            <a:extLst>
              <a:ext uri="{FF2B5EF4-FFF2-40B4-BE49-F238E27FC236}">
                <a16:creationId xmlns:a16="http://schemas.microsoft.com/office/drawing/2014/main" id="{0793B550-3915-446F-B365-ACAA0498B122}"/>
              </a:ext>
            </a:extLst>
          </p:cNvPr>
          <p:cNvSpPr>
            <a:spLocks noGrp="1"/>
          </p:cNvSpPr>
          <p:nvPr>
            <p:ph type="body" idx="1"/>
          </p:nvPr>
        </p:nvSpPr>
        <p:spPr/>
        <p:txBody>
          <a:bodyPr/>
          <a:lstStyle/>
          <a:p>
            <a:r>
              <a:rPr lang="en-US" dirty="0"/>
              <a:t>JVM (Java Virtual Machine) is an abstract machine. It is called a virtual machine because it doesn't physically exist. It is a specification that provides a runtime environment in which Java bytecode can be executed. It can also run those programs which are written in other languages and compiled to Java bytecode.</a:t>
            </a:r>
          </a:p>
          <a:p>
            <a:r>
              <a:rPr lang="en-US" dirty="0"/>
              <a:t>JVMs are available for many hardware and software platforms. JVM, JRE, and JDK are platform dependent because the configuration of each OS is different from each other. However, Java is platform independent. There are three notions of the JVM: specification, implementation, and instance.</a:t>
            </a:r>
          </a:p>
          <a:p>
            <a:r>
              <a:rPr lang="en-US" dirty="0"/>
              <a:t>The JVM performs the following main tasks:</a:t>
            </a:r>
          </a:p>
          <a:p>
            <a:pPr lvl="1">
              <a:buFont typeface="Wingdings" panose="05000000000000000000" pitchFamily="2" charset="2"/>
              <a:buChar char="q"/>
            </a:pPr>
            <a:r>
              <a:rPr lang="en-US" sz="1400" dirty="0"/>
              <a:t>Loads code</a:t>
            </a:r>
          </a:p>
          <a:p>
            <a:pPr lvl="1">
              <a:buFont typeface="Wingdings" panose="05000000000000000000" pitchFamily="2" charset="2"/>
              <a:buChar char="q"/>
            </a:pPr>
            <a:r>
              <a:rPr lang="en-US" sz="1400" dirty="0"/>
              <a:t>Verifies code</a:t>
            </a:r>
          </a:p>
          <a:p>
            <a:pPr lvl="1">
              <a:buFont typeface="Wingdings" panose="05000000000000000000" pitchFamily="2" charset="2"/>
              <a:buChar char="q"/>
            </a:pPr>
            <a:r>
              <a:rPr lang="en-US" sz="1400" dirty="0"/>
              <a:t>Executes code</a:t>
            </a:r>
          </a:p>
          <a:p>
            <a:pPr lvl="1">
              <a:buFont typeface="Wingdings" panose="05000000000000000000" pitchFamily="2" charset="2"/>
              <a:buChar char="q"/>
            </a:pPr>
            <a:r>
              <a:rPr lang="en-US" sz="1400" dirty="0"/>
              <a:t>Provides runtime environment</a:t>
            </a:r>
            <a:endParaRPr lang="en-ID" sz="1400" dirty="0"/>
          </a:p>
        </p:txBody>
      </p:sp>
      <p:sp>
        <p:nvSpPr>
          <p:cNvPr id="5" name="Title 4">
            <a:extLst>
              <a:ext uri="{FF2B5EF4-FFF2-40B4-BE49-F238E27FC236}">
                <a16:creationId xmlns:a16="http://schemas.microsoft.com/office/drawing/2014/main" id="{EE343EE8-03BE-44CB-B905-5AE3A220C343}"/>
              </a:ext>
            </a:extLst>
          </p:cNvPr>
          <p:cNvSpPr>
            <a:spLocks noGrp="1"/>
          </p:cNvSpPr>
          <p:nvPr>
            <p:ph type="title"/>
          </p:nvPr>
        </p:nvSpPr>
        <p:spPr>
          <a:xfrm>
            <a:off x="814275" y="212242"/>
            <a:ext cx="4118404" cy="337313"/>
          </a:xfrm>
        </p:spPr>
        <p:txBody>
          <a:bodyPr/>
          <a:lstStyle/>
          <a:p>
            <a:r>
              <a:rPr lang="en-US" dirty="0"/>
              <a:t>JVM</a:t>
            </a:r>
            <a:endParaRPr lang="en-ID" dirty="0"/>
          </a:p>
        </p:txBody>
      </p:sp>
    </p:spTree>
    <p:extLst>
      <p:ext uri="{BB962C8B-B14F-4D97-AF65-F5344CB8AC3E}">
        <p14:creationId xmlns:p14="http://schemas.microsoft.com/office/powerpoint/2010/main" val="330737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Java</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97985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 Placeholder 2">
            <a:extLst>
              <a:ext uri="{FF2B5EF4-FFF2-40B4-BE49-F238E27FC236}">
                <a16:creationId xmlns:a16="http://schemas.microsoft.com/office/drawing/2014/main" id="{6B5E8DFF-D54B-4EA6-813F-B7E9360DCF39}"/>
              </a:ext>
            </a:extLst>
          </p:cNvPr>
          <p:cNvSpPr>
            <a:spLocks noGrp="1"/>
          </p:cNvSpPr>
          <p:nvPr>
            <p:ph type="body" idx="1"/>
          </p:nvPr>
        </p:nvSpPr>
        <p:spPr/>
        <p:txBody>
          <a:bodyPr/>
          <a:lstStyle/>
          <a:p>
            <a:r>
              <a:rPr lang="en-US" dirty="0"/>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p>
          <a:p>
            <a:r>
              <a:rPr lang="en-US" dirty="0"/>
              <a:t>The implementation of JVM is also actively released by other companies besides Sun Micro Systems.</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a:xfrm>
            <a:off x="814275" y="212242"/>
            <a:ext cx="4118404" cy="337313"/>
          </a:xfrm>
        </p:spPr>
        <p:txBody>
          <a:bodyPr/>
          <a:lstStyle/>
          <a:p>
            <a:r>
              <a:rPr lang="en-US" dirty="0"/>
              <a:t>JRE</a:t>
            </a:r>
            <a:endParaRPr lang="en-ID" dirty="0"/>
          </a:p>
        </p:txBody>
      </p:sp>
      <p:pic>
        <p:nvPicPr>
          <p:cNvPr id="7" name="Picture 6">
            <a:extLst>
              <a:ext uri="{FF2B5EF4-FFF2-40B4-BE49-F238E27FC236}">
                <a16:creationId xmlns:a16="http://schemas.microsoft.com/office/drawing/2014/main" id="{717B6B62-BAA3-4713-B1C6-FBF75C130A46}"/>
              </a:ext>
            </a:extLst>
          </p:cNvPr>
          <p:cNvPicPr>
            <a:picLocks noChangeAspect="1"/>
          </p:cNvPicPr>
          <p:nvPr/>
        </p:nvPicPr>
        <p:blipFill>
          <a:blip r:embed="rId2"/>
          <a:stretch>
            <a:fillRect/>
          </a:stretch>
        </p:blipFill>
        <p:spPr>
          <a:xfrm>
            <a:off x="4932679" y="971550"/>
            <a:ext cx="3855061" cy="2266950"/>
          </a:xfrm>
          <a:prstGeom prst="rect">
            <a:avLst/>
          </a:prstGeom>
        </p:spPr>
      </p:pic>
    </p:spTree>
    <p:extLst>
      <p:ext uri="{BB962C8B-B14F-4D97-AF65-F5344CB8AC3E}">
        <p14:creationId xmlns:p14="http://schemas.microsoft.com/office/powerpoint/2010/main" val="1610967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333FE3-4317-4876-9B20-1975CFAFDD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 Placeholder 2">
            <a:extLst>
              <a:ext uri="{FF2B5EF4-FFF2-40B4-BE49-F238E27FC236}">
                <a16:creationId xmlns:a16="http://schemas.microsoft.com/office/drawing/2014/main" id="{AE2B7882-F6DC-4B60-A465-70A2F8342A58}"/>
              </a:ext>
            </a:extLst>
          </p:cNvPr>
          <p:cNvSpPr>
            <a:spLocks noGrp="1"/>
          </p:cNvSpPr>
          <p:nvPr>
            <p:ph type="body" idx="1"/>
          </p:nvPr>
        </p:nvSpPr>
        <p:spPr>
          <a:xfrm>
            <a:off x="814274" y="742948"/>
            <a:ext cx="4595925" cy="3903778"/>
          </a:xfrm>
        </p:spPr>
        <p:txBody>
          <a:bodyPr/>
          <a:lstStyle/>
          <a:p>
            <a:r>
              <a:rPr lang="en-US" dirty="0"/>
              <a:t>JDK is an acronym for Java Development Kit. The Java Development Kit (JDK) is a software development environment which is used to develop Java applications and applets. It physically exists. It contains JRE + development tools.</a:t>
            </a:r>
          </a:p>
          <a:p>
            <a:r>
              <a:rPr lang="en-ID" dirty="0"/>
              <a:t>JDK is an implementation of any one of the below given Java Platforms released by Oracle Corporation:</a:t>
            </a:r>
          </a:p>
          <a:p>
            <a:pPr lvl="1">
              <a:buFont typeface="Wingdings" panose="05000000000000000000" pitchFamily="2" charset="2"/>
              <a:buChar char="q"/>
            </a:pPr>
            <a:r>
              <a:rPr lang="en-ID" sz="1400" dirty="0"/>
              <a:t>Standard Edition Java Platform</a:t>
            </a:r>
          </a:p>
          <a:p>
            <a:pPr lvl="1">
              <a:buFont typeface="Wingdings" panose="05000000000000000000" pitchFamily="2" charset="2"/>
              <a:buChar char="q"/>
            </a:pPr>
            <a:r>
              <a:rPr lang="en-ID" sz="1400" dirty="0"/>
              <a:t>Enterprise Edition Java Platform</a:t>
            </a:r>
          </a:p>
          <a:p>
            <a:pPr lvl="1">
              <a:buFont typeface="Wingdings" panose="05000000000000000000" pitchFamily="2" charset="2"/>
              <a:buChar char="q"/>
            </a:pPr>
            <a:r>
              <a:rPr lang="en-ID" sz="1400" dirty="0"/>
              <a:t>Micro Edition Java Platform</a:t>
            </a:r>
          </a:p>
          <a:p>
            <a:r>
              <a:rPr lang="en-ID" dirty="0"/>
              <a:t>The JDK contains a private Java Virtual Machine (JVM) and a few other resources such as an interpreter/loader (java), a compiler (</a:t>
            </a:r>
            <a:r>
              <a:rPr lang="en-ID" dirty="0" err="1"/>
              <a:t>javac</a:t>
            </a:r>
            <a:r>
              <a:rPr lang="en-ID" dirty="0"/>
              <a:t>), an archiver (jar), a documentation generator (Javadoc), etc. to complete the development of a Java Application.</a:t>
            </a:r>
          </a:p>
        </p:txBody>
      </p:sp>
      <p:sp>
        <p:nvSpPr>
          <p:cNvPr id="4" name="Title 3">
            <a:extLst>
              <a:ext uri="{FF2B5EF4-FFF2-40B4-BE49-F238E27FC236}">
                <a16:creationId xmlns:a16="http://schemas.microsoft.com/office/drawing/2014/main" id="{39CB730C-8FDD-40C7-A964-59E55628548A}"/>
              </a:ext>
            </a:extLst>
          </p:cNvPr>
          <p:cNvSpPr>
            <a:spLocks noGrp="1"/>
          </p:cNvSpPr>
          <p:nvPr>
            <p:ph type="title"/>
          </p:nvPr>
        </p:nvSpPr>
        <p:spPr>
          <a:xfrm>
            <a:off x="814275" y="212242"/>
            <a:ext cx="4118404" cy="337313"/>
          </a:xfrm>
        </p:spPr>
        <p:txBody>
          <a:bodyPr/>
          <a:lstStyle/>
          <a:p>
            <a:r>
              <a:rPr lang="en-US" dirty="0"/>
              <a:t>JDK</a:t>
            </a:r>
            <a:endParaRPr lang="en-ID" dirty="0"/>
          </a:p>
        </p:txBody>
      </p:sp>
      <p:pic>
        <p:nvPicPr>
          <p:cNvPr id="7" name="Picture 6">
            <a:extLst>
              <a:ext uri="{FF2B5EF4-FFF2-40B4-BE49-F238E27FC236}">
                <a16:creationId xmlns:a16="http://schemas.microsoft.com/office/drawing/2014/main" id="{A5EFBE86-A7D6-48C6-B06A-B223067D7403}"/>
              </a:ext>
            </a:extLst>
          </p:cNvPr>
          <p:cNvPicPr>
            <a:picLocks noChangeAspect="1"/>
          </p:cNvPicPr>
          <p:nvPr/>
        </p:nvPicPr>
        <p:blipFill>
          <a:blip r:embed="rId2"/>
          <a:stretch>
            <a:fillRect/>
          </a:stretch>
        </p:blipFill>
        <p:spPr>
          <a:xfrm>
            <a:off x="5486400" y="971550"/>
            <a:ext cx="3338881" cy="1952625"/>
          </a:xfrm>
          <a:prstGeom prst="rect">
            <a:avLst/>
          </a:prstGeom>
        </p:spPr>
      </p:pic>
    </p:spTree>
    <p:extLst>
      <p:ext uri="{BB962C8B-B14F-4D97-AF65-F5344CB8AC3E}">
        <p14:creationId xmlns:p14="http://schemas.microsoft.com/office/powerpoint/2010/main" val="2901046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Hello World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a:ea typeface="Roboto Condensed"/>
                <a:cs typeface="Roboto Condensed"/>
                <a:sym typeface="Roboto Condensed"/>
              </a:rPr>
              <a:t>4</a:t>
            </a:r>
            <a:endParaRPr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031053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2FA18B-8CEB-4244-ABAF-99F7970E9810}"/>
              </a:ext>
            </a:extLst>
          </p:cNvPr>
          <p:cNvSpPr>
            <a:spLocks noGrp="1"/>
          </p:cNvSpPr>
          <p:nvPr>
            <p:ph type="title"/>
          </p:nvPr>
        </p:nvSpPr>
        <p:spPr/>
        <p:txBody>
          <a:bodyPr/>
          <a:lstStyle/>
          <a:p>
            <a:r>
              <a:rPr lang="en-US" dirty="0"/>
              <a:t>Create New Project</a:t>
            </a:r>
            <a:endParaRPr lang="en-ID" dirty="0"/>
          </a:p>
        </p:txBody>
      </p:sp>
      <p:sp>
        <p:nvSpPr>
          <p:cNvPr id="6" name="Text Placeholder 5">
            <a:extLst>
              <a:ext uri="{FF2B5EF4-FFF2-40B4-BE49-F238E27FC236}">
                <a16:creationId xmlns:a16="http://schemas.microsoft.com/office/drawing/2014/main" id="{831342DE-1BB5-4556-9938-E922500302C3}"/>
              </a:ext>
            </a:extLst>
          </p:cNvPr>
          <p:cNvSpPr>
            <a:spLocks noGrp="1"/>
          </p:cNvSpPr>
          <p:nvPr>
            <p:ph type="body" idx="1"/>
          </p:nvPr>
        </p:nvSpPr>
        <p:spPr>
          <a:xfrm>
            <a:off x="814275" y="1327350"/>
            <a:ext cx="6132600" cy="1051725"/>
          </a:xfrm>
        </p:spPr>
        <p:txBody>
          <a:bodyPr/>
          <a:lstStyle/>
          <a:p>
            <a:pPr marL="76200" indent="0">
              <a:buNone/>
            </a:pPr>
            <a:r>
              <a:rPr lang="en-US" dirty="0"/>
              <a:t>Open STS or Eclipse, then create new project,</a:t>
            </a:r>
          </a:p>
          <a:p>
            <a:pPr marL="76200" indent="0">
              <a:buNone/>
            </a:pPr>
            <a:r>
              <a:rPr lang="en-US" dirty="0"/>
              <a:t>File -&gt; New -&gt; Java Project</a:t>
            </a:r>
            <a:endParaRPr lang="en-ID" dirty="0"/>
          </a:p>
        </p:txBody>
      </p:sp>
      <p:sp>
        <p:nvSpPr>
          <p:cNvPr id="4" name="Slide Number Placeholder 3">
            <a:extLst>
              <a:ext uri="{FF2B5EF4-FFF2-40B4-BE49-F238E27FC236}">
                <a16:creationId xmlns:a16="http://schemas.microsoft.com/office/drawing/2014/main" id="{BB31F832-FEB4-4A9F-9657-FD4309D66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8" name="Picture 7">
            <a:extLst>
              <a:ext uri="{FF2B5EF4-FFF2-40B4-BE49-F238E27FC236}">
                <a16:creationId xmlns:a16="http://schemas.microsoft.com/office/drawing/2014/main" id="{7AC09837-60E6-4C91-9F11-580BE9058391}"/>
              </a:ext>
            </a:extLst>
          </p:cNvPr>
          <p:cNvPicPr>
            <a:picLocks noChangeAspect="1"/>
          </p:cNvPicPr>
          <p:nvPr/>
        </p:nvPicPr>
        <p:blipFill>
          <a:blip r:embed="rId2"/>
          <a:stretch>
            <a:fillRect/>
          </a:stretch>
        </p:blipFill>
        <p:spPr>
          <a:xfrm>
            <a:off x="1003275" y="2379075"/>
            <a:ext cx="5943600" cy="2200275"/>
          </a:xfrm>
          <a:prstGeom prst="rect">
            <a:avLst/>
          </a:prstGeom>
        </p:spPr>
      </p:pic>
    </p:spTree>
    <p:extLst>
      <p:ext uri="{BB962C8B-B14F-4D97-AF65-F5344CB8AC3E}">
        <p14:creationId xmlns:p14="http://schemas.microsoft.com/office/powerpoint/2010/main" val="2012192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6A2E-ABB2-483C-B098-2A11EA055240}"/>
              </a:ext>
            </a:extLst>
          </p:cNvPr>
          <p:cNvSpPr>
            <a:spLocks noGrp="1"/>
          </p:cNvSpPr>
          <p:nvPr>
            <p:ph type="title"/>
          </p:nvPr>
        </p:nvSpPr>
        <p:spPr/>
        <p:txBody>
          <a:bodyPr/>
          <a:lstStyle/>
          <a:p>
            <a:r>
              <a:rPr lang="en-US" dirty="0"/>
              <a:t>Create New Project</a:t>
            </a:r>
            <a:endParaRPr lang="en-ID" dirty="0"/>
          </a:p>
        </p:txBody>
      </p:sp>
      <p:pic>
        <p:nvPicPr>
          <p:cNvPr id="5" name="Picture 4">
            <a:extLst>
              <a:ext uri="{FF2B5EF4-FFF2-40B4-BE49-F238E27FC236}">
                <a16:creationId xmlns:a16="http://schemas.microsoft.com/office/drawing/2014/main" id="{6B0B5059-F67E-4D17-AC2F-DBFB0F4E58A3}"/>
              </a:ext>
            </a:extLst>
          </p:cNvPr>
          <p:cNvPicPr>
            <a:picLocks noChangeAspect="1"/>
          </p:cNvPicPr>
          <p:nvPr/>
        </p:nvPicPr>
        <p:blipFill>
          <a:blip r:embed="rId2"/>
          <a:stretch>
            <a:fillRect/>
          </a:stretch>
        </p:blipFill>
        <p:spPr>
          <a:xfrm>
            <a:off x="5791200" y="1327350"/>
            <a:ext cx="2920052" cy="3009900"/>
          </a:xfrm>
          <a:prstGeom prst="rect">
            <a:avLst/>
          </a:prstGeom>
        </p:spPr>
      </p:pic>
      <p:sp>
        <p:nvSpPr>
          <p:cNvPr id="3" name="Text Placeholder 2">
            <a:extLst>
              <a:ext uri="{FF2B5EF4-FFF2-40B4-BE49-F238E27FC236}">
                <a16:creationId xmlns:a16="http://schemas.microsoft.com/office/drawing/2014/main" id="{6A915D13-FCE4-4A1D-BB55-81AFC9995B89}"/>
              </a:ext>
            </a:extLst>
          </p:cNvPr>
          <p:cNvSpPr>
            <a:spLocks noGrp="1"/>
          </p:cNvSpPr>
          <p:nvPr>
            <p:ph type="body" idx="1"/>
          </p:nvPr>
        </p:nvSpPr>
        <p:spPr>
          <a:xfrm>
            <a:off x="814275" y="1327350"/>
            <a:ext cx="4900725" cy="3145500"/>
          </a:xfrm>
        </p:spPr>
        <p:txBody>
          <a:bodyPr/>
          <a:lstStyle/>
          <a:p>
            <a:r>
              <a:rPr lang="en-US" dirty="0"/>
              <a:t>1. Fill then name project “Java Logic”</a:t>
            </a:r>
          </a:p>
          <a:p>
            <a:r>
              <a:rPr lang="en-US" dirty="0"/>
              <a:t>2. Find your location to put your java project</a:t>
            </a:r>
          </a:p>
          <a:p>
            <a:r>
              <a:rPr lang="en-US" dirty="0"/>
              <a:t>3. Create folder or directory </a:t>
            </a:r>
          </a:p>
          <a:p>
            <a:r>
              <a:rPr lang="en-US" dirty="0"/>
              <a:t>4. </a:t>
            </a:r>
            <a:r>
              <a:rPr lang="en-US" dirty="0" err="1"/>
              <a:t>Clik</a:t>
            </a:r>
            <a:r>
              <a:rPr lang="en-US" dirty="0"/>
              <a:t> OK.</a:t>
            </a:r>
            <a:endParaRPr lang="en-ID" dirty="0"/>
          </a:p>
        </p:txBody>
      </p:sp>
      <p:sp>
        <p:nvSpPr>
          <p:cNvPr id="4" name="Slide Number Placeholder 3">
            <a:extLst>
              <a:ext uri="{FF2B5EF4-FFF2-40B4-BE49-F238E27FC236}">
                <a16:creationId xmlns:a16="http://schemas.microsoft.com/office/drawing/2014/main" id="{ECF475E1-86D3-46BD-9D96-5E7F29A52A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2693212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A166-219A-4422-9680-8C0F497A3730}"/>
              </a:ext>
            </a:extLst>
          </p:cNvPr>
          <p:cNvSpPr>
            <a:spLocks noGrp="1"/>
          </p:cNvSpPr>
          <p:nvPr>
            <p:ph type="title"/>
          </p:nvPr>
        </p:nvSpPr>
        <p:spPr/>
        <p:txBody>
          <a:bodyPr/>
          <a:lstStyle/>
          <a:p>
            <a:endParaRPr lang="en-ID"/>
          </a:p>
        </p:txBody>
      </p:sp>
      <p:sp>
        <p:nvSpPr>
          <p:cNvPr id="4" name="Slide Number Placeholder 3">
            <a:extLst>
              <a:ext uri="{FF2B5EF4-FFF2-40B4-BE49-F238E27FC236}">
                <a16:creationId xmlns:a16="http://schemas.microsoft.com/office/drawing/2014/main" id="{AA565DC1-28B8-47A5-8BE6-B8E170347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4">
            <a:extLst>
              <a:ext uri="{FF2B5EF4-FFF2-40B4-BE49-F238E27FC236}">
                <a16:creationId xmlns:a16="http://schemas.microsoft.com/office/drawing/2014/main" id="{5CD220E1-AC74-4587-B961-C141C86F5420}"/>
              </a:ext>
            </a:extLst>
          </p:cNvPr>
          <p:cNvPicPr>
            <a:picLocks noChangeAspect="1"/>
          </p:cNvPicPr>
          <p:nvPr/>
        </p:nvPicPr>
        <p:blipFill>
          <a:blip r:embed="rId2"/>
          <a:stretch>
            <a:fillRect/>
          </a:stretch>
        </p:blipFill>
        <p:spPr>
          <a:xfrm>
            <a:off x="814275" y="1318849"/>
            <a:ext cx="2614725" cy="3633251"/>
          </a:xfrm>
          <a:prstGeom prst="rect">
            <a:avLst/>
          </a:prstGeom>
        </p:spPr>
      </p:pic>
      <p:pic>
        <p:nvPicPr>
          <p:cNvPr id="11" name="Picture 10">
            <a:extLst>
              <a:ext uri="{FF2B5EF4-FFF2-40B4-BE49-F238E27FC236}">
                <a16:creationId xmlns:a16="http://schemas.microsoft.com/office/drawing/2014/main" id="{AEA99BEE-086A-414C-B325-4B91DD4759FA}"/>
              </a:ext>
            </a:extLst>
          </p:cNvPr>
          <p:cNvPicPr>
            <a:picLocks noChangeAspect="1"/>
          </p:cNvPicPr>
          <p:nvPr/>
        </p:nvPicPr>
        <p:blipFill>
          <a:blip r:embed="rId3"/>
          <a:stretch>
            <a:fillRect/>
          </a:stretch>
        </p:blipFill>
        <p:spPr>
          <a:xfrm>
            <a:off x="4038600" y="1350599"/>
            <a:ext cx="2614725" cy="1276235"/>
          </a:xfrm>
          <a:prstGeom prst="rect">
            <a:avLst/>
          </a:prstGeom>
        </p:spPr>
      </p:pic>
    </p:spTree>
    <p:extLst>
      <p:ext uri="{BB962C8B-B14F-4D97-AF65-F5344CB8AC3E}">
        <p14:creationId xmlns:p14="http://schemas.microsoft.com/office/powerpoint/2010/main" val="3596615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96DE-0BF1-4097-80D7-C3EE0898A655}"/>
              </a:ext>
            </a:extLst>
          </p:cNvPr>
          <p:cNvSpPr>
            <a:spLocks noGrp="1"/>
          </p:cNvSpPr>
          <p:nvPr>
            <p:ph type="title"/>
          </p:nvPr>
        </p:nvSpPr>
        <p:spPr/>
        <p:txBody>
          <a:bodyPr/>
          <a:lstStyle/>
          <a:p>
            <a:r>
              <a:rPr lang="en-US" dirty="0"/>
              <a:t>New Package</a:t>
            </a:r>
            <a:endParaRPr lang="en-ID" dirty="0"/>
          </a:p>
        </p:txBody>
      </p:sp>
      <p:sp>
        <p:nvSpPr>
          <p:cNvPr id="3" name="Text Placeholder 2">
            <a:extLst>
              <a:ext uri="{FF2B5EF4-FFF2-40B4-BE49-F238E27FC236}">
                <a16:creationId xmlns:a16="http://schemas.microsoft.com/office/drawing/2014/main" id="{41603D6D-9F0F-434B-8DB0-0E6B285A4BA0}"/>
              </a:ext>
            </a:extLst>
          </p:cNvPr>
          <p:cNvSpPr>
            <a:spLocks noGrp="1"/>
          </p:cNvSpPr>
          <p:nvPr>
            <p:ph type="body" idx="1"/>
          </p:nvPr>
        </p:nvSpPr>
        <p:spPr>
          <a:xfrm>
            <a:off x="814275" y="1327350"/>
            <a:ext cx="5301685" cy="711000"/>
          </a:xfrm>
        </p:spPr>
        <p:txBody>
          <a:bodyPr/>
          <a:lstStyle/>
          <a:p>
            <a:pPr marL="76200" indent="0">
              <a:buNone/>
            </a:pPr>
            <a:r>
              <a:rPr lang="en-US" i="1" dirty="0" err="1"/>
              <a:t>Righ</a:t>
            </a:r>
            <a:r>
              <a:rPr lang="en-US" i="1" dirty="0"/>
              <a:t> Click on </a:t>
            </a:r>
            <a:r>
              <a:rPr lang="en-US" i="1" dirty="0" err="1"/>
              <a:t>src</a:t>
            </a:r>
            <a:r>
              <a:rPr lang="en-US" i="1" dirty="0"/>
              <a:t> -&gt; New -&gt; Package</a:t>
            </a:r>
            <a:endParaRPr lang="en-ID" i="1" dirty="0"/>
          </a:p>
        </p:txBody>
      </p:sp>
      <p:sp>
        <p:nvSpPr>
          <p:cNvPr id="4" name="Slide Number Placeholder 3">
            <a:extLst>
              <a:ext uri="{FF2B5EF4-FFF2-40B4-BE49-F238E27FC236}">
                <a16:creationId xmlns:a16="http://schemas.microsoft.com/office/drawing/2014/main" id="{4CC4C2D1-82D6-4F47-9792-0A234E3472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5" name="Picture 4">
            <a:extLst>
              <a:ext uri="{FF2B5EF4-FFF2-40B4-BE49-F238E27FC236}">
                <a16:creationId xmlns:a16="http://schemas.microsoft.com/office/drawing/2014/main" id="{3776461D-D405-434C-ACBA-734F5B1791BD}"/>
              </a:ext>
            </a:extLst>
          </p:cNvPr>
          <p:cNvPicPr>
            <a:picLocks noChangeAspect="1"/>
          </p:cNvPicPr>
          <p:nvPr/>
        </p:nvPicPr>
        <p:blipFill>
          <a:blip r:embed="rId2"/>
          <a:stretch>
            <a:fillRect/>
          </a:stretch>
        </p:blipFill>
        <p:spPr>
          <a:xfrm>
            <a:off x="814275" y="2038350"/>
            <a:ext cx="5301685" cy="1888771"/>
          </a:xfrm>
          <a:prstGeom prst="rect">
            <a:avLst/>
          </a:prstGeom>
        </p:spPr>
      </p:pic>
      <p:pic>
        <p:nvPicPr>
          <p:cNvPr id="6" name="Picture 5">
            <a:extLst>
              <a:ext uri="{FF2B5EF4-FFF2-40B4-BE49-F238E27FC236}">
                <a16:creationId xmlns:a16="http://schemas.microsoft.com/office/drawing/2014/main" id="{9A5188A8-DE79-4BAB-9F8B-4034A4816852}"/>
              </a:ext>
            </a:extLst>
          </p:cNvPr>
          <p:cNvPicPr>
            <a:picLocks noChangeAspect="1"/>
          </p:cNvPicPr>
          <p:nvPr/>
        </p:nvPicPr>
        <p:blipFill>
          <a:blip r:embed="rId3"/>
          <a:stretch>
            <a:fillRect/>
          </a:stretch>
        </p:blipFill>
        <p:spPr>
          <a:xfrm>
            <a:off x="6477000" y="1962150"/>
            <a:ext cx="2496044" cy="2407775"/>
          </a:xfrm>
          <a:prstGeom prst="rect">
            <a:avLst/>
          </a:prstGeom>
        </p:spPr>
      </p:pic>
      <p:sp>
        <p:nvSpPr>
          <p:cNvPr id="7" name="Text Placeholder 2">
            <a:extLst>
              <a:ext uri="{FF2B5EF4-FFF2-40B4-BE49-F238E27FC236}">
                <a16:creationId xmlns:a16="http://schemas.microsoft.com/office/drawing/2014/main" id="{E476BC60-F005-4622-A355-117368698762}"/>
              </a:ext>
            </a:extLst>
          </p:cNvPr>
          <p:cNvSpPr txBox="1">
            <a:spLocks/>
          </p:cNvSpPr>
          <p:nvPr/>
        </p:nvSpPr>
        <p:spPr>
          <a:xfrm>
            <a:off x="814274" y="4037808"/>
            <a:ext cx="5301685" cy="7110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buFont typeface="Roboto Condensed Light"/>
              <a:buNone/>
            </a:pPr>
            <a:r>
              <a:rPr lang="en-US" dirty="0"/>
              <a:t>Every Day, you must create new package</a:t>
            </a:r>
            <a:endParaRPr lang="en-ID" dirty="0"/>
          </a:p>
        </p:txBody>
      </p:sp>
    </p:spTree>
    <p:extLst>
      <p:ext uri="{BB962C8B-B14F-4D97-AF65-F5344CB8AC3E}">
        <p14:creationId xmlns:p14="http://schemas.microsoft.com/office/powerpoint/2010/main" val="4215178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43F1-BF2D-406A-AD83-63AAFF66B320}"/>
              </a:ext>
            </a:extLst>
          </p:cNvPr>
          <p:cNvSpPr>
            <a:spLocks noGrp="1"/>
          </p:cNvSpPr>
          <p:nvPr>
            <p:ph type="title"/>
          </p:nvPr>
        </p:nvSpPr>
        <p:spPr/>
        <p:txBody>
          <a:bodyPr/>
          <a:lstStyle/>
          <a:p>
            <a:r>
              <a:rPr lang="en-US" dirty="0"/>
              <a:t>Create New Class</a:t>
            </a:r>
            <a:endParaRPr lang="en-ID" dirty="0"/>
          </a:p>
        </p:txBody>
      </p:sp>
      <p:sp>
        <p:nvSpPr>
          <p:cNvPr id="3" name="Text Placeholder 2">
            <a:extLst>
              <a:ext uri="{FF2B5EF4-FFF2-40B4-BE49-F238E27FC236}">
                <a16:creationId xmlns:a16="http://schemas.microsoft.com/office/drawing/2014/main" id="{3481BEB1-5CA2-4926-A4A0-F9AB4BEE8AD4}"/>
              </a:ext>
            </a:extLst>
          </p:cNvPr>
          <p:cNvSpPr>
            <a:spLocks noGrp="1"/>
          </p:cNvSpPr>
          <p:nvPr>
            <p:ph type="body" idx="1"/>
          </p:nvPr>
        </p:nvSpPr>
        <p:spPr>
          <a:xfrm>
            <a:off x="814275" y="1327350"/>
            <a:ext cx="6132600" cy="634800"/>
          </a:xfrm>
        </p:spPr>
        <p:txBody>
          <a:bodyPr/>
          <a:lstStyle/>
          <a:p>
            <a:pPr marL="76200" indent="0">
              <a:buNone/>
            </a:pPr>
            <a:r>
              <a:rPr lang="en-US" i="1" dirty="0"/>
              <a:t>Right Click on package day01 -&gt; new -&gt; class</a:t>
            </a:r>
            <a:endParaRPr lang="en-ID" i="1" dirty="0"/>
          </a:p>
        </p:txBody>
      </p:sp>
      <p:sp>
        <p:nvSpPr>
          <p:cNvPr id="4" name="Slide Number Placeholder 3">
            <a:extLst>
              <a:ext uri="{FF2B5EF4-FFF2-40B4-BE49-F238E27FC236}">
                <a16:creationId xmlns:a16="http://schemas.microsoft.com/office/drawing/2014/main" id="{E046BBEA-7C6C-4529-AE87-58ACD8CDA8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5" name="Picture 4">
            <a:extLst>
              <a:ext uri="{FF2B5EF4-FFF2-40B4-BE49-F238E27FC236}">
                <a16:creationId xmlns:a16="http://schemas.microsoft.com/office/drawing/2014/main" id="{B8E0B2BC-646B-4457-BC29-7F43932B7150}"/>
              </a:ext>
            </a:extLst>
          </p:cNvPr>
          <p:cNvPicPr>
            <a:picLocks noChangeAspect="1"/>
          </p:cNvPicPr>
          <p:nvPr/>
        </p:nvPicPr>
        <p:blipFill>
          <a:blip r:embed="rId2"/>
          <a:stretch>
            <a:fillRect/>
          </a:stretch>
        </p:blipFill>
        <p:spPr>
          <a:xfrm>
            <a:off x="814275" y="1934633"/>
            <a:ext cx="5181600" cy="2265099"/>
          </a:xfrm>
          <a:prstGeom prst="rect">
            <a:avLst/>
          </a:prstGeom>
        </p:spPr>
      </p:pic>
    </p:spTree>
    <p:extLst>
      <p:ext uri="{BB962C8B-B14F-4D97-AF65-F5344CB8AC3E}">
        <p14:creationId xmlns:p14="http://schemas.microsoft.com/office/powerpoint/2010/main" val="2585581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20F5-E905-43D9-A98B-389EBB4CFCAE}"/>
              </a:ext>
            </a:extLst>
          </p:cNvPr>
          <p:cNvSpPr>
            <a:spLocks noGrp="1"/>
          </p:cNvSpPr>
          <p:nvPr>
            <p:ph type="title"/>
          </p:nvPr>
        </p:nvSpPr>
        <p:spPr/>
        <p:txBody>
          <a:bodyPr/>
          <a:lstStyle/>
          <a:p>
            <a:r>
              <a:rPr lang="en-US" dirty="0"/>
              <a:t>Create New Class</a:t>
            </a:r>
            <a:endParaRPr lang="en-ID" dirty="0"/>
          </a:p>
        </p:txBody>
      </p:sp>
      <p:sp>
        <p:nvSpPr>
          <p:cNvPr id="4" name="Slide Number Placeholder 3">
            <a:extLst>
              <a:ext uri="{FF2B5EF4-FFF2-40B4-BE49-F238E27FC236}">
                <a16:creationId xmlns:a16="http://schemas.microsoft.com/office/drawing/2014/main" id="{2BD19391-10F7-4A16-88F6-A59B3BB9FD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6" name="Picture 5">
            <a:extLst>
              <a:ext uri="{FF2B5EF4-FFF2-40B4-BE49-F238E27FC236}">
                <a16:creationId xmlns:a16="http://schemas.microsoft.com/office/drawing/2014/main" id="{C6A0A9B3-0D0C-4AF2-A025-CC6BACEEE16A}"/>
              </a:ext>
            </a:extLst>
          </p:cNvPr>
          <p:cNvPicPr>
            <a:picLocks noChangeAspect="1"/>
          </p:cNvPicPr>
          <p:nvPr/>
        </p:nvPicPr>
        <p:blipFill>
          <a:blip r:embed="rId2"/>
          <a:stretch>
            <a:fillRect/>
          </a:stretch>
        </p:blipFill>
        <p:spPr>
          <a:xfrm>
            <a:off x="788874" y="1364270"/>
            <a:ext cx="5495643" cy="3587829"/>
          </a:xfrm>
          <a:prstGeom prst="rect">
            <a:avLst/>
          </a:prstGeom>
        </p:spPr>
      </p:pic>
    </p:spTree>
    <p:extLst>
      <p:ext uri="{BB962C8B-B14F-4D97-AF65-F5344CB8AC3E}">
        <p14:creationId xmlns:p14="http://schemas.microsoft.com/office/powerpoint/2010/main" val="3970213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9827-9761-45D0-9A36-904A701CDA6C}"/>
              </a:ext>
            </a:extLst>
          </p:cNvPr>
          <p:cNvSpPr>
            <a:spLocks noGrp="1"/>
          </p:cNvSpPr>
          <p:nvPr>
            <p:ph type="title"/>
          </p:nvPr>
        </p:nvSpPr>
        <p:spPr/>
        <p:txBody>
          <a:bodyPr/>
          <a:lstStyle/>
          <a:p>
            <a:r>
              <a:rPr lang="en-US" dirty="0"/>
              <a:t>Create Hello World</a:t>
            </a:r>
            <a:endParaRPr lang="en-ID" dirty="0"/>
          </a:p>
        </p:txBody>
      </p:sp>
      <p:sp>
        <p:nvSpPr>
          <p:cNvPr id="3" name="Text Placeholder 2">
            <a:extLst>
              <a:ext uri="{FF2B5EF4-FFF2-40B4-BE49-F238E27FC236}">
                <a16:creationId xmlns:a16="http://schemas.microsoft.com/office/drawing/2014/main" id="{E952A8C8-124B-469E-BA68-76CD1C4E59C1}"/>
              </a:ext>
            </a:extLst>
          </p:cNvPr>
          <p:cNvSpPr>
            <a:spLocks noGrp="1"/>
          </p:cNvSpPr>
          <p:nvPr>
            <p:ph type="body" idx="1"/>
          </p:nvPr>
        </p:nvSpPr>
        <p:spPr>
          <a:xfrm>
            <a:off x="814275" y="1327350"/>
            <a:ext cx="6132600" cy="775500"/>
          </a:xfrm>
        </p:spPr>
        <p:txBody>
          <a:bodyPr/>
          <a:lstStyle/>
          <a:p>
            <a:pPr marL="76200" indent="0">
              <a:buNone/>
            </a:pPr>
            <a:r>
              <a:rPr lang="en-US" dirty="0"/>
              <a:t>Type source code below on your editor and then run your code with click read mark.</a:t>
            </a:r>
            <a:endParaRPr lang="en-ID" dirty="0"/>
          </a:p>
        </p:txBody>
      </p:sp>
      <p:sp>
        <p:nvSpPr>
          <p:cNvPr id="4" name="Slide Number Placeholder 3">
            <a:extLst>
              <a:ext uri="{FF2B5EF4-FFF2-40B4-BE49-F238E27FC236}">
                <a16:creationId xmlns:a16="http://schemas.microsoft.com/office/drawing/2014/main" id="{6CCDEAD6-E8FC-4FB1-A310-03218DC2D5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5" name="Picture 4">
            <a:extLst>
              <a:ext uri="{FF2B5EF4-FFF2-40B4-BE49-F238E27FC236}">
                <a16:creationId xmlns:a16="http://schemas.microsoft.com/office/drawing/2014/main" id="{887D6820-B4CD-4FF7-8D09-A5552427AE45}"/>
              </a:ext>
            </a:extLst>
          </p:cNvPr>
          <p:cNvPicPr>
            <a:picLocks noChangeAspect="1"/>
          </p:cNvPicPr>
          <p:nvPr/>
        </p:nvPicPr>
        <p:blipFill>
          <a:blip r:embed="rId2"/>
          <a:stretch>
            <a:fillRect/>
          </a:stretch>
        </p:blipFill>
        <p:spPr>
          <a:xfrm>
            <a:off x="814275" y="2102850"/>
            <a:ext cx="6762750" cy="2533650"/>
          </a:xfrm>
          <a:prstGeom prst="rect">
            <a:avLst/>
          </a:prstGeom>
        </p:spPr>
      </p:pic>
    </p:spTree>
    <p:extLst>
      <p:ext uri="{BB962C8B-B14F-4D97-AF65-F5344CB8AC3E}">
        <p14:creationId xmlns:p14="http://schemas.microsoft.com/office/powerpoint/2010/main" val="219091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166022-605A-4226-8DBE-A92971E669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Text Placeholder 2">
            <a:extLst>
              <a:ext uri="{FF2B5EF4-FFF2-40B4-BE49-F238E27FC236}">
                <a16:creationId xmlns:a16="http://schemas.microsoft.com/office/drawing/2014/main" id="{C88CAD9F-ED28-4116-BB19-965678A9198F}"/>
              </a:ext>
            </a:extLst>
          </p:cNvPr>
          <p:cNvSpPr>
            <a:spLocks noGrp="1"/>
          </p:cNvSpPr>
          <p:nvPr>
            <p:ph type="body" idx="1"/>
          </p:nvPr>
        </p:nvSpPr>
        <p:spPr/>
        <p:txBody>
          <a:bodyPr/>
          <a:lstStyle/>
          <a:p>
            <a:r>
              <a:rPr lang="en-US" dirty="0"/>
              <a:t>Java is a programming language and a platform.</a:t>
            </a:r>
          </a:p>
          <a:p>
            <a:r>
              <a:rPr lang="en-US" dirty="0"/>
              <a:t>Java is a high level, robust, object-oriented and secure programming language.</a:t>
            </a:r>
          </a:p>
          <a:p>
            <a:r>
              <a:rPr lang="en-US" dirty="0"/>
              <a:t>Platform: Any hardware or software environment in which a program runs, is known as a platform. Since Java has a runtime environment (JRE) and API, it is called a platform.</a:t>
            </a:r>
            <a:endParaRPr lang="en-ID" dirty="0"/>
          </a:p>
        </p:txBody>
      </p:sp>
      <p:sp>
        <p:nvSpPr>
          <p:cNvPr id="2" name="Title 1">
            <a:extLst>
              <a:ext uri="{FF2B5EF4-FFF2-40B4-BE49-F238E27FC236}">
                <a16:creationId xmlns:a16="http://schemas.microsoft.com/office/drawing/2014/main" id="{FDAA3FF7-B48B-4659-9C28-28AB6579E1B4}"/>
              </a:ext>
            </a:extLst>
          </p:cNvPr>
          <p:cNvSpPr>
            <a:spLocks noGrp="1"/>
          </p:cNvSpPr>
          <p:nvPr>
            <p:ph type="title"/>
          </p:nvPr>
        </p:nvSpPr>
        <p:spPr>
          <a:xfrm>
            <a:off x="814275" y="212242"/>
            <a:ext cx="4118404" cy="337313"/>
          </a:xfrm>
        </p:spPr>
        <p:txBody>
          <a:bodyPr/>
          <a:lstStyle/>
          <a:p>
            <a:r>
              <a:rPr lang="en-US" dirty="0"/>
              <a:t>What is Java</a:t>
            </a:r>
            <a:endParaRPr lang="en-ID" dirty="0"/>
          </a:p>
        </p:txBody>
      </p:sp>
    </p:spTree>
    <p:extLst>
      <p:ext uri="{BB962C8B-B14F-4D97-AF65-F5344CB8AC3E}">
        <p14:creationId xmlns:p14="http://schemas.microsoft.com/office/powerpoint/2010/main" val="2643022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Basic Syntax</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31550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014451-6722-41EF-BF4C-E3A5A498A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3" name="Text Placeholder 2">
            <a:extLst>
              <a:ext uri="{FF2B5EF4-FFF2-40B4-BE49-F238E27FC236}">
                <a16:creationId xmlns:a16="http://schemas.microsoft.com/office/drawing/2014/main" id="{BDA0354D-F7B6-48C9-B6D5-5269238798D3}"/>
              </a:ext>
            </a:extLst>
          </p:cNvPr>
          <p:cNvSpPr>
            <a:spLocks noGrp="1"/>
          </p:cNvSpPr>
          <p:nvPr>
            <p:ph type="body" idx="1"/>
          </p:nvPr>
        </p:nvSpPr>
        <p:spPr/>
        <p:txBody>
          <a:bodyPr anchor="t"/>
          <a:lstStyle/>
          <a:p>
            <a:r>
              <a:rPr lang="en-US" b="1" dirty="0"/>
              <a:t>Case Sensitivity </a:t>
            </a:r>
            <a:r>
              <a:rPr lang="en-US" dirty="0"/>
              <a:t>− Java is case sensitive.</a:t>
            </a:r>
          </a:p>
          <a:p>
            <a:r>
              <a:rPr lang="en-US" b="1" dirty="0"/>
              <a:t>Class Names </a:t>
            </a:r>
            <a:r>
              <a:rPr lang="en-US" dirty="0"/>
              <a:t>− For all class names the first letter should be in Upper Case. If several words are used to form a name of the class, each inner word's first letter should be in Upper Case.</a:t>
            </a:r>
          </a:p>
          <a:p>
            <a:r>
              <a:rPr lang="en-US" b="1" dirty="0"/>
              <a:t>Method Names </a:t>
            </a:r>
            <a:r>
              <a:rPr lang="en-US" dirty="0"/>
              <a:t>− All method names should start with a Lower Case letter. If several words are used to form the name of the method, then each inner word's first letter should be in Upper Case.</a:t>
            </a:r>
          </a:p>
          <a:p>
            <a:r>
              <a:rPr lang="en-US" b="1" dirty="0"/>
              <a:t>Program File Name </a:t>
            </a:r>
            <a:r>
              <a:rPr lang="en-US" dirty="0"/>
              <a:t>− Name of the program file should exactly match the class name.</a:t>
            </a:r>
          </a:p>
          <a:p>
            <a:r>
              <a:rPr lang="en-US" b="1" dirty="0"/>
              <a:t>public static void main(String </a:t>
            </a:r>
            <a:r>
              <a:rPr lang="en-US" b="1" dirty="0" err="1"/>
              <a:t>args</a:t>
            </a:r>
            <a:r>
              <a:rPr lang="en-US" b="1" dirty="0"/>
              <a:t>[]) </a:t>
            </a:r>
            <a:r>
              <a:rPr lang="en-US" dirty="0"/>
              <a:t>− Java program processing starts from the main() method which is a mandatory part of every Java program.</a:t>
            </a:r>
            <a:endParaRPr lang="en-ID" dirty="0"/>
          </a:p>
        </p:txBody>
      </p:sp>
      <p:sp>
        <p:nvSpPr>
          <p:cNvPr id="2" name="Title 1">
            <a:extLst>
              <a:ext uri="{FF2B5EF4-FFF2-40B4-BE49-F238E27FC236}">
                <a16:creationId xmlns:a16="http://schemas.microsoft.com/office/drawing/2014/main" id="{0787991E-E8C6-47E2-8E8D-4AF82B24EB99}"/>
              </a:ext>
            </a:extLst>
          </p:cNvPr>
          <p:cNvSpPr>
            <a:spLocks noGrp="1"/>
          </p:cNvSpPr>
          <p:nvPr>
            <p:ph type="title"/>
          </p:nvPr>
        </p:nvSpPr>
        <p:spPr>
          <a:xfrm>
            <a:off x="814275" y="212242"/>
            <a:ext cx="4118404" cy="337313"/>
          </a:xfrm>
        </p:spPr>
        <p:txBody>
          <a:bodyPr/>
          <a:lstStyle/>
          <a:p>
            <a:r>
              <a:rPr lang="en-US" dirty="0"/>
              <a:t>Java – Basic Syntax</a:t>
            </a:r>
            <a:endParaRPr lang="en-ID" dirty="0"/>
          </a:p>
        </p:txBody>
      </p:sp>
    </p:spTree>
    <p:extLst>
      <p:ext uri="{BB962C8B-B14F-4D97-AF65-F5344CB8AC3E}">
        <p14:creationId xmlns:p14="http://schemas.microsoft.com/office/powerpoint/2010/main" val="357518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C082D5-281C-4ACC-8F13-ACF87B614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3" name="Text Placeholder 2">
            <a:extLst>
              <a:ext uri="{FF2B5EF4-FFF2-40B4-BE49-F238E27FC236}">
                <a16:creationId xmlns:a16="http://schemas.microsoft.com/office/drawing/2014/main" id="{25E0001F-4888-4BC0-BADD-D02560E62E9A}"/>
              </a:ext>
            </a:extLst>
          </p:cNvPr>
          <p:cNvSpPr>
            <a:spLocks noGrp="1"/>
          </p:cNvSpPr>
          <p:nvPr>
            <p:ph type="body" idx="1"/>
          </p:nvPr>
        </p:nvSpPr>
        <p:spPr/>
        <p:txBody>
          <a:bodyPr anchor="t"/>
          <a:lstStyle/>
          <a:p>
            <a:r>
              <a:rPr lang="en-US" dirty="0"/>
              <a:t>Names used for classes, variables, and methods are called </a:t>
            </a:r>
            <a:r>
              <a:rPr lang="en-US" b="1" dirty="0"/>
              <a:t>identifiers</a:t>
            </a:r>
            <a:r>
              <a:rPr lang="en-US" dirty="0"/>
              <a:t>.</a:t>
            </a:r>
            <a:endParaRPr lang="en-ID" dirty="0"/>
          </a:p>
          <a:p>
            <a:r>
              <a:rPr lang="en-ID" dirty="0"/>
              <a:t>Rule of identifier : </a:t>
            </a:r>
          </a:p>
          <a:p>
            <a:pPr lvl="1">
              <a:buFont typeface="Wingdings" panose="05000000000000000000" pitchFamily="2" charset="2"/>
              <a:buChar char="q"/>
            </a:pPr>
            <a:r>
              <a:rPr lang="en-US" sz="1400" dirty="0"/>
              <a:t>All identifiers should begin with a letter (A to Z or a to z), currency character ($) or an underscore (_).</a:t>
            </a:r>
          </a:p>
          <a:p>
            <a:pPr lvl="1">
              <a:buFont typeface="Wingdings" panose="05000000000000000000" pitchFamily="2" charset="2"/>
              <a:buChar char="q"/>
            </a:pPr>
            <a:r>
              <a:rPr lang="en-US" sz="1400" dirty="0"/>
              <a:t>After the first character, identifiers can have any combination of characters.</a:t>
            </a:r>
          </a:p>
          <a:p>
            <a:pPr lvl="1">
              <a:buFont typeface="Wingdings" panose="05000000000000000000" pitchFamily="2" charset="2"/>
              <a:buChar char="q"/>
            </a:pPr>
            <a:r>
              <a:rPr lang="en-US" sz="1400" dirty="0"/>
              <a:t>A key word cannot be used as an identifier.</a:t>
            </a:r>
          </a:p>
          <a:p>
            <a:pPr lvl="1">
              <a:buFont typeface="Wingdings" panose="05000000000000000000" pitchFamily="2" charset="2"/>
              <a:buChar char="q"/>
            </a:pPr>
            <a:r>
              <a:rPr lang="en-US" sz="1400" dirty="0"/>
              <a:t>Most importantly, identifiers are case sensitive.</a:t>
            </a:r>
          </a:p>
          <a:p>
            <a:pPr lvl="1">
              <a:buFont typeface="Wingdings" panose="05000000000000000000" pitchFamily="2" charset="2"/>
              <a:buChar char="q"/>
            </a:pPr>
            <a:r>
              <a:rPr lang="en-US" sz="1400" dirty="0"/>
              <a:t>Examples of legal identifiers: age, $salary, _value, __1_value.</a:t>
            </a:r>
          </a:p>
          <a:p>
            <a:pPr lvl="1">
              <a:buFont typeface="Wingdings" panose="05000000000000000000" pitchFamily="2" charset="2"/>
              <a:buChar char="q"/>
            </a:pPr>
            <a:r>
              <a:rPr lang="en-US" sz="1400" dirty="0"/>
              <a:t>Examples of illegal identifiers: 123abc, -salary.</a:t>
            </a:r>
            <a:endParaRPr lang="en-ID" sz="1400" dirty="0"/>
          </a:p>
        </p:txBody>
      </p:sp>
      <p:sp>
        <p:nvSpPr>
          <p:cNvPr id="2" name="Title 1">
            <a:extLst>
              <a:ext uri="{FF2B5EF4-FFF2-40B4-BE49-F238E27FC236}">
                <a16:creationId xmlns:a16="http://schemas.microsoft.com/office/drawing/2014/main" id="{90B39740-BD64-4E13-8BA0-C578593BAE5B}"/>
              </a:ext>
            </a:extLst>
          </p:cNvPr>
          <p:cNvSpPr>
            <a:spLocks noGrp="1"/>
          </p:cNvSpPr>
          <p:nvPr>
            <p:ph type="title"/>
          </p:nvPr>
        </p:nvSpPr>
        <p:spPr>
          <a:xfrm>
            <a:off x="814275" y="212242"/>
            <a:ext cx="4118404" cy="337313"/>
          </a:xfrm>
        </p:spPr>
        <p:txBody>
          <a:bodyPr/>
          <a:lstStyle/>
          <a:p>
            <a:r>
              <a:rPr lang="en-US" dirty="0"/>
              <a:t>Java – Identifier </a:t>
            </a:r>
            <a:endParaRPr lang="en-ID" dirty="0"/>
          </a:p>
        </p:txBody>
      </p:sp>
    </p:spTree>
    <p:extLst>
      <p:ext uri="{BB962C8B-B14F-4D97-AF65-F5344CB8AC3E}">
        <p14:creationId xmlns:p14="http://schemas.microsoft.com/office/powerpoint/2010/main" val="3413100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8C5ED3-8A34-4584-9E22-8EE8B3F019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2" name="Title 1">
            <a:extLst>
              <a:ext uri="{FF2B5EF4-FFF2-40B4-BE49-F238E27FC236}">
                <a16:creationId xmlns:a16="http://schemas.microsoft.com/office/drawing/2014/main" id="{4E2BCB0C-B069-4EA2-9E49-B37BE2AF3A36}"/>
              </a:ext>
            </a:extLst>
          </p:cNvPr>
          <p:cNvSpPr>
            <a:spLocks noGrp="1"/>
          </p:cNvSpPr>
          <p:nvPr>
            <p:ph type="title"/>
          </p:nvPr>
        </p:nvSpPr>
        <p:spPr>
          <a:xfrm>
            <a:off x="814275" y="212242"/>
            <a:ext cx="4118404" cy="337313"/>
          </a:xfrm>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62DDFDEC-2A90-4C39-9BC2-C975D5BE6248}"/>
              </a:ext>
            </a:extLst>
          </p:cNvPr>
          <p:cNvPicPr>
            <a:picLocks noChangeAspect="1"/>
          </p:cNvPicPr>
          <p:nvPr/>
        </p:nvPicPr>
        <p:blipFill>
          <a:blip r:embed="rId2"/>
          <a:stretch>
            <a:fillRect/>
          </a:stretch>
        </p:blipFill>
        <p:spPr>
          <a:xfrm>
            <a:off x="831208" y="742949"/>
            <a:ext cx="5220459" cy="4188310"/>
          </a:xfrm>
          <a:prstGeom prst="rect">
            <a:avLst/>
          </a:prstGeom>
        </p:spPr>
      </p:pic>
    </p:spTree>
    <p:extLst>
      <p:ext uri="{BB962C8B-B14F-4D97-AF65-F5344CB8AC3E}">
        <p14:creationId xmlns:p14="http://schemas.microsoft.com/office/powerpoint/2010/main" val="557950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93B2FF-92FE-45E0-AFD5-54072534CE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7" name="Title 6">
            <a:extLst>
              <a:ext uri="{FF2B5EF4-FFF2-40B4-BE49-F238E27FC236}">
                <a16:creationId xmlns:a16="http://schemas.microsoft.com/office/drawing/2014/main" id="{DBF3A1BF-6E14-4EAD-93B7-A55347F33E6A}"/>
              </a:ext>
            </a:extLst>
          </p:cNvPr>
          <p:cNvSpPr>
            <a:spLocks noGrp="1"/>
          </p:cNvSpPr>
          <p:nvPr>
            <p:ph type="title"/>
          </p:nvPr>
        </p:nvSpPr>
        <p:spPr>
          <a:xfrm>
            <a:off x="814275" y="212242"/>
            <a:ext cx="4118404" cy="337313"/>
          </a:xfrm>
        </p:spPr>
        <p:txBody>
          <a:bodyPr/>
          <a:lstStyle/>
          <a:p>
            <a:r>
              <a:rPr lang="en-US" dirty="0"/>
              <a:t>Java - Keyword</a:t>
            </a:r>
            <a:endParaRPr lang="en-ID" dirty="0"/>
          </a:p>
        </p:txBody>
      </p:sp>
      <p:pic>
        <p:nvPicPr>
          <p:cNvPr id="6" name="Picture 5">
            <a:extLst>
              <a:ext uri="{FF2B5EF4-FFF2-40B4-BE49-F238E27FC236}">
                <a16:creationId xmlns:a16="http://schemas.microsoft.com/office/drawing/2014/main" id="{D0165079-2672-42DE-A7FD-ED2A9B82FD76}"/>
              </a:ext>
            </a:extLst>
          </p:cNvPr>
          <p:cNvPicPr>
            <a:picLocks noChangeAspect="1"/>
          </p:cNvPicPr>
          <p:nvPr/>
        </p:nvPicPr>
        <p:blipFill>
          <a:blip r:embed="rId2"/>
          <a:stretch>
            <a:fillRect/>
          </a:stretch>
        </p:blipFill>
        <p:spPr>
          <a:xfrm>
            <a:off x="814275" y="753175"/>
            <a:ext cx="5703001" cy="3893551"/>
          </a:xfrm>
          <a:prstGeom prst="rect">
            <a:avLst/>
          </a:prstGeom>
        </p:spPr>
      </p:pic>
    </p:spTree>
    <p:extLst>
      <p:ext uri="{BB962C8B-B14F-4D97-AF65-F5344CB8AC3E}">
        <p14:creationId xmlns:p14="http://schemas.microsoft.com/office/powerpoint/2010/main" val="3175072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67034B-85CE-4B78-9988-6A14FBFC14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4" name="Title 3">
            <a:extLst>
              <a:ext uri="{FF2B5EF4-FFF2-40B4-BE49-F238E27FC236}">
                <a16:creationId xmlns:a16="http://schemas.microsoft.com/office/drawing/2014/main" id="{E450A247-8B0C-47EB-85D5-5DFCC497B693}"/>
              </a:ext>
            </a:extLst>
          </p:cNvPr>
          <p:cNvSpPr>
            <a:spLocks noGrp="1"/>
          </p:cNvSpPr>
          <p:nvPr>
            <p:ph type="title"/>
          </p:nvPr>
        </p:nvSpPr>
        <p:spPr>
          <a:xfrm>
            <a:off x="814275" y="212242"/>
            <a:ext cx="4118404" cy="337313"/>
          </a:xfrm>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C5EC8103-6802-42F9-93AC-9D68FA5BC721}"/>
              </a:ext>
            </a:extLst>
          </p:cNvPr>
          <p:cNvPicPr>
            <a:picLocks noChangeAspect="1"/>
          </p:cNvPicPr>
          <p:nvPr/>
        </p:nvPicPr>
        <p:blipFill>
          <a:blip r:embed="rId2"/>
          <a:stretch>
            <a:fillRect/>
          </a:stretch>
        </p:blipFill>
        <p:spPr>
          <a:xfrm>
            <a:off x="814275" y="753175"/>
            <a:ext cx="5129325" cy="3887181"/>
          </a:xfrm>
          <a:prstGeom prst="rect">
            <a:avLst/>
          </a:prstGeom>
        </p:spPr>
      </p:pic>
    </p:spTree>
    <p:extLst>
      <p:ext uri="{BB962C8B-B14F-4D97-AF65-F5344CB8AC3E}">
        <p14:creationId xmlns:p14="http://schemas.microsoft.com/office/powerpoint/2010/main" val="893348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46A618-E00A-4164-9BAF-D5CA2E1F5B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4" name="Title 3">
            <a:extLst>
              <a:ext uri="{FF2B5EF4-FFF2-40B4-BE49-F238E27FC236}">
                <a16:creationId xmlns:a16="http://schemas.microsoft.com/office/drawing/2014/main" id="{F4197C8D-E3DD-4971-BA0C-CEF6826199E9}"/>
              </a:ext>
            </a:extLst>
          </p:cNvPr>
          <p:cNvSpPr>
            <a:spLocks noGrp="1"/>
          </p:cNvSpPr>
          <p:nvPr>
            <p:ph type="title"/>
          </p:nvPr>
        </p:nvSpPr>
        <p:spPr>
          <a:xfrm>
            <a:off x="814275" y="212242"/>
            <a:ext cx="4118404" cy="337313"/>
          </a:xfrm>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29BD071B-54FE-4D0E-8CCB-238955E524A7}"/>
              </a:ext>
            </a:extLst>
          </p:cNvPr>
          <p:cNvPicPr>
            <a:picLocks noChangeAspect="1"/>
          </p:cNvPicPr>
          <p:nvPr/>
        </p:nvPicPr>
        <p:blipFill>
          <a:blip r:embed="rId2"/>
          <a:stretch>
            <a:fillRect/>
          </a:stretch>
        </p:blipFill>
        <p:spPr>
          <a:xfrm>
            <a:off x="814275" y="742948"/>
            <a:ext cx="5369889" cy="3893552"/>
          </a:xfrm>
          <a:prstGeom prst="rect">
            <a:avLst/>
          </a:prstGeom>
        </p:spPr>
      </p:pic>
    </p:spTree>
    <p:extLst>
      <p:ext uri="{BB962C8B-B14F-4D97-AF65-F5344CB8AC3E}">
        <p14:creationId xmlns:p14="http://schemas.microsoft.com/office/powerpoint/2010/main" val="1745981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734AE5-9B24-4A55-B39E-031AF655E2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4" name="Title 3">
            <a:extLst>
              <a:ext uri="{FF2B5EF4-FFF2-40B4-BE49-F238E27FC236}">
                <a16:creationId xmlns:a16="http://schemas.microsoft.com/office/drawing/2014/main" id="{001B887A-04E1-4720-AEAF-6A60103DF4B4}"/>
              </a:ext>
            </a:extLst>
          </p:cNvPr>
          <p:cNvSpPr>
            <a:spLocks noGrp="1"/>
          </p:cNvSpPr>
          <p:nvPr>
            <p:ph type="title"/>
          </p:nvPr>
        </p:nvSpPr>
        <p:spPr>
          <a:xfrm>
            <a:off x="814275" y="212242"/>
            <a:ext cx="4118404" cy="337313"/>
          </a:xfrm>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01E22869-B144-4C47-B618-6B206F43DB12}"/>
              </a:ext>
            </a:extLst>
          </p:cNvPr>
          <p:cNvPicPr>
            <a:picLocks noChangeAspect="1"/>
          </p:cNvPicPr>
          <p:nvPr/>
        </p:nvPicPr>
        <p:blipFill>
          <a:blip r:embed="rId2"/>
          <a:stretch>
            <a:fillRect/>
          </a:stretch>
        </p:blipFill>
        <p:spPr>
          <a:xfrm>
            <a:off x="814275" y="740831"/>
            <a:ext cx="5205525" cy="3915267"/>
          </a:xfrm>
          <a:prstGeom prst="rect">
            <a:avLst/>
          </a:prstGeom>
        </p:spPr>
      </p:pic>
    </p:spTree>
    <p:extLst>
      <p:ext uri="{BB962C8B-B14F-4D97-AF65-F5344CB8AC3E}">
        <p14:creationId xmlns:p14="http://schemas.microsoft.com/office/powerpoint/2010/main" val="1432135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EA05A5-659F-4CEC-A1DD-1B36BCBD61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4" name="Title 3">
            <a:extLst>
              <a:ext uri="{FF2B5EF4-FFF2-40B4-BE49-F238E27FC236}">
                <a16:creationId xmlns:a16="http://schemas.microsoft.com/office/drawing/2014/main" id="{9D281387-0BAE-4972-8A4C-2CC6E062D3BD}"/>
              </a:ext>
            </a:extLst>
          </p:cNvPr>
          <p:cNvSpPr>
            <a:spLocks noGrp="1"/>
          </p:cNvSpPr>
          <p:nvPr>
            <p:ph type="title"/>
          </p:nvPr>
        </p:nvSpPr>
        <p:spPr>
          <a:xfrm>
            <a:off x="814275" y="212242"/>
            <a:ext cx="4118404" cy="337313"/>
          </a:xfrm>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BB363EEB-CDE0-4FCF-B36D-DC12BCB48AD4}"/>
              </a:ext>
            </a:extLst>
          </p:cNvPr>
          <p:cNvPicPr>
            <a:picLocks noChangeAspect="1"/>
          </p:cNvPicPr>
          <p:nvPr/>
        </p:nvPicPr>
        <p:blipFill>
          <a:blip r:embed="rId2"/>
          <a:stretch>
            <a:fillRect/>
          </a:stretch>
        </p:blipFill>
        <p:spPr>
          <a:xfrm>
            <a:off x="814275" y="742948"/>
            <a:ext cx="5586525" cy="3294617"/>
          </a:xfrm>
          <a:prstGeom prst="rect">
            <a:avLst/>
          </a:prstGeom>
        </p:spPr>
      </p:pic>
    </p:spTree>
    <p:extLst>
      <p:ext uri="{BB962C8B-B14F-4D97-AF65-F5344CB8AC3E}">
        <p14:creationId xmlns:p14="http://schemas.microsoft.com/office/powerpoint/2010/main" val="313820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80EED1-9C03-4B23-81E0-1D99176ABB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3" name="Text Placeholder 2">
            <a:extLst>
              <a:ext uri="{FF2B5EF4-FFF2-40B4-BE49-F238E27FC236}">
                <a16:creationId xmlns:a16="http://schemas.microsoft.com/office/drawing/2014/main" id="{B37504EB-1115-4845-A24F-D3FE2BD51B88}"/>
              </a:ext>
            </a:extLst>
          </p:cNvPr>
          <p:cNvSpPr>
            <a:spLocks noGrp="1"/>
          </p:cNvSpPr>
          <p:nvPr>
            <p:ph type="body" idx="1"/>
          </p:nvPr>
        </p:nvSpPr>
        <p:spPr/>
        <p:txBody>
          <a:bodyPr/>
          <a:lstStyle/>
          <a:p>
            <a:r>
              <a:rPr lang="en-US" dirty="0"/>
              <a:t>Java supports single-line and multi-line comments very similar to C and C++. All characters available inside any comment are ignored by Java compiler.</a:t>
            </a:r>
            <a:endParaRPr lang="en-ID" dirty="0"/>
          </a:p>
        </p:txBody>
      </p:sp>
      <p:sp>
        <p:nvSpPr>
          <p:cNvPr id="2" name="Title 1">
            <a:extLst>
              <a:ext uri="{FF2B5EF4-FFF2-40B4-BE49-F238E27FC236}">
                <a16:creationId xmlns:a16="http://schemas.microsoft.com/office/drawing/2014/main" id="{E7D2AF04-179F-43FA-9B58-0202239A0E5F}"/>
              </a:ext>
            </a:extLst>
          </p:cNvPr>
          <p:cNvSpPr>
            <a:spLocks noGrp="1"/>
          </p:cNvSpPr>
          <p:nvPr>
            <p:ph type="title"/>
          </p:nvPr>
        </p:nvSpPr>
        <p:spPr>
          <a:xfrm>
            <a:off x="814275" y="212242"/>
            <a:ext cx="4118404" cy="337313"/>
          </a:xfrm>
        </p:spPr>
        <p:txBody>
          <a:bodyPr/>
          <a:lstStyle/>
          <a:p>
            <a:r>
              <a:rPr lang="en-US" dirty="0"/>
              <a:t>Java - Comment</a:t>
            </a:r>
            <a:endParaRPr lang="en-ID" dirty="0"/>
          </a:p>
        </p:txBody>
      </p:sp>
      <p:pic>
        <p:nvPicPr>
          <p:cNvPr id="5" name="Picture 4">
            <a:extLst>
              <a:ext uri="{FF2B5EF4-FFF2-40B4-BE49-F238E27FC236}">
                <a16:creationId xmlns:a16="http://schemas.microsoft.com/office/drawing/2014/main" id="{9CB37D6F-5453-4833-8EB1-8CD776E262C4}"/>
              </a:ext>
            </a:extLst>
          </p:cNvPr>
          <p:cNvPicPr>
            <a:picLocks noChangeAspect="1"/>
          </p:cNvPicPr>
          <p:nvPr/>
        </p:nvPicPr>
        <p:blipFill>
          <a:blip r:embed="rId2"/>
          <a:stretch>
            <a:fillRect/>
          </a:stretch>
        </p:blipFill>
        <p:spPr>
          <a:xfrm>
            <a:off x="1323675" y="1425545"/>
            <a:ext cx="5808574" cy="2060605"/>
          </a:xfrm>
          <a:prstGeom prst="rect">
            <a:avLst/>
          </a:prstGeom>
        </p:spPr>
      </p:pic>
    </p:spTree>
    <p:extLst>
      <p:ext uri="{BB962C8B-B14F-4D97-AF65-F5344CB8AC3E}">
        <p14:creationId xmlns:p14="http://schemas.microsoft.com/office/powerpoint/2010/main" val="349158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2A06F1-E00A-4FD8-AC33-00DD14DF48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 Placeholder 2">
            <a:extLst>
              <a:ext uri="{FF2B5EF4-FFF2-40B4-BE49-F238E27FC236}">
                <a16:creationId xmlns:a16="http://schemas.microsoft.com/office/drawing/2014/main" id="{13CF40D2-A44C-4789-B343-5FF9F535019F}"/>
              </a:ext>
            </a:extLst>
          </p:cNvPr>
          <p:cNvSpPr>
            <a:spLocks noGrp="1"/>
          </p:cNvSpPr>
          <p:nvPr>
            <p:ph type="body" idx="1"/>
          </p:nvPr>
        </p:nvSpPr>
        <p:spPr/>
        <p:txBody>
          <a:bodyPr/>
          <a:lstStyle/>
          <a:p>
            <a:pPr marL="76200" indent="0">
              <a:buNone/>
            </a:pPr>
            <a:r>
              <a:rPr lang="en-ID" dirty="0"/>
              <a:t>According to Sun, 3 billion devices run Java. There are many devices where Java is currently used. Some of them are as follows:</a:t>
            </a:r>
          </a:p>
          <a:p>
            <a:r>
              <a:rPr lang="en-ID" dirty="0"/>
              <a:t>Desktop Applications such as acrobat reader, media player, antivirus, etc.</a:t>
            </a:r>
          </a:p>
          <a:p>
            <a:r>
              <a:rPr lang="en-ID" dirty="0"/>
              <a:t>Web Applications such as irctc.co.in, javatpoint.com, etc.</a:t>
            </a:r>
          </a:p>
          <a:p>
            <a:r>
              <a:rPr lang="en-ID" dirty="0"/>
              <a:t>Enterprise Applications such as banking applications.</a:t>
            </a:r>
          </a:p>
          <a:p>
            <a:r>
              <a:rPr lang="en-ID" dirty="0"/>
              <a:t>Mobile</a:t>
            </a:r>
          </a:p>
          <a:p>
            <a:r>
              <a:rPr lang="en-ID" dirty="0"/>
              <a:t>Embedded System</a:t>
            </a:r>
          </a:p>
          <a:p>
            <a:r>
              <a:rPr lang="en-ID" dirty="0"/>
              <a:t>Smart Card</a:t>
            </a:r>
          </a:p>
          <a:p>
            <a:r>
              <a:rPr lang="en-ID" dirty="0"/>
              <a:t>Robotics</a:t>
            </a:r>
          </a:p>
          <a:p>
            <a:r>
              <a:rPr lang="en-ID" dirty="0"/>
              <a:t>Games, etc.</a:t>
            </a:r>
          </a:p>
        </p:txBody>
      </p:sp>
      <p:sp>
        <p:nvSpPr>
          <p:cNvPr id="4" name="Title 3">
            <a:extLst>
              <a:ext uri="{FF2B5EF4-FFF2-40B4-BE49-F238E27FC236}">
                <a16:creationId xmlns:a16="http://schemas.microsoft.com/office/drawing/2014/main" id="{F36D8C3A-4B25-4E59-B862-8FB26402F5BC}"/>
              </a:ext>
            </a:extLst>
          </p:cNvPr>
          <p:cNvSpPr>
            <a:spLocks noGrp="1"/>
          </p:cNvSpPr>
          <p:nvPr>
            <p:ph type="title"/>
          </p:nvPr>
        </p:nvSpPr>
        <p:spPr>
          <a:xfrm>
            <a:off x="814275" y="212242"/>
            <a:ext cx="4118404" cy="337313"/>
          </a:xfrm>
        </p:spPr>
        <p:txBody>
          <a:bodyPr/>
          <a:lstStyle/>
          <a:p>
            <a:r>
              <a:rPr lang="en-US" dirty="0"/>
              <a:t>Application</a:t>
            </a:r>
            <a:endParaRPr lang="en-ID" dirty="0"/>
          </a:p>
        </p:txBody>
      </p:sp>
    </p:spTree>
    <p:extLst>
      <p:ext uri="{BB962C8B-B14F-4D97-AF65-F5344CB8AC3E}">
        <p14:creationId xmlns:p14="http://schemas.microsoft.com/office/powerpoint/2010/main" val="3436235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Variable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388633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BDDF47-6FB3-4787-8FB6-8865BE44D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6" name="Text Placeholder 5">
            <a:extLst>
              <a:ext uri="{FF2B5EF4-FFF2-40B4-BE49-F238E27FC236}">
                <a16:creationId xmlns:a16="http://schemas.microsoft.com/office/drawing/2014/main" id="{3A852E7C-7F9D-4A8F-BEEE-FBFC82C5A5BD}"/>
              </a:ext>
            </a:extLst>
          </p:cNvPr>
          <p:cNvSpPr>
            <a:spLocks noGrp="1"/>
          </p:cNvSpPr>
          <p:nvPr>
            <p:ph type="body" idx="1"/>
          </p:nvPr>
        </p:nvSpPr>
        <p:spPr/>
        <p:txBody>
          <a:bodyPr/>
          <a:lstStyle/>
          <a:p>
            <a:r>
              <a:rPr lang="en-US" dirty="0"/>
              <a:t>Variable is name of reserved area allocated in memory. In other words, it is a name of memory location. It is a combination of "vary + able" that means its value can be changed.</a:t>
            </a:r>
            <a:endParaRPr lang="en-ID" dirty="0"/>
          </a:p>
        </p:txBody>
      </p:sp>
      <p:sp>
        <p:nvSpPr>
          <p:cNvPr id="5" name="Title 4">
            <a:extLst>
              <a:ext uri="{FF2B5EF4-FFF2-40B4-BE49-F238E27FC236}">
                <a16:creationId xmlns:a16="http://schemas.microsoft.com/office/drawing/2014/main" id="{F207EA75-E531-4C54-85A0-C11C5672E760}"/>
              </a:ext>
            </a:extLst>
          </p:cNvPr>
          <p:cNvSpPr>
            <a:spLocks noGrp="1"/>
          </p:cNvSpPr>
          <p:nvPr>
            <p:ph type="title"/>
          </p:nvPr>
        </p:nvSpPr>
        <p:spPr>
          <a:xfrm>
            <a:off x="814275" y="212242"/>
            <a:ext cx="4118404" cy="337313"/>
          </a:xfrm>
        </p:spPr>
        <p:txBody>
          <a:bodyPr/>
          <a:lstStyle/>
          <a:p>
            <a:r>
              <a:rPr lang="en-US" dirty="0"/>
              <a:t>Variable</a:t>
            </a:r>
            <a:endParaRPr lang="en-ID" dirty="0"/>
          </a:p>
        </p:txBody>
      </p:sp>
      <p:pic>
        <p:nvPicPr>
          <p:cNvPr id="9" name="Picture 8">
            <a:extLst>
              <a:ext uri="{FF2B5EF4-FFF2-40B4-BE49-F238E27FC236}">
                <a16:creationId xmlns:a16="http://schemas.microsoft.com/office/drawing/2014/main" id="{75916E2B-E2A4-4108-BFAA-2AF2E4BA16E3}"/>
              </a:ext>
            </a:extLst>
          </p:cNvPr>
          <p:cNvPicPr>
            <a:picLocks noChangeAspect="1"/>
          </p:cNvPicPr>
          <p:nvPr/>
        </p:nvPicPr>
        <p:blipFill>
          <a:blip r:embed="rId2"/>
          <a:stretch>
            <a:fillRect/>
          </a:stretch>
        </p:blipFill>
        <p:spPr>
          <a:xfrm>
            <a:off x="1346299" y="1506209"/>
            <a:ext cx="3513791" cy="2131082"/>
          </a:xfrm>
          <a:prstGeom prst="rect">
            <a:avLst/>
          </a:prstGeom>
        </p:spPr>
      </p:pic>
    </p:spTree>
    <p:extLst>
      <p:ext uri="{BB962C8B-B14F-4D97-AF65-F5344CB8AC3E}">
        <p14:creationId xmlns:p14="http://schemas.microsoft.com/office/powerpoint/2010/main" val="1470235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C6F8FC-334C-4B84-BB0B-E75C35311F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3" name="Text Placeholder 2">
            <a:extLst>
              <a:ext uri="{FF2B5EF4-FFF2-40B4-BE49-F238E27FC236}">
                <a16:creationId xmlns:a16="http://schemas.microsoft.com/office/drawing/2014/main" id="{E188E7EE-0F04-4D52-92FF-BBF69A7F9682}"/>
              </a:ext>
            </a:extLst>
          </p:cNvPr>
          <p:cNvSpPr>
            <a:spLocks noGrp="1"/>
          </p:cNvSpPr>
          <p:nvPr>
            <p:ph type="body" idx="1"/>
          </p:nvPr>
        </p:nvSpPr>
        <p:spPr/>
        <p:txBody>
          <a:bodyPr/>
          <a:lstStyle/>
          <a:p>
            <a:r>
              <a:rPr lang="en-US" dirty="0"/>
              <a:t>There are three types of variables in java:</a:t>
            </a:r>
          </a:p>
          <a:p>
            <a:pPr lvl="1">
              <a:buFont typeface="Wingdings" panose="05000000000000000000" pitchFamily="2" charset="2"/>
              <a:buChar char="q"/>
            </a:pPr>
            <a:r>
              <a:rPr lang="en-US" sz="1400" dirty="0"/>
              <a:t>local variable</a:t>
            </a:r>
          </a:p>
          <a:p>
            <a:pPr lvl="1">
              <a:buFont typeface="Wingdings" panose="05000000000000000000" pitchFamily="2" charset="2"/>
              <a:buChar char="q"/>
            </a:pPr>
            <a:r>
              <a:rPr lang="en-US" sz="1400" dirty="0"/>
              <a:t>instance variable</a:t>
            </a:r>
          </a:p>
          <a:p>
            <a:pPr lvl="1">
              <a:buFont typeface="Wingdings" panose="05000000000000000000" pitchFamily="2" charset="2"/>
              <a:buChar char="q"/>
            </a:pPr>
            <a:r>
              <a:rPr lang="en-US" sz="1400" dirty="0"/>
              <a:t>static variable</a:t>
            </a:r>
          </a:p>
          <a:p>
            <a:endParaRPr lang="en-ID" dirty="0"/>
          </a:p>
        </p:txBody>
      </p:sp>
      <p:sp>
        <p:nvSpPr>
          <p:cNvPr id="5" name="Title 4">
            <a:extLst>
              <a:ext uri="{FF2B5EF4-FFF2-40B4-BE49-F238E27FC236}">
                <a16:creationId xmlns:a16="http://schemas.microsoft.com/office/drawing/2014/main" id="{0FE26B40-5E6B-4CB6-AFF3-1B7BF945F1A8}"/>
              </a:ext>
            </a:extLst>
          </p:cNvPr>
          <p:cNvSpPr>
            <a:spLocks noGrp="1"/>
          </p:cNvSpPr>
          <p:nvPr>
            <p:ph type="title"/>
          </p:nvPr>
        </p:nvSpPr>
        <p:spPr>
          <a:xfrm>
            <a:off x="814275" y="212242"/>
            <a:ext cx="4118404" cy="337313"/>
          </a:xfrm>
        </p:spPr>
        <p:txBody>
          <a:bodyPr/>
          <a:lstStyle/>
          <a:p>
            <a:r>
              <a:rPr lang="en-US" dirty="0"/>
              <a:t>Types of Variables</a:t>
            </a:r>
            <a:endParaRPr lang="en-ID" dirty="0"/>
          </a:p>
        </p:txBody>
      </p:sp>
      <p:pic>
        <p:nvPicPr>
          <p:cNvPr id="8" name="Picture 7">
            <a:extLst>
              <a:ext uri="{FF2B5EF4-FFF2-40B4-BE49-F238E27FC236}">
                <a16:creationId xmlns:a16="http://schemas.microsoft.com/office/drawing/2014/main" id="{6B8FAB04-0B4C-4740-8870-3BEFB289B290}"/>
              </a:ext>
            </a:extLst>
          </p:cNvPr>
          <p:cNvPicPr>
            <a:picLocks noChangeAspect="1"/>
          </p:cNvPicPr>
          <p:nvPr/>
        </p:nvPicPr>
        <p:blipFill>
          <a:blip r:embed="rId2"/>
          <a:stretch>
            <a:fillRect/>
          </a:stretch>
        </p:blipFill>
        <p:spPr>
          <a:xfrm>
            <a:off x="4724400" y="819150"/>
            <a:ext cx="3113986" cy="3252788"/>
          </a:xfrm>
          <a:prstGeom prst="rect">
            <a:avLst/>
          </a:prstGeom>
        </p:spPr>
      </p:pic>
    </p:spTree>
    <p:extLst>
      <p:ext uri="{BB962C8B-B14F-4D97-AF65-F5344CB8AC3E}">
        <p14:creationId xmlns:p14="http://schemas.microsoft.com/office/powerpoint/2010/main" val="478970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F70793-5FCC-4E7D-8E9B-76FBA612C0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3" name="Text Placeholder 2">
            <a:extLst>
              <a:ext uri="{FF2B5EF4-FFF2-40B4-BE49-F238E27FC236}">
                <a16:creationId xmlns:a16="http://schemas.microsoft.com/office/drawing/2014/main" id="{D1194011-1D8B-46EF-981B-D629FF286727}"/>
              </a:ext>
            </a:extLst>
          </p:cNvPr>
          <p:cNvSpPr>
            <a:spLocks noGrp="1"/>
          </p:cNvSpPr>
          <p:nvPr>
            <p:ph type="body" idx="1"/>
          </p:nvPr>
        </p:nvSpPr>
        <p:spPr/>
        <p:txBody>
          <a:bodyPr/>
          <a:lstStyle/>
          <a:p>
            <a:r>
              <a:rPr lang="en-US" dirty="0"/>
              <a:t>1) Local Variable</a:t>
            </a:r>
          </a:p>
          <a:p>
            <a:pPr marL="76200" indent="0">
              <a:buNone/>
            </a:pPr>
            <a:r>
              <a:rPr lang="en-US" dirty="0"/>
              <a:t>A variable declared inside the body of the method is called local variable. You can use this variable only within that method and the other methods in the class aren't even aware that the variable exists.</a:t>
            </a:r>
          </a:p>
          <a:p>
            <a:pPr marL="76200" indent="0">
              <a:buNone/>
            </a:pPr>
            <a:r>
              <a:rPr lang="en-US" dirty="0"/>
              <a:t>A local variable cannot be defined with "static" keyword.</a:t>
            </a:r>
          </a:p>
          <a:p>
            <a:pPr marL="76200" indent="0">
              <a:buNone/>
            </a:pPr>
            <a:endParaRPr lang="en-US" dirty="0"/>
          </a:p>
          <a:p>
            <a:r>
              <a:rPr lang="en-US" dirty="0"/>
              <a:t>2) Instance Variable</a:t>
            </a:r>
          </a:p>
          <a:p>
            <a:pPr marL="76200" indent="0">
              <a:buNone/>
            </a:pPr>
            <a:r>
              <a:rPr lang="en-US" dirty="0"/>
              <a:t>A variable declared inside the class but outside the body of the method, is called instance variable. It is not declared as static.</a:t>
            </a:r>
          </a:p>
          <a:p>
            <a:pPr marL="76200" indent="0">
              <a:buNone/>
            </a:pPr>
            <a:r>
              <a:rPr lang="en-US" dirty="0"/>
              <a:t>It is called instance variable because its value is instance specific and is not shared among instances.</a:t>
            </a:r>
            <a:endParaRPr lang="en-ID" dirty="0"/>
          </a:p>
        </p:txBody>
      </p:sp>
      <p:sp>
        <p:nvSpPr>
          <p:cNvPr id="4" name="Title 3">
            <a:extLst>
              <a:ext uri="{FF2B5EF4-FFF2-40B4-BE49-F238E27FC236}">
                <a16:creationId xmlns:a16="http://schemas.microsoft.com/office/drawing/2014/main" id="{63545A74-7103-4A0E-BFF1-30152F4165E6}"/>
              </a:ext>
            </a:extLst>
          </p:cNvPr>
          <p:cNvSpPr>
            <a:spLocks noGrp="1"/>
          </p:cNvSpPr>
          <p:nvPr>
            <p:ph type="title"/>
          </p:nvPr>
        </p:nvSpPr>
        <p:spPr>
          <a:xfrm>
            <a:off x="814275" y="212242"/>
            <a:ext cx="4118404" cy="337313"/>
          </a:xfrm>
        </p:spPr>
        <p:txBody>
          <a:bodyPr/>
          <a:lstStyle/>
          <a:p>
            <a:r>
              <a:rPr lang="en-US" dirty="0"/>
              <a:t>Types of Variables</a:t>
            </a:r>
            <a:endParaRPr lang="en-ID" dirty="0"/>
          </a:p>
        </p:txBody>
      </p:sp>
      <p:sp>
        <p:nvSpPr>
          <p:cNvPr id="5" name="Text Placeholder 4">
            <a:extLst>
              <a:ext uri="{FF2B5EF4-FFF2-40B4-BE49-F238E27FC236}">
                <a16:creationId xmlns:a16="http://schemas.microsoft.com/office/drawing/2014/main" id="{5C7F10CD-1D62-491E-B098-BE0B97134242}"/>
              </a:ext>
            </a:extLst>
          </p:cNvPr>
          <p:cNvSpPr>
            <a:spLocks noGrp="1"/>
          </p:cNvSpPr>
          <p:nvPr>
            <p:ph type="body" idx="13"/>
          </p:nvPr>
        </p:nvSpPr>
        <p:spPr/>
        <p:txBody>
          <a:bodyPr/>
          <a:lstStyle/>
          <a:p>
            <a:r>
              <a:rPr lang="en-US" dirty="0"/>
              <a:t>3) Static variable</a:t>
            </a:r>
          </a:p>
          <a:p>
            <a:pPr marL="76200" indent="0">
              <a:buNone/>
            </a:pPr>
            <a:r>
              <a:rPr lang="en-US" dirty="0"/>
              <a:t>A variable which is declared as static is called static variable. It cannot be local. You can create a single copy of static variable and share among all the instances of the class. Memory allocation for static variable happens only once when the class is loaded in the memory.</a:t>
            </a:r>
            <a:endParaRPr lang="en-ID" dirty="0"/>
          </a:p>
        </p:txBody>
      </p:sp>
    </p:spTree>
    <p:extLst>
      <p:ext uri="{BB962C8B-B14F-4D97-AF65-F5344CB8AC3E}">
        <p14:creationId xmlns:p14="http://schemas.microsoft.com/office/powerpoint/2010/main" val="38268046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29FD6D-EF54-438A-A436-A0503DFD36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4" name="Title 3">
            <a:extLst>
              <a:ext uri="{FF2B5EF4-FFF2-40B4-BE49-F238E27FC236}">
                <a16:creationId xmlns:a16="http://schemas.microsoft.com/office/drawing/2014/main" id="{5870B247-6495-4B08-B24A-D2929C3A123B}"/>
              </a:ext>
            </a:extLst>
          </p:cNvPr>
          <p:cNvSpPr>
            <a:spLocks noGrp="1"/>
          </p:cNvSpPr>
          <p:nvPr>
            <p:ph type="title"/>
          </p:nvPr>
        </p:nvSpPr>
        <p:spPr>
          <a:xfrm>
            <a:off x="814275" y="212242"/>
            <a:ext cx="4118404" cy="337313"/>
          </a:xfrm>
        </p:spPr>
        <p:txBody>
          <a:bodyPr/>
          <a:lstStyle/>
          <a:p>
            <a:r>
              <a:rPr lang="en-US" dirty="0"/>
              <a:t>Types of Variables</a:t>
            </a:r>
            <a:endParaRPr lang="en-ID" dirty="0"/>
          </a:p>
        </p:txBody>
      </p:sp>
      <p:pic>
        <p:nvPicPr>
          <p:cNvPr id="8" name="Picture 7">
            <a:extLst>
              <a:ext uri="{FF2B5EF4-FFF2-40B4-BE49-F238E27FC236}">
                <a16:creationId xmlns:a16="http://schemas.microsoft.com/office/drawing/2014/main" id="{A5C967E0-BB75-465C-8C7F-4006915729E5}"/>
              </a:ext>
            </a:extLst>
          </p:cNvPr>
          <p:cNvPicPr>
            <a:picLocks noChangeAspect="1"/>
          </p:cNvPicPr>
          <p:nvPr/>
        </p:nvPicPr>
        <p:blipFill>
          <a:blip r:embed="rId2"/>
          <a:stretch>
            <a:fillRect/>
          </a:stretch>
        </p:blipFill>
        <p:spPr>
          <a:xfrm>
            <a:off x="814275" y="768348"/>
            <a:ext cx="2690925" cy="2272687"/>
          </a:xfrm>
          <a:prstGeom prst="rect">
            <a:avLst/>
          </a:prstGeom>
        </p:spPr>
      </p:pic>
    </p:spTree>
    <p:extLst>
      <p:ext uri="{BB962C8B-B14F-4D97-AF65-F5344CB8AC3E}">
        <p14:creationId xmlns:p14="http://schemas.microsoft.com/office/powerpoint/2010/main" val="3065542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Data Types in Java</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009351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2D49F6-215E-473F-A471-2BE2851776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6" name="Text Placeholder 5">
            <a:extLst>
              <a:ext uri="{FF2B5EF4-FFF2-40B4-BE49-F238E27FC236}">
                <a16:creationId xmlns:a16="http://schemas.microsoft.com/office/drawing/2014/main" id="{32E620FB-873C-44A6-A35E-14840B4016E9}"/>
              </a:ext>
            </a:extLst>
          </p:cNvPr>
          <p:cNvSpPr>
            <a:spLocks noGrp="1"/>
          </p:cNvSpPr>
          <p:nvPr>
            <p:ph type="body" idx="1"/>
          </p:nvPr>
        </p:nvSpPr>
        <p:spPr/>
        <p:txBody>
          <a:bodyPr/>
          <a:lstStyle/>
          <a:p>
            <a:pPr marL="76200" indent="0">
              <a:buNone/>
            </a:pPr>
            <a:r>
              <a:rPr lang="en-US" dirty="0"/>
              <a:t>Data types specify the different sizes and values that can be stored in the variable. There are two types of data types in Java:</a:t>
            </a:r>
          </a:p>
          <a:p>
            <a:r>
              <a:rPr lang="en-US" b="1" dirty="0"/>
              <a:t>Primitive data types</a:t>
            </a:r>
            <a:r>
              <a:rPr lang="en-US" dirty="0"/>
              <a:t>: The primitive data types include </a:t>
            </a:r>
            <a:r>
              <a:rPr lang="en-US" dirty="0" err="1"/>
              <a:t>boolean</a:t>
            </a:r>
            <a:r>
              <a:rPr lang="en-US" dirty="0"/>
              <a:t>, char, byte, short, int, long, float and double.</a:t>
            </a:r>
          </a:p>
          <a:p>
            <a:r>
              <a:rPr lang="en-US" b="1" dirty="0"/>
              <a:t>Non-primitive or Reference data types</a:t>
            </a:r>
            <a:r>
              <a:rPr lang="en-US" dirty="0"/>
              <a:t>: The non-primitive data types include Classes, Interfaces, and Arrays</a:t>
            </a:r>
            <a:endParaRPr lang="en-ID" dirty="0"/>
          </a:p>
        </p:txBody>
      </p:sp>
      <p:sp>
        <p:nvSpPr>
          <p:cNvPr id="5" name="Title 4">
            <a:extLst>
              <a:ext uri="{FF2B5EF4-FFF2-40B4-BE49-F238E27FC236}">
                <a16:creationId xmlns:a16="http://schemas.microsoft.com/office/drawing/2014/main" id="{BF361819-1472-484E-84F8-23D22FB15052}"/>
              </a:ext>
            </a:extLst>
          </p:cNvPr>
          <p:cNvSpPr>
            <a:spLocks noGrp="1"/>
          </p:cNvSpPr>
          <p:nvPr>
            <p:ph type="title"/>
          </p:nvPr>
        </p:nvSpPr>
        <p:spPr>
          <a:xfrm>
            <a:off x="814275" y="212242"/>
            <a:ext cx="4118404" cy="337313"/>
          </a:xfrm>
        </p:spPr>
        <p:txBody>
          <a:bodyPr/>
          <a:lstStyle/>
          <a:p>
            <a:r>
              <a:rPr lang="en-US" dirty="0"/>
              <a:t>Data Type in Java</a:t>
            </a:r>
            <a:endParaRPr lang="en-ID" dirty="0"/>
          </a:p>
        </p:txBody>
      </p:sp>
      <p:pic>
        <p:nvPicPr>
          <p:cNvPr id="9" name="Picture 8">
            <a:extLst>
              <a:ext uri="{FF2B5EF4-FFF2-40B4-BE49-F238E27FC236}">
                <a16:creationId xmlns:a16="http://schemas.microsoft.com/office/drawing/2014/main" id="{9ACBAF3F-9EBF-43A1-9EF5-560DFE1CC027}"/>
              </a:ext>
            </a:extLst>
          </p:cNvPr>
          <p:cNvPicPr>
            <a:picLocks noChangeAspect="1"/>
          </p:cNvPicPr>
          <p:nvPr/>
        </p:nvPicPr>
        <p:blipFill>
          <a:blip r:embed="rId2"/>
          <a:stretch>
            <a:fillRect/>
          </a:stretch>
        </p:blipFill>
        <p:spPr>
          <a:xfrm>
            <a:off x="4591308" y="1047750"/>
            <a:ext cx="4017819" cy="2209800"/>
          </a:xfrm>
          <a:prstGeom prst="rect">
            <a:avLst/>
          </a:prstGeom>
        </p:spPr>
      </p:pic>
    </p:spTree>
    <p:extLst>
      <p:ext uri="{BB962C8B-B14F-4D97-AF65-F5344CB8AC3E}">
        <p14:creationId xmlns:p14="http://schemas.microsoft.com/office/powerpoint/2010/main" val="4096534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C9996B-4E10-428B-BD8C-CFBB71B37C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
        <p:nvSpPr>
          <p:cNvPr id="6" name="Text Placeholder 5">
            <a:extLst>
              <a:ext uri="{FF2B5EF4-FFF2-40B4-BE49-F238E27FC236}">
                <a16:creationId xmlns:a16="http://schemas.microsoft.com/office/drawing/2014/main" id="{5141E938-DB45-4F92-9109-388DC335FC8F}"/>
              </a:ext>
            </a:extLst>
          </p:cNvPr>
          <p:cNvSpPr>
            <a:spLocks noGrp="1"/>
          </p:cNvSpPr>
          <p:nvPr>
            <p:ph type="body" idx="1"/>
          </p:nvPr>
        </p:nvSpPr>
        <p:spPr/>
        <p:txBody>
          <a:bodyPr/>
          <a:lstStyle/>
          <a:p>
            <a:pPr marL="76200" indent="0">
              <a:buNone/>
            </a:pPr>
            <a:r>
              <a:rPr lang="en-US" dirty="0"/>
              <a:t>In Java language, primitive data types are the building blocks of data manipulation. These are the most basic data types available in Java language.</a:t>
            </a:r>
          </a:p>
          <a:p>
            <a:pPr marL="76200" indent="0">
              <a:buNone/>
            </a:pPr>
            <a:r>
              <a:rPr lang="en-ID" dirty="0"/>
              <a:t>There are 8 types of primitive data types:</a:t>
            </a:r>
          </a:p>
          <a:p>
            <a:r>
              <a:rPr lang="en-ID" dirty="0" err="1"/>
              <a:t>boolean</a:t>
            </a:r>
            <a:r>
              <a:rPr lang="en-ID" dirty="0"/>
              <a:t> data type</a:t>
            </a:r>
          </a:p>
          <a:p>
            <a:r>
              <a:rPr lang="en-ID" dirty="0"/>
              <a:t>byte data type</a:t>
            </a:r>
          </a:p>
          <a:p>
            <a:r>
              <a:rPr lang="en-ID" dirty="0"/>
              <a:t>char data type</a:t>
            </a:r>
          </a:p>
          <a:p>
            <a:r>
              <a:rPr lang="en-ID" dirty="0"/>
              <a:t>short data type</a:t>
            </a:r>
          </a:p>
          <a:p>
            <a:r>
              <a:rPr lang="en-ID" dirty="0"/>
              <a:t>int data type</a:t>
            </a:r>
          </a:p>
          <a:p>
            <a:r>
              <a:rPr lang="en-ID" dirty="0"/>
              <a:t>long data type</a:t>
            </a:r>
          </a:p>
          <a:p>
            <a:r>
              <a:rPr lang="en-ID" dirty="0"/>
              <a:t>float data type</a:t>
            </a:r>
          </a:p>
          <a:p>
            <a:r>
              <a:rPr lang="en-ID" dirty="0"/>
              <a:t>double data type</a:t>
            </a:r>
          </a:p>
        </p:txBody>
      </p:sp>
      <p:sp>
        <p:nvSpPr>
          <p:cNvPr id="5" name="Title 4">
            <a:extLst>
              <a:ext uri="{FF2B5EF4-FFF2-40B4-BE49-F238E27FC236}">
                <a16:creationId xmlns:a16="http://schemas.microsoft.com/office/drawing/2014/main" id="{9DB157D6-5BDA-4FF6-8045-5B682577CBAC}"/>
              </a:ext>
            </a:extLst>
          </p:cNvPr>
          <p:cNvSpPr>
            <a:spLocks noGrp="1"/>
          </p:cNvSpPr>
          <p:nvPr>
            <p:ph type="title"/>
          </p:nvPr>
        </p:nvSpPr>
        <p:spPr>
          <a:xfrm>
            <a:off x="814275" y="212242"/>
            <a:ext cx="4118404" cy="337313"/>
          </a:xfrm>
        </p:spPr>
        <p:txBody>
          <a:bodyPr/>
          <a:lstStyle/>
          <a:p>
            <a:r>
              <a:rPr lang="en-US" dirty="0"/>
              <a:t>Java Primitive Data Types</a:t>
            </a:r>
            <a:endParaRPr lang="en-ID" dirty="0"/>
          </a:p>
        </p:txBody>
      </p:sp>
    </p:spTree>
    <p:extLst>
      <p:ext uri="{BB962C8B-B14F-4D97-AF65-F5344CB8AC3E}">
        <p14:creationId xmlns:p14="http://schemas.microsoft.com/office/powerpoint/2010/main" val="1702425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798A91-C6F4-41A5-AAA6-3408FA1182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
        <p:nvSpPr>
          <p:cNvPr id="3" name="Text Placeholder 2">
            <a:extLst>
              <a:ext uri="{FF2B5EF4-FFF2-40B4-BE49-F238E27FC236}">
                <a16:creationId xmlns:a16="http://schemas.microsoft.com/office/drawing/2014/main" id="{F2FACECF-A056-41E9-BFE9-663EE37DDDA8}"/>
              </a:ext>
            </a:extLst>
          </p:cNvPr>
          <p:cNvSpPr>
            <a:spLocks noGrp="1"/>
          </p:cNvSpPr>
          <p:nvPr>
            <p:ph type="body" idx="1"/>
          </p:nvPr>
        </p:nvSpPr>
        <p:spPr/>
        <p:txBody>
          <a:bodyPr/>
          <a:lstStyle/>
          <a:p>
            <a:pPr marL="76200" indent="0">
              <a:buNone/>
            </a:pPr>
            <a:r>
              <a:rPr lang="en-US" sz="1800" b="1" dirty="0"/>
              <a:t>Boolean</a:t>
            </a:r>
            <a:endParaRPr lang="en-US" b="1" dirty="0"/>
          </a:p>
          <a:p>
            <a:r>
              <a:rPr lang="en-US" dirty="0"/>
              <a:t>The Boolean data type is used to store only two possible values: true and false. This data type is used for simple flags that track true/false conditions.</a:t>
            </a:r>
          </a:p>
          <a:p>
            <a:r>
              <a:rPr lang="en-US" dirty="0"/>
              <a:t>The Boolean data type specifies one bit of information, but its "size" can't be defined precisely.</a:t>
            </a:r>
          </a:p>
          <a:p>
            <a:r>
              <a:rPr lang="en-ID" b="1" i="1" dirty="0"/>
              <a:t>Example: Boolean one = false</a:t>
            </a:r>
          </a:p>
          <a:p>
            <a:pPr marL="76200" indent="0">
              <a:buNone/>
            </a:pPr>
            <a:r>
              <a:rPr lang="en-US" sz="1800" b="1" dirty="0"/>
              <a:t>Byte</a:t>
            </a:r>
          </a:p>
          <a:p>
            <a:r>
              <a:rPr lang="en-US" dirty="0"/>
              <a:t>The byte data type is an example of primitive data type. It </a:t>
            </a:r>
            <a:r>
              <a:rPr lang="en-US" dirty="0" err="1"/>
              <a:t>isan</a:t>
            </a:r>
            <a:r>
              <a:rPr lang="en-US" dirty="0"/>
              <a:t> 8-bit signed two's complement integer. Its value-range lies between -128 to 127 (inclusive). Its minimum value is -128 and maximum value is 127. Its default value is 0.</a:t>
            </a:r>
          </a:p>
          <a:p>
            <a:r>
              <a:rPr lang="en-US" dirty="0"/>
              <a:t>The byte data type is used to save memory in large arrays where the memory savings is most required. It saves space because a byte is 4 times smaller than an integer. It can also be used in place of "int" data type.</a:t>
            </a:r>
          </a:p>
          <a:p>
            <a:r>
              <a:rPr lang="en-US" b="1" i="1" dirty="0"/>
              <a:t>Example: byte a = 10, byte b = -20</a:t>
            </a:r>
            <a:endParaRPr lang="en-ID" b="1" i="1" dirty="0"/>
          </a:p>
        </p:txBody>
      </p:sp>
      <p:sp>
        <p:nvSpPr>
          <p:cNvPr id="4" name="Title 3">
            <a:extLst>
              <a:ext uri="{FF2B5EF4-FFF2-40B4-BE49-F238E27FC236}">
                <a16:creationId xmlns:a16="http://schemas.microsoft.com/office/drawing/2014/main" id="{FE032E4D-41E0-472C-B281-3719015E2287}"/>
              </a:ext>
            </a:extLst>
          </p:cNvPr>
          <p:cNvSpPr>
            <a:spLocks noGrp="1"/>
          </p:cNvSpPr>
          <p:nvPr>
            <p:ph type="title"/>
          </p:nvPr>
        </p:nvSpPr>
        <p:spPr>
          <a:xfrm>
            <a:off x="814275" y="212242"/>
            <a:ext cx="4118404" cy="337313"/>
          </a:xfrm>
        </p:spPr>
        <p:txBody>
          <a:bodyPr/>
          <a:lstStyle/>
          <a:p>
            <a:r>
              <a:rPr lang="en-US" dirty="0"/>
              <a:t>Java Primitive Data Types</a:t>
            </a:r>
            <a:endParaRPr lang="en-ID" dirty="0"/>
          </a:p>
        </p:txBody>
      </p:sp>
    </p:spTree>
    <p:extLst>
      <p:ext uri="{BB962C8B-B14F-4D97-AF65-F5344CB8AC3E}">
        <p14:creationId xmlns:p14="http://schemas.microsoft.com/office/powerpoint/2010/main" val="2007373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7F28AC-D72F-4906-8C54-605427BD25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
        <p:nvSpPr>
          <p:cNvPr id="3" name="Text Placeholder 2">
            <a:extLst>
              <a:ext uri="{FF2B5EF4-FFF2-40B4-BE49-F238E27FC236}">
                <a16:creationId xmlns:a16="http://schemas.microsoft.com/office/drawing/2014/main" id="{CCDD2E3D-3761-48DF-92F6-0B52B72FA362}"/>
              </a:ext>
            </a:extLst>
          </p:cNvPr>
          <p:cNvSpPr>
            <a:spLocks noGrp="1"/>
          </p:cNvSpPr>
          <p:nvPr>
            <p:ph type="body" idx="1"/>
          </p:nvPr>
        </p:nvSpPr>
        <p:spPr/>
        <p:txBody>
          <a:bodyPr/>
          <a:lstStyle/>
          <a:p>
            <a:pPr marL="76200" indent="0">
              <a:buNone/>
            </a:pPr>
            <a:r>
              <a:rPr lang="en-US" sz="1800" b="1" dirty="0"/>
              <a:t>Short</a:t>
            </a:r>
            <a:endParaRPr lang="en-US" b="1" dirty="0"/>
          </a:p>
          <a:p>
            <a:r>
              <a:rPr lang="en-US" dirty="0"/>
              <a:t>The short data type is a 16-bit signed two's complement integer. Its value-range lies between -32,768 to 32,767 (inclusive). Its minimum value is -32,768 and maximum value is 32,767. Its default value is 0.</a:t>
            </a:r>
          </a:p>
          <a:p>
            <a:r>
              <a:rPr lang="en-US" dirty="0"/>
              <a:t>The short data type can also be used to save memory just like byte data type. A short data type is 2 times smaller than an integer.</a:t>
            </a:r>
          </a:p>
          <a:p>
            <a:r>
              <a:rPr lang="en-US" b="1" i="1" dirty="0"/>
              <a:t>Example: short s = 10000, short r = -5000</a:t>
            </a:r>
          </a:p>
          <a:p>
            <a:pPr marL="76200" indent="0">
              <a:buNone/>
            </a:pPr>
            <a:r>
              <a:rPr lang="en-US" sz="1800" b="1" dirty="0"/>
              <a:t>Int</a:t>
            </a:r>
            <a:endParaRPr lang="en-US" b="1" dirty="0"/>
          </a:p>
          <a:p>
            <a:r>
              <a:rPr lang="en-US" dirty="0"/>
              <a:t>The int data type is a 32-bit signed two's complement integer. Its value-range lies between - 2,147,483,648 (-2^31) to 2,147,483,647 (2^31 -1) (inclusive). Its minimum value is - 2,147,483,648and maximum value is 2,147,483,647. Its default value is 0.</a:t>
            </a:r>
          </a:p>
          <a:p>
            <a:r>
              <a:rPr lang="en-US" dirty="0"/>
              <a:t>The int data type is generally used as a default data type for integral values unless if there is no problem about memory.</a:t>
            </a:r>
          </a:p>
          <a:p>
            <a:r>
              <a:rPr lang="en-US" b="1" i="1" dirty="0"/>
              <a:t>Example: int a = 100000, int b = -200000</a:t>
            </a:r>
          </a:p>
          <a:p>
            <a:endParaRPr lang="en-US" dirty="0"/>
          </a:p>
          <a:p>
            <a:endParaRPr lang="en-ID" dirty="0"/>
          </a:p>
        </p:txBody>
      </p:sp>
      <p:sp>
        <p:nvSpPr>
          <p:cNvPr id="4" name="Title 3">
            <a:extLst>
              <a:ext uri="{FF2B5EF4-FFF2-40B4-BE49-F238E27FC236}">
                <a16:creationId xmlns:a16="http://schemas.microsoft.com/office/drawing/2014/main" id="{16C4A90E-6323-4640-A399-633C2AD75902}"/>
              </a:ext>
            </a:extLst>
          </p:cNvPr>
          <p:cNvSpPr>
            <a:spLocks noGrp="1"/>
          </p:cNvSpPr>
          <p:nvPr>
            <p:ph type="title"/>
          </p:nvPr>
        </p:nvSpPr>
        <p:spPr>
          <a:xfrm>
            <a:off x="814275" y="212242"/>
            <a:ext cx="4118404" cy="337313"/>
          </a:xfrm>
        </p:spPr>
        <p:txBody>
          <a:bodyPr/>
          <a:lstStyle/>
          <a:p>
            <a:r>
              <a:rPr lang="en-US" dirty="0"/>
              <a:t>Java Primitive Data Types</a:t>
            </a:r>
            <a:endParaRPr lang="en-ID" dirty="0"/>
          </a:p>
        </p:txBody>
      </p:sp>
    </p:spTree>
    <p:extLst>
      <p:ext uri="{BB962C8B-B14F-4D97-AF65-F5344CB8AC3E}">
        <p14:creationId xmlns:p14="http://schemas.microsoft.com/office/powerpoint/2010/main" val="5166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4D20F-5C3D-407E-AAF0-0F321D4078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Text Placeholder 5">
            <a:extLst>
              <a:ext uri="{FF2B5EF4-FFF2-40B4-BE49-F238E27FC236}">
                <a16:creationId xmlns:a16="http://schemas.microsoft.com/office/drawing/2014/main" id="{D9F80945-90D7-4B54-A44C-CBEA1F710A89}"/>
              </a:ext>
            </a:extLst>
          </p:cNvPr>
          <p:cNvSpPr>
            <a:spLocks noGrp="1"/>
          </p:cNvSpPr>
          <p:nvPr>
            <p:ph type="body" idx="1"/>
          </p:nvPr>
        </p:nvSpPr>
        <p:spPr/>
        <p:txBody>
          <a:bodyPr/>
          <a:lstStyle/>
          <a:p>
            <a:r>
              <a:rPr lang="en-US" dirty="0"/>
              <a:t>1) Standalone Application</a:t>
            </a:r>
          </a:p>
          <a:p>
            <a:pPr marL="76200" indent="0">
              <a:buNone/>
            </a:pPr>
            <a:r>
              <a:rPr lang="en-US" dirty="0"/>
              <a:t>Standalone applications are also known as desktop applications or window-based applications. These are traditional software that we need to install on every machine. Examples of standalone application are Media player, antivirus, etc. AWT and Swing are used in Java for creating standalone applications.</a:t>
            </a:r>
          </a:p>
          <a:p>
            <a:r>
              <a:rPr lang="en-US" dirty="0"/>
              <a:t>2) Web Application</a:t>
            </a:r>
          </a:p>
          <a:p>
            <a:pPr marL="76200" indent="0">
              <a:buNone/>
            </a:pPr>
            <a:r>
              <a:rPr lang="en-US" dirty="0"/>
              <a:t>An application that runs on the server side and creates a dynamic page is called a web application. Currently, Servlet, JSP, Struts, Spring, Hibernate, JSF, etc. technologies are used for creating web applications in Java.</a:t>
            </a:r>
            <a:endParaRPr lang="en-ID" dirty="0"/>
          </a:p>
        </p:txBody>
      </p:sp>
      <p:sp>
        <p:nvSpPr>
          <p:cNvPr id="5" name="Title 4">
            <a:extLst>
              <a:ext uri="{FF2B5EF4-FFF2-40B4-BE49-F238E27FC236}">
                <a16:creationId xmlns:a16="http://schemas.microsoft.com/office/drawing/2014/main" id="{5396FA5F-F83E-4292-80BB-55C98DBAF3D0}"/>
              </a:ext>
            </a:extLst>
          </p:cNvPr>
          <p:cNvSpPr>
            <a:spLocks noGrp="1"/>
          </p:cNvSpPr>
          <p:nvPr>
            <p:ph type="title"/>
          </p:nvPr>
        </p:nvSpPr>
        <p:spPr>
          <a:xfrm>
            <a:off x="814275" y="212242"/>
            <a:ext cx="4118404" cy="337313"/>
          </a:xfrm>
        </p:spPr>
        <p:txBody>
          <a:bodyPr/>
          <a:lstStyle/>
          <a:p>
            <a:r>
              <a:rPr lang="en-ID" dirty="0"/>
              <a:t>Types of Java Applications</a:t>
            </a:r>
          </a:p>
        </p:txBody>
      </p:sp>
      <p:sp>
        <p:nvSpPr>
          <p:cNvPr id="7" name="Text Placeholder 6">
            <a:extLst>
              <a:ext uri="{FF2B5EF4-FFF2-40B4-BE49-F238E27FC236}">
                <a16:creationId xmlns:a16="http://schemas.microsoft.com/office/drawing/2014/main" id="{7E259E68-39C4-48F4-885E-EA0988BC4023}"/>
              </a:ext>
            </a:extLst>
          </p:cNvPr>
          <p:cNvSpPr>
            <a:spLocks noGrp="1"/>
          </p:cNvSpPr>
          <p:nvPr>
            <p:ph type="body" idx="13"/>
          </p:nvPr>
        </p:nvSpPr>
        <p:spPr/>
        <p:txBody>
          <a:bodyPr/>
          <a:lstStyle/>
          <a:p>
            <a:r>
              <a:rPr lang="en-US" dirty="0"/>
              <a:t>3) Enterprise Application</a:t>
            </a:r>
          </a:p>
          <a:p>
            <a:pPr marL="76200" indent="0">
              <a:buNone/>
            </a:pPr>
            <a:r>
              <a:rPr lang="en-US" dirty="0"/>
              <a:t>An application that is distributed in nature, such as banking applications, etc. is called enterprise application. It has advantages of the high-level security, load balancing, and clustering. In Java, EJB is used for creating enterprise applications.</a:t>
            </a:r>
          </a:p>
          <a:p>
            <a:pPr marL="76200" indent="0">
              <a:buNone/>
            </a:pPr>
            <a:r>
              <a:rPr lang="en-US" dirty="0"/>
              <a:t>4) Mobile Application</a:t>
            </a:r>
          </a:p>
          <a:p>
            <a:r>
              <a:rPr lang="en-US" dirty="0"/>
              <a:t>An application which is created for mobile devices is called a mobile application. Currently, Android and Java ME are used for creating mobile applications.</a:t>
            </a:r>
            <a:endParaRPr lang="en-ID" dirty="0"/>
          </a:p>
        </p:txBody>
      </p:sp>
    </p:spTree>
    <p:extLst>
      <p:ext uri="{BB962C8B-B14F-4D97-AF65-F5344CB8AC3E}">
        <p14:creationId xmlns:p14="http://schemas.microsoft.com/office/powerpoint/2010/main" val="9343299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5BED5D-0C10-48E4-94BF-AFE3DECB44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
        <p:nvSpPr>
          <p:cNvPr id="3" name="Text Placeholder 2">
            <a:extLst>
              <a:ext uri="{FF2B5EF4-FFF2-40B4-BE49-F238E27FC236}">
                <a16:creationId xmlns:a16="http://schemas.microsoft.com/office/drawing/2014/main" id="{7DDD5E88-FDF9-440F-89B5-9BB48466C32C}"/>
              </a:ext>
            </a:extLst>
          </p:cNvPr>
          <p:cNvSpPr>
            <a:spLocks noGrp="1"/>
          </p:cNvSpPr>
          <p:nvPr>
            <p:ph type="body" idx="1"/>
          </p:nvPr>
        </p:nvSpPr>
        <p:spPr/>
        <p:txBody>
          <a:bodyPr/>
          <a:lstStyle/>
          <a:p>
            <a:pPr marL="76200" indent="0">
              <a:buNone/>
            </a:pPr>
            <a:r>
              <a:rPr lang="en-US" sz="1800" b="1" dirty="0"/>
              <a:t>Long</a:t>
            </a:r>
            <a:endParaRPr lang="en-US" b="1" dirty="0"/>
          </a:p>
          <a:p>
            <a:r>
              <a:rPr lang="en-US" dirty="0"/>
              <a:t>The long data type is a 64-bit two's complement integer. Its value-range lies between -9,223,372,036,854,775,808(-2^63) to 9,223,372,036,854,775,807(2^63 -1)(inclusive). Its minimum value is - 9,223,372,036,854,775,808and maximum value is 9,223,372,036,854,775,807. Its default value is 0. The long data type is used when you need a range of values more than those provided by int.</a:t>
            </a:r>
          </a:p>
          <a:p>
            <a:r>
              <a:rPr lang="en-US" b="1" i="1" dirty="0"/>
              <a:t>Example: long a = 100000L, long b = -200000L</a:t>
            </a:r>
          </a:p>
          <a:p>
            <a:pPr marL="76200" indent="0">
              <a:buNone/>
            </a:pPr>
            <a:r>
              <a:rPr lang="en-US" sz="1800" b="1" dirty="0"/>
              <a:t>Float</a:t>
            </a:r>
            <a:endParaRPr lang="en-US" b="1" dirty="0"/>
          </a:p>
          <a:p>
            <a:r>
              <a:rPr lang="en-US" dirty="0"/>
              <a:t>The float data type is a single-precision 32-bit IEEE 754 floating </a:t>
            </a:r>
            <a:r>
              <a:rPr lang="en-US" dirty="0" err="1"/>
              <a:t>point.Its</a:t>
            </a:r>
            <a:r>
              <a:rPr lang="en-US" dirty="0"/>
              <a:t> value range is unlimited. It is recommended to use a float (instead of double) if you need to save memory in large arrays of floating point numbers. The float data type should never be used for precise values, such as currency. Its default value is 0.0F.</a:t>
            </a:r>
          </a:p>
          <a:p>
            <a:r>
              <a:rPr lang="en-US" b="1" i="1" dirty="0"/>
              <a:t>Example: float f1 = 234.5f</a:t>
            </a:r>
            <a:endParaRPr lang="en-ID" b="1" i="1" dirty="0"/>
          </a:p>
        </p:txBody>
      </p:sp>
      <p:sp>
        <p:nvSpPr>
          <p:cNvPr id="4" name="Title 3">
            <a:extLst>
              <a:ext uri="{FF2B5EF4-FFF2-40B4-BE49-F238E27FC236}">
                <a16:creationId xmlns:a16="http://schemas.microsoft.com/office/drawing/2014/main" id="{B26C1B58-3647-4E5E-AE57-E17DDA1D912C}"/>
              </a:ext>
            </a:extLst>
          </p:cNvPr>
          <p:cNvSpPr>
            <a:spLocks noGrp="1"/>
          </p:cNvSpPr>
          <p:nvPr>
            <p:ph type="title"/>
          </p:nvPr>
        </p:nvSpPr>
        <p:spPr>
          <a:xfrm>
            <a:off x="814275" y="212242"/>
            <a:ext cx="4118404" cy="337313"/>
          </a:xfrm>
        </p:spPr>
        <p:txBody>
          <a:bodyPr/>
          <a:lstStyle/>
          <a:p>
            <a:r>
              <a:rPr lang="en-US" dirty="0"/>
              <a:t>Java Primitive Data Types</a:t>
            </a:r>
            <a:endParaRPr lang="en-ID" dirty="0"/>
          </a:p>
        </p:txBody>
      </p:sp>
    </p:spTree>
    <p:extLst>
      <p:ext uri="{BB962C8B-B14F-4D97-AF65-F5344CB8AC3E}">
        <p14:creationId xmlns:p14="http://schemas.microsoft.com/office/powerpoint/2010/main" val="2382492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20B32-18AF-40E1-BEFC-6E4E0367A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
        <p:nvSpPr>
          <p:cNvPr id="3" name="Text Placeholder 2">
            <a:extLst>
              <a:ext uri="{FF2B5EF4-FFF2-40B4-BE49-F238E27FC236}">
                <a16:creationId xmlns:a16="http://schemas.microsoft.com/office/drawing/2014/main" id="{6AD2EB66-E6D2-4FAE-8C98-EE07C50D89D0}"/>
              </a:ext>
            </a:extLst>
          </p:cNvPr>
          <p:cNvSpPr>
            <a:spLocks noGrp="1"/>
          </p:cNvSpPr>
          <p:nvPr>
            <p:ph type="body" idx="1"/>
          </p:nvPr>
        </p:nvSpPr>
        <p:spPr/>
        <p:txBody>
          <a:bodyPr/>
          <a:lstStyle/>
          <a:p>
            <a:pPr marL="76200" indent="0">
              <a:buNone/>
            </a:pPr>
            <a:r>
              <a:rPr lang="en-US" sz="1800" b="1" dirty="0"/>
              <a:t>Double</a:t>
            </a:r>
            <a:endParaRPr lang="en-US" b="1" dirty="0"/>
          </a:p>
          <a:p>
            <a:r>
              <a:rPr lang="en-US" dirty="0"/>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p>
          <a:p>
            <a:r>
              <a:rPr lang="en-US" b="1" i="1" dirty="0"/>
              <a:t>Example: double d1 = 12.3</a:t>
            </a:r>
          </a:p>
          <a:p>
            <a:pPr marL="76200" indent="0">
              <a:buNone/>
            </a:pPr>
            <a:endParaRPr lang="en-US" dirty="0"/>
          </a:p>
          <a:p>
            <a:pPr marL="76200" indent="0">
              <a:buNone/>
            </a:pPr>
            <a:r>
              <a:rPr lang="en-US" sz="1800" b="1" dirty="0"/>
              <a:t>Char</a:t>
            </a:r>
            <a:endParaRPr lang="en-US" b="1" dirty="0"/>
          </a:p>
          <a:p>
            <a:r>
              <a:rPr lang="en-US" dirty="0"/>
              <a:t>The char data type is a single 16-bit Unicode character. Its value-range lies between </a:t>
            </a:r>
            <a:r>
              <a:rPr lang="en-US" dirty="0">
                <a:latin typeface="Courier New" panose="02070309020205020404" pitchFamily="49" charset="0"/>
                <a:cs typeface="Courier New" panose="02070309020205020404" pitchFamily="49" charset="0"/>
              </a:rPr>
              <a:t>‘\u0000'</a:t>
            </a:r>
            <a:r>
              <a:rPr lang="en-US" dirty="0"/>
              <a:t> (or 0) 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uffff</a:t>
            </a:r>
            <a:r>
              <a:rPr lang="en-US" dirty="0">
                <a:latin typeface="Courier New" panose="02070309020205020404" pitchFamily="49" charset="0"/>
                <a:cs typeface="Courier New" panose="02070309020205020404" pitchFamily="49" charset="0"/>
              </a:rPr>
              <a:t>'</a:t>
            </a:r>
            <a:r>
              <a:rPr lang="en-US" dirty="0"/>
              <a:t> (or 65,535 inclusive).The char data type is used to store characters.</a:t>
            </a:r>
          </a:p>
          <a:p>
            <a:r>
              <a:rPr lang="en-US" b="1" i="1" dirty="0"/>
              <a:t>Example: char </a:t>
            </a:r>
            <a:r>
              <a:rPr lang="en-US" b="1" i="1" dirty="0" err="1"/>
              <a:t>letterA</a:t>
            </a:r>
            <a:r>
              <a:rPr lang="en-US" b="1" i="1" dirty="0"/>
              <a:t> = 'A'</a:t>
            </a:r>
            <a:endParaRPr lang="en-ID" b="1" i="1" dirty="0"/>
          </a:p>
        </p:txBody>
      </p:sp>
      <p:sp>
        <p:nvSpPr>
          <p:cNvPr id="4" name="Title 3">
            <a:extLst>
              <a:ext uri="{FF2B5EF4-FFF2-40B4-BE49-F238E27FC236}">
                <a16:creationId xmlns:a16="http://schemas.microsoft.com/office/drawing/2014/main" id="{F04E0DDD-89EF-4B31-90EE-EEA53EF7C193}"/>
              </a:ext>
            </a:extLst>
          </p:cNvPr>
          <p:cNvSpPr>
            <a:spLocks noGrp="1"/>
          </p:cNvSpPr>
          <p:nvPr>
            <p:ph type="title"/>
          </p:nvPr>
        </p:nvSpPr>
        <p:spPr>
          <a:xfrm>
            <a:off x="814275" y="212242"/>
            <a:ext cx="4118404" cy="337313"/>
          </a:xfrm>
        </p:spPr>
        <p:txBody>
          <a:bodyPr/>
          <a:lstStyle/>
          <a:p>
            <a:r>
              <a:rPr lang="en-US" dirty="0"/>
              <a:t>Java Primitive Data Types</a:t>
            </a:r>
            <a:endParaRPr lang="en-ID" dirty="0"/>
          </a:p>
        </p:txBody>
      </p:sp>
    </p:spTree>
    <p:extLst>
      <p:ext uri="{BB962C8B-B14F-4D97-AF65-F5344CB8AC3E}">
        <p14:creationId xmlns:p14="http://schemas.microsoft.com/office/powerpoint/2010/main" val="11273393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093562-4104-420B-AAB4-9C139459DE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7" name="Text Placeholder 6">
            <a:extLst>
              <a:ext uri="{FF2B5EF4-FFF2-40B4-BE49-F238E27FC236}">
                <a16:creationId xmlns:a16="http://schemas.microsoft.com/office/drawing/2014/main" id="{8F50920E-F6C4-4508-96CC-2CE207C3E43E}"/>
              </a:ext>
            </a:extLst>
          </p:cNvPr>
          <p:cNvSpPr>
            <a:spLocks noGrp="1"/>
          </p:cNvSpPr>
          <p:nvPr>
            <p:ph type="body" idx="1"/>
          </p:nvPr>
        </p:nvSpPr>
        <p:spPr/>
        <p:txBody>
          <a:bodyPr/>
          <a:lstStyle/>
          <a:p>
            <a:r>
              <a:rPr lang="en-US" dirty="0"/>
              <a:t>Reference variables are created using defined constructors of the classes. They are used to access objects. These variables are declared to be of a specific type that cannot be changed. For example, Employee, Puppy, etc.</a:t>
            </a:r>
          </a:p>
          <a:p>
            <a:r>
              <a:rPr lang="en-US" dirty="0"/>
              <a:t>Class objects and various type of array variables come under reference datatype.</a:t>
            </a:r>
          </a:p>
          <a:p>
            <a:r>
              <a:rPr lang="en-US" dirty="0"/>
              <a:t>Default value of any reference variable is null.</a:t>
            </a:r>
          </a:p>
          <a:p>
            <a:r>
              <a:rPr lang="en-US" dirty="0"/>
              <a:t>A reference variable can be used to refer any object of the declared type or any compatible type.</a:t>
            </a:r>
          </a:p>
          <a:p>
            <a:r>
              <a:rPr lang="en-US" dirty="0"/>
              <a:t>Example: Animal </a:t>
            </a:r>
            <a:r>
              <a:rPr lang="en-US" dirty="0" err="1"/>
              <a:t>animal</a:t>
            </a:r>
            <a:r>
              <a:rPr lang="en-US" dirty="0"/>
              <a:t> = new Animal("giraffe");</a:t>
            </a:r>
            <a:endParaRPr lang="en-ID" dirty="0"/>
          </a:p>
        </p:txBody>
      </p:sp>
      <p:sp>
        <p:nvSpPr>
          <p:cNvPr id="6" name="Title 5">
            <a:extLst>
              <a:ext uri="{FF2B5EF4-FFF2-40B4-BE49-F238E27FC236}">
                <a16:creationId xmlns:a16="http://schemas.microsoft.com/office/drawing/2014/main" id="{8FE8486A-BA58-4FDE-9939-66546962058E}"/>
              </a:ext>
            </a:extLst>
          </p:cNvPr>
          <p:cNvSpPr>
            <a:spLocks noGrp="1"/>
          </p:cNvSpPr>
          <p:nvPr>
            <p:ph type="title"/>
          </p:nvPr>
        </p:nvSpPr>
        <p:spPr>
          <a:xfrm>
            <a:off x="814275" y="212242"/>
            <a:ext cx="4118404" cy="337313"/>
          </a:xfrm>
        </p:spPr>
        <p:txBody>
          <a:bodyPr/>
          <a:lstStyle/>
          <a:p>
            <a:r>
              <a:rPr lang="en-US" dirty="0"/>
              <a:t>Java Reference Data Type</a:t>
            </a:r>
            <a:endParaRPr lang="en-ID" dirty="0"/>
          </a:p>
        </p:txBody>
      </p:sp>
    </p:spTree>
    <p:extLst>
      <p:ext uri="{BB962C8B-B14F-4D97-AF65-F5344CB8AC3E}">
        <p14:creationId xmlns:p14="http://schemas.microsoft.com/office/powerpoint/2010/main" val="433555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Operator</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8</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716042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41F791-49DE-4EED-B840-7959B35B11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
        <p:nvSpPr>
          <p:cNvPr id="6" name="Text Placeholder 5">
            <a:extLst>
              <a:ext uri="{FF2B5EF4-FFF2-40B4-BE49-F238E27FC236}">
                <a16:creationId xmlns:a16="http://schemas.microsoft.com/office/drawing/2014/main" id="{F758D036-C6A4-411D-A49A-A75F60B69575}"/>
              </a:ext>
            </a:extLst>
          </p:cNvPr>
          <p:cNvSpPr>
            <a:spLocks noGrp="1"/>
          </p:cNvSpPr>
          <p:nvPr>
            <p:ph type="body" idx="1"/>
          </p:nvPr>
        </p:nvSpPr>
        <p:spPr/>
        <p:txBody>
          <a:bodyPr/>
          <a:lstStyle/>
          <a:p>
            <a:r>
              <a:rPr lang="en-US" dirty="0"/>
              <a:t>Java provides a rich set of operators to manipulate variables. We can divide all the Java operators into the following groups :</a:t>
            </a:r>
          </a:p>
          <a:p>
            <a:r>
              <a:rPr lang="en-US" dirty="0"/>
              <a:t>Arithmetic Operators</a:t>
            </a:r>
          </a:p>
          <a:p>
            <a:r>
              <a:rPr lang="en-US" dirty="0"/>
              <a:t>Relational Operators</a:t>
            </a:r>
          </a:p>
          <a:p>
            <a:r>
              <a:rPr lang="en-US" dirty="0"/>
              <a:t>Bitwise Operators</a:t>
            </a:r>
          </a:p>
          <a:p>
            <a:r>
              <a:rPr lang="en-US" dirty="0"/>
              <a:t>Logical Operators</a:t>
            </a:r>
          </a:p>
          <a:p>
            <a:r>
              <a:rPr lang="en-US" dirty="0"/>
              <a:t>Assignment Operators</a:t>
            </a:r>
          </a:p>
          <a:p>
            <a:r>
              <a:rPr lang="en-US" dirty="0" err="1"/>
              <a:t>Misc</a:t>
            </a:r>
            <a:r>
              <a:rPr lang="en-US" dirty="0"/>
              <a:t> Operators</a:t>
            </a:r>
            <a:endParaRPr lang="en-ID" dirty="0"/>
          </a:p>
        </p:txBody>
      </p:sp>
      <p:sp>
        <p:nvSpPr>
          <p:cNvPr id="5" name="Title 4">
            <a:extLst>
              <a:ext uri="{FF2B5EF4-FFF2-40B4-BE49-F238E27FC236}">
                <a16:creationId xmlns:a16="http://schemas.microsoft.com/office/drawing/2014/main" id="{DA44A232-3316-400E-9075-6D0F9626C780}"/>
              </a:ext>
            </a:extLst>
          </p:cNvPr>
          <p:cNvSpPr>
            <a:spLocks noGrp="1"/>
          </p:cNvSpPr>
          <p:nvPr>
            <p:ph type="title"/>
          </p:nvPr>
        </p:nvSpPr>
        <p:spPr>
          <a:xfrm>
            <a:off x="814275" y="212242"/>
            <a:ext cx="4118404" cy="337313"/>
          </a:xfrm>
        </p:spPr>
        <p:txBody>
          <a:bodyPr/>
          <a:lstStyle/>
          <a:p>
            <a:r>
              <a:rPr lang="en-US" dirty="0"/>
              <a:t>Java Operator</a:t>
            </a:r>
            <a:endParaRPr lang="en-ID" dirty="0"/>
          </a:p>
        </p:txBody>
      </p:sp>
    </p:spTree>
    <p:extLst>
      <p:ext uri="{BB962C8B-B14F-4D97-AF65-F5344CB8AC3E}">
        <p14:creationId xmlns:p14="http://schemas.microsoft.com/office/powerpoint/2010/main" val="2490482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2B974D-70E1-43C8-AFD6-5277D7D402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
        <p:nvSpPr>
          <p:cNvPr id="3" name="Text Placeholder 2">
            <a:extLst>
              <a:ext uri="{FF2B5EF4-FFF2-40B4-BE49-F238E27FC236}">
                <a16:creationId xmlns:a16="http://schemas.microsoft.com/office/drawing/2014/main" id="{FA263488-B79F-40D8-8813-7F3938C62A15}"/>
              </a:ext>
            </a:extLst>
          </p:cNvPr>
          <p:cNvSpPr>
            <a:spLocks noGrp="1"/>
          </p:cNvSpPr>
          <p:nvPr>
            <p:ph type="body" idx="1"/>
          </p:nvPr>
        </p:nvSpPr>
        <p:spPr/>
        <p:txBody>
          <a:bodyPr/>
          <a:lstStyle/>
          <a:p>
            <a:r>
              <a:rPr lang="en-US" dirty="0"/>
              <a:t>Arithmetic operators are used in mathematical expressions in the same way that they are used in algebra. The following table lists the arithmetic operators </a:t>
            </a:r>
            <a:endParaRPr lang="en-ID" dirty="0"/>
          </a:p>
        </p:txBody>
      </p:sp>
      <p:sp>
        <p:nvSpPr>
          <p:cNvPr id="4" name="Title 3">
            <a:extLst>
              <a:ext uri="{FF2B5EF4-FFF2-40B4-BE49-F238E27FC236}">
                <a16:creationId xmlns:a16="http://schemas.microsoft.com/office/drawing/2014/main" id="{53865CD7-B4B6-4824-BBFC-92F84D9E3E57}"/>
              </a:ext>
            </a:extLst>
          </p:cNvPr>
          <p:cNvSpPr>
            <a:spLocks noGrp="1"/>
          </p:cNvSpPr>
          <p:nvPr>
            <p:ph type="title"/>
          </p:nvPr>
        </p:nvSpPr>
        <p:spPr>
          <a:xfrm>
            <a:off x="814275" y="212242"/>
            <a:ext cx="4118404" cy="337313"/>
          </a:xfrm>
        </p:spPr>
        <p:txBody>
          <a:bodyPr/>
          <a:lstStyle/>
          <a:p>
            <a:r>
              <a:rPr lang="en-US" dirty="0"/>
              <a:t>The Arithmetic Operators</a:t>
            </a:r>
            <a:endParaRPr lang="en-ID" dirty="0"/>
          </a:p>
        </p:txBody>
      </p:sp>
      <p:pic>
        <p:nvPicPr>
          <p:cNvPr id="5" name="Picture 4">
            <a:extLst>
              <a:ext uri="{FF2B5EF4-FFF2-40B4-BE49-F238E27FC236}">
                <a16:creationId xmlns:a16="http://schemas.microsoft.com/office/drawing/2014/main" id="{E210539B-D985-42F6-95EA-163D9F44128A}"/>
              </a:ext>
            </a:extLst>
          </p:cNvPr>
          <p:cNvPicPr>
            <a:picLocks noChangeAspect="1"/>
          </p:cNvPicPr>
          <p:nvPr/>
        </p:nvPicPr>
        <p:blipFill>
          <a:blip r:embed="rId2"/>
          <a:stretch>
            <a:fillRect/>
          </a:stretch>
        </p:blipFill>
        <p:spPr>
          <a:xfrm>
            <a:off x="1330819" y="1379908"/>
            <a:ext cx="4460381" cy="3372662"/>
          </a:xfrm>
          <a:prstGeom prst="rect">
            <a:avLst/>
          </a:prstGeom>
        </p:spPr>
      </p:pic>
    </p:spTree>
    <p:extLst>
      <p:ext uri="{BB962C8B-B14F-4D97-AF65-F5344CB8AC3E}">
        <p14:creationId xmlns:p14="http://schemas.microsoft.com/office/powerpoint/2010/main" val="2583395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7DA2E0-95EE-4CA9-8598-5DCDB95603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5" name="Text Placeholder 4">
            <a:extLst>
              <a:ext uri="{FF2B5EF4-FFF2-40B4-BE49-F238E27FC236}">
                <a16:creationId xmlns:a16="http://schemas.microsoft.com/office/drawing/2014/main" id="{F600A289-82BE-4060-9A62-0AB62332AEE6}"/>
              </a:ext>
            </a:extLst>
          </p:cNvPr>
          <p:cNvSpPr>
            <a:spLocks noGrp="1"/>
          </p:cNvSpPr>
          <p:nvPr>
            <p:ph type="body" idx="1"/>
          </p:nvPr>
        </p:nvSpPr>
        <p:spPr/>
        <p:txBody>
          <a:bodyPr/>
          <a:lstStyle/>
          <a:p>
            <a:r>
              <a:rPr lang="en-US" dirty="0"/>
              <a:t>Example</a:t>
            </a:r>
            <a:endParaRPr lang="en-ID" dirty="0"/>
          </a:p>
        </p:txBody>
      </p:sp>
      <p:sp>
        <p:nvSpPr>
          <p:cNvPr id="4" name="Title 3">
            <a:extLst>
              <a:ext uri="{FF2B5EF4-FFF2-40B4-BE49-F238E27FC236}">
                <a16:creationId xmlns:a16="http://schemas.microsoft.com/office/drawing/2014/main" id="{47AA1A89-72FB-4B64-BC58-69C1133CD338}"/>
              </a:ext>
            </a:extLst>
          </p:cNvPr>
          <p:cNvSpPr>
            <a:spLocks noGrp="1"/>
          </p:cNvSpPr>
          <p:nvPr>
            <p:ph type="title"/>
          </p:nvPr>
        </p:nvSpPr>
        <p:spPr>
          <a:xfrm>
            <a:off x="814275" y="212242"/>
            <a:ext cx="4118404" cy="337313"/>
          </a:xfrm>
        </p:spPr>
        <p:txBody>
          <a:bodyPr/>
          <a:lstStyle/>
          <a:p>
            <a:r>
              <a:rPr lang="en-US" dirty="0"/>
              <a:t>The Arithmetic Operators</a:t>
            </a:r>
            <a:endParaRPr lang="en-ID" dirty="0"/>
          </a:p>
        </p:txBody>
      </p:sp>
      <p:sp>
        <p:nvSpPr>
          <p:cNvPr id="6" name="Text Placeholder 5">
            <a:extLst>
              <a:ext uri="{FF2B5EF4-FFF2-40B4-BE49-F238E27FC236}">
                <a16:creationId xmlns:a16="http://schemas.microsoft.com/office/drawing/2014/main" id="{F8FCF8EA-ACD9-4FDB-9A91-C12D32F42613}"/>
              </a:ext>
            </a:extLst>
          </p:cNvPr>
          <p:cNvSpPr>
            <a:spLocks noGrp="1"/>
          </p:cNvSpPr>
          <p:nvPr>
            <p:ph type="body" idx="13"/>
          </p:nvPr>
        </p:nvSpPr>
        <p:spPr/>
        <p:txBody>
          <a:bodyPr/>
          <a:lstStyle/>
          <a:p>
            <a:r>
              <a:rPr lang="en-US" dirty="0"/>
              <a:t>Output :</a:t>
            </a:r>
            <a:endParaRPr lang="en-ID" dirty="0"/>
          </a:p>
        </p:txBody>
      </p:sp>
      <p:pic>
        <p:nvPicPr>
          <p:cNvPr id="7" name="Picture 6">
            <a:extLst>
              <a:ext uri="{FF2B5EF4-FFF2-40B4-BE49-F238E27FC236}">
                <a16:creationId xmlns:a16="http://schemas.microsoft.com/office/drawing/2014/main" id="{EFA70948-8460-4376-AE53-19E3CAEA396E}"/>
              </a:ext>
            </a:extLst>
          </p:cNvPr>
          <p:cNvPicPr>
            <a:picLocks noChangeAspect="1"/>
          </p:cNvPicPr>
          <p:nvPr/>
        </p:nvPicPr>
        <p:blipFill>
          <a:blip r:embed="rId2"/>
          <a:stretch>
            <a:fillRect/>
          </a:stretch>
        </p:blipFill>
        <p:spPr>
          <a:xfrm>
            <a:off x="954758" y="1210781"/>
            <a:ext cx="3647170" cy="3494569"/>
          </a:xfrm>
          <a:prstGeom prst="rect">
            <a:avLst/>
          </a:prstGeom>
        </p:spPr>
      </p:pic>
      <p:pic>
        <p:nvPicPr>
          <p:cNvPr id="9" name="Picture 8">
            <a:extLst>
              <a:ext uri="{FF2B5EF4-FFF2-40B4-BE49-F238E27FC236}">
                <a16:creationId xmlns:a16="http://schemas.microsoft.com/office/drawing/2014/main" id="{86B8B1CD-A899-4983-8919-25E8B5ED1FA7}"/>
              </a:ext>
            </a:extLst>
          </p:cNvPr>
          <p:cNvPicPr>
            <a:picLocks noChangeAspect="1"/>
          </p:cNvPicPr>
          <p:nvPr/>
        </p:nvPicPr>
        <p:blipFill>
          <a:blip r:embed="rId3"/>
          <a:stretch>
            <a:fillRect/>
          </a:stretch>
        </p:blipFill>
        <p:spPr>
          <a:xfrm>
            <a:off x="4856333" y="1234064"/>
            <a:ext cx="2154068" cy="1939487"/>
          </a:xfrm>
          <a:prstGeom prst="rect">
            <a:avLst/>
          </a:prstGeom>
        </p:spPr>
      </p:pic>
    </p:spTree>
    <p:extLst>
      <p:ext uri="{BB962C8B-B14F-4D97-AF65-F5344CB8AC3E}">
        <p14:creationId xmlns:p14="http://schemas.microsoft.com/office/powerpoint/2010/main" val="21611578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A97C49-5832-4386-93CF-957B6AE076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
        <p:nvSpPr>
          <p:cNvPr id="7" name="Text Placeholder 6">
            <a:extLst>
              <a:ext uri="{FF2B5EF4-FFF2-40B4-BE49-F238E27FC236}">
                <a16:creationId xmlns:a16="http://schemas.microsoft.com/office/drawing/2014/main" id="{33986DD0-5F58-4D1C-95D9-332EB354EB56}"/>
              </a:ext>
            </a:extLst>
          </p:cNvPr>
          <p:cNvSpPr>
            <a:spLocks noGrp="1"/>
          </p:cNvSpPr>
          <p:nvPr>
            <p:ph type="body" idx="1"/>
          </p:nvPr>
        </p:nvSpPr>
        <p:spPr/>
        <p:txBody>
          <a:bodyPr/>
          <a:lstStyle/>
          <a:p>
            <a:r>
              <a:rPr lang="en-US" dirty="0"/>
              <a:t>There are following relational operators supported by Java language.</a:t>
            </a:r>
            <a:endParaRPr lang="en-ID" dirty="0"/>
          </a:p>
        </p:txBody>
      </p:sp>
      <p:sp>
        <p:nvSpPr>
          <p:cNvPr id="6" name="Title 5">
            <a:extLst>
              <a:ext uri="{FF2B5EF4-FFF2-40B4-BE49-F238E27FC236}">
                <a16:creationId xmlns:a16="http://schemas.microsoft.com/office/drawing/2014/main" id="{A66D8C8C-AE7C-48B6-93BB-FAB84C1706EC}"/>
              </a:ext>
            </a:extLst>
          </p:cNvPr>
          <p:cNvSpPr>
            <a:spLocks noGrp="1"/>
          </p:cNvSpPr>
          <p:nvPr>
            <p:ph type="title"/>
          </p:nvPr>
        </p:nvSpPr>
        <p:spPr>
          <a:xfrm>
            <a:off x="814275" y="212242"/>
            <a:ext cx="4118404" cy="337313"/>
          </a:xfrm>
        </p:spPr>
        <p:txBody>
          <a:bodyPr/>
          <a:lstStyle/>
          <a:p>
            <a:r>
              <a:rPr lang="en-US" dirty="0"/>
              <a:t>The Relational Operators</a:t>
            </a:r>
            <a:endParaRPr lang="en-ID" dirty="0"/>
          </a:p>
        </p:txBody>
      </p:sp>
      <p:pic>
        <p:nvPicPr>
          <p:cNvPr id="8" name="Picture 7">
            <a:extLst>
              <a:ext uri="{FF2B5EF4-FFF2-40B4-BE49-F238E27FC236}">
                <a16:creationId xmlns:a16="http://schemas.microsoft.com/office/drawing/2014/main" id="{91A8C610-F5F5-4E4D-BAC3-8904291FA09D}"/>
              </a:ext>
            </a:extLst>
          </p:cNvPr>
          <p:cNvPicPr>
            <a:picLocks noChangeAspect="1"/>
          </p:cNvPicPr>
          <p:nvPr/>
        </p:nvPicPr>
        <p:blipFill>
          <a:blip r:embed="rId2"/>
          <a:stretch>
            <a:fillRect/>
          </a:stretch>
        </p:blipFill>
        <p:spPr>
          <a:xfrm>
            <a:off x="1371699" y="1141441"/>
            <a:ext cx="4114701" cy="3810659"/>
          </a:xfrm>
          <a:prstGeom prst="rect">
            <a:avLst/>
          </a:prstGeom>
        </p:spPr>
      </p:pic>
    </p:spTree>
    <p:extLst>
      <p:ext uri="{BB962C8B-B14F-4D97-AF65-F5344CB8AC3E}">
        <p14:creationId xmlns:p14="http://schemas.microsoft.com/office/powerpoint/2010/main" val="28212097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8BC845-C90E-417E-A276-936EF75B66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
        <p:nvSpPr>
          <p:cNvPr id="6" name="Text Placeholder 5">
            <a:extLst>
              <a:ext uri="{FF2B5EF4-FFF2-40B4-BE49-F238E27FC236}">
                <a16:creationId xmlns:a16="http://schemas.microsoft.com/office/drawing/2014/main" id="{69D42DC2-953F-463F-B487-368FB684034B}"/>
              </a:ext>
            </a:extLst>
          </p:cNvPr>
          <p:cNvSpPr>
            <a:spLocks noGrp="1"/>
          </p:cNvSpPr>
          <p:nvPr>
            <p:ph type="body" idx="1"/>
          </p:nvPr>
        </p:nvSpPr>
        <p:spPr/>
        <p:txBody>
          <a:bodyPr/>
          <a:lstStyle/>
          <a:p>
            <a:r>
              <a:rPr lang="en-US" dirty="0"/>
              <a:t>Example :</a:t>
            </a:r>
          </a:p>
        </p:txBody>
      </p:sp>
      <p:sp>
        <p:nvSpPr>
          <p:cNvPr id="5" name="Title 4">
            <a:extLst>
              <a:ext uri="{FF2B5EF4-FFF2-40B4-BE49-F238E27FC236}">
                <a16:creationId xmlns:a16="http://schemas.microsoft.com/office/drawing/2014/main" id="{4FB0AE11-BDC9-4F81-B801-A0EACA77EE79}"/>
              </a:ext>
            </a:extLst>
          </p:cNvPr>
          <p:cNvSpPr>
            <a:spLocks noGrp="1"/>
          </p:cNvSpPr>
          <p:nvPr>
            <p:ph type="title"/>
          </p:nvPr>
        </p:nvSpPr>
        <p:spPr>
          <a:xfrm>
            <a:off x="814275" y="212242"/>
            <a:ext cx="4118404" cy="337313"/>
          </a:xfrm>
        </p:spPr>
        <p:txBody>
          <a:bodyPr/>
          <a:lstStyle/>
          <a:p>
            <a:r>
              <a:rPr lang="en-US" dirty="0"/>
              <a:t>The Relational Operators</a:t>
            </a:r>
            <a:endParaRPr lang="en-ID" dirty="0"/>
          </a:p>
        </p:txBody>
      </p:sp>
      <p:sp>
        <p:nvSpPr>
          <p:cNvPr id="7" name="Text Placeholder 6">
            <a:extLst>
              <a:ext uri="{FF2B5EF4-FFF2-40B4-BE49-F238E27FC236}">
                <a16:creationId xmlns:a16="http://schemas.microsoft.com/office/drawing/2014/main" id="{8E8886C0-E85D-416B-9C7B-0C1DC3D87ED5}"/>
              </a:ext>
            </a:extLst>
          </p:cNvPr>
          <p:cNvSpPr>
            <a:spLocks noGrp="1"/>
          </p:cNvSpPr>
          <p:nvPr>
            <p:ph type="body" idx="13"/>
          </p:nvPr>
        </p:nvSpPr>
        <p:spPr/>
        <p:txBody>
          <a:bodyPr/>
          <a:lstStyle/>
          <a:p>
            <a:r>
              <a:rPr lang="en-US" dirty="0"/>
              <a:t>Output : </a:t>
            </a:r>
            <a:endParaRPr lang="en-ID" dirty="0"/>
          </a:p>
        </p:txBody>
      </p:sp>
      <p:pic>
        <p:nvPicPr>
          <p:cNvPr id="8" name="Picture 7">
            <a:extLst>
              <a:ext uri="{FF2B5EF4-FFF2-40B4-BE49-F238E27FC236}">
                <a16:creationId xmlns:a16="http://schemas.microsoft.com/office/drawing/2014/main" id="{9A7407D3-3F10-4153-8659-8ACBAC1D4A43}"/>
              </a:ext>
            </a:extLst>
          </p:cNvPr>
          <p:cNvPicPr>
            <a:picLocks noChangeAspect="1"/>
          </p:cNvPicPr>
          <p:nvPr/>
        </p:nvPicPr>
        <p:blipFill>
          <a:blip r:embed="rId2"/>
          <a:stretch>
            <a:fillRect/>
          </a:stretch>
        </p:blipFill>
        <p:spPr>
          <a:xfrm>
            <a:off x="814275" y="1200151"/>
            <a:ext cx="3659495" cy="2288116"/>
          </a:xfrm>
          <a:prstGeom prst="rect">
            <a:avLst/>
          </a:prstGeom>
        </p:spPr>
      </p:pic>
      <p:pic>
        <p:nvPicPr>
          <p:cNvPr id="9" name="Picture 8">
            <a:extLst>
              <a:ext uri="{FF2B5EF4-FFF2-40B4-BE49-F238E27FC236}">
                <a16:creationId xmlns:a16="http://schemas.microsoft.com/office/drawing/2014/main" id="{7D53574F-FDF2-4AC1-B6FA-54077DF01CC6}"/>
              </a:ext>
            </a:extLst>
          </p:cNvPr>
          <p:cNvPicPr>
            <a:picLocks noChangeAspect="1"/>
          </p:cNvPicPr>
          <p:nvPr/>
        </p:nvPicPr>
        <p:blipFill>
          <a:blip r:embed="rId3"/>
          <a:stretch>
            <a:fillRect/>
          </a:stretch>
        </p:blipFill>
        <p:spPr>
          <a:xfrm>
            <a:off x="4876800" y="1200152"/>
            <a:ext cx="1981200" cy="1416312"/>
          </a:xfrm>
          <a:prstGeom prst="rect">
            <a:avLst/>
          </a:prstGeom>
        </p:spPr>
      </p:pic>
    </p:spTree>
    <p:extLst>
      <p:ext uri="{BB962C8B-B14F-4D97-AF65-F5344CB8AC3E}">
        <p14:creationId xmlns:p14="http://schemas.microsoft.com/office/powerpoint/2010/main" val="2899684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BA38C9-2D59-4AA6-9D40-9E8BB9DEBD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
        <p:nvSpPr>
          <p:cNvPr id="3" name="Text Placeholder 2">
            <a:extLst>
              <a:ext uri="{FF2B5EF4-FFF2-40B4-BE49-F238E27FC236}">
                <a16:creationId xmlns:a16="http://schemas.microsoft.com/office/drawing/2014/main" id="{71F4B981-D03A-42DE-9AEF-FF619EA4AFD8}"/>
              </a:ext>
            </a:extLst>
          </p:cNvPr>
          <p:cNvSpPr>
            <a:spLocks noGrp="1"/>
          </p:cNvSpPr>
          <p:nvPr>
            <p:ph type="body" idx="1"/>
          </p:nvPr>
        </p:nvSpPr>
        <p:spPr/>
        <p:txBody>
          <a:bodyPr/>
          <a:lstStyle/>
          <a:p>
            <a:r>
              <a:rPr lang="en-US" dirty="0"/>
              <a:t>Java defines several bitwise operators, which can be applied to the integer types, long, int, short, char, and byte.</a:t>
            </a:r>
          </a:p>
          <a:p>
            <a:r>
              <a:rPr lang="en-US" dirty="0"/>
              <a:t>Bitwise operator works on bits and performs bit-by-bit operation. Assume if a = 60 and b = 13; now in binary format they will be as follows </a:t>
            </a:r>
          </a:p>
          <a:p>
            <a:pPr marL="76200" indent="0">
              <a:buNone/>
            </a:pPr>
            <a:r>
              <a:rPr lang="pt-BR" dirty="0">
                <a:latin typeface="Courier New" panose="02070309020205020404" pitchFamily="49" charset="0"/>
                <a:cs typeface="Courier New" panose="02070309020205020404" pitchFamily="49" charset="0"/>
              </a:rPr>
              <a:t>a   = 0011 1100</a:t>
            </a:r>
          </a:p>
          <a:p>
            <a:pPr marL="76200" indent="0">
              <a:buNone/>
            </a:pPr>
            <a:r>
              <a:rPr lang="pt-BR" dirty="0">
                <a:latin typeface="Courier New" panose="02070309020205020404" pitchFamily="49" charset="0"/>
                <a:cs typeface="Courier New" panose="02070309020205020404" pitchFamily="49" charset="0"/>
              </a:rPr>
              <a:t>b   = 0000 1101</a:t>
            </a:r>
          </a:p>
          <a:p>
            <a:pPr marL="76200" indent="0">
              <a:buNone/>
            </a:pPr>
            <a:r>
              <a:rPr lang="pt-BR" dirty="0">
                <a:latin typeface="Courier New" panose="02070309020205020404" pitchFamily="49" charset="0"/>
                <a:cs typeface="Courier New" panose="02070309020205020404" pitchFamily="49" charset="0"/>
              </a:rPr>
              <a:t>-----------------</a:t>
            </a:r>
          </a:p>
          <a:p>
            <a:pPr marL="76200" indent="0">
              <a:buNone/>
            </a:pPr>
            <a:r>
              <a:rPr lang="pt-BR" dirty="0">
                <a:latin typeface="Courier New" panose="02070309020205020404" pitchFamily="49" charset="0"/>
                <a:cs typeface="Courier New" panose="02070309020205020404" pitchFamily="49" charset="0"/>
              </a:rPr>
              <a:t>a&amp;b = 0000 1100</a:t>
            </a:r>
          </a:p>
          <a:p>
            <a:pPr marL="76200" indent="0">
              <a:buNone/>
            </a:pPr>
            <a:r>
              <a:rPr lang="pt-BR" dirty="0">
                <a:latin typeface="Courier New" panose="02070309020205020404" pitchFamily="49" charset="0"/>
                <a:cs typeface="Courier New" panose="02070309020205020404" pitchFamily="49" charset="0"/>
              </a:rPr>
              <a:t>a|b = 0011 1101</a:t>
            </a:r>
          </a:p>
          <a:p>
            <a:pPr marL="76200" indent="0">
              <a:buNone/>
            </a:pPr>
            <a:r>
              <a:rPr lang="pt-BR" dirty="0">
                <a:latin typeface="Courier New" panose="02070309020205020404" pitchFamily="49" charset="0"/>
                <a:cs typeface="Courier New" panose="02070309020205020404" pitchFamily="49" charset="0"/>
              </a:rPr>
              <a:t>a^b = 0011 0001</a:t>
            </a:r>
          </a:p>
          <a:p>
            <a:pPr marL="76200" indent="0">
              <a:buNone/>
            </a:pPr>
            <a:r>
              <a:rPr lang="pt-BR" dirty="0">
                <a:latin typeface="Courier New" panose="02070309020205020404" pitchFamily="49" charset="0"/>
                <a:cs typeface="Courier New" panose="02070309020205020404" pitchFamily="49" charset="0"/>
              </a:rPr>
              <a:t>~a  = 1100 0011</a:t>
            </a:r>
          </a:p>
          <a:p>
            <a:pPr marL="76200" indent="0">
              <a:buNone/>
            </a:pPr>
            <a:endParaRPr lang="en-ID" dirty="0"/>
          </a:p>
        </p:txBody>
      </p:sp>
      <p:sp>
        <p:nvSpPr>
          <p:cNvPr id="6" name="Title 5">
            <a:extLst>
              <a:ext uri="{FF2B5EF4-FFF2-40B4-BE49-F238E27FC236}">
                <a16:creationId xmlns:a16="http://schemas.microsoft.com/office/drawing/2014/main" id="{DB9379B6-2467-427E-8AE5-4FB39762BD6E}"/>
              </a:ext>
            </a:extLst>
          </p:cNvPr>
          <p:cNvSpPr>
            <a:spLocks noGrp="1"/>
          </p:cNvSpPr>
          <p:nvPr>
            <p:ph type="title"/>
          </p:nvPr>
        </p:nvSpPr>
        <p:spPr>
          <a:xfrm>
            <a:off x="814275" y="212242"/>
            <a:ext cx="4118404" cy="337313"/>
          </a:xfrm>
        </p:spPr>
        <p:txBody>
          <a:bodyPr/>
          <a:lstStyle/>
          <a:p>
            <a:r>
              <a:rPr lang="en-ID" dirty="0"/>
              <a:t>The Bitwise Operators</a:t>
            </a:r>
          </a:p>
        </p:txBody>
      </p:sp>
    </p:spTree>
    <p:extLst>
      <p:ext uri="{BB962C8B-B14F-4D97-AF65-F5344CB8AC3E}">
        <p14:creationId xmlns:p14="http://schemas.microsoft.com/office/powerpoint/2010/main" val="243426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634993-C490-47EE-9B73-0C4627A287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 Placeholder 2">
            <a:extLst>
              <a:ext uri="{FF2B5EF4-FFF2-40B4-BE49-F238E27FC236}">
                <a16:creationId xmlns:a16="http://schemas.microsoft.com/office/drawing/2014/main" id="{D8606BBA-1B5D-4D20-9201-8C7901E35D5A}"/>
              </a:ext>
            </a:extLst>
          </p:cNvPr>
          <p:cNvSpPr>
            <a:spLocks noGrp="1"/>
          </p:cNvSpPr>
          <p:nvPr>
            <p:ph type="body" idx="1"/>
          </p:nvPr>
        </p:nvSpPr>
        <p:spPr/>
        <p:txBody>
          <a:bodyPr/>
          <a:lstStyle/>
          <a:p>
            <a:r>
              <a:rPr lang="en-ID" dirty="0"/>
              <a:t>1) Java SE (Java Standard Edition)</a:t>
            </a:r>
          </a:p>
          <a:p>
            <a:pPr marL="76200" indent="0">
              <a:buNone/>
            </a:pPr>
            <a:r>
              <a:rPr lang="en-ID" dirty="0"/>
              <a:t>It is a Java programming platform. It includes Java programming APIs such as </a:t>
            </a:r>
            <a:r>
              <a:rPr lang="en-ID" dirty="0" err="1"/>
              <a:t>java.lang</a:t>
            </a:r>
            <a:r>
              <a:rPr lang="en-ID" dirty="0"/>
              <a:t>, java.io, java.net, </a:t>
            </a:r>
            <a:r>
              <a:rPr lang="en-ID" dirty="0" err="1"/>
              <a:t>java.util</a:t>
            </a:r>
            <a:r>
              <a:rPr lang="en-ID" dirty="0"/>
              <a:t>, </a:t>
            </a:r>
            <a:r>
              <a:rPr lang="en-ID" dirty="0" err="1"/>
              <a:t>java.sql</a:t>
            </a:r>
            <a:r>
              <a:rPr lang="en-ID" dirty="0"/>
              <a:t>, </a:t>
            </a:r>
            <a:r>
              <a:rPr lang="en-ID" dirty="0" err="1"/>
              <a:t>java.math</a:t>
            </a:r>
            <a:r>
              <a:rPr lang="en-ID" dirty="0"/>
              <a:t> etc. It includes core topics like OOPs, String, Regex, Exception, Inner classes, Multithreading, I/O Stream, Networking, AWT, Swing, Reflection, Collection, etc.</a:t>
            </a:r>
          </a:p>
          <a:p>
            <a:r>
              <a:rPr lang="en-ID" dirty="0"/>
              <a:t>2) Java EE (Java Enterprise Edition)</a:t>
            </a:r>
          </a:p>
          <a:p>
            <a:pPr marL="76200" indent="0">
              <a:buNone/>
            </a:pPr>
            <a:r>
              <a:rPr lang="en-ID" dirty="0"/>
              <a:t>It is an enterprise platform which is mainly used to develop web and enterprise applications. It is built on the top of the Java SE platform. It includes topics like Servlet, JSP, Web Services, EJB, JPA, etc.</a:t>
            </a:r>
          </a:p>
        </p:txBody>
      </p:sp>
      <p:sp>
        <p:nvSpPr>
          <p:cNvPr id="4" name="Title 3">
            <a:extLst>
              <a:ext uri="{FF2B5EF4-FFF2-40B4-BE49-F238E27FC236}">
                <a16:creationId xmlns:a16="http://schemas.microsoft.com/office/drawing/2014/main" id="{FB394077-8213-4726-96D8-485E7A78794F}"/>
              </a:ext>
            </a:extLst>
          </p:cNvPr>
          <p:cNvSpPr>
            <a:spLocks noGrp="1"/>
          </p:cNvSpPr>
          <p:nvPr>
            <p:ph type="title"/>
          </p:nvPr>
        </p:nvSpPr>
        <p:spPr>
          <a:xfrm>
            <a:off x="814275" y="212242"/>
            <a:ext cx="4118404" cy="337313"/>
          </a:xfrm>
        </p:spPr>
        <p:txBody>
          <a:bodyPr/>
          <a:lstStyle/>
          <a:p>
            <a:r>
              <a:rPr lang="en-ID" dirty="0"/>
              <a:t>Java Platforms / Editions</a:t>
            </a:r>
          </a:p>
        </p:txBody>
      </p:sp>
      <p:sp>
        <p:nvSpPr>
          <p:cNvPr id="5" name="Text Placeholder 4">
            <a:extLst>
              <a:ext uri="{FF2B5EF4-FFF2-40B4-BE49-F238E27FC236}">
                <a16:creationId xmlns:a16="http://schemas.microsoft.com/office/drawing/2014/main" id="{267B0758-C27D-4013-902D-1BA8E62FF900}"/>
              </a:ext>
            </a:extLst>
          </p:cNvPr>
          <p:cNvSpPr>
            <a:spLocks noGrp="1"/>
          </p:cNvSpPr>
          <p:nvPr>
            <p:ph type="body" idx="13"/>
          </p:nvPr>
        </p:nvSpPr>
        <p:spPr/>
        <p:txBody>
          <a:bodyPr/>
          <a:lstStyle/>
          <a:p>
            <a:r>
              <a:rPr lang="en-ID" dirty="0"/>
              <a:t>3) Java ME (Java Micro Edition)</a:t>
            </a:r>
          </a:p>
          <a:p>
            <a:pPr marL="76200" indent="0">
              <a:buNone/>
            </a:pPr>
            <a:r>
              <a:rPr lang="en-ID" dirty="0"/>
              <a:t>It is a micro platform which is mainly used to develop mobile applications.</a:t>
            </a:r>
          </a:p>
          <a:p>
            <a:r>
              <a:rPr lang="en-ID" dirty="0"/>
              <a:t>4) JavaFX</a:t>
            </a:r>
          </a:p>
          <a:p>
            <a:pPr marL="76200" indent="0">
              <a:buNone/>
            </a:pPr>
            <a:r>
              <a:rPr lang="en-ID" dirty="0"/>
              <a:t>It is used to develop rich internet applications. It uses a light-weight user interface API.</a:t>
            </a:r>
          </a:p>
        </p:txBody>
      </p:sp>
    </p:spTree>
    <p:extLst>
      <p:ext uri="{BB962C8B-B14F-4D97-AF65-F5344CB8AC3E}">
        <p14:creationId xmlns:p14="http://schemas.microsoft.com/office/powerpoint/2010/main" val="3494642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620F-52CC-4109-B6B2-4165B3721D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
        <p:nvSpPr>
          <p:cNvPr id="4" name="Title 3">
            <a:extLst>
              <a:ext uri="{FF2B5EF4-FFF2-40B4-BE49-F238E27FC236}">
                <a16:creationId xmlns:a16="http://schemas.microsoft.com/office/drawing/2014/main" id="{FCB23507-4367-409F-B6DA-01FD8CBC4E9E}"/>
              </a:ext>
            </a:extLst>
          </p:cNvPr>
          <p:cNvSpPr>
            <a:spLocks noGrp="1"/>
          </p:cNvSpPr>
          <p:nvPr>
            <p:ph type="title"/>
          </p:nvPr>
        </p:nvSpPr>
        <p:spPr>
          <a:xfrm>
            <a:off x="814275" y="212242"/>
            <a:ext cx="4118404" cy="337313"/>
          </a:xfrm>
        </p:spPr>
        <p:txBody>
          <a:bodyPr/>
          <a:lstStyle/>
          <a:p>
            <a:r>
              <a:rPr lang="en-ID" dirty="0"/>
              <a:t>The Bitwise Operators</a:t>
            </a:r>
          </a:p>
        </p:txBody>
      </p:sp>
      <p:pic>
        <p:nvPicPr>
          <p:cNvPr id="5" name="Picture 4">
            <a:extLst>
              <a:ext uri="{FF2B5EF4-FFF2-40B4-BE49-F238E27FC236}">
                <a16:creationId xmlns:a16="http://schemas.microsoft.com/office/drawing/2014/main" id="{C1DB2564-5671-4A61-94F3-26838051293B}"/>
              </a:ext>
            </a:extLst>
          </p:cNvPr>
          <p:cNvPicPr>
            <a:picLocks noChangeAspect="1"/>
          </p:cNvPicPr>
          <p:nvPr/>
        </p:nvPicPr>
        <p:blipFill>
          <a:blip r:embed="rId2"/>
          <a:stretch>
            <a:fillRect/>
          </a:stretch>
        </p:blipFill>
        <p:spPr>
          <a:xfrm>
            <a:off x="814275" y="742948"/>
            <a:ext cx="3782293" cy="4038602"/>
          </a:xfrm>
          <a:prstGeom prst="rect">
            <a:avLst/>
          </a:prstGeom>
        </p:spPr>
      </p:pic>
    </p:spTree>
    <p:extLst>
      <p:ext uri="{BB962C8B-B14F-4D97-AF65-F5344CB8AC3E}">
        <p14:creationId xmlns:p14="http://schemas.microsoft.com/office/powerpoint/2010/main" val="33506004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1A54E-D5E3-4D31-9A99-91B06CB1F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
        <p:nvSpPr>
          <p:cNvPr id="6" name="Text Placeholder 5">
            <a:extLst>
              <a:ext uri="{FF2B5EF4-FFF2-40B4-BE49-F238E27FC236}">
                <a16:creationId xmlns:a16="http://schemas.microsoft.com/office/drawing/2014/main" id="{DD06F14D-1E2C-4B0A-910F-3FC73AED1C85}"/>
              </a:ext>
            </a:extLst>
          </p:cNvPr>
          <p:cNvSpPr>
            <a:spLocks noGrp="1"/>
          </p:cNvSpPr>
          <p:nvPr>
            <p:ph type="body" idx="1"/>
          </p:nvPr>
        </p:nvSpPr>
        <p:spPr/>
        <p:txBody>
          <a:bodyPr/>
          <a:lstStyle/>
          <a:p>
            <a:r>
              <a:rPr lang="en-US" dirty="0"/>
              <a:t>Example :</a:t>
            </a:r>
            <a:endParaRPr lang="en-ID" dirty="0"/>
          </a:p>
        </p:txBody>
      </p:sp>
      <p:sp>
        <p:nvSpPr>
          <p:cNvPr id="5" name="Title 4">
            <a:extLst>
              <a:ext uri="{FF2B5EF4-FFF2-40B4-BE49-F238E27FC236}">
                <a16:creationId xmlns:a16="http://schemas.microsoft.com/office/drawing/2014/main" id="{0EA522B0-3F56-4DF0-A379-3714C51DE32F}"/>
              </a:ext>
            </a:extLst>
          </p:cNvPr>
          <p:cNvSpPr>
            <a:spLocks noGrp="1"/>
          </p:cNvSpPr>
          <p:nvPr>
            <p:ph type="title"/>
          </p:nvPr>
        </p:nvSpPr>
        <p:spPr>
          <a:xfrm>
            <a:off x="814275" y="212242"/>
            <a:ext cx="4118404" cy="337313"/>
          </a:xfrm>
        </p:spPr>
        <p:txBody>
          <a:bodyPr/>
          <a:lstStyle/>
          <a:p>
            <a:r>
              <a:rPr lang="en-ID" dirty="0"/>
              <a:t>The Bitwise Operators</a:t>
            </a:r>
          </a:p>
        </p:txBody>
      </p:sp>
      <p:sp>
        <p:nvSpPr>
          <p:cNvPr id="7" name="Text Placeholder 6">
            <a:extLst>
              <a:ext uri="{FF2B5EF4-FFF2-40B4-BE49-F238E27FC236}">
                <a16:creationId xmlns:a16="http://schemas.microsoft.com/office/drawing/2014/main" id="{F05C6A89-03D5-48F6-9962-F075C4A733E3}"/>
              </a:ext>
            </a:extLst>
          </p:cNvPr>
          <p:cNvSpPr>
            <a:spLocks noGrp="1"/>
          </p:cNvSpPr>
          <p:nvPr>
            <p:ph type="body" idx="13"/>
          </p:nvPr>
        </p:nvSpPr>
        <p:spPr/>
        <p:txBody>
          <a:bodyPr/>
          <a:lstStyle/>
          <a:p>
            <a:r>
              <a:rPr lang="en-US" dirty="0"/>
              <a:t>Output : </a:t>
            </a:r>
            <a:endParaRPr lang="en-ID" dirty="0"/>
          </a:p>
        </p:txBody>
      </p:sp>
      <p:pic>
        <p:nvPicPr>
          <p:cNvPr id="8" name="Picture 7">
            <a:extLst>
              <a:ext uri="{FF2B5EF4-FFF2-40B4-BE49-F238E27FC236}">
                <a16:creationId xmlns:a16="http://schemas.microsoft.com/office/drawing/2014/main" id="{0EAA86BA-98CD-4D00-AEE5-36A64AA788C0}"/>
              </a:ext>
            </a:extLst>
          </p:cNvPr>
          <p:cNvPicPr>
            <a:picLocks noChangeAspect="1"/>
          </p:cNvPicPr>
          <p:nvPr/>
        </p:nvPicPr>
        <p:blipFill>
          <a:blip r:embed="rId2"/>
          <a:stretch>
            <a:fillRect/>
          </a:stretch>
        </p:blipFill>
        <p:spPr>
          <a:xfrm>
            <a:off x="1001648" y="1124299"/>
            <a:ext cx="3570352" cy="3522427"/>
          </a:xfrm>
          <a:prstGeom prst="rect">
            <a:avLst/>
          </a:prstGeom>
        </p:spPr>
      </p:pic>
      <p:pic>
        <p:nvPicPr>
          <p:cNvPr id="9" name="Picture 8">
            <a:extLst>
              <a:ext uri="{FF2B5EF4-FFF2-40B4-BE49-F238E27FC236}">
                <a16:creationId xmlns:a16="http://schemas.microsoft.com/office/drawing/2014/main" id="{59599F3D-629A-490E-8EDF-8058CF9CA8A7}"/>
              </a:ext>
            </a:extLst>
          </p:cNvPr>
          <p:cNvPicPr>
            <a:picLocks noChangeAspect="1"/>
          </p:cNvPicPr>
          <p:nvPr/>
        </p:nvPicPr>
        <p:blipFill>
          <a:blip r:embed="rId3"/>
          <a:stretch>
            <a:fillRect/>
          </a:stretch>
        </p:blipFill>
        <p:spPr>
          <a:xfrm>
            <a:off x="4876800" y="1135203"/>
            <a:ext cx="2162076" cy="1665147"/>
          </a:xfrm>
          <a:prstGeom prst="rect">
            <a:avLst/>
          </a:prstGeom>
        </p:spPr>
      </p:pic>
    </p:spTree>
    <p:extLst>
      <p:ext uri="{BB962C8B-B14F-4D97-AF65-F5344CB8AC3E}">
        <p14:creationId xmlns:p14="http://schemas.microsoft.com/office/powerpoint/2010/main" val="27542148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060F0C-A3A1-465B-B641-F5A605CE47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
        <p:nvSpPr>
          <p:cNvPr id="3" name="Text Placeholder 2">
            <a:extLst>
              <a:ext uri="{FF2B5EF4-FFF2-40B4-BE49-F238E27FC236}">
                <a16:creationId xmlns:a16="http://schemas.microsoft.com/office/drawing/2014/main" id="{D283F38A-2C60-4AFA-9384-BE7790643F7F}"/>
              </a:ext>
            </a:extLst>
          </p:cNvPr>
          <p:cNvSpPr>
            <a:spLocks noGrp="1"/>
          </p:cNvSpPr>
          <p:nvPr>
            <p:ph type="body" idx="1"/>
          </p:nvPr>
        </p:nvSpPr>
        <p:spPr/>
        <p:txBody>
          <a:bodyPr/>
          <a:lstStyle/>
          <a:p>
            <a:r>
              <a:rPr lang="en-US" dirty="0"/>
              <a:t>The following table lists the logical operators −</a:t>
            </a:r>
          </a:p>
          <a:p>
            <a:r>
              <a:rPr lang="en-US" dirty="0"/>
              <a:t>Assume Boolean variables A holds true and variable B holds false</a:t>
            </a:r>
            <a:endParaRPr lang="en-ID" dirty="0"/>
          </a:p>
        </p:txBody>
      </p:sp>
      <p:sp>
        <p:nvSpPr>
          <p:cNvPr id="4" name="Title 3">
            <a:extLst>
              <a:ext uri="{FF2B5EF4-FFF2-40B4-BE49-F238E27FC236}">
                <a16:creationId xmlns:a16="http://schemas.microsoft.com/office/drawing/2014/main" id="{1939206B-4A1E-482E-AB6D-C10AB01679A6}"/>
              </a:ext>
            </a:extLst>
          </p:cNvPr>
          <p:cNvSpPr>
            <a:spLocks noGrp="1"/>
          </p:cNvSpPr>
          <p:nvPr>
            <p:ph type="title"/>
          </p:nvPr>
        </p:nvSpPr>
        <p:spPr>
          <a:xfrm>
            <a:off x="814275" y="212242"/>
            <a:ext cx="4118404" cy="337313"/>
          </a:xfrm>
        </p:spPr>
        <p:txBody>
          <a:bodyPr/>
          <a:lstStyle/>
          <a:p>
            <a:r>
              <a:rPr lang="en-US" dirty="0"/>
              <a:t>The Logical Operators</a:t>
            </a:r>
            <a:endParaRPr lang="en-ID" dirty="0"/>
          </a:p>
        </p:txBody>
      </p:sp>
      <p:pic>
        <p:nvPicPr>
          <p:cNvPr id="6" name="Picture 5">
            <a:extLst>
              <a:ext uri="{FF2B5EF4-FFF2-40B4-BE49-F238E27FC236}">
                <a16:creationId xmlns:a16="http://schemas.microsoft.com/office/drawing/2014/main" id="{56DC46EC-A8F8-406F-8FE9-B26BBEA9106A}"/>
              </a:ext>
            </a:extLst>
          </p:cNvPr>
          <p:cNvPicPr>
            <a:picLocks noChangeAspect="1"/>
          </p:cNvPicPr>
          <p:nvPr/>
        </p:nvPicPr>
        <p:blipFill>
          <a:blip r:embed="rId2"/>
          <a:stretch>
            <a:fillRect/>
          </a:stretch>
        </p:blipFill>
        <p:spPr>
          <a:xfrm>
            <a:off x="990601" y="1489925"/>
            <a:ext cx="4724399" cy="2185142"/>
          </a:xfrm>
          <a:prstGeom prst="rect">
            <a:avLst/>
          </a:prstGeom>
        </p:spPr>
      </p:pic>
    </p:spTree>
    <p:extLst>
      <p:ext uri="{BB962C8B-B14F-4D97-AF65-F5344CB8AC3E}">
        <p14:creationId xmlns:p14="http://schemas.microsoft.com/office/powerpoint/2010/main" val="35860393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8BB0D8-7F2C-45A7-9606-337A5EF373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
        <p:nvSpPr>
          <p:cNvPr id="6" name="Text Placeholder 5">
            <a:extLst>
              <a:ext uri="{FF2B5EF4-FFF2-40B4-BE49-F238E27FC236}">
                <a16:creationId xmlns:a16="http://schemas.microsoft.com/office/drawing/2014/main" id="{061009F3-632D-43BD-B873-BE8BCDEF4125}"/>
              </a:ext>
            </a:extLst>
          </p:cNvPr>
          <p:cNvSpPr>
            <a:spLocks noGrp="1"/>
          </p:cNvSpPr>
          <p:nvPr>
            <p:ph type="body" idx="1"/>
          </p:nvPr>
        </p:nvSpPr>
        <p:spPr/>
        <p:txBody>
          <a:bodyPr/>
          <a:lstStyle/>
          <a:p>
            <a:r>
              <a:rPr lang="en-US" dirty="0"/>
              <a:t>Example :</a:t>
            </a:r>
            <a:endParaRPr lang="en-ID" dirty="0"/>
          </a:p>
        </p:txBody>
      </p:sp>
      <p:sp>
        <p:nvSpPr>
          <p:cNvPr id="5" name="Title 4">
            <a:extLst>
              <a:ext uri="{FF2B5EF4-FFF2-40B4-BE49-F238E27FC236}">
                <a16:creationId xmlns:a16="http://schemas.microsoft.com/office/drawing/2014/main" id="{6A2D12D5-EFC2-4334-BB27-033DF2B2C185}"/>
              </a:ext>
            </a:extLst>
          </p:cNvPr>
          <p:cNvSpPr>
            <a:spLocks noGrp="1"/>
          </p:cNvSpPr>
          <p:nvPr>
            <p:ph type="title"/>
          </p:nvPr>
        </p:nvSpPr>
        <p:spPr>
          <a:xfrm>
            <a:off x="814275" y="212242"/>
            <a:ext cx="4118404" cy="337313"/>
          </a:xfrm>
        </p:spPr>
        <p:txBody>
          <a:bodyPr/>
          <a:lstStyle/>
          <a:p>
            <a:r>
              <a:rPr lang="en-US" dirty="0"/>
              <a:t>The Logical Operators</a:t>
            </a:r>
            <a:endParaRPr lang="en-ID" dirty="0"/>
          </a:p>
        </p:txBody>
      </p:sp>
      <p:sp>
        <p:nvSpPr>
          <p:cNvPr id="7" name="Text Placeholder 6">
            <a:extLst>
              <a:ext uri="{FF2B5EF4-FFF2-40B4-BE49-F238E27FC236}">
                <a16:creationId xmlns:a16="http://schemas.microsoft.com/office/drawing/2014/main" id="{BC847885-BC23-48CD-8F2A-5BB92F843CED}"/>
              </a:ext>
            </a:extLst>
          </p:cNvPr>
          <p:cNvSpPr>
            <a:spLocks noGrp="1"/>
          </p:cNvSpPr>
          <p:nvPr>
            <p:ph type="body" idx="13"/>
          </p:nvPr>
        </p:nvSpPr>
        <p:spPr/>
        <p:txBody>
          <a:bodyPr/>
          <a:lstStyle/>
          <a:p>
            <a:r>
              <a:rPr lang="en-US" dirty="0"/>
              <a:t>Output :</a:t>
            </a:r>
          </a:p>
          <a:p>
            <a:pPr marL="76200" indent="0">
              <a:buNone/>
            </a:pPr>
            <a:endParaRPr lang="en-ID" dirty="0"/>
          </a:p>
        </p:txBody>
      </p:sp>
      <p:pic>
        <p:nvPicPr>
          <p:cNvPr id="8" name="Picture 7">
            <a:extLst>
              <a:ext uri="{FF2B5EF4-FFF2-40B4-BE49-F238E27FC236}">
                <a16:creationId xmlns:a16="http://schemas.microsoft.com/office/drawing/2014/main" id="{4A03D774-F11D-40E9-B4C6-2BA1A137535A}"/>
              </a:ext>
            </a:extLst>
          </p:cNvPr>
          <p:cNvPicPr>
            <a:picLocks noChangeAspect="1"/>
          </p:cNvPicPr>
          <p:nvPr/>
        </p:nvPicPr>
        <p:blipFill>
          <a:blip r:embed="rId2"/>
          <a:stretch>
            <a:fillRect/>
          </a:stretch>
        </p:blipFill>
        <p:spPr>
          <a:xfrm>
            <a:off x="814275" y="1200150"/>
            <a:ext cx="3701332" cy="1600200"/>
          </a:xfrm>
          <a:prstGeom prst="rect">
            <a:avLst/>
          </a:prstGeom>
        </p:spPr>
      </p:pic>
      <p:pic>
        <p:nvPicPr>
          <p:cNvPr id="9" name="Picture 8">
            <a:extLst>
              <a:ext uri="{FF2B5EF4-FFF2-40B4-BE49-F238E27FC236}">
                <a16:creationId xmlns:a16="http://schemas.microsoft.com/office/drawing/2014/main" id="{13F90D52-D8FA-4F1C-B374-C10B0704E0E3}"/>
              </a:ext>
            </a:extLst>
          </p:cNvPr>
          <p:cNvPicPr>
            <a:picLocks noChangeAspect="1"/>
          </p:cNvPicPr>
          <p:nvPr/>
        </p:nvPicPr>
        <p:blipFill>
          <a:blip r:embed="rId3"/>
          <a:stretch>
            <a:fillRect/>
          </a:stretch>
        </p:blipFill>
        <p:spPr>
          <a:xfrm>
            <a:off x="4876801" y="1200150"/>
            <a:ext cx="2133600" cy="1028241"/>
          </a:xfrm>
          <a:prstGeom prst="rect">
            <a:avLst/>
          </a:prstGeom>
        </p:spPr>
      </p:pic>
    </p:spTree>
    <p:extLst>
      <p:ext uri="{BB962C8B-B14F-4D97-AF65-F5344CB8AC3E}">
        <p14:creationId xmlns:p14="http://schemas.microsoft.com/office/powerpoint/2010/main" val="3658426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1603D7-E937-4F7C-BEF7-87107EB03D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
        <p:nvSpPr>
          <p:cNvPr id="4" name="Title 3">
            <a:extLst>
              <a:ext uri="{FF2B5EF4-FFF2-40B4-BE49-F238E27FC236}">
                <a16:creationId xmlns:a16="http://schemas.microsoft.com/office/drawing/2014/main" id="{53206057-9D79-445E-8FE7-EED55094D8AF}"/>
              </a:ext>
            </a:extLst>
          </p:cNvPr>
          <p:cNvSpPr>
            <a:spLocks noGrp="1"/>
          </p:cNvSpPr>
          <p:nvPr>
            <p:ph type="title"/>
          </p:nvPr>
        </p:nvSpPr>
        <p:spPr>
          <a:xfrm>
            <a:off x="814275" y="212242"/>
            <a:ext cx="4118404" cy="337313"/>
          </a:xfrm>
        </p:spPr>
        <p:txBody>
          <a:bodyPr/>
          <a:lstStyle/>
          <a:p>
            <a:r>
              <a:rPr lang="en-ID" dirty="0"/>
              <a:t>The Assignment Operators</a:t>
            </a:r>
          </a:p>
        </p:txBody>
      </p:sp>
      <p:pic>
        <p:nvPicPr>
          <p:cNvPr id="6" name="Picture 5">
            <a:extLst>
              <a:ext uri="{FF2B5EF4-FFF2-40B4-BE49-F238E27FC236}">
                <a16:creationId xmlns:a16="http://schemas.microsoft.com/office/drawing/2014/main" id="{2FFDAD30-8073-4E29-8122-749520534B02}"/>
              </a:ext>
            </a:extLst>
          </p:cNvPr>
          <p:cNvPicPr>
            <a:picLocks noChangeAspect="1"/>
          </p:cNvPicPr>
          <p:nvPr/>
        </p:nvPicPr>
        <p:blipFill>
          <a:blip r:embed="rId2"/>
          <a:stretch>
            <a:fillRect/>
          </a:stretch>
        </p:blipFill>
        <p:spPr>
          <a:xfrm>
            <a:off x="631852" y="755648"/>
            <a:ext cx="3970729" cy="3492502"/>
          </a:xfrm>
          <a:prstGeom prst="rect">
            <a:avLst/>
          </a:prstGeom>
        </p:spPr>
      </p:pic>
      <p:grpSp>
        <p:nvGrpSpPr>
          <p:cNvPr id="11" name="Group 10">
            <a:extLst>
              <a:ext uri="{FF2B5EF4-FFF2-40B4-BE49-F238E27FC236}">
                <a16:creationId xmlns:a16="http://schemas.microsoft.com/office/drawing/2014/main" id="{5C4F8FA1-F1B0-40F4-92F6-1678E6B8E922}"/>
              </a:ext>
            </a:extLst>
          </p:cNvPr>
          <p:cNvGrpSpPr/>
          <p:nvPr/>
        </p:nvGrpSpPr>
        <p:grpSpPr>
          <a:xfrm>
            <a:off x="4724400" y="749298"/>
            <a:ext cx="3926500" cy="2009635"/>
            <a:chOff x="4724400" y="749298"/>
            <a:chExt cx="3926500" cy="2009635"/>
          </a:xfrm>
        </p:grpSpPr>
        <p:pic>
          <p:nvPicPr>
            <p:cNvPr id="8" name="Picture 7">
              <a:extLst>
                <a:ext uri="{FF2B5EF4-FFF2-40B4-BE49-F238E27FC236}">
                  <a16:creationId xmlns:a16="http://schemas.microsoft.com/office/drawing/2014/main" id="{4222DE30-8CEA-4AF5-BDCC-9F4B63D2F13B}"/>
                </a:ext>
              </a:extLst>
            </p:cNvPr>
            <p:cNvPicPr>
              <a:picLocks noChangeAspect="1"/>
            </p:cNvPicPr>
            <p:nvPr/>
          </p:nvPicPr>
          <p:blipFill rotWithShape="1">
            <a:blip r:embed="rId2"/>
            <a:srcRect b="92473"/>
            <a:stretch/>
          </p:blipFill>
          <p:spPr>
            <a:xfrm>
              <a:off x="4724400" y="749298"/>
              <a:ext cx="3926500" cy="259950"/>
            </a:xfrm>
            <a:prstGeom prst="rect">
              <a:avLst/>
            </a:prstGeom>
          </p:spPr>
        </p:pic>
        <p:pic>
          <p:nvPicPr>
            <p:cNvPr id="10" name="Picture 9">
              <a:extLst>
                <a:ext uri="{FF2B5EF4-FFF2-40B4-BE49-F238E27FC236}">
                  <a16:creationId xmlns:a16="http://schemas.microsoft.com/office/drawing/2014/main" id="{1BBC3C34-6B05-40F3-BDC2-AFB4DFB2F8CC}"/>
                </a:ext>
              </a:extLst>
            </p:cNvPr>
            <p:cNvPicPr>
              <a:picLocks noChangeAspect="1"/>
            </p:cNvPicPr>
            <p:nvPr/>
          </p:nvPicPr>
          <p:blipFill>
            <a:blip r:embed="rId3"/>
            <a:stretch>
              <a:fillRect/>
            </a:stretch>
          </p:blipFill>
          <p:spPr>
            <a:xfrm>
              <a:off x="4724400" y="971550"/>
              <a:ext cx="3926500" cy="1787383"/>
            </a:xfrm>
            <a:prstGeom prst="rect">
              <a:avLst/>
            </a:prstGeom>
          </p:spPr>
        </p:pic>
      </p:grpSp>
    </p:spTree>
    <p:extLst>
      <p:ext uri="{BB962C8B-B14F-4D97-AF65-F5344CB8AC3E}">
        <p14:creationId xmlns:p14="http://schemas.microsoft.com/office/powerpoint/2010/main" val="12212167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74CD4D-4029-4983-AEF4-B121F097C2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
        <p:nvSpPr>
          <p:cNvPr id="3" name="Text Placeholder 2">
            <a:extLst>
              <a:ext uri="{FF2B5EF4-FFF2-40B4-BE49-F238E27FC236}">
                <a16:creationId xmlns:a16="http://schemas.microsoft.com/office/drawing/2014/main" id="{5FB54200-C8E8-4A67-93AE-45188DCA02DE}"/>
              </a:ext>
            </a:extLst>
          </p:cNvPr>
          <p:cNvSpPr>
            <a:spLocks noGrp="1"/>
          </p:cNvSpPr>
          <p:nvPr>
            <p:ph type="body" idx="1"/>
          </p:nvPr>
        </p:nvSpPr>
        <p:spPr/>
        <p:txBody>
          <a:bodyPr/>
          <a:lstStyle/>
          <a:p>
            <a:r>
              <a:rPr lang="en-US" dirty="0"/>
              <a:t>Example :</a:t>
            </a:r>
            <a:endParaRPr lang="en-ID" dirty="0"/>
          </a:p>
        </p:txBody>
      </p:sp>
      <p:sp>
        <p:nvSpPr>
          <p:cNvPr id="4" name="Title 3">
            <a:extLst>
              <a:ext uri="{FF2B5EF4-FFF2-40B4-BE49-F238E27FC236}">
                <a16:creationId xmlns:a16="http://schemas.microsoft.com/office/drawing/2014/main" id="{24A02597-6504-4F11-B0D3-245D4EB0C72E}"/>
              </a:ext>
            </a:extLst>
          </p:cNvPr>
          <p:cNvSpPr>
            <a:spLocks noGrp="1"/>
          </p:cNvSpPr>
          <p:nvPr>
            <p:ph type="title"/>
          </p:nvPr>
        </p:nvSpPr>
        <p:spPr>
          <a:xfrm>
            <a:off x="814275" y="212242"/>
            <a:ext cx="4118404" cy="337313"/>
          </a:xfrm>
        </p:spPr>
        <p:txBody>
          <a:bodyPr/>
          <a:lstStyle/>
          <a:p>
            <a:endParaRPr lang="en-ID"/>
          </a:p>
        </p:txBody>
      </p:sp>
      <p:sp>
        <p:nvSpPr>
          <p:cNvPr id="5" name="Text Placeholder 4">
            <a:extLst>
              <a:ext uri="{FF2B5EF4-FFF2-40B4-BE49-F238E27FC236}">
                <a16:creationId xmlns:a16="http://schemas.microsoft.com/office/drawing/2014/main" id="{1225AA17-A3B6-4F71-96D3-B21F9A4E3274}"/>
              </a:ext>
            </a:extLst>
          </p:cNvPr>
          <p:cNvSpPr>
            <a:spLocks noGrp="1"/>
          </p:cNvSpPr>
          <p:nvPr>
            <p:ph type="body" idx="13"/>
          </p:nvPr>
        </p:nvSpPr>
        <p:spPr/>
        <p:txBody>
          <a:bodyPr/>
          <a:lstStyle/>
          <a:p>
            <a:r>
              <a:rPr lang="en-US" dirty="0"/>
              <a:t>Output : </a:t>
            </a:r>
            <a:endParaRPr lang="en-ID" dirty="0"/>
          </a:p>
        </p:txBody>
      </p:sp>
      <p:pic>
        <p:nvPicPr>
          <p:cNvPr id="7" name="Picture 6">
            <a:extLst>
              <a:ext uri="{FF2B5EF4-FFF2-40B4-BE49-F238E27FC236}">
                <a16:creationId xmlns:a16="http://schemas.microsoft.com/office/drawing/2014/main" id="{A8BE7710-2FD3-4F18-8C44-487733FF2DE4}"/>
              </a:ext>
            </a:extLst>
          </p:cNvPr>
          <p:cNvPicPr>
            <a:picLocks noChangeAspect="1"/>
          </p:cNvPicPr>
          <p:nvPr/>
        </p:nvPicPr>
        <p:blipFill>
          <a:blip r:embed="rId2"/>
          <a:stretch>
            <a:fillRect/>
          </a:stretch>
        </p:blipFill>
        <p:spPr>
          <a:xfrm>
            <a:off x="925424" y="1114425"/>
            <a:ext cx="3265576" cy="3811196"/>
          </a:xfrm>
          <a:prstGeom prst="rect">
            <a:avLst/>
          </a:prstGeom>
        </p:spPr>
      </p:pic>
      <p:pic>
        <p:nvPicPr>
          <p:cNvPr id="8" name="Picture 7">
            <a:extLst>
              <a:ext uri="{FF2B5EF4-FFF2-40B4-BE49-F238E27FC236}">
                <a16:creationId xmlns:a16="http://schemas.microsoft.com/office/drawing/2014/main" id="{B341ABA6-A8EE-4802-B4F3-EA12FEE076BF}"/>
              </a:ext>
            </a:extLst>
          </p:cNvPr>
          <p:cNvPicPr>
            <a:picLocks noChangeAspect="1"/>
          </p:cNvPicPr>
          <p:nvPr/>
        </p:nvPicPr>
        <p:blipFill>
          <a:blip r:embed="rId3"/>
          <a:stretch>
            <a:fillRect/>
          </a:stretch>
        </p:blipFill>
        <p:spPr>
          <a:xfrm>
            <a:off x="4876800" y="1146175"/>
            <a:ext cx="2301671" cy="2111375"/>
          </a:xfrm>
          <a:prstGeom prst="rect">
            <a:avLst/>
          </a:prstGeom>
        </p:spPr>
      </p:pic>
    </p:spTree>
    <p:extLst>
      <p:ext uri="{BB962C8B-B14F-4D97-AF65-F5344CB8AC3E}">
        <p14:creationId xmlns:p14="http://schemas.microsoft.com/office/powerpoint/2010/main" val="2057606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F4E76D-136F-43EE-8AB2-60C3561F7C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
        <p:nvSpPr>
          <p:cNvPr id="6" name="Text Placeholder 5">
            <a:extLst>
              <a:ext uri="{FF2B5EF4-FFF2-40B4-BE49-F238E27FC236}">
                <a16:creationId xmlns:a16="http://schemas.microsoft.com/office/drawing/2014/main" id="{3580FA96-E6A4-4552-A296-DBB97642AD38}"/>
              </a:ext>
            </a:extLst>
          </p:cNvPr>
          <p:cNvSpPr>
            <a:spLocks noGrp="1"/>
          </p:cNvSpPr>
          <p:nvPr>
            <p:ph type="body" idx="1"/>
          </p:nvPr>
        </p:nvSpPr>
        <p:spPr/>
        <p:txBody>
          <a:bodyPr/>
          <a:lstStyle/>
          <a:p>
            <a:r>
              <a:rPr lang="en-US" dirty="0"/>
              <a:t>Operator precedence determines the grouping of terms in an expression. This affects how an expression is evaluated. Certain operators have higher precedence than others; for example, the multiplication operator has higher precedence than the addition operator −</a:t>
            </a:r>
          </a:p>
          <a:p>
            <a:r>
              <a:rPr lang="en-US" dirty="0"/>
              <a:t>For example, x = 7 + 3 * 2; here x is assigned 13, not 20 because operator * has higher precedence than +, so it first gets multiplied with 3 * 2 and then adds into 7.</a:t>
            </a:r>
          </a:p>
          <a:p>
            <a:r>
              <a:rPr lang="en-US" dirty="0"/>
              <a:t>Here, operators with the highest precedence appear at the top of the table, those with the lowest appear at the bottom. Within an expression, higher precedence operators will be evaluated first.</a:t>
            </a:r>
            <a:endParaRPr lang="en-ID" dirty="0"/>
          </a:p>
        </p:txBody>
      </p:sp>
      <p:sp>
        <p:nvSpPr>
          <p:cNvPr id="4" name="Title 3">
            <a:extLst>
              <a:ext uri="{FF2B5EF4-FFF2-40B4-BE49-F238E27FC236}">
                <a16:creationId xmlns:a16="http://schemas.microsoft.com/office/drawing/2014/main" id="{F5D20277-7ABB-4042-8539-63F1C663C01B}"/>
              </a:ext>
            </a:extLst>
          </p:cNvPr>
          <p:cNvSpPr>
            <a:spLocks noGrp="1"/>
          </p:cNvSpPr>
          <p:nvPr>
            <p:ph type="title"/>
          </p:nvPr>
        </p:nvSpPr>
        <p:spPr>
          <a:xfrm>
            <a:off x="814275" y="212242"/>
            <a:ext cx="4118404" cy="337313"/>
          </a:xfrm>
        </p:spPr>
        <p:txBody>
          <a:bodyPr/>
          <a:lstStyle/>
          <a:p>
            <a:r>
              <a:rPr lang="en-ID" dirty="0"/>
              <a:t>Precedence of Java Operators</a:t>
            </a:r>
          </a:p>
        </p:txBody>
      </p:sp>
    </p:spTree>
    <p:extLst>
      <p:ext uri="{BB962C8B-B14F-4D97-AF65-F5344CB8AC3E}">
        <p14:creationId xmlns:p14="http://schemas.microsoft.com/office/powerpoint/2010/main" val="3082045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5616A2-2CDB-4F64-A5EC-4D2503418A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
        <p:nvSpPr>
          <p:cNvPr id="4" name="Title 3">
            <a:extLst>
              <a:ext uri="{FF2B5EF4-FFF2-40B4-BE49-F238E27FC236}">
                <a16:creationId xmlns:a16="http://schemas.microsoft.com/office/drawing/2014/main" id="{B1B36F58-467E-4E70-93F9-8CC775BC28C0}"/>
              </a:ext>
            </a:extLst>
          </p:cNvPr>
          <p:cNvSpPr>
            <a:spLocks noGrp="1"/>
          </p:cNvSpPr>
          <p:nvPr>
            <p:ph type="title"/>
          </p:nvPr>
        </p:nvSpPr>
        <p:spPr>
          <a:xfrm>
            <a:off x="814275" y="212242"/>
            <a:ext cx="4118404" cy="337313"/>
          </a:xfrm>
        </p:spPr>
        <p:txBody>
          <a:bodyPr/>
          <a:lstStyle/>
          <a:p>
            <a:r>
              <a:rPr lang="en-ID" dirty="0"/>
              <a:t>Precedence of Java Operators</a:t>
            </a:r>
          </a:p>
        </p:txBody>
      </p:sp>
      <p:pic>
        <p:nvPicPr>
          <p:cNvPr id="5" name="Picture 4">
            <a:extLst>
              <a:ext uri="{FF2B5EF4-FFF2-40B4-BE49-F238E27FC236}">
                <a16:creationId xmlns:a16="http://schemas.microsoft.com/office/drawing/2014/main" id="{BD4C1647-3728-462B-A8D7-247D8D3E4886}"/>
              </a:ext>
            </a:extLst>
          </p:cNvPr>
          <p:cNvPicPr>
            <a:picLocks noChangeAspect="1"/>
          </p:cNvPicPr>
          <p:nvPr/>
        </p:nvPicPr>
        <p:blipFill>
          <a:blip r:embed="rId2"/>
          <a:stretch>
            <a:fillRect/>
          </a:stretch>
        </p:blipFill>
        <p:spPr>
          <a:xfrm>
            <a:off x="814274" y="742950"/>
            <a:ext cx="4595925" cy="4234637"/>
          </a:xfrm>
          <a:prstGeom prst="rect">
            <a:avLst/>
          </a:prstGeom>
        </p:spPr>
      </p:pic>
    </p:spTree>
    <p:extLst>
      <p:ext uri="{BB962C8B-B14F-4D97-AF65-F5344CB8AC3E}">
        <p14:creationId xmlns:p14="http://schemas.microsoft.com/office/powerpoint/2010/main" val="29697434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Looping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9</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685749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9E45EE-EFEC-42CC-8189-69E6197DA816}"/>
              </a:ext>
            </a:extLst>
          </p:cNvPr>
          <p:cNvSpPr>
            <a:spLocks noGrp="1"/>
          </p:cNvSpPr>
          <p:nvPr>
            <p:ph type="title"/>
          </p:nvPr>
        </p:nvSpPr>
        <p:spPr/>
        <p:txBody>
          <a:bodyPr/>
          <a:lstStyle/>
          <a:p>
            <a:r>
              <a:rPr lang="en-US" dirty="0"/>
              <a:t>Java - Loop</a:t>
            </a:r>
            <a:endParaRPr lang="en-ID" dirty="0"/>
          </a:p>
        </p:txBody>
      </p:sp>
      <p:sp>
        <p:nvSpPr>
          <p:cNvPr id="6" name="Text Placeholder 5">
            <a:extLst>
              <a:ext uri="{FF2B5EF4-FFF2-40B4-BE49-F238E27FC236}">
                <a16:creationId xmlns:a16="http://schemas.microsoft.com/office/drawing/2014/main" id="{ED8794CE-25AB-436E-80CD-29435C68AE13}"/>
              </a:ext>
            </a:extLst>
          </p:cNvPr>
          <p:cNvSpPr>
            <a:spLocks noGrp="1"/>
          </p:cNvSpPr>
          <p:nvPr>
            <p:ph type="body" idx="1"/>
          </p:nvPr>
        </p:nvSpPr>
        <p:spPr>
          <a:xfrm>
            <a:off x="814275" y="1327350"/>
            <a:ext cx="2995725" cy="3145500"/>
          </a:xfrm>
        </p:spPr>
        <p:txBody>
          <a:bodyPr anchor="t"/>
          <a:lstStyle/>
          <a:p>
            <a:r>
              <a:rPr lang="en-US" dirty="0"/>
              <a:t>A loop statement allows us to execute a statement or group of statements multiple times</a:t>
            </a:r>
            <a:endParaRPr lang="en-ID" dirty="0"/>
          </a:p>
        </p:txBody>
      </p:sp>
      <p:sp>
        <p:nvSpPr>
          <p:cNvPr id="4" name="Slide Number Placeholder 3">
            <a:extLst>
              <a:ext uri="{FF2B5EF4-FFF2-40B4-BE49-F238E27FC236}">
                <a16:creationId xmlns:a16="http://schemas.microsoft.com/office/drawing/2014/main" id="{92E63B4E-F048-4561-ADE7-FB0F5D3EB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pic>
        <p:nvPicPr>
          <p:cNvPr id="1026" name="Picture 2" descr="Loop Architecture">
            <a:extLst>
              <a:ext uri="{FF2B5EF4-FFF2-40B4-BE49-F238E27FC236}">
                <a16:creationId xmlns:a16="http://schemas.microsoft.com/office/drawing/2014/main" id="{C1BA5A1E-4AD5-4B02-A2F0-F7EAA8589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2" y="1327350"/>
            <a:ext cx="28956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Features of Java</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16934"/>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7103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3CB0-DC73-4F48-8779-2C840C21AA83}"/>
              </a:ext>
            </a:extLst>
          </p:cNvPr>
          <p:cNvSpPr>
            <a:spLocks noGrp="1"/>
          </p:cNvSpPr>
          <p:nvPr>
            <p:ph type="title"/>
          </p:nvPr>
        </p:nvSpPr>
        <p:spPr/>
        <p:txBody>
          <a:bodyPr/>
          <a:lstStyle/>
          <a:p>
            <a:r>
              <a:rPr lang="en-US" dirty="0"/>
              <a:t>Loop - While</a:t>
            </a:r>
            <a:endParaRPr lang="en-ID" dirty="0"/>
          </a:p>
        </p:txBody>
      </p:sp>
      <p:sp>
        <p:nvSpPr>
          <p:cNvPr id="3" name="Text Placeholder 2">
            <a:extLst>
              <a:ext uri="{FF2B5EF4-FFF2-40B4-BE49-F238E27FC236}">
                <a16:creationId xmlns:a16="http://schemas.microsoft.com/office/drawing/2014/main" id="{A50A2EB0-78BC-4627-B438-A806BB6FD593}"/>
              </a:ext>
            </a:extLst>
          </p:cNvPr>
          <p:cNvSpPr>
            <a:spLocks noGrp="1"/>
          </p:cNvSpPr>
          <p:nvPr>
            <p:ph type="body" idx="1"/>
          </p:nvPr>
        </p:nvSpPr>
        <p:spPr>
          <a:xfrm>
            <a:off x="814275" y="1327350"/>
            <a:ext cx="5492400" cy="3309150"/>
          </a:xfrm>
        </p:spPr>
        <p:txBody>
          <a:bodyPr anchor="t"/>
          <a:lstStyle/>
          <a:p>
            <a:pPr marL="76200" indent="0">
              <a:buNone/>
            </a:pPr>
            <a:r>
              <a:rPr lang="en-ID" sz="1600" b="1" dirty="0">
                <a:latin typeface="Courier New" panose="02070309020205020404" pitchFamily="49" charset="0"/>
                <a:cs typeface="Courier New" panose="02070309020205020404" pitchFamily="49" charset="0"/>
              </a:rPr>
              <a:t>while(</a:t>
            </a:r>
            <a:r>
              <a:rPr lang="en-ID" sz="1600" b="1" dirty="0" err="1">
                <a:latin typeface="Courier New" panose="02070309020205020404" pitchFamily="49" charset="0"/>
                <a:cs typeface="Courier New" panose="02070309020205020404" pitchFamily="49" charset="0"/>
              </a:rPr>
              <a:t>Boolean_expression</a:t>
            </a:r>
            <a:r>
              <a:rPr lang="en-ID" sz="1600" b="1" dirty="0">
                <a:latin typeface="Courier New" panose="02070309020205020404" pitchFamily="49" charset="0"/>
                <a:cs typeface="Courier New" panose="02070309020205020404" pitchFamily="49" charset="0"/>
              </a:rPr>
              <a:t>) {</a:t>
            </a:r>
          </a:p>
          <a:p>
            <a:pPr marL="76200" indent="0">
              <a:buNone/>
            </a:pPr>
            <a:r>
              <a:rPr lang="en-ID" sz="1600" b="1" dirty="0">
                <a:latin typeface="Courier New" panose="02070309020205020404" pitchFamily="49" charset="0"/>
                <a:cs typeface="Courier New" panose="02070309020205020404" pitchFamily="49" charset="0"/>
              </a:rPr>
              <a:t>// Statements</a:t>
            </a:r>
          </a:p>
          <a:p>
            <a:pPr marL="76200" indent="0">
              <a:buNone/>
            </a:pPr>
            <a:r>
              <a:rPr lang="en-ID" sz="1600" b="1" dirty="0">
                <a:latin typeface="Courier New" panose="02070309020205020404" pitchFamily="49" charset="0"/>
                <a:cs typeface="Courier New" panose="02070309020205020404" pitchFamily="49" charset="0"/>
              </a:rPr>
              <a:t>}</a:t>
            </a:r>
          </a:p>
          <a:p>
            <a:pPr marL="76200" indent="0">
              <a:buNone/>
            </a:pPr>
            <a:r>
              <a:rPr lang="en-US" sz="1600" dirty="0"/>
              <a:t>statement(s) may be a single statement or a block of statements. The condition may be any expression, and true is any non zero value.</a:t>
            </a:r>
            <a:endParaRPr lang="en-ID" sz="1600" dirty="0"/>
          </a:p>
          <a:p>
            <a:pPr marL="76200" indent="0">
              <a:buNone/>
            </a:pPr>
            <a:r>
              <a:rPr lang="en-US" sz="1600" dirty="0"/>
              <a:t>When executing, if the </a:t>
            </a:r>
            <a:r>
              <a:rPr lang="en-US" sz="1600" dirty="0" err="1"/>
              <a:t>boolean_expression</a:t>
            </a:r>
            <a:r>
              <a:rPr lang="en-US" sz="1600" dirty="0"/>
              <a:t> result is true, then the actions inside the loop will be executed. This will continue as long as the expression result is true.</a:t>
            </a:r>
          </a:p>
          <a:p>
            <a:pPr marL="76200" indent="0">
              <a:buNone/>
            </a:pPr>
            <a:r>
              <a:rPr lang="en-US" sz="1600" dirty="0"/>
              <a:t>When the condition becomes false, program control passes to the line immediately</a:t>
            </a:r>
            <a:endParaRPr lang="en-ID" sz="1600" dirty="0"/>
          </a:p>
        </p:txBody>
      </p:sp>
      <p:sp>
        <p:nvSpPr>
          <p:cNvPr id="4" name="Slide Number Placeholder 3">
            <a:extLst>
              <a:ext uri="{FF2B5EF4-FFF2-40B4-BE49-F238E27FC236}">
                <a16:creationId xmlns:a16="http://schemas.microsoft.com/office/drawing/2014/main" id="{FBE71781-F344-47C5-90A7-EF2AF2D1DE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pic>
        <p:nvPicPr>
          <p:cNvPr id="2050" name="Picture 2" descr="Java While Loop">
            <a:extLst>
              <a:ext uri="{FF2B5EF4-FFF2-40B4-BE49-F238E27FC236}">
                <a16:creationId xmlns:a16="http://schemas.microsoft.com/office/drawing/2014/main" id="{A33DD131-C222-4321-9B9F-5810865D6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497" y="1327350"/>
            <a:ext cx="2050228" cy="314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6572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ABB3-000A-48CE-A0F8-10B6655389E0}"/>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D8BB9120-FED2-4358-B325-A18F743E9F85}"/>
              </a:ext>
            </a:extLst>
          </p:cNvPr>
          <p:cNvSpPr>
            <a:spLocks noGrp="1"/>
          </p:cNvSpPr>
          <p:nvPr>
            <p:ph type="body" idx="1"/>
          </p:nvPr>
        </p:nvSpPr>
        <p:spPr>
          <a:xfrm>
            <a:off x="814275" y="1327350"/>
            <a:ext cx="6132600" cy="863400"/>
          </a:xfrm>
        </p:spPr>
        <p:txBody>
          <a:bodyPr/>
          <a:lstStyle/>
          <a:p>
            <a:pPr marL="76200" indent="0">
              <a:buNone/>
            </a:pPr>
            <a:r>
              <a:rPr lang="en-US" sz="1400" b="1" dirty="0">
                <a:latin typeface="Courier New" panose="02070309020205020404" pitchFamily="49" charset="0"/>
                <a:cs typeface="Courier New" panose="02070309020205020404" pitchFamily="49" charset="0"/>
              </a:rPr>
              <a:t>for(initialization; </a:t>
            </a:r>
            <a:r>
              <a:rPr lang="en-US" sz="1400" b="1" dirty="0" err="1">
                <a:latin typeface="Courier New" panose="02070309020205020404" pitchFamily="49" charset="0"/>
                <a:cs typeface="Courier New" panose="02070309020205020404" pitchFamily="49" charset="0"/>
              </a:rPr>
              <a:t>Boolean_expression</a:t>
            </a:r>
            <a:r>
              <a:rPr lang="en-US" sz="1400" b="1" dirty="0">
                <a:latin typeface="Courier New" panose="02070309020205020404" pitchFamily="49" charset="0"/>
                <a:cs typeface="Courier New" panose="02070309020205020404" pitchFamily="49" charset="0"/>
              </a:rPr>
              <a:t>; update) {</a:t>
            </a:r>
          </a:p>
          <a:p>
            <a:pPr marL="76200" indent="0">
              <a:buNone/>
            </a:pPr>
            <a:r>
              <a:rPr lang="en-US" sz="1400" b="1" dirty="0">
                <a:latin typeface="Courier New" panose="02070309020205020404" pitchFamily="49" charset="0"/>
                <a:cs typeface="Courier New" panose="02070309020205020404" pitchFamily="49" charset="0"/>
              </a:rPr>
              <a:t>// Statements</a:t>
            </a:r>
          </a:p>
          <a:p>
            <a:pPr marL="76200" indent="0">
              <a:buNone/>
            </a:pPr>
            <a:r>
              <a:rPr lang="en-US" sz="14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48715089-A742-4CB9-A0BE-5F53A369A8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pic>
        <p:nvPicPr>
          <p:cNvPr id="1026" name="Picture 2" descr="Java For Loop">
            <a:extLst>
              <a:ext uri="{FF2B5EF4-FFF2-40B4-BE49-F238E27FC236}">
                <a16:creationId xmlns:a16="http://schemas.microsoft.com/office/drawing/2014/main" id="{74A8DAE7-25E8-43EF-A35E-4D840D187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950" y="1824597"/>
            <a:ext cx="2227725" cy="312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2140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1EE4-7FAC-435D-B891-DCD7207E35CA}"/>
              </a:ext>
            </a:extLst>
          </p:cNvPr>
          <p:cNvSpPr>
            <a:spLocks noGrp="1"/>
          </p:cNvSpPr>
          <p:nvPr>
            <p:ph type="title"/>
          </p:nvPr>
        </p:nvSpPr>
        <p:spPr/>
        <p:txBody>
          <a:bodyPr/>
          <a:lstStyle/>
          <a:p>
            <a:r>
              <a:rPr lang="en-US" dirty="0"/>
              <a:t>For - Loop</a:t>
            </a:r>
            <a:endParaRPr lang="en-ID" dirty="0"/>
          </a:p>
        </p:txBody>
      </p:sp>
      <p:sp>
        <p:nvSpPr>
          <p:cNvPr id="3" name="Text Placeholder 2">
            <a:extLst>
              <a:ext uri="{FF2B5EF4-FFF2-40B4-BE49-F238E27FC236}">
                <a16:creationId xmlns:a16="http://schemas.microsoft.com/office/drawing/2014/main" id="{53DD91E6-AD71-47ED-83A2-4420697BC7D6}"/>
              </a:ext>
            </a:extLst>
          </p:cNvPr>
          <p:cNvSpPr>
            <a:spLocks noGrp="1"/>
          </p:cNvSpPr>
          <p:nvPr>
            <p:ph type="body" idx="1"/>
          </p:nvPr>
        </p:nvSpPr>
        <p:spPr>
          <a:xfrm>
            <a:off x="814275" y="1327350"/>
            <a:ext cx="6132600" cy="3145500"/>
          </a:xfrm>
        </p:spPr>
        <p:txBody>
          <a:bodyPr/>
          <a:lstStyle/>
          <a:p>
            <a:r>
              <a:rPr lang="en-US" sz="1400" dirty="0"/>
              <a:t>The initialization step is executed first, and only once.</a:t>
            </a:r>
          </a:p>
          <a:p>
            <a:r>
              <a:rPr lang="en-US" sz="1400" dirty="0"/>
              <a:t>Next, the Boolean expression is evaluated. If it is true, the body of the loop is executed. If it is false, the body of the loop will not be executed and control jumps to the next statement past the for loop.</a:t>
            </a:r>
          </a:p>
          <a:p>
            <a:r>
              <a:rPr lang="en-US" sz="1400" dirty="0"/>
              <a:t>After the body of the for loop gets executed, the control jumps back up to the update statement. This statement allows you to update any loop control variables. This statement can be left blank with a semicolon at the end.</a:t>
            </a:r>
          </a:p>
          <a:p>
            <a:r>
              <a:rPr lang="en-US" sz="1400" dirty="0"/>
              <a:t>The Boolean expression is now evaluated again. If it is true, the loop executes and the process repeats (body of loop, then update step, then Boolean expression). After the Boolean expression is false, the for loop terminates.</a:t>
            </a:r>
          </a:p>
          <a:p>
            <a:endParaRPr lang="en-US" sz="1400" dirty="0"/>
          </a:p>
          <a:p>
            <a:endParaRPr lang="en-ID" sz="1400" dirty="0"/>
          </a:p>
        </p:txBody>
      </p:sp>
      <p:sp>
        <p:nvSpPr>
          <p:cNvPr id="4" name="Slide Number Placeholder 3">
            <a:extLst>
              <a:ext uri="{FF2B5EF4-FFF2-40B4-BE49-F238E27FC236}">
                <a16:creationId xmlns:a16="http://schemas.microsoft.com/office/drawing/2014/main" id="{721DEAA6-2BC6-4FC9-9F15-6477AAE67C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Tree>
    <p:extLst>
      <p:ext uri="{BB962C8B-B14F-4D97-AF65-F5344CB8AC3E}">
        <p14:creationId xmlns:p14="http://schemas.microsoft.com/office/powerpoint/2010/main" val="5498085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7593-C879-4B37-AE29-10CE2D9E29BB}"/>
              </a:ext>
            </a:extLst>
          </p:cNvPr>
          <p:cNvSpPr>
            <a:spLocks noGrp="1"/>
          </p:cNvSpPr>
          <p:nvPr>
            <p:ph type="title"/>
          </p:nvPr>
        </p:nvSpPr>
        <p:spPr/>
        <p:txBody>
          <a:bodyPr/>
          <a:lstStyle/>
          <a:p>
            <a:r>
              <a:rPr lang="en-US" dirty="0"/>
              <a:t>do while loop</a:t>
            </a:r>
            <a:endParaRPr lang="en-ID" dirty="0"/>
          </a:p>
        </p:txBody>
      </p:sp>
      <p:sp>
        <p:nvSpPr>
          <p:cNvPr id="3" name="Text Placeholder 2">
            <a:extLst>
              <a:ext uri="{FF2B5EF4-FFF2-40B4-BE49-F238E27FC236}">
                <a16:creationId xmlns:a16="http://schemas.microsoft.com/office/drawing/2014/main" id="{D0098D43-1DCF-4B74-AAA3-92C09BC3E364}"/>
              </a:ext>
            </a:extLst>
          </p:cNvPr>
          <p:cNvSpPr>
            <a:spLocks noGrp="1"/>
          </p:cNvSpPr>
          <p:nvPr>
            <p:ph type="body" idx="1"/>
          </p:nvPr>
        </p:nvSpPr>
        <p:spPr>
          <a:xfrm>
            <a:off x="814275" y="1327350"/>
            <a:ext cx="6132600" cy="1168200"/>
          </a:xfrm>
        </p:spPr>
        <p:txBody>
          <a:bodyPr/>
          <a:lstStyle/>
          <a:p>
            <a:pPr marL="76200" indent="0">
              <a:buNone/>
            </a:pPr>
            <a:r>
              <a:rPr lang="en-US" sz="1800" dirty="0">
                <a:latin typeface="Courier New" panose="02070309020205020404" pitchFamily="49" charset="0"/>
                <a:cs typeface="Courier New" panose="02070309020205020404" pitchFamily="49" charset="0"/>
              </a:rPr>
              <a:t>do {</a:t>
            </a:r>
          </a:p>
          <a:p>
            <a:pPr marL="76200" indent="0">
              <a:buNone/>
            </a:pPr>
            <a:r>
              <a:rPr lang="en-US" sz="1800" dirty="0">
                <a:latin typeface="Courier New" panose="02070309020205020404" pitchFamily="49" charset="0"/>
                <a:cs typeface="Courier New" panose="02070309020205020404" pitchFamily="49" charset="0"/>
              </a:rPr>
              <a:t> // Statements</a:t>
            </a:r>
          </a:p>
          <a:p>
            <a:pPr marL="76200" indent="0">
              <a:buNone/>
            </a:pPr>
            <a:r>
              <a:rPr lang="en-US" sz="1800" dirty="0">
                <a:latin typeface="Courier New" panose="02070309020205020404" pitchFamily="49" charset="0"/>
                <a:cs typeface="Courier New" panose="02070309020205020404" pitchFamily="49" charset="0"/>
              </a:rPr>
              <a:t>}while(</a:t>
            </a:r>
            <a:r>
              <a:rPr lang="en-US" sz="1800" dirty="0" err="1">
                <a:latin typeface="Courier New" panose="02070309020205020404" pitchFamily="49" charset="0"/>
                <a:cs typeface="Courier New" panose="02070309020205020404" pitchFamily="49" charset="0"/>
              </a:rPr>
              <a:t>Boolean_expression</a:t>
            </a:r>
            <a:r>
              <a:rPr lang="en-US" sz="1800" dirty="0">
                <a:latin typeface="Courier New" panose="02070309020205020404" pitchFamily="49" charset="0"/>
                <a:cs typeface="Courier New" panose="02070309020205020404" pitchFamily="49" charset="0"/>
              </a:rPr>
              <a:t>);</a:t>
            </a:r>
            <a:endParaRPr lang="en-ID"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9FEA9C1-71EF-4FEB-9175-0F5967170E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pic>
        <p:nvPicPr>
          <p:cNvPr id="2050" name="Picture 2" descr="Java Do While Loop">
            <a:extLst>
              <a:ext uri="{FF2B5EF4-FFF2-40B4-BE49-F238E27FC236}">
                <a16:creationId xmlns:a16="http://schemas.microsoft.com/office/drawing/2014/main" id="{2BF69766-28D3-4513-A390-AABD1EC69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428750"/>
            <a:ext cx="2377200" cy="284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5343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E1F0-5DDA-40D8-98C3-C87D98BEF632}"/>
              </a:ext>
            </a:extLst>
          </p:cNvPr>
          <p:cNvSpPr>
            <a:spLocks noGrp="1"/>
          </p:cNvSpPr>
          <p:nvPr>
            <p:ph type="title"/>
          </p:nvPr>
        </p:nvSpPr>
        <p:spPr/>
        <p:txBody>
          <a:bodyPr/>
          <a:lstStyle/>
          <a:p>
            <a:r>
              <a:rPr lang="en-US" dirty="0"/>
              <a:t>do while loop</a:t>
            </a:r>
            <a:endParaRPr lang="en-ID" dirty="0"/>
          </a:p>
        </p:txBody>
      </p:sp>
      <p:sp>
        <p:nvSpPr>
          <p:cNvPr id="3" name="Text Placeholder 2">
            <a:extLst>
              <a:ext uri="{FF2B5EF4-FFF2-40B4-BE49-F238E27FC236}">
                <a16:creationId xmlns:a16="http://schemas.microsoft.com/office/drawing/2014/main" id="{9443FFDB-979A-4E34-A23C-280FCC9F76CB}"/>
              </a:ext>
            </a:extLst>
          </p:cNvPr>
          <p:cNvSpPr>
            <a:spLocks noGrp="1"/>
          </p:cNvSpPr>
          <p:nvPr>
            <p:ph type="body" idx="1"/>
          </p:nvPr>
        </p:nvSpPr>
        <p:spPr>
          <a:xfrm>
            <a:off x="814275" y="1327350"/>
            <a:ext cx="6132600" cy="2235000"/>
          </a:xfrm>
        </p:spPr>
        <p:txBody>
          <a:bodyPr/>
          <a:lstStyle/>
          <a:p>
            <a:r>
              <a:rPr lang="en-US" sz="2000" dirty="0"/>
              <a:t>Notice that the Boolean expression appears at the end of the loop, so the statements in the loop execute once before the Boolean is tested.</a:t>
            </a:r>
          </a:p>
          <a:p>
            <a:r>
              <a:rPr lang="en-US" sz="2000" dirty="0"/>
              <a:t>If the Boolean expression is true, the control jumps back up to do statement, and the statements in the loop execute again. This process repeats until the Boolean expression is false</a:t>
            </a:r>
            <a:endParaRPr lang="en-ID" sz="2000" dirty="0"/>
          </a:p>
        </p:txBody>
      </p:sp>
      <p:sp>
        <p:nvSpPr>
          <p:cNvPr id="4" name="Slide Number Placeholder 3">
            <a:extLst>
              <a:ext uri="{FF2B5EF4-FFF2-40B4-BE49-F238E27FC236}">
                <a16:creationId xmlns:a16="http://schemas.microsoft.com/office/drawing/2014/main" id="{CCA00AC3-7E7F-4F70-A0E4-B539582273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Tree>
    <p:extLst>
      <p:ext uri="{BB962C8B-B14F-4D97-AF65-F5344CB8AC3E}">
        <p14:creationId xmlns:p14="http://schemas.microsoft.com/office/powerpoint/2010/main" val="11239403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675294-62E3-47FB-8B1E-57A73CB13061}"/>
              </a:ext>
            </a:extLst>
          </p:cNvPr>
          <p:cNvSpPr>
            <a:spLocks noGrp="1"/>
          </p:cNvSpPr>
          <p:nvPr>
            <p:ph type="title"/>
          </p:nvPr>
        </p:nvSpPr>
        <p:spPr/>
        <p:txBody>
          <a:bodyPr/>
          <a:lstStyle/>
          <a:p>
            <a:r>
              <a:rPr lang="en-US" dirty="0"/>
              <a:t>Input – Output</a:t>
            </a:r>
            <a:endParaRPr lang="en-ID" dirty="0"/>
          </a:p>
        </p:txBody>
      </p:sp>
      <p:sp>
        <p:nvSpPr>
          <p:cNvPr id="4" name="Slide Number Placeholder 3">
            <a:extLst>
              <a:ext uri="{FF2B5EF4-FFF2-40B4-BE49-F238E27FC236}">
                <a16:creationId xmlns:a16="http://schemas.microsoft.com/office/drawing/2014/main" id="{E8FCA5D7-85D4-4E15-A426-05469F6096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pic>
        <p:nvPicPr>
          <p:cNvPr id="7" name="Picture 6">
            <a:extLst>
              <a:ext uri="{FF2B5EF4-FFF2-40B4-BE49-F238E27FC236}">
                <a16:creationId xmlns:a16="http://schemas.microsoft.com/office/drawing/2014/main" id="{A447D25B-202F-40BE-B5E7-4AB3FAE2EC04}"/>
              </a:ext>
            </a:extLst>
          </p:cNvPr>
          <p:cNvPicPr>
            <a:picLocks noChangeAspect="1"/>
          </p:cNvPicPr>
          <p:nvPr/>
        </p:nvPicPr>
        <p:blipFill>
          <a:blip r:embed="rId2"/>
          <a:stretch>
            <a:fillRect/>
          </a:stretch>
        </p:blipFill>
        <p:spPr>
          <a:xfrm>
            <a:off x="814274" y="1335612"/>
            <a:ext cx="4976926" cy="3543396"/>
          </a:xfrm>
          <a:prstGeom prst="rect">
            <a:avLst/>
          </a:prstGeom>
        </p:spPr>
      </p:pic>
    </p:spTree>
    <p:extLst>
      <p:ext uri="{BB962C8B-B14F-4D97-AF65-F5344CB8AC3E}">
        <p14:creationId xmlns:p14="http://schemas.microsoft.com/office/powerpoint/2010/main" val="28545713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D303-883E-4598-8068-0EEC2C1019F3}"/>
              </a:ext>
            </a:extLst>
          </p:cNvPr>
          <p:cNvSpPr>
            <a:spLocks noGrp="1"/>
          </p:cNvSpPr>
          <p:nvPr>
            <p:ph type="title"/>
          </p:nvPr>
        </p:nvSpPr>
        <p:spPr/>
        <p:txBody>
          <a:bodyPr/>
          <a:lstStyle/>
          <a:p>
            <a:r>
              <a:rPr lang="en-US" dirty="0"/>
              <a:t>Looping for</a:t>
            </a:r>
            <a:endParaRPr lang="en-ID" dirty="0"/>
          </a:p>
        </p:txBody>
      </p:sp>
      <p:pic>
        <p:nvPicPr>
          <p:cNvPr id="5" name="Picture 4">
            <a:extLst>
              <a:ext uri="{FF2B5EF4-FFF2-40B4-BE49-F238E27FC236}">
                <a16:creationId xmlns:a16="http://schemas.microsoft.com/office/drawing/2014/main" id="{C312AD97-AA87-48AE-B221-F5CD25A99592}"/>
              </a:ext>
            </a:extLst>
          </p:cNvPr>
          <p:cNvPicPr>
            <a:picLocks noChangeAspect="1"/>
          </p:cNvPicPr>
          <p:nvPr/>
        </p:nvPicPr>
        <p:blipFill>
          <a:blip r:embed="rId2"/>
          <a:stretch>
            <a:fillRect/>
          </a:stretch>
        </p:blipFill>
        <p:spPr>
          <a:xfrm>
            <a:off x="814274" y="1335158"/>
            <a:ext cx="5924301" cy="3616942"/>
          </a:xfrm>
          <a:prstGeom prst="rect">
            <a:avLst/>
          </a:prstGeom>
        </p:spPr>
      </p:pic>
      <p:sp>
        <p:nvSpPr>
          <p:cNvPr id="4" name="Slide Number Placeholder 3">
            <a:extLst>
              <a:ext uri="{FF2B5EF4-FFF2-40B4-BE49-F238E27FC236}">
                <a16:creationId xmlns:a16="http://schemas.microsoft.com/office/drawing/2014/main" id="{143991D9-D199-4A8B-96AB-C4FEA488C9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Tree>
    <p:extLst>
      <p:ext uri="{BB962C8B-B14F-4D97-AF65-F5344CB8AC3E}">
        <p14:creationId xmlns:p14="http://schemas.microsoft.com/office/powerpoint/2010/main" val="20896681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 – Logic 01</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10</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7EE566-4747-4204-AB7A-C09C662FEFD3}"/>
              </a:ext>
            </a:extLst>
          </p:cNvPr>
          <p:cNvSpPr>
            <a:spLocks noGrp="1"/>
          </p:cNvSpPr>
          <p:nvPr>
            <p:ph type="title"/>
          </p:nvPr>
        </p:nvSpPr>
        <p:spPr/>
        <p:txBody>
          <a:bodyPr/>
          <a:lstStyle/>
          <a:p>
            <a:r>
              <a:rPr lang="en-US" dirty="0"/>
              <a:t>Case Study – Logic 01</a:t>
            </a:r>
            <a:endParaRPr lang="en-ID" dirty="0"/>
          </a:p>
        </p:txBody>
      </p:sp>
      <p:sp>
        <p:nvSpPr>
          <p:cNvPr id="4" name="Slide Number Placeholder 3">
            <a:extLst>
              <a:ext uri="{FF2B5EF4-FFF2-40B4-BE49-F238E27FC236}">
                <a16:creationId xmlns:a16="http://schemas.microsoft.com/office/drawing/2014/main" id="{A20F166B-F6E3-42AB-B38B-8AAD4F678E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pic>
        <p:nvPicPr>
          <p:cNvPr id="7" name="Picture 6">
            <a:extLst>
              <a:ext uri="{FF2B5EF4-FFF2-40B4-BE49-F238E27FC236}">
                <a16:creationId xmlns:a16="http://schemas.microsoft.com/office/drawing/2014/main" id="{38BAFFE2-CB93-44FE-988F-92AF50A82523}"/>
              </a:ext>
            </a:extLst>
          </p:cNvPr>
          <p:cNvPicPr>
            <a:picLocks noChangeAspect="1"/>
          </p:cNvPicPr>
          <p:nvPr/>
        </p:nvPicPr>
        <p:blipFill>
          <a:blip r:embed="rId2"/>
          <a:stretch>
            <a:fillRect/>
          </a:stretch>
        </p:blipFill>
        <p:spPr>
          <a:xfrm>
            <a:off x="814274" y="1338280"/>
            <a:ext cx="4824525" cy="3477135"/>
          </a:xfrm>
          <a:prstGeom prst="rect">
            <a:avLst/>
          </a:prstGeom>
        </p:spPr>
      </p:pic>
    </p:spTree>
    <p:extLst>
      <p:ext uri="{BB962C8B-B14F-4D97-AF65-F5344CB8AC3E}">
        <p14:creationId xmlns:p14="http://schemas.microsoft.com/office/powerpoint/2010/main" val="17645110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59E6-7BFE-4B75-A64C-FDBA13B23DE0}"/>
              </a:ext>
            </a:extLst>
          </p:cNvPr>
          <p:cNvSpPr>
            <a:spLocks noGrp="1"/>
          </p:cNvSpPr>
          <p:nvPr>
            <p:ph type="title"/>
          </p:nvPr>
        </p:nvSpPr>
        <p:spPr/>
        <p:txBody>
          <a:bodyPr/>
          <a:lstStyle/>
          <a:p>
            <a:r>
              <a:rPr lang="en-US" dirty="0"/>
              <a:t>Logic 01 </a:t>
            </a:r>
            <a:r>
              <a:rPr lang="en-US" dirty="0" err="1"/>
              <a:t>Soal</a:t>
            </a:r>
            <a:r>
              <a:rPr lang="en-US" dirty="0"/>
              <a:t> 01</a:t>
            </a:r>
            <a:endParaRPr lang="en-ID" dirty="0"/>
          </a:p>
        </p:txBody>
      </p:sp>
      <p:sp>
        <p:nvSpPr>
          <p:cNvPr id="4" name="Slide Number Placeholder 3">
            <a:extLst>
              <a:ext uri="{FF2B5EF4-FFF2-40B4-BE49-F238E27FC236}">
                <a16:creationId xmlns:a16="http://schemas.microsoft.com/office/drawing/2014/main" id="{7958F399-A2A1-4FD8-B073-683750CEAD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pic>
        <p:nvPicPr>
          <p:cNvPr id="5" name="Picture 4">
            <a:extLst>
              <a:ext uri="{FF2B5EF4-FFF2-40B4-BE49-F238E27FC236}">
                <a16:creationId xmlns:a16="http://schemas.microsoft.com/office/drawing/2014/main" id="{4CEC4512-06FB-41E6-8436-E59B311E1E7A}"/>
              </a:ext>
            </a:extLst>
          </p:cNvPr>
          <p:cNvPicPr>
            <a:picLocks noChangeAspect="1"/>
          </p:cNvPicPr>
          <p:nvPr/>
        </p:nvPicPr>
        <p:blipFill>
          <a:blip r:embed="rId2"/>
          <a:stretch>
            <a:fillRect/>
          </a:stretch>
        </p:blipFill>
        <p:spPr>
          <a:xfrm>
            <a:off x="814274" y="1344086"/>
            <a:ext cx="5281725" cy="3612178"/>
          </a:xfrm>
          <a:prstGeom prst="rect">
            <a:avLst/>
          </a:prstGeom>
        </p:spPr>
      </p:pic>
    </p:spTree>
    <p:extLst>
      <p:ext uri="{BB962C8B-B14F-4D97-AF65-F5344CB8AC3E}">
        <p14:creationId xmlns:p14="http://schemas.microsoft.com/office/powerpoint/2010/main" val="76339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9EAA8D-A6EF-4B80-AABB-D93F9479719F}"/>
              </a:ext>
            </a:extLst>
          </p:cNvPr>
          <p:cNvSpPr>
            <a:spLocks noGrp="1"/>
          </p:cNvSpPr>
          <p:nvPr>
            <p:ph type="title"/>
          </p:nvPr>
        </p:nvSpPr>
        <p:spPr/>
        <p:txBody>
          <a:bodyPr/>
          <a:lstStyle/>
          <a:p>
            <a:r>
              <a:rPr lang="en-ID" dirty="0"/>
              <a:t>Features of Java</a:t>
            </a:r>
          </a:p>
        </p:txBody>
      </p:sp>
      <p:sp>
        <p:nvSpPr>
          <p:cNvPr id="7" name="Text Placeholder 6">
            <a:extLst>
              <a:ext uri="{FF2B5EF4-FFF2-40B4-BE49-F238E27FC236}">
                <a16:creationId xmlns:a16="http://schemas.microsoft.com/office/drawing/2014/main" id="{EBFD450A-0A35-41A8-B9FA-98809DDACF81}"/>
              </a:ext>
            </a:extLst>
          </p:cNvPr>
          <p:cNvSpPr>
            <a:spLocks noGrp="1"/>
          </p:cNvSpPr>
          <p:nvPr>
            <p:ph type="body" idx="1"/>
          </p:nvPr>
        </p:nvSpPr>
        <p:spPr/>
        <p:txBody>
          <a:bodyPr/>
          <a:lstStyle/>
          <a:p>
            <a:r>
              <a:rPr lang="en-US" dirty="0"/>
              <a:t>The primary objective of Java programming language creation was to make it portable, simple and secure programming language. Apart from this, there are also some excellent features which play an important role in the popularity of this language. The features of Java are also known as java buzzwords.</a:t>
            </a:r>
          </a:p>
        </p:txBody>
      </p:sp>
      <p:sp>
        <p:nvSpPr>
          <p:cNvPr id="2" name="Slide Number Placeholder 1">
            <a:extLst>
              <a:ext uri="{FF2B5EF4-FFF2-40B4-BE49-F238E27FC236}">
                <a16:creationId xmlns:a16="http://schemas.microsoft.com/office/drawing/2014/main" id="{4E568D88-640B-4E81-85C3-B19F6547A9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12" name="Picture 11">
            <a:extLst>
              <a:ext uri="{FF2B5EF4-FFF2-40B4-BE49-F238E27FC236}">
                <a16:creationId xmlns:a16="http://schemas.microsoft.com/office/drawing/2014/main" id="{CD6F561E-465E-4E36-9685-00DA2408F3C8}"/>
              </a:ext>
            </a:extLst>
          </p:cNvPr>
          <p:cNvPicPr>
            <a:picLocks noChangeAspect="1"/>
          </p:cNvPicPr>
          <p:nvPr/>
        </p:nvPicPr>
        <p:blipFill>
          <a:blip r:embed="rId2"/>
          <a:stretch>
            <a:fillRect/>
          </a:stretch>
        </p:blipFill>
        <p:spPr>
          <a:xfrm>
            <a:off x="4396388" y="1325078"/>
            <a:ext cx="3264126" cy="3309824"/>
          </a:xfrm>
          <a:prstGeom prst="rect">
            <a:avLst/>
          </a:prstGeom>
        </p:spPr>
      </p:pic>
    </p:spTree>
    <p:extLst>
      <p:ext uri="{BB962C8B-B14F-4D97-AF65-F5344CB8AC3E}">
        <p14:creationId xmlns:p14="http://schemas.microsoft.com/office/powerpoint/2010/main" val="3177825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a:solidFill>
                  <a:srgbClr val="FF9800"/>
                </a:solidFill>
              </a:rPr>
              <a:t>GOOD LUCK!</a:t>
            </a:r>
            <a:endParaRPr lang="en-ID" sz="6000" dirty="0">
              <a:solidFill>
                <a:srgbClr val="FF9800"/>
              </a:solidFill>
            </a:endParaRP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81</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99A33-40E2-416A-A4C8-1DB0074EF5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 Placeholder 5">
            <a:extLst>
              <a:ext uri="{FF2B5EF4-FFF2-40B4-BE49-F238E27FC236}">
                <a16:creationId xmlns:a16="http://schemas.microsoft.com/office/drawing/2014/main" id="{0F49DB85-6A82-4219-B6F6-2961017C6EEA}"/>
              </a:ext>
            </a:extLst>
          </p:cNvPr>
          <p:cNvSpPr>
            <a:spLocks noGrp="1"/>
          </p:cNvSpPr>
          <p:nvPr>
            <p:ph type="body" idx="1"/>
          </p:nvPr>
        </p:nvSpPr>
        <p:spPr/>
        <p:txBody>
          <a:bodyPr/>
          <a:lstStyle/>
          <a:p>
            <a:pPr marL="76200" indent="0">
              <a:buNone/>
            </a:pPr>
            <a:r>
              <a:rPr lang="en-US" sz="1800" b="1" dirty="0"/>
              <a:t>Simple</a:t>
            </a:r>
            <a:endParaRPr lang="en-US" b="1" dirty="0"/>
          </a:p>
          <a:p>
            <a:r>
              <a:rPr lang="en-US" dirty="0"/>
              <a:t>Java is very easy to learn, and its syntax is simple, clean and easy to understand. According to Sun, Java language is a simple programming language because:</a:t>
            </a:r>
          </a:p>
          <a:p>
            <a:r>
              <a:rPr lang="en-US" dirty="0"/>
              <a:t>Java syntax is based on C++ (so easier for programmers to learn it after C++).</a:t>
            </a:r>
          </a:p>
          <a:p>
            <a:r>
              <a:rPr lang="en-US" dirty="0"/>
              <a:t>Java has removed many complicated and rarely-used features, for example, explicit pointers, operator overloading, etc.</a:t>
            </a:r>
          </a:p>
          <a:p>
            <a:r>
              <a:rPr lang="en-US" dirty="0"/>
              <a:t>There is no need to remove unreferenced objects because there is an Automatic Garbage Collection in Java.</a:t>
            </a:r>
          </a:p>
          <a:p>
            <a:endParaRPr lang="en-US" dirty="0"/>
          </a:p>
          <a:p>
            <a:endParaRPr lang="en-ID" dirty="0"/>
          </a:p>
        </p:txBody>
      </p:sp>
      <p:sp>
        <p:nvSpPr>
          <p:cNvPr id="5" name="Title 4">
            <a:extLst>
              <a:ext uri="{FF2B5EF4-FFF2-40B4-BE49-F238E27FC236}">
                <a16:creationId xmlns:a16="http://schemas.microsoft.com/office/drawing/2014/main" id="{D17E0D19-2BE8-4EF8-9F4B-B4B5F4B28182}"/>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180930247"/>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7401</TotalTime>
  <Words>4142</Words>
  <Application>Microsoft Office PowerPoint</Application>
  <PresentationFormat>On-screen Show (16:9)</PresentationFormat>
  <Paragraphs>412</Paragraphs>
  <Slides>81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Arvo</vt:lpstr>
      <vt:lpstr>Roboto Condensed Light</vt:lpstr>
      <vt:lpstr>Courier New</vt:lpstr>
      <vt:lpstr>Roboto Condensed</vt:lpstr>
      <vt:lpstr>Wingdings</vt:lpstr>
      <vt:lpstr>Salerio template</vt:lpstr>
      <vt:lpstr>Java – Logic Day 01</vt:lpstr>
      <vt:lpstr>Day 01</vt:lpstr>
      <vt:lpstr>What is Java</vt:lpstr>
      <vt:lpstr>Application</vt:lpstr>
      <vt:lpstr>Types of Java Applications</vt:lpstr>
      <vt:lpstr>Java Platforms / Editions</vt:lpstr>
      <vt:lpstr>Day 01</vt:lpstr>
      <vt:lpstr>Features of Java</vt:lpstr>
      <vt:lpstr>Feature Of Java</vt:lpstr>
      <vt:lpstr>Feature Of Java</vt:lpstr>
      <vt:lpstr>Feature Of Java</vt:lpstr>
      <vt:lpstr>Feature Of Java</vt:lpstr>
      <vt:lpstr>Feature Of Java</vt:lpstr>
      <vt:lpstr>Feature Of Java</vt:lpstr>
      <vt:lpstr>Feature Of Java</vt:lpstr>
      <vt:lpstr>Feature Of Java</vt:lpstr>
      <vt:lpstr>Feature Of Java</vt:lpstr>
      <vt:lpstr>Day 01</vt:lpstr>
      <vt:lpstr>JVM</vt:lpstr>
      <vt:lpstr>JRE</vt:lpstr>
      <vt:lpstr>JDK</vt:lpstr>
      <vt:lpstr>Day 01</vt:lpstr>
      <vt:lpstr>Create New Project</vt:lpstr>
      <vt:lpstr>Create New Project</vt:lpstr>
      <vt:lpstr>PowerPoint Presentation</vt:lpstr>
      <vt:lpstr>New Package</vt:lpstr>
      <vt:lpstr>Create New Class</vt:lpstr>
      <vt:lpstr>Create New Class</vt:lpstr>
      <vt:lpstr>Create Hello World</vt:lpstr>
      <vt:lpstr>Day 01</vt:lpstr>
      <vt:lpstr>Java – Basic Syntax</vt:lpstr>
      <vt:lpstr>Java – Identifier </vt:lpstr>
      <vt:lpstr>Java - Keyword</vt:lpstr>
      <vt:lpstr>Java - Keyword</vt:lpstr>
      <vt:lpstr>Java - Keyword</vt:lpstr>
      <vt:lpstr>Java - Keyword</vt:lpstr>
      <vt:lpstr>Java - Keyword</vt:lpstr>
      <vt:lpstr>Java - Keyword</vt:lpstr>
      <vt:lpstr>Java - Comment</vt:lpstr>
      <vt:lpstr>Day 01</vt:lpstr>
      <vt:lpstr>Variable</vt:lpstr>
      <vt:lpstr>Types of Variables</vt:lpstr>
      <vt:lpstr>Types of Variables</vt:lpstr>
      <vt:lpstr>Types of Variables</vt:lpstr>
      <vt:lpstr>Day 01</vt:lpstr>
      <vt:lpstr>Data Type in Java</vt:lpstr>
      <vt:lpstr>Java Primitive Data Types</vt:lpstr>
      <vt:lpstr>Java Primitive Data Types</vt:lpstr>
      <vt:lpstr>Java Primitive Data Types</vt:lpstr>
      <vt:lpstr>Java Primitive Data Types</vt:lpstr>
      <vt:lpstr>Java Primitive Data Types</vt:lpstr>
      <vt:lpstr>Java Reference Data Type</vt:lpstr>
      <vt:lpstr>Day 01</vt:lpstr>
      <vt:lpstr>Java Operator</vt:lpstr>
      <vt:lpstr>The Arithmetic Operators</vt:lpstr>
      <vt:lpstr>The Arithmetic Operators</vt:lpstr>
      <vt:lpstr>The Relational Operators</vt:lpstr>
      <vt:lpstr>The Relational Operators</vt:lpstr>
      <vt:lpstr>The Bitwise Operators</vt:lpstr>
      <vt:lpstr>The Bitwise Operators</vt:lpstr>
      <vt:lpstr>The Bitwise Operators</vt:lpstr>
      <vt:lpstr>The Logical Operators</vt:lpstr>
      <vt:lpstr>The Logical Operators</vt:lpstr>
      <vt:lpstr>The Assignment Operators</vt:lpstr>
      <vt:lpstr>PowerPoint Presentation</vt:lpstr>
      <vt:lpstr>Precedence of Java Operators</vt:lpstr>
      <vt:lpstr>Precedence of Java Operators</vt:lpstr>
      <vt:lpstr>Day 01</vt:lpstr>
      <vt:lpstr>Java - Loop</vt:lpstr>
      <vt:lpstr>Loop - While</vt:lpstr>
      <vt:lpstr>PowerPoint Presentation</vt:lpstr>
      <vt:lpstr>For - Loop</vt:lpstr>
      <vt:lpstr>do while loop</vt:lpstr>
      <vt:lpstr>do while loop</vt:lpstr>
      <vt:lpstr>Input – Output</vt:lpstr>
      <vt:lpstr>Looping for</vt:lpstr>
      <vt:lpstr>Day 01</vt:lpstr>
      <vt:lpstr>Case Study – Logic 01</vt:lpstr>
      <vt:lpstr>Logic 01 Soal 01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595</cp:revision>
  <dcterms:modified xsi:type="dcterms:W3CDTF">2019-04-30T03:21:07Z</dcterms:modified>
</cp:coreProperties>
</file>