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54"/>
  </p:notesMasterIdLst>
  <p:sldIdLst>
    <p:sldId id="256" r:id="rId2"/>
    <p:sldId id="311" r:id="rId3"/>
    <p:sldId id="341" r:id="rId4"/>
    <p:sldId id="342" r:id="rId5"/>
    <p:sldId id="344" r:id="rId6"/>
    <p:sldId id="343"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40" r:id="rId23"/>
    <p:sldId id="314" r:id="rId24"/>
    <p:sldId id="315" r:id="rId25"/>
    <p:sldId id="313" r:id="rId26"/>
    <p:sldId id="312" r:id="rId27"/>
    <p:sldId id="310" r:id="rId28"/>
    <p:sldId id="316" r:id="rId29"/>
    <p:sldId id="317" r:id="rId30"/>
    <p:sldId id="318" r:id="rId31"/>
    <p:sldId id="319" r:id="rId32"/>
    <p:sldId id="320" r:id="rId33"/>
    <p:sldId id="321" r:id="rId34"/>
    <p:sldId id="322" r:id="rId35"/>
    <p:sldId id="323" r:id="rId36"/>
    <p:sldId id="325" r:id="rId37"/>
    <p:sldId id="326" r:id="rId38"/>
    <p:sldId id="327" r:id="rId39"/>
    <p:sldId id="328" r:id="rId40"/>
    <p:sldId id="329" r:id="rId41"/>
    <p:sldId id="330" r:id="rId42"/>
    <p:sldId id="331" r:id="rId43"/>
    <p:sldId id="298" r:id="rId44"/>
    <p:sldId id="332" r:id="rId45"/>
    <p:sldId id="333" r:id="rId46"/>
    <p:sldId id="334" r:id="rId47"/>
    <p:sldId id="335" r:id="rId48"/>
    <p:sldId id="324" r:id="rId49"/>
    <p:sldId id="338" r:id="rId50"/>
    <p:sldId id="339" r:id="rId51"/>
    <p:sldId id="337" r:id="rId52"/>
    <p:sldId id="336" r:id="rId53"/>
  </p:sldIdLst>
  <p:sldSz cx="9144000" cy="5143500" type="screen16x9"/>
  <p:notesSz cx="6858000" cy="9144000"/>
  <p:embeddedFontLst>
    <p:embeddedFont>
      <p:font typeface="Arvo" panose="020B0604020202020204" charset="0"/>
      <p:regular r:id="rId55"/>
      <p:bold r:id="rId56"/>
      <p:italic r:id="rId57"/>
      <p:boldItalic r:id="rId58"/>
    </p:embeddedFont>
    <p:embeddedFont>
      <p:font typeface="Roboto Condensed" panose="020B0604020202020204" charset="0"/>
      <p:regular r:id="rId59"/>
      <p:bold r:id="rId60"/>
      <p:italic r:id="rId61"/>
      <p:boldItalic r:id="rId62"/>
    </p:embeddedFont>
    <p:embeddedFont>
      <p:font typeface="Roboto Condensed Light" panose="020B060402020202020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87A065B-1F8A-4195-B95D-96588DE540CB}">
          <p14:sldIdLst>
            <p14:sldId id="256"/>
            <p14:sldId id="311"/>
            <p14:sldId id="341"/>
            <p14:sldId id="342"/>
            <p14:sldId id="344"/>
            <p14:sldId id="343"/>
            <p14:sldId id="345"/>
            <p14:sldId id="346"/>
            <p14:sldId id="347"/>
            <p14:sldId id="348"/>
            <p14:sldId id="349"/>
            <p14:sldId id="350"/>
            <p14:sldId id="351"/>
            <p14:sldId id="352"/>
            <p14:sldId id="353"/>
            <p14:sldId id="354"/>
            <p14:sldId id="355"/>
            <p14:sldId id="356"/>
            <p14:sldId id="357"/>
            <p14:sldId id="358"/>
            <p14:sldId id="359"/>
            <p14:sldId id="340"/>
            <p14:sldId id="314"/>
            <p14:sldId id="315"/>
            <p14:sldId id="313"/>
            <p14:sldId id="312"/>
            <p14:sldId id="310"/>
            <p14:sldId id="316"/>
            <p14:sldId id="317"/>
            <p14:sldId id="318"/>
            <p14:sldId id="319"/>
            <p14:sldId id="320"/>
            <p14:sldId id="321"/>
            <p14:sldId id="322"/>
            <p14:sldId id="323"/>
            <p14:sldId id="325"/>
            <p14:sldId id="326"/>
            <p14:sldId id="327"/>
            <p14:sldId id="328"/>
            <p14:sldId id="329"/>
            <p14:sldId id="330"/>
            <p14:sldId id="331"/>
            <p14:sldId id="298"/>
            <p14:sldId id="332"/>
            <p14:sldId id="333"/>
            <p14:sldId id="334"/>
            <p14:sldId id="335"/>
            <p14:sldId id="324"/>
            <p14:sldId id="338"/>
            <p14:sldId id="339"/>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115" d="100"/>
          <a:sy n="115" d="100"/>
        </p:scale>
        <p:origin x="60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3953890"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15929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3953890"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76586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4827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067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userDrawn="1">
  <p:cSld name="TITLE_AND_TWO_COLUMNS">
    <p:spTree>
      <p:nvGrpSpPr>
        <p:cNvPr id="1" name="Shape 81"/>
        <p:cNvGrpSpPr/>
        <p:nvPr/>
      </p:nvGrpSpPr>
      <p:grpSpPr>
        <a:xfrm>
          <a:off x="0" y="0"/>
          <a:ext cx="0" cy="0"/>
          <a:chOff x="0" y="0"/>
          <a:chExt cx="0" cy="0"/>
        </a:xfrm>
      </p:grpSpPr>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6"/>
          <p:cNvSpPr txBox="1">
            <a:spLocks noGrp="1"/>
          </p:cNvSpPr>
          <p:nvPr>
            <p:ph type="body" idx="1"/>
          </p:nvPr>
        </p:nvSpPr>
        <p:spPr>
          <a:xfrm>
            <a:off x="457200" y="1157884"/>
            <a:ext cx="3924799" cy="348885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153525"/>
            <a:ext cx="3886199" cy="348217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2" name="Google Shape;82;p6">
            <a:extLst>
              <a:ext uri="{FF2B5EF4-FFF2-40B4-BE49-F238E27FC236}">
                <a16:creationId xmlns:a16="http://schemas.microsoft.com/office/drawing/2014/main" id="{E47DE853-469B-46DB-A6A2-68C174C5B055}"/>
              </a:ext>
            </a:extLst>
          </p:cNvPr>
          <p:cNvGrpSpPr/>
          <p:nvPr userDrawn="1"/>
        </p:nvGrpSpPr>
        <p:grpSpPr>
          <a:xfrm>
            <a:off x="-5" y="41"/>
            <a:ext cx="6019805" cy="971509"/>
            <a:chOff x="-4" y="40"/>
            <a:chExt cx="7072430" cy="1327315"/>
          </a:xfrm>
        </p:grpSpPr>
        <p:sp>
          <p:nvSpPr>
            <p:cNvPr id="23" name="Google Shape;83;p6">
              <a:extLst>
                <a:ext uri="{FF2B5EF4-FFF2-40B4-BE49-F238E27FC236}">
                  <a16:creationId xmlns:a16="http://schemas.microsoft.com/office/drawing/2014/main" id="{C3E12765-FBA9-44DE-B8CD-68E26A953B53}"/>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4" name="Google Shape;84;p6">
              <a:extLst>
                <a:ext uri="{FF2B5EF4-FFF2-40B4-BE49-F238E27FC236}">
                  <a16:creationId xmlns:a16="http://schemas.microsoft.com/office/drawing/2014/main" id="{ECEE2346-30E5-4B71-BADA-A835A88E5109}"/>
                </a:ext>
              </a:extLst>
            </p:cNvPr>
            <p:cNvGrpSpPr/>
            <p:nvPr/>
          </p:nvGrpSpPr>
          <p:grpSpPr>
            <a:xfrm rot="10800000" flipH="1">
              <a:off x="3" y="40"/>
              <a:ext cx="6756167" cy="1327315"/>
              <a:chOff x="-2168138" y="330075"/>
              <a:chExt cx="8650662" cy="1699506"/>
            </a:xfrm>
          </p:grpSpPr>
          <p:sp>
            <p:nvSpPr>
              <p:cNvPr id="28" name="Google Shape;85;p6">
                <a:extLst>
                  <a:ext uri="{FF2B5EF4-FFF2-40B4-BE49-F238E27FC236}">
                    <a16:creationId xmlns:a16="http://schemas.microsoft.com/office/drawing/2014/main" id="{23D59CE2-58C9-422F-84BA-EDC1E1B31F61}"/>
                  </a:ext>
                </a:extLst>
              </p:cNvPr>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29" name="Google Shape;86;p6">
                <a:extLst>
                  <a:ext uri="{FF2B5EF4-FFF2-40B4-BE49-F238E27FC236}">
                    <a16:creationId xmlns:a16="http://schemas.microsoft.com/office/drawing/2014/main" id="{F42EEAC7-5082-4E47-A2D4-47F599FF22FA}"/>
                  </a:ext>
                </a:extLst>
              </p:cNvPr>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5" name="Google Shape;87;p6">
              <a:extLst>
                <a:ext uri="{FF2B5EF4-FFF2-40B4-BE49-F238E27FC236}">
                  <a16:creationId xmlns:a16="http://schemas.microsoft.com/office/drawing/2014/main" id="{7D59C167-4336-4EBC-9A77-3D93DE3DFF8B}"/>
                </a:ext>
              </a:extLst>
            </p:cNvPr>
            <p:cNvGrpSpPr/>
            <p:nvPr/>
          </p:nvGrpSpPr>
          <p:grpSpPr>
            <a:xfrm rot="10800000" flipH="1">
              <a:off x="-4" y="381004"/>
              <a:ext cx="7072430" cy="771745"/>
              <a:chOff x="-9092084" y="330081"/>
              <a:chExt cx="15574609" cy="1699504"/>
            </a:xfrm>
          </p:grpSpPr>
          <p:sp>
            <p:nvSpPr>
              <p:cNvPr id="26" name="Google Shape;88;p6">
                <a:extLst>
                  <a:ext uri="{FF2B5EF4-FFF2-40B4-BE49-F238E27FC236}">
                    <a16:creationId xmlns:a16="http://schemas.microsoft.com/office/drawing/2014/main" id="{2E65C7B6-99BA-414B-8619-8053AE3EFD59}"/>
                  </a:ext>
                </a:extLst>
              </p:cNvPr>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27" name="Google Shape;89;p6">
                <a:extLst>
                  <a:ext uri="{FF2B5EF4-FFF2-40B4-BE49-F238E27FC236}">
                    <a16:creationId xmlns:a16="http://schemas.microsoft.com/office/drawing/2014/main" id="{6D94070E-F638-4702-9B79-C4FB20747911}"/>
                  </a:ext>
                </a:extLst>
              </p:cNvPr>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30" name="Google Shape;98;p6">
            <a:extLst>
              <a:ext uri="{FF2B5EF4-FFF2-40B4-BE49-F238E27FC236}">
                <a16:creationId xmlns:a16="http://schemas.microsoft.com/office/drawing/2014/main" id="{280147FA-927D-4320-96FB-34362990AA22}"/>
              </a:ext>
            </a:extLst>
          </p:cNvPr>
          <p:cNvSpPr txBox="1">
            <a:spLocks noGrp="1"/>
          </p:cNvSpPr>
          <p:nvPr>
            <p:ph type="title"/>
          </p:nvPr>
        </p:nvSpPr>
        <p:spPr>
          <a:xfrm>
            <a:off x="457200" y="278883"/>
            <a:ext cx="5105333" cy="573059"/>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75877FC7-7561-44E8-AF0A-8F7E2154E988}"/>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A57D6D68-10AF-48D1-99CB-D722BB39DE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0DFFD1F8-8674-4171-95BB-BC298E47A835}"/>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DCC6C0A7-38C8-4B46-8754-43619AF2604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52C2A8E4-614D-41AA-86BA-FFD35B6BE51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98158C3-77F7-4DA0-9448-112FC36FB170}"/>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3F3FB7BB-0242-44FF-8D7E-119475F0792A}"/>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12A4AF21-F987-42D1-86B2-B50289B404A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1A3A2B51-DB63-49B4-8786-312ECC9284D4}"/>
              </a:ext>
            </a:extLst>
          </p:cNvPr>
          <p:cNvSpPr txBox="1">
            <a:spLocks noGrp="1"/>
          </p:cNvSpPr>
          <p:nvPr>
            <p:ph type="title"/>
          </p:nvPr>
        </p:nvSpPr>
        <p:spPr>
          <a:xfrm>
            <a:off x="457201" y="168465"/>
            <a:ext cx="3953890"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6742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2" r:id="rId5"/>
    <p:sldLayoutId id="2147483652" r:id="rId6"/>
    <p:sldLayoutId id="2147483654" r:id="rId7"/>
    <p:sldLayoutId id="2147483656" r:id="rId8"/>
    <p:sldLayoutId id="2147483658" r:id="rId9"/>
    <p:sldLayoutId id="2147483659" r:id="rId10"/>
    <p:sldLayoutId id="2147483660" r:id="rId11"/>
    <p:sldLayoutId id="2147483661"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02</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32A64F-5A72-46F8-9AB8-4FA1E38C62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31C823DE-3FD0-41A6-8938-81728746DC26}"/>
              </a:ext>
            </a:extLst>
          </p:cNvPr>
          <p:cNvSpPr>
            <a:spLocks noGrp="1"/>
          </p:cNvSpPr>
          <p:nvPr>
            <p:ph type="body" idx="1"/>
          </p:nvPr>
        </p:nvSpPr>
        <p:spPr/>
        <p:txBody>
          <a:bodyPr/>
          <a:lstStyle/>
          <a:p>
            <a:r>
              <a:rPr lang="en-US" dirty="0"/>
              <a:t>The nested if statement represents the if block within another if block. Here, the inner if block condition executes only when outer if block condition is true.</a:t>
            </a:r>
          </a:p>
          <a:p>
            <a:r>
              <a:rPr lang="en-US" dirty="0"/>
              <a:t>Syntax :</a:t>
            </a:r>
            <a:endParaRPr lang="en-ID" dirty="0"/>
          </a:p>
        </p:txBody>
      </p:sp>
      <p:sp>
        <p:nvSpPr>
          <p:cNvPr id="4" name="Title 3">
            <a:extLst>
              <a:ext uri="{FF2B5EF4-FFF2-40B4-BE49-F238E27FC236}">
                <a16:creationId xmlns:a16="http://schemas.microsoft.com/office/drawing/2014/main" id="{69D976ED-8BCB-4576-B3C4-A8831F25BD08}"/>
              </a:ext>
            </a:extLst>
          </p:cNvPr>
          <p:cNvSpPr>
            <a:spLocks noGrp="1"/>
          </p:cNvSpPr>
          <p:nvPr>
            <p:ph type="title"/>
          </p:nvPr>
        </p:nvSpPr>
        <p:spPr>
          <a:xfrm>
            <a:off x="457201" y="168465"/>
            <a:ext cx="3953890" cy="268122"/>
          </a:xfrm>
        </p:spPr>
        <p:txBody>
          <a:bodyPr/>
          <a:lstStyle/>
          <a:p>
            <a:r>
              <a:rPr lang="en-US" dirty="0"/>
              <a:t>Java Nested if statement</a:t>
            </a:r>
            <a:endParaRPr lang="en-ID" dirty="0"/>
          </a:p>
        </p:txBody>
      </p:sp>
      <p:pic>
        <p:nvPicPr>
          <p:cNvPr id="6" name="Picture 5">
            <a:extLst>
              <a:ext uri="{FF2B5EF4-FFF2-40B4-BE49-F238E27FC236}">
                <a16:creationId xmlns:a16="http://schemas.microsoft.com/office/drawing/2014/main" id="{1586D1DF-25DB-4E05-AB6A-B91558BC0A6E}"/>
              </a:ext>
            </a:extLst>
          </p:cNvPr>
          <p:cNvPicPr>
            <a:picLocks noChangeAspect="1"/>
          </p:cNvPicPr>
          <p:nvPr/>
        </p:nvPicPr>
        <p:blipFill>
          <a:blip r:embed="rId2"/>
          <a:stretch>
            <a:fillRect/>
          </a:stretch>
        </p:blipFill>
        <p:spPr>
          <a:xfrm>
            <a:off x="1363133" y="2114550"/>
            <a:ext cx="2065867" cy="1205089"/>
          </a:xfrm>
          <a:prstGeom prst="rect">
            <a:avLst/>
          </a:prstGeom>
        </p:spPr>
      </p:pic>
      <p:pic>
        <p:nvPicPr>
          <p:cNvPr id="8" name="Picture 7">
            <a:extLst>
              <a:ext uri="{FF2B5EF4-FFF2-40B4-BE49-F238E27FC236}">
                <a16:creationId xmlns:a16="http://schemas.microsoft.com/office/drawing/2014/main" id="{4271E590-A5C9-4CD8-A085-82BABA659CE8}"/>
              </a:ext>
            </a:extLst>
          </p:cNvPr>
          <p:cNvPicPr>
            <a:picLocks noChangeAspect="1"/>
          </p:cNvPicPr>
          <p:nvPr/>
        </p:nvPicPr>
        <p:blipFill>
          <a:blip r:embed="rId3"/>
          <a:stretch>
            <a:fillRect/>
          </a:stretch>
        </p:blipFill>
        <p:spPr>
          <a:xfrm>
            <a:off x="4800600" y="742948"/>
            <a:ext cx="1219200" cy="4204136"/>
          </a:xfrm>
          <a:prstGeom prst="rect">
            <a:avLst/>
          </a:prstGeom>
        </p:spPr>
      </p:pic>
    </p:spTree>
    <p:extLst>
      <p:ext uri="{BB962C8B-B14F-4D97-AF65-F5344CB8AC3E}">
        <p14:creationId xmlns:p14="http://schemas.microsoft.com/office/powerpoint/2010/main" val="427842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5E3EDB-2585-45FF-AEF4-C1FCCA66B6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9131CF3A-138D-4719-80C5-BAB6ABD9B3E6}"/>
              </a:ext>
            </a:extLst>
          </p:cNvPr>
          <p:cNvPicPr>
            <a:picLocks noChangeAspect="1"/>
          </p:cNvPicPr>
          <p:nvPr/>
        </p:nvPicPr>
        <p:blipFill>
          <a:blip r:embed="rId2"/>
          <a:stretch>
            <a:fillRect/>
          </a:stretch>
        </p:blipFill>
        <p:spPr>
          <a:xfrm>
            <a:off x="853425" y="1219200"/>
            <a:ext cx="4083609" cy="1733550"/>
          </a:xfrm>
          <a:prstGeom prst="rect">
            <a:avLst/>
          </a:prstGeom>
        </p:spPr>
      </p:pic>
      <p:sp>
        <p:nvSpPr>
          <p:cNvPr id="3" name="Text Placeholder 2">
            <a:extLst>
              <a:ext uri="{FF2B5EF4-FFF2-40B4-BE49-F238E27FC236}">
                <a16:creationId xmlns:a16="http://schemas.microsoft.com/office/drawing/2014/main" id="{55788062-2EFC-458B-AD14-F60E3ABB0054}"/>
              </a:ext>
            </a:extLst>
          </p:cNvPr>
          <p:cNvSpPr>
            <a:spLocks noGrp="1"/>
          </p:cNvSpPr>
          <p:nvPr>
            <p:ph type="body" idx="1"/>
          </p:nvPr>
        </p:nvSpPr>
        <p:spPr/>
        <p:txBody>
          <a:bodyPr/>
          <a:lstStyle/>
          <a:p>
            <a:r>
              <a:rPr lang="en-US" dirty="0"/>
              <a:t>Example 1 :</a:t>
            </a:r>
            <a:endParaRPr lang="en-ID" dirty="0"/>
          </a:p>
        </p:txBody>
      </p:sp>
      <p:sp>
        <p:nvSpPr>
          <p:cNvPr id="4" name="Title 3">
            <a:extLst>
              <a:ext uri="{FF2B5EF4-FFF2-40B4-BE49-F238E27FC236}">
                <a16:creationId xmlns:a16="http://schemas.microsoft.com/office/drawing/2014/main" id="{B049F838-0328-4FB1-9368-85A09F763F2D}"/>
              </a:ext>
            </a:extLst>
          </p:cNvPr>
          <p:cNvSpPr>
            <a:spLocks noGrp="1"/>
          </p:cNvSpPr>
          <p:nvPr>
            <p:ph type="title"/>
          </p:nvPr>
        </p:nvSpPr>
        <p:spPr>
          <a:xfrm>
            <a:off x="457201" y="168465"/>
            <a:ext cx="3953890" cy="268122"/>
          </a:xfrm>
        </p:spPr>
        <p:txBody>
          <a:bodyPr/>
          <a:lstStyle/>
          <a:p>
            <a:r>
              <a:rPr lang="en-US" dirty="0"/>
              <a:t>Java Nested if statement</a:t>
            </a:r>
            <a:endParaRPr lang="en-ID" dirty="0"/>
          </a:p>
        </p:txBody>
      </p:sp>
      <p:sp>
        <p:nvSpPr>
          <p:cNvPr id="5" name="Text Placeholder 4">
            <a:extLst>
              <a:ext uri="{FF2B5EF4-FFF2-40B4-BE49-F238E27FC236}">
                <a16:creationId xmlns:a16="http://schemas.microsoft.com/office/drawing/2014/main" id="{AE4CD66E-6756-408E-821E-6462B1439027}"/>
              </a:ext>
            </a:extLst>
          </p:cNvPr>
          <p:cNvSpPr>
            <a:spLocks noGrp="1"/>
          </p:cNvSpPr>
          <p:nvPr>
            <p:ph type="body" idx="13"/>
          </p:nvPr>
        </p:nvSpPr>
        <p:spPr/>
        <p:txBody>
          <a:bodyPr/>
          <a:lstStyle/>
          <a:p>
            <a:r>
              <a:rPr lang="en-US" dirty="0"/>
              <a:t>Output  1:</a:t>
            </a:r>
            <a:endParaRPr lang="en-ID" dirty="0"/>
          </a:p>
        </p:txBody>
      </p:sp>
      <p:pic>
        <p:nvPicPr>
          <p:cNvPr id="7" name="Picture 6">
            <a:extLst>
              <a:ext uri="{FF2B5EF4-FFF2-40B4-BE49-F238E27FC236}">
                <a16:creationId xmlns:a16="http://schemas.microsoft.com/office/drawing/2014/main" id="{4916A65C-D605-477B-B293-87F179C78618}"/>
              </a:ext>
            </a:extLst>
          </p:cNvPr>
          <p:cNvPicPr>
            <a:picLocks noChangeAspect="1"/>
          </p:cNvPicPr>
          <p:nvPr/>
        </p:nvPicPr>
        <p:blipFill>
          <a:blip r:embed="rId3"/>
          <a:stretch>
            <a:fillRect/>
          </a:stretch>
        </p:blipFill>
        <p:spPr>
          <a:xfrm>
            <a:off x="4900722" y="1208617"/>
            <a:ext cx="2905125" cy="838200"/>
          </a:xfrm>
          <a:prstGeom prst="rect">
            <a:avLst/>
          </a:prstGeom>
        </p:spPr>
      </p:pic>
    </p:spTree>
    <p:extLst>
      <p:ext uri="{BB962C8B-B14F-4D97-AF65-F5344CB8AC3E}">
        <p14:creationId xmlns:p14="http://schemas.microsoft.com/office/powerpoint/2010/main" val="188636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F4A65-25C7-4193-8323-1A93D6C7D3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Text Placeholder 2">
            <a:extLst>
              <a:ext uri="{FF2B5EF4-FFF2-40B4-BE49-F238E27FC236}">
                <a16:creationId xmlns:a16="http://schemas.microsoft.com/office/drawing/2014/main" id="{91C87CC8-19D7-4A32-A59D-5544F343DB2F}"/>
              </a:ext>
            </a:extLst>
          </p:cNvPr>
          <p:cNvSpPr>
            <a:spLocks noGrp="1"/>
          </p:cNvSpPr>
          <p:nvPr>
            <p:ph type="body" idx="1"/>
          </p:nvPr>
        </p:nvSpPr>
        <p:spPr/>
        <p:txBody>
          <a:bodyPr/>
          <a:lstStyle/>
          <a:p>
            <a:r>
              <a:rPr lang="en-US" dirty="0"/>
              <a:t>Example 2 :</a:t>
            </a:r>
            <a:endParaRPr lang="en-ID" dirty="0"/>
          </a:p>
        </p:txBody>
      </p:sp>
      <p:sp>
        <p:nvSpPr>
          <p:cNvPr id="4" name="Title 3">
            <a:extLst>
              <a:ext uri="{FF2B5EF4-FFF2-40B4-BE49-F238E27FC236}">
                <a16:creationId xmlns:a16="http://schemas.microsoft.com/office/drawing/2014/main" id="{1739DF8B-52C1-47BA-B865-746104AA59DC}"/>
              </a:ext>
            </a:extLst>
          </p:cNvPr>
          <p:cNvSpPr>
            <a:spLocks noGrp="1"/>
          </p:cNvSpPr>
          <p:nvPr>
            <p:ph type="title"/>
          </p:nvPr>
        </p:nvSpPr>
        <p:spPr>
          <a:xfrm>
            <a:off x="457201" y="168465"/>
            <a:ext cx="3953890" cy="268122"/>
          </a:xfrm>
        </p:spPr>
        <p:txBody>
          <a:bodyPr/>
          <a:lstStyle/>
          <a:p>
            <a:r>
              <a:rPr lang="en-US" dirty="0"/>
              <a:t>Java Nested if statement</a:t>
            </a:r>
            <a:endParaRPr lang="en-ID" dirty="0"/>
          </a:p>
        </p:txBody>
      </p:sp>
      <p:sp>
        <p:nvSpPr>
          <p:cNvPr id="5" name="Text Placeholder 4">
            <a:extLst>
              <a:ext uri="{FF2B5EF4-FFF2-40B4-BE49-F238E27FC236}">
                <a16:creationId xmlns:a16="http://schemas.microsoft.com/office/drawing/2014/main" id="{3573F5A7-0A8F-4DAD-93B7-FB0A381D9DFC}"/>
              </a:ext>
            </a:extLst>
          </p:cNvPr>
          <p:cNvSpPr>
            <a:spLocks noGrp="1"/>
          </p:cNvSpPr>
          <p:nvPr>
            <p:ph type="body" idx="13"/>
          </p:nvPr>
        </p:nvSpPr>
        <p:spPr/>
        <p:txBody>
          <a:bodyPr/>
          <a:lstStyle/>
          <a:p>
            <a:r>
              <a:rPr lang="en-US" dirty="0"/>
              <a:t>Output 2 :</a:t>
            </a:r>
            <a:endParaRPr lang="en-ID" dirty="0"/>
          </a:p>
        </p:txBody>
      </p:sp>
      <p:pic>
        <p:nvPicPr>
          <p:cNvPr id="7" name="Picture 6">
            <a:extLst>
              <a:ext uri="{FF2B5EF4-FFF2-40B4-BE49-F238E27FC236}">
                <a16:creationId xmlns:a16="http://schemas.microsoft.com/office/drawing/2014/main" id="{6C882D87-C04A-4520-A6D6-F4F4ADFFA2E7}"/>
              </a:ext>
            </a:extLst>
          </p:cNvPr>
          <p:cNvPicPr>
            <a:picLocks noChangeAspect="1"/>
          </p:cNvPicPr>
          <p:nvPr/>
        </p:nvPicPr>
        <p:blipFill>
          <a:blip r:embed="rId2"/>
          <a:stretch>
            <a:fillRect/>
          </a:stretch>
        </p:blipFill>
        <p:spPr>
          <a:xfrm>
            <a:off x="914401" y="1142008"/>
            <a:ext cx="3810000" cy="1963142"/>
          </a:xfrm>
          <a:prstGeom prst="rect">
            <a:avLst/>
          </a:prstGeom>
        </p:spPr>
      </p:pic>
      <p:pic>
        <p:nvPicPr>
          <p:cNvPr id="8" name="Picture 7">
            <a:extLst>
              <a:ext uri="{FF2B5EF4-FFF2-40B4-BE49-F238E27FC236}">
                <a16:creationId xmlns:a16="http://schemas.microsoft.com/office/drawing/2014/main" id="{5360EC22-A64B-46A6-A4A9-746D048FA6D5}"/>
              </a:ext>
            </a:extLst>
          </p:cNvPr>
          <p:cNvPicPr>
            <a:picLocks noChangeAspect="1"/>
          </p:cNvPicPr>
          <p:nvPr/>
        </p:nvPicPr>
        <p:blipFill>
          <a:blip r:embed="rId3"/>
          <a:stretch>
            <a:fillRect/>
          </a:stretch>
        </p:blipFill>
        <p:spPr>
          <a:xfrm>
            <a:off x="4932679" y="1148358"/>
            <a:ext cx="2424972" cy="871194"/>
          </a:xfrm>
          <a:prstGeom prst="rect">
            <a:avLst/>
          </a:prstGeom>
        </p:spPr>
      </p:pic>
    </p:spTree>
    <p:extLst>
      <p:ext uri="{BB962C8B-B14F-4D97-AF65-F5344CB8AC3E}">
        <p14:creationId xmlns:p14="http://schemas.microsoft.com/office/powerpoint/2010/main" val="250348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Switch</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2903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088AE5-8A78-4AF5-AF25-7C0C9D0C00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ext Placeholder 5">
            <a:extLst>
              <a:ext uri="{FF2B5EF4-FFF2-40B4-BE49-F238E27FC236}">
                <a16:creationId xmlns:a16="http://schemas.microsoft.com/office/drawing/2014/main" id="{EC764EB4-8F40-4B6F-87FC-F7D3FFC24257}"/>
              </a:ext>
            </a:extLst>
          </p:cNvPr>
          <p:cNvSpPr>
            <a:spLocks noGrp="1"/>
          </p:cNvSpPr>
          <p:nvPr>
            <p:ph type="body" idx="1"/>
          </p:nvPr>
        </p:nvSpPr>
        <p:spPr/>
        <p:txBody>
          <a:bodyPr/>
          <a:lstStyle/>
          <a:p>
            <a:r>
              <a:rPr lang="en-US" dirty="0"/>
              <a:t>The Java switch statement executes one statement from multiple conditions. It is like if-else-if ladder statement. The switch statement works with byte, short, int, long, </a:t>
            </a:r>
            <a:r>
              <a:rPr lang="en-US" dirty="0" err="1"/>
              <a:t>enum</a:t>
            </a:r>
            <a:r>
              <a:rPr lang="en-US" dirty="0"/>
              <a:t> types, String and some wrapper types like Byte, Short, Int, and Long. Since Java 7, you can use strings in the switch statement.</a:t>
            </a:r>
          </a:p>
          <a:p>
            <a:r>
              <a:rPr lang="en-US" dirty="0"/>
              <a:t>In other words, the switch statement tests the equality of a variable against multiple values.</a:t>
            </a:r>
            <a:endParaRPr lang="en-ID" dirty="0"/>
          </a:p>
        </p:txBody>
      </p:sp>
      <p:sp>
        <p:nvSpPr>
          <p:cNvPr id="5" name="Title 4">
            <a:extLst>
              <a:ext uri="{FF2B5EF4-FFF2-40B4-BE49-F238E27FC236}">
                <a16:creationId xmlns:a16="http://schemas.microsoft.com/office/drawing/2014/main" id="{2B818E39-D5CF-4DDC-8747-049E22C808C7}"/>
              </a:ext>
            </a:extLst>
          </p:cNvPr>
          <p:cNvSpPr>
            <a:spLocks noGrp="1"/>
          </p:cNvSpPr>
          <p:nvPr>
            <p:ph type="title"/>
          </p:nvPr>
        </p:nvSpPr>
        <p:spPr>
          <a:xfrm>
            <a:off x="465146" y="168725"/>
            <a:ext cx="4118404" cy="238258"/>
          </a:xfrm>
        </p:spPr>
        <p:txBody>
          <a:bodyPr/>
          <a:lstStyle/>
          <a:p>
            <a:r>
              <a:rPr lang="en-US" dirty="0"/>
              <a:t>Java Switch Statement</a:t>
            </a:r>
            <a:endParaRPr lang="en-ID" dirty="0"/>
          </a:p>
        </p:txBody>
      </p:sp>
    </p:spTree>
    <p:extLst>
      <p:ext uri="{BB962C8B-B14F-4D97-AF65-F5344CB8AC3E}">
        <p14:creationId xmlns:p14="http://schemas.microsoft.com/office/powerpoint/2010/main" val="373850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088AE5-8A78-4AF5-AF25-7C0C9D0C00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ext Placeholder 5">
            <a:extLst>
              <a:ext uri="{FF2B5EF4-FFF2-40B4-BE49-F238E27FC236}">
                <a16:creationId xmlns:a16="http://schemas.microsoft.com/office/drawing/2014/main" id="{EC764EB4-8F40-4B6F-87FC-F7D3FFC24257}"/>
              </a:ext>
            </a:extLst>
          </p:cNvPr>
          <p:cNvSpPr>
            <a:spLocks noGrp="1"/>
          </p:cNvSpPr>
          <p:nvPr>
            <p:ph type="body" idx="1"/>
          </p:nvPr>
        </p:nvSpPr>
        <p:spPr/>
        <p:txBody>
          <a:bodyPr/>
          <a:lstStyle/>
          <a:p>
            <a:pPr marL="76200" indent="0">
              <a:buNone/>
            </a:pPr>
            <a:r>
              <a:rPr lang="en-US" sz="1800" b="1" dirty="0"/>
              <a:t>Points to Remember</a:t>
            </a:r>
            <a:endParaRPr lang="en-US" b="1" dirty="0"/>
          </a:p>
          <a:p>
            <a:r>
              <a:rPr lang="en-US" dirty="0"/>
              <a:t>There can be one or N number of case values for a switch expression.</a:t>
            </a:r>
          </a:p>
          <a:p>
            <a:r>
              <a:rPr lang="en-US" dirty="0"/>
              <a:t>The case value must be of switch expression type only. The case value must be literal or constant. It doesn't allow variables.</a:t>
            </a:r>
          </a:p>
          <a:p>
            <a:r>
              <a:rPr lang="en-US" dirty="0"/>
              <a:t>The case values must be unique. In case of duplicate value, it renders compile-time error.</a:t>
            </a:r>
          </a:p>
          <a:p>
            <a:r>
              <a:rPr lang="en-US" dirty="0"/>
              <a:t>The Java switch expression must be of byte, short, int, long (with its Wrapper type), </a:t>
            </a:r>
            <a:r>
              <a:rPr lang="en-US" dirty="0" err="1"/>
              <a:t>enums</a:t>
            </a:r>
            <a:r>
              <a:rPr lang="en-US" dirty="0"/>
              <a:t> and string.</a:t>
            </a:r>
          </a:p>
          <a:p>
            <a:r>
              <a:rPr lang="en-US" dirty="0"/>
              <a:t>Each case statement can have a break statement which is optional. When control reaches to the break statement, it jumps the control after the switch expression. If a break statement is not found, it executes the next case.</a:t>
            </a:r>
          </a:p>
          <a:p>
            <a:r>
              <a:rPr lang="en-US" dirty="0"/>
              <a:t>The case value can have a default label which is optional.</a:t>
            </a:r>
            <a:endParaRPr lang="en-ID" dirty="0"/>
          </a:p>
        </p:txBody>
      </p:sp>
      <p:sp>
        <p:nvSpPr>
          <p:cNvPr id="5" name="Title 4">
            <a:extLst>
              <a:ext uri="{FF2B5EF4-FFF2-40B4-BE49-F238E27FC236}">
                <a16:creationId xmlns:a16="http://schemas.microsoft.com/office/drawing/2014/main" id="{2B818E39-D5CF-4DDC-8747-049E22C808C7}"/>
              </a:ext>
            </a:extLst>
          </p:cNvPr>
          <p:cNvSpPr>
            <a:spLocks noGrp="1"/>
          </p:cNvSpPr>
          <p:nvPr>
            <p:ph type="title"/>
          </p:nvPr>
        </p:nvSpPr>
        <p:spPr>
          <a:xfrm>
            <a:off x="465146" y="168725"/>
            <a:ext cx="4118404" cy="238258"/>
          </a:xfrm>
        </p:spPr>
        <p:txBody>
          <a:bodyPr/>
          <a:lstStyle/>
          <a:p>
            <a:r>
              <a:rPr lang="en-US" dirty="0"/>
              <a:t>Java Switch Statement</a:t>
            </a:r>
            <a:endParaRPr lang="en-ID" dirty="0"/>
          </a:p>
        </p:txBody>
      </p:sp>
    </p:spTree>
    <p:extLst>
      <p:ext uri="{BB962C8B-B14F-4D97-AF65-F5344CB8AC3E}">
        <p14:creationId xmlns:p14="http://schemas.microsoft.com/office/powerpoint/2010/main" val="2476790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F59E48-B219-42E9-B2B4-FFE1E30EF4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512FA540-95E9-4C8B-A557-0DCC7B661029}"/>
              </a:ext>
            </a:extLst>
          </p:cNvPr>
          <p:cNvSpPr>
            <a:spLocks noGrp="1"/>
          </p:cNvSpPr>
          <p:nvPr>
            <p:ph type="body" idx="1"/>
          </p:nvPr>
        </p:nvSpPr>
        <p:spPr/>
        <p:txBody>
          <a:bodyPr/>
          <a:lstStyle/>
          <a:p>
            <a:r>
              <a:rPr lang="en-US" dirty="0"/>
              <a:t>Syntax :</a:t>
            </a:r>
            <a:endParaRPr lang="en-ID" dirty="0"/>
          </a:p>
        </p:txBody>
      </p:sp>
      <p:sp>
        <p:nvSpPr>
          <p:cNvPr id="4" name="Title 3">
            <a:extLst>
              <a:ext uri="{FF2B5EF4-FFF2-40B4-BE49-F238E27FC236}">
                <a16:creationId xmlns:a16="http://schemas.microsoft.com/office/drawing/2014/main" id="{A2338D6D-027C-44DD-9666-6EAD737D1D30}"/>
              </a:ext>
            </a:extLst>
          </p:cNvPr>
          <p:cNvSpPr>
            <a:spLocks noGrp="1"/>
          </p:cNvSpPr>
          <p:nvPr>
            <p:ph type="title"/>
          </p:nvPr>
        </p:nvSpPr>
        <p:spPr>
          <a:xfrm>
            <a:off x="457201" y="168465"/>
            <a:ext cx="3953890" cy="268122"/>
          </a:xfrm>
        </p:spPr>
        <p:txBody>
          <a:bodyPr/>
          <a:lstStyle/>
          <a:p>
            <a:r>
              <a:rPr lang="en-US" dirty="0"/>
              <a:t>Java Switch Statement</a:t>
            </a:r>
            <a:endParaRPr lang="en-ID" dirty="0"/>
          </a:p>
        </p:txBody>
      </p:sp>
      <p:pic>
        <p:nvPicPr>
          <p:cNvPr id="6" name="Picture 5">
            <a:extLst>
              <a:ext uri="{FF2B5EF4-FFF2-40B4-BE49-F238E27FC236}">
                <a16:creationId xmlns:a16="http://schemas.microsoft.com/office/drawing/2014/main" id="{80AC6693-F809-4FD2-8E03-5D6E68193A2E}"/>
              </a:ext>
            </a:extLst>
          </p:cNvPr>
          <p:cNvPicPr>
            <a:picLocks noChangeAspect="1"/>
          </p:cNvPicPr>
          <p:nvPr/>
        </p:nvPicPr>
        <p:blipFill>
          <a:blip r:embed="rId2"/>
          <a:stretch>
            <a:fillRect/>
          </a:stretch>
        </p:blipFill>
        <p:spPr>
          <a:xfrm>
            <a:off x="990599" y="1227985"/>
            <a:ext cx="3062863" cy="2562965"/>
          </a:xfrm>
          <a:prstGeom prst="rect">
            <a:avLst/>
          </a:prstGeom>
        </p:spPr>
      </p:pic>
      <p:pic>
        <p:nvPicPr>
          <p:cNvPr id="8" name="Picture 7">
            <a:extLst>
              <a:ext uri="{FF2B5EF4-FFF2-40B4-BE49-F238E27FC236}">
                <a16:creationId xmlns:a16="http://schemas.microsoft.com/office/drawing/2014/main" id="{63422DB7-F69A-4A96-BD57-7182BF02AE7E}"/>
              </a:ext>
            </a:extLst>
          </p:cNvPr>
          <p:cNvPicPr>
            <a:picLocks noChangeAspect="1"/>
          </p:cNvPicPr>
          <p:nvPr/>
        </p:nvPicPr>
        <p:blipFill>
          <a:blip r:embed="rId3"/>
          <a:stretch>
            <a:fillRect/>
          </a:stretch>
        </p:blipFill>
        <p:spPr>
          <a:xfrm>
            <a:off x="4683952" y="720411"/>
            <a:ext cx="3822047" cy="3722696"/>
          </a:xfrm>
          <a:prstGeom prst="rect">
            <a:avLst/>
          </a:prstGeom>
        </p:spPr>
      </p:pic>
    </p:spTree>
    <p:extLst>
      <p:ext uri="{BB962C8B-B14F-4D97-AF65-F5344CB8AC3E}">
        <p14:creationId xmlns:p14="http://schemas.microsoft.com/office/powerpoint/2010/main" val="1206260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329E20-CA3A-40EC-80C8-9AB0B5A71F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57CC36C3-E4F5-4508-BAB3-303BCF50E8D9}"/>
              </a:ext>
            </a:extLst>
          </p:cNvPr>
          <p:cNvSpPr>
            <a:spLocks noGrp="1"/>
          </p:cNvSpPr>
          <p:nvPr>
            <p:ph type="body" idx="1"/>
          </p:nvPr>
        </p:nvSpPr>
        <p:spPr/>
        <p:txBody>
          <a:bodyPr/>
          <a:lstStyle/>
          <a:p>
            <a:r>
              <a:rPr lang="en-US" dirty="0"/>
              <a:t>Example 1 :</a:t>
            </a:r>
            <a:endParaRPr lang="en-ID" dirty="0"/>
          </a:p>
        </p:txBody>
      </p:sp>
      <p:sp>
        <p:nvSpPr>
          <p:cNvPr id="4" name="Title 3">
            <a:extLst>
              <a:ext uri="{FF2B5EF4-FFF2-40B4-BE49-F238E27FC236}">
                <a16:creationId xmlns:a16="http://schemas.microsoft.com/office/drawing/2014/main" id="{5C2A5EEE-1400-4CAD-BCE0-C2BBC68F3F09}"/>
              </a:ext>
            </a:extLst>
          </p:cNvPr>
          <p:cNvSpPr>
            <a:spLocks noGrp="1"/>
          </p:cNvSpPr>
          <p:nvPr>
            <p:ph type="title"/>
          </p:nvPr>
        </p:nvSpPr>
        <p:spPr>
          <a:xfrm>
            <a:off x="457201" y="168465"/>
            <a:ext cx="3953890" cy="268122"/>
          </a:xfrm>
        </p:spPr>
        <p:txBody>
          <a:bodyPr/>
          <a:lstStyle/>
          <a:p>
            <a:r>
              <a:rPr lang="en-US" dirty="0"/>
              <a:t>Java Switch Statement</a:t>
            </a:r>
            <a:endParaRPr lang="en-ID" dirty="0"/>
          </a:p>
        </p:txBody>
      </p:sp>
      <p:sp>
        <p:nvSpPr>
          <p:cNvPr id="5" name="Text Placeholder 4">
            <a:extLst>
              <a:ext uri="{FF2B5EF4-FFF2-40B4-BE49-F238E27FC236}">
                <a16:creationId xmlns:a16="http://schemas.microsoft.com/office/drawing/2014/main" id="{E9C43E7E-8252-4C37-9B9D-BE32E44BB737}"/>
              </a:ext>
            </a:extLst>
          </p:cNvPr>
          <p:cNvSpPr>
            <a:spLocks noGrp="1"/>
          </p:cNvSpPr>
          <p:nvPr>
            <p:ph type="body" idx="13"/>
          </p:nvPr>
        </p:nvSpPr>
        <p:spPr/>
        <p:txBody>
          <a:bodyPr/>
          <a:lstStyle/>
          <a:p>
            <a:r>
              <a:rPr lang="en-US" dirty="0"/>
              <a:t>Output 1 :</a:t>
            </a:r>
            <a:endParaRPr lang="en-ID" dirty="0"/>
          </a:p>
        </p:txBody>
      </p:sp>
      <p:pic>
        <p:nvPicPr>
          <p:cNvPr id="6" name="Picture 5">
            <a:extLst>
              <a:ext uri="{FF2B5EF4-FFF2-40B4-BE49-F238E27FC236}">
                <a16:creationId xmlns:a16="http://schemas.microsoft.com/office/drawing/2014/main" id="{EC54A50A-463B-4B14-A382-6E3B3902FFA6}"/>
              </a:ext>
            </a:extLst>
          </p:cNvPr>
          <p:cNvPicPr>
            <a:picLocks noChangeAspect="1"/>
          </p:cNvPicPr>
          <p:nvPr/>
        </p:nvPicPr>
        <p:blipFill>
          <a:blip r:embed="rId2"/>
          <a:stretch>
            <a:fillRect/>
          </a:stretch>
        </p:blipFill>
        <p:spPr>
          <a:xfrm>
            <a:off x="930377" y="1205026"/>
            <a:ext cx="3641623" cy="3231048"/>
          </a:xfrm>
          <a:prstGeom prst="rect">
            <a:avLst/>
          </a:prstGeom>
        </p:spPr>
      </p:pic>
      <p:pic>
        <p:nvPicPr>
          <p:cNvPr id="7" name="Picture 6">
            <a:extLst>
              <a:ext uri="{FF2B5EF4-FFF2-40B4-BE49-F238E27FC236}">
                <a16:creationId xmlns:a16="http://schemas.microsoft.com/office/drawing/2014/main" id="{B774D8BE-7CC9-4D15-87ED-5F3D4C109315}"/>
              </a:ext>
            </a:extLst>
          </p:cNvPr>
          <p:cNvPicPr>
            <a:picLocks noChangeAspect="1"/>
          </p:cNvPicPr>
          <p:nvPr/>
        </p:nvPicPr>
        <p:blipFill>
          <a:blip r:embed="rId3"/>
          <a:stretch>
            <a:fillRect/>
          </a:stretch>
        </p:blipFill>
        <p:spPr>
          <a:xfrm>
            <a:off x="4876800" y="1174101"/>
            <a:ext cx="2209800" cy="853378"/>
          </a:xfrm>
          <a:prstGeom prst="rect">
            <a:avLst/>
          </a:prstGeom>
        </p:spPr>
      </p:pic>
    </p:spTree>
    <p:extLst>
      <p:ext uri="{BB962C8B-B14F-4D97-AF65-F5344CB8AC3E}">
        <p14:creationId xmlns:p14="http://schemas.microsoft.com/office/powerpoint/2010/main" val="161311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F5B7C0-15EF-4B12-8F91-D1CFE8313F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 Placeholder 2">
            <a:extLst>
              <a:ext uri="{FF2B5EF4-FFF2-40B4-BE49-F238E27FC236}">
                <a16:creationId xmlns:a16="http://schemas.microsoft.com/office/drawing/2014/main" id="{861CDEFB-E77B-4F10-BE80-2C13F16A5C45}"/>
              </a:ext>
            </a:extLst>
          </p:cNvPr>
          <p:cNvSpPr>
            <a:spLocks noGrp="1"/>
          </p:cNvSpPr>
          <p:nvPr>
            <p:ph type="body" idx="1"/>
          </p:nvPr>
        </p:nvSpPr>
        <p:spPr/>
        <p:txBody>
          <a:bodyPr/>
          <a:lstStyle/>
          <a:p>
            <a:r>
              <a:rPr lang="en-US" dirty="0"/>
              <a:t>Example 2 :</a:t>
            </a:r>
            <a:endParaRPr lang="en-ID" dirty="0"/>
          </a:p>
        </p:txBody>
      </p:sp>
      <p:sp>
        <p:nvSpPr>
          <p:cNvPr id="4" name="Title 3">
            <a:extLst>
              <a:ext uri="{FF2B5EF4-FFF2-40B4-BE49-F238E27FC236}">
                <a16:creationId xmlns:a16="http://schemas.microsoft.com/office/drawing/2014/main" id="{4A968C47-05BD-4BDC-9055-E2D8F1693AB4}"/>
              </a:ext>
            </a:extLst>
          </p:cNvPr>
          <p:cNvSpPr>
            <a:spLocks noGrp="1"/>
          </p:cNvSpPr>
          <p:nvPr>
            <p:ph type="title"/>
          </p:nvPr>
        </p:nvSpPr>
        <p:spPr>
          <a:xfrm>
            <a:off x="457201" y="168465"/>
            <a:ext cx="3953890" cy="268122"/>
          </a:xfrm>
        </p:spPr>
        <p:txBody>
          <a:bodyPr/>
          <a:lstStyle/>
          <a:p>
            <a:r>
              <a:rPr lang="en-US" dirty="0"/>
              <a:t>Java Switch Statement</a:t>
            </a:r>
            <a:endParaRPr lang="en-ID" dirty="0"/>
          </a:p>
        </p:txBody>
      </p:sp>
      <p:sp>
        <p:nvSpPr>
          <p:cNvPr id="5" name="Text Placeholder 4">
            <a:extLst>
              <a:ext uri="{FF2B5EF4-FFF2-40B4-BE49-F238E27FC236}">
                <a16:creationId xmlns:a16="http://schemas.microsoft.com/office/drawing/2014/main" id="{9CF771C9-0A4F-41C4-A6EC-C9494B2013C9}"/>
              </a:ext>
            </a:extLst>
          </p:cNvPr>
          <p:cNvSpPr>
            <a:spLocks noGrp="1"/>
          </p:cNvSpPr>
          <p:nvPr>
            <p:ph type="body" idx="13"/>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2 :</a:t>
            </a:r>
            <a:endParaRPr lang="en-ID" dirty="0"/>
          </a:p>
        </p:txBody>
      </p:sp>
      <p:pic>
        <p:nvPicPr>
          <p:cNvPr id="7" name="Picture 6">
            <a:extLst>
              <a:ext uri="{FF2B5EF4-FFF2-40B4-BE49-F238E27FC236}">
                <a16:creationId xmlns:a16="http://schemas.microsoft.com/office/drawing/2014/main" id="{96B50F12-4C4C-4F64-B716-D77F692F91AA}"/>
              </a:ext>
            </a:extLst>
          </p:cNvPr>
          <p:cNvPicPr>
            <a:picLocks noChangeAspect="1"/>
          </p:cNvPicPr>
          <p:nvPr/>
        </p:nvPicPr>
        <p:blipFill>
          <a:blip r:embed="rId2"/>
          <a:stretch>
            <a:fillRect/>
          </a:stretch>
        </p:blipFill>
        <p:spPr>
          <a:xfrm>
            <a:off x="988252" y="1125009"/>
            <a:ext cx="3261160" cy="3521717"/>
          </a:xfrm>
          <a:prstGeom prst="rect">
            <a:avLst/>
          </a:prstGeom>
        </p:spPr>
      </p:pic>
      <p:pic>
        <p:nvPicPr>
          <p:cNvPr id="8" name="Picture 7">
            <a:extLst>
              <a:ext uri="{FF2B5EF4-FFF2-40B4-BE49-F238E27FC236}">
                <a16:creationId xmlns:a16="http://schemas.microsoft.com/office/drawing/2014/main" id="{619F2FD8-8AC8-46CB-A151-CCFA042AFE05}"/>
              </a:ext>
            </a:extLst>
          </p:cNvPr>
          <p:cNvPicPr>
            <a:picLocks noChangeAspect="1"/>
          </p:cNvPicPr>
          <p:nvPr/>
        </p:nvPicPr>
        <p:blipFill>
          <a:blip r:embed="rId3"/>
          <a:stretch>
            <a:fillRect/>
          </a:stretch>
        </p:blipFill>
        <p:spPr>
          <a:xfrm>
            <a:off x="4683952" y="742948"/>
            <a:ext cx="2726896" cy="2712506"/>
          </a:xfrm>
          <a:prstGeom prst="rect">
            <a:avLst/>
          </a:prstGeom>
        </p:spPr>
      </p:pic>
      <p:pic>
        <p:nvPicPr>
          <p:cNvPr id="9" name="Picture 8">
            <a:extLst>
              <a:ext uri="{FF2B5EF4-FFF2-40B4-BE49-F238E27FC236}">
                <a16:creationId xmlns:a16="http://schemas.microsoft.com/office/drawing/2014/main" id="{2C4488A5-0BE6-44CF-BB2F-8B295F30E54C}"/>
              </a:ext>
            </a:extLst>
          </p:cNvPr>
          <p:cNvPicPr>
            <a:picLocks noChangeAspect="1"/>
          </p:cNvPicPr>
          <p:nvPr/>
        </p:nvPicPr>
        <p:blipFill>
          <a:blip r:embed="rId4"/>
          <a:stretch>
            <a:fillRect/>
          </a:stretch>
        </p:blipFill>
        <p:spPr>
          <a:xfrm>
            <a:off x="4874767" y="3723217"/>
            <a:ext cx="2296500" cy="796367"/>
          </a:xfrm>
          <a:prstGeom prst="rect">
            <a:avLst/>
          </a:prstGeom>
        </p:spPr>
      </p:pic>
    </p:spTree>
    <p:extLst>
      <p:ext uri="{BB962C8B-B14F-4D97-AF65-F5344CB8AC3E}">
        <p14:creationId xmlns:p14="http://schemas.microsoft.com/office/powerpoint/2010/main" val="424312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56A722-B1C7-40F4-9E5E-A10A142B6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 Placeholder 2">
            <a:extLst>
              <a:ext uri="{FF2B5EF4-FFF2-40B4-BE49-F238E27FC236}">
                <a16:creationId xmlns:a16="http://schemas.microsoft.com/office/drawing/2014/main" id="{EB43E3BC-58F5-40E5-B1EC-171D6C3430F9}"/>
              </a:ext>
            </a:extLst>
          </p:cNvPr>
          <p:cNvSpPr>
            <a:spLocks noGrp="1"/>
          </p:cNvSpPr>
          <p:nvPr>
            <p:ph type="body" idx="1"/>
          </p:nvPr>
        </p:nvSpPr>
        <p:spPr/>
        <p:txBody>
          <a:bodyPr/>
          <a:lstStyle/>
          <a:p>
            <a:r>
              <a:rPr lang="en-US" dirty="0"/>
              <a:t>The Java switch statement is fall-through. It means it executes all statements after the first match if a break statement is not present.</a:t>
            </a:r>
          </a:p>
          <a:p>
            <a:r>
              <a:rPr lang="en-US" dirty="0"/>
              <a:t>Example :</a:t>
            </a:r>
            <a:endParaRPr lang="en-ID" dirty="0"/>
          </a:p>
        </p:txBody>
      </p:sp>
      <p:sp>
        <p:nvSpPr>
          <p:cNvPr id="4" name="Title 3">
            <a:extLst>
              <a:ext uri="{FF2B5EF4-FFF2-40B4-BE49-F238E27FC236}">
                <a16:creationId xmlns:a16="http://schemas.microsoft.com/office/drawing/2014/main" id="{0BA31F06-CE13-4780-9D18-0742A2528048}"/>
              </a:ext>
            </a:extLst>
          </p:cNvPr>
          <p:cNvSpPr>
            <a:spLocks noGrp="1"/>
          </p:cNvSpPr>
          <p:nvPr>
            <p:ph type="title"/>
          </p:nvPr>
        </p:nvSpPr>
        <p:spPr>
          <a:xfrm>
            <a:off x="457201" y="168465"/>
            <a:ext cx="3953890" cy="268122"/>
          </a:xfrm>
        </p:spPr>
        <p:txBody>
          <a:bodyPr/>
          <a:lstStyle/>
          <a:p>
            <a:r>
              <a:rPr lang="en-US" dirty="0"/>
              <a:t>Java Switch Statement is fall-through</a:t>
            </a:r>
            <a:endParaRPr lang="en-ID" dirty="0"/>
          </a:p>
        </p:txBody>
      </p:sp>
      <p:sp>
        <p:nvSpPr>
          <p:cNvPr id="5" name="Text Placeholder 4">
            <a:extLst>
              <a:ext uri="{FF2B5EF4-FFF2-40B4-BE49-F238E27FC236}">
                <a16:creationId xmlns:a16="http://schemas.microsoft.com/office/drawing/2014/main" id="{2E3F3A19-9E97-4041-AB02-B982EACF450B}"/>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374E8065-1FEC-42B6-B9FF-3A669C74A21D}"/>
              </a:ext>
            </a:extLst>
          </p:cNvPr>
          <p:cNvPicPr>
            <a:picLocks noChangeAspect="1"/>
          </p:cNvPicPr>
          <p:nvPr/>
        </p:nvPicPr>
        <p:blipFill>
          <a:blip r:embed="rId2"/>
          <a:stretch>
            <a:fillRect/>
          </a:stretch>
        </p:blipFill>
        <p:spPr>
          <a:xfrm>
            <a:off x="886335" y="2135650"/>
            <a:ext cx="3516820" cy="2500850"/>
          </a:xfrm>
          <a:prstGeom prst="rect">
            <a:avLst/>
          </a:prstGeom>
        </p:spPr>
      </p:pic>
      <p:pic>
        <p:nvPicPr>
          <p:cNvPr id="7" name="Picture 6">
            <a:extLst>
              <a:ext uri="{FF2B5EF4-FFF2-40B4-BE49-F238E27FC236}">
                <a16:creationId xmlns:a16="http://schemas.microsoft.com/office/drawing/2014/main" id="{75295048-AAA2-4CAB-9A4A-1281090689CB}"/>
              </a:ext>
            </a:extLst>
          </p:cNvPr>
          <p:cNvPicPr>
            <a:picLocks noChangeAspect="1"/>
          </p:cNvPicPr>
          <p:nvPr/>
        </p:nvPicPr>
        <p:blipFill>
          <a:blip r:embed="rId3"/>
          <a:stretch>
            <a:fillRect/>
          </a:stretch>
        </p:blipFill>
        <p:spPr>
          <a:xfrm>
            <a:off x="4851402" y="1149348"/>
            <a:ext cx="2409825" cy="1019175"/>
          </a:xfrm>
          <a:prstGeom prst="rect">
            <a:avLst/>
          </a:prstGeom>
        </p:spPr>
      </p:pic>
    </p:spTree>
    <p:extLst>
      <p:ext uri="{BB962C8B-B14F-4D97-AF65-F5344CB8AC3E}">
        <p14:creationId xmlns:p14="http://schemas.microsoft.com/office/powerpoint/2010/main" val="369410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if-else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1232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8CD069-08AF-4491-B167-353F21D469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3E68E18E-35F2-4E0E-A945-2000CAEE5219}"/>
              </a:ext>
            </a:extLst>
          </p:cNvPr>
          <p:cNvSpPr>
            <a:spLocks noGrp="1"/>
          </p:cNvSpPr>
          <p:nvPr>
            <p:ph type="body" idx="1"/>
          </p:nvPr>
        </p:nvSpPr>
        <p:spPr/>
        <p:txBody>
          <a:bodyPr/>
          <a:lstStyle/>
          <a:p>
            <a:r>
              <a:rPr lang="en-US" dirty="0"/>
              <a:t>Java allows us to use strings in switch expression since Java SE 7. The case statement should be string literal.</a:t>
            </a:r>
          </a:p>
          <a:p>
            <a:r>
              <a:rPr lang="en-US" dirty="0"/>
              <a:t>Example :</a:t>
            </a:r>
            <a:endParaRPr lang="en-ID" dirty="0"/>
          </a:p>
        </p:txBody>
      </p:sp>
      <p:sp>
        <p:nvSpPr>
          <p:cNvPr id="4" name="Title 3">
            <a:extLst>
              <a:ext uri="{FF2B5EF4-FFF2-40B4-BE49-F238E27FC236}">
                <a16:creationId xmlns:a16="http://schemas.microsoft.com/office/drawing/2014/main" id="{DA550173-D27B-4775-905F-81283F6AFB73}"/>
              </a:ext>
            </a:extLst>
          </p:cNvPr>
          <p:cNvSpPr>
            <a:spLocks noGrp="1"/>
          </p:cNvSpPr>
          <p:nvPr>
            <p:ph type="title"/>
          </p:nvPr>
        </p:nvSpPr>
        <p:spPr>
          <a:xfrm>
            <a:off x="457201" y="168465"/>
            <a:ext cx="3953890" cy="268122"/>
          </a:xfrm>
        </p:spPr>
        <p:txBody>
          <a:bodyPr/>
          <a:lstStyle/>
          <a:p>
            <a:r>
              <a:rPr lang="en-US" dirty="0"/>
              <a:t>Java Switch Statement with String</a:t>
            </a:r>
            <a:endParaRPr lang="en-ID" dirty="0"/>
          </a:p>
        </p:txBody>
      </p:sp>
      <p:sp>
        <p:nvSpPr>
          <p:cNvPr id="5" name="Text Placeholder 4">
            <a:extLst>
              <a:ext uri="{FF2B5EF4-FFF2-40B4-BE49-F238E27FC236}">
                <a16:creationId xmlns:a16="http://schemas.microsoft.com/office/drawing/2014/main" id="{EB020935-9A89-41C3-A39D-4937372B9DF7}"/>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1B5B38F8-43A3-47BF-9A7D-E6BE1FE55A13}"/>
              </a:ext>
            </a:extLst>
          </p:cNvPr>
          <p:cNvPicPr>
            <a:picLocks noChangeAspect="1"/>
          </p:cNvPicPr>
          <p:nvPr/>
        </p:nvPicPr>
        <p:blipFill>
          <a:blip r:embed="rId2"/>
          <a:stretch>
            <a:fillRect/>
          </a:stretch>
        </p:blipFill>
        <p:spPr>
          <a:xfrm>
            <a:off x="990600" y="1860777"/>
            <a:ext cx="3200400" cy="3052088"/>
          </a:xfrm>
          <a:prstGeom prst="rect">
            <a:avLst/>
          </a:prstGeom>
        </p:spPr>
      </p:pic>
      <p:pic>
        <p:nvPicPr>
          <p:cNvPr id="7" name="Picture 6">
            <a:extLst>
              <a:ext uri="{FF2B5EF4-FFF2-40B4-BE49-F238E27FC236}">
                <a16:creationId xmlns:a16="http://schemas.microsoft.com/office/drawing/2014/main" id="{577445DA-497E-4168-B8F0-A5B1288F4A8A}"/>
              </a:ext>
            </a:extLst>
          </p:cNvPr>
          <p:cNvPicPr>
            <a:picLocks noChangeAspect="1"/>
          </p:cNvPicPr>
          <p:nvPr/>
        </p:nvPicPr>
        <p:blipFill>
          <a:blip r:embed="rId3"/>
          <a:stretch>
            <a:fillRect/>
          </a:stretch>
        </p:blipFill>
        <p:spPr>
          <a:xfrm>
            <a:off x="4932679" y="1123951"/>
            <a:ext cx="2306321" cy="876402"/>
          </a:xfrm>
          <a:prstGeom prst="rect">
            <a:avLst/>
          </a:prstGeom>
        </p:spPr>
      </p:pic>
    </p:spTree>
    <p:extLst>
      <p:ext uri="{BB962C8B-B14F-4D97-AF65-F5344CB8AC3E}">
        <p14:creationId xmlns:p14="http://schemas.microsoft.com/office/powerpoint/2010/main" val="297475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F6B95A-ECD4-4405-AFDA-7AD3BA8EB1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B17C9C1E-5A03-4B4E-BC63-FB779AAF0524}"/>
              </a:ext>
            </a:extLst>
          </p:cNvPr>
          <p:cNvSpPr>
            <a:spLocks noGrp="1"/>
          </p:cNvSpPr>
          <p:nvPr>
            <p:ph type="body" idx="1"/>
          </p:nvPr>
        </p:nvSpPr>
        <p:spPr/>
        <p:txBody>
          <a:bodyPr/>
          <a:lstStyle/>
          <a:p>
            <a:r>
              <a:rPr lang="en-US" dirty="0"/>
              <a:t>We can use switch statement inside other switch statement in Java. It is known as nested switch statement.</a:t>
            </a:r>
          </a:p>
          <a:p>
            <a:r>
              <a:rPr lang="en-US" dirty="0"/>
              <a:t>Example :</a:t>
            </a:r>
            <a:endParaRPr lang="en-ID" dirty="0"/>
          </a:p>
        </p:txBody>
      </p:sp>
      <p:sp>
        <p:nvSpPr>
          <p:cNvPr id="4" name="Title 3">
            <a:extLst>
              <a:ext uri="{FF2B5EF4-FFF2-40B4-BE49-F238E27FC236}">
                <a16:creationId xmlns:a16="http://schemas.microsoft.com/office/drawing/2014/main" id="{26DCE5E6-AA2F-4BE3-9D37-42C8EE79D49C}"/>
              </a:ext>
            </a:extLst>
          </p:cNvPr>
          <p:cNvSpPr>
            <a:spLocks noGrp="1"/>
          </p:cNvSpPr>
          <p:nvPr>
            <p:ph type="title"/>
          </p:nvPr>
        </p:nvSpPr>
        <p:spPr>
          <a:xfrm>
            <a:off x="457201" y="168465"/>
            <a:ext cx="3953890" cy="268122"/>
          </a:xfrm>
        </p:spPr>
        <p:txBody>
          <a:bodyPr/>
          <a:lstStyle/>
          <a:p>
            <a:r>
              <a:rPr lang="en-US" dirty="0"/>
              <a:t>Java Nested Switch Statement</a:t>
            </a:r>
            <a:endParaRPr lang="en-ID" dirty="0"/>
          </a:p>
        </p:txBody>
      </p:sp>
      <p:sp>
        <p:nvSpPr>
          <p:cNvPr id="5" name="Text Placeholder 4">
            <a:extLst>
              <a:ext uri="{FF2B5EF4-FFF2-40B4-BE49-F238E27FC236}">
                <a16:creationId xmlns:a16="http://schemas.microsoft.com/office/drawing/2014/main" id="{01DBE477-F03D-4A10-A45B-A496E3721454}"/>
              </a:ext>
            </a:extLst>
          </p:cNvPr>
          <p:cNvSpPr>
            <a:spLocks noGrp="1"/>
          </p:cNvSpPr>
          <p:nvPr>
            <p:ph type="body" idx="13"/>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Output :</a:t>
            </a:r>
            <a:endParaRPr lang="en-ID" dirty="0"/>
          </a:p>
        </p:txBody>
      </p:sp>
      <p:pic>
        <p:nvPicPr>
          <p:cNvPr id="6" name="Picture 5">
            <a:extLst>
              <a:ext uri="{FF2B5EF4-FFF2-40B4-BE49-F238E27FC236}">
                <a16:creationId xmlns:a16="http://schemas.microsoft.com/office/drawing/2014/main" id="{662B355F-707A-4904-B6B4-07E303451C37}"/>
              </a:ext>
            </a:extLst>
          </p:cNvPr>
          <p:cNvPicPr>
            <a:picLocks noChangeAspect="1"/>
          </p:cNvPicPr>
          <p:nvPr/>
        </p:nvPicPr>
        <p:blipFill>
          <a:blip r:embed="rId2"/>
          <a:stretch>
            <a:fillRect/>
          </a:stretch>
        </p:blipFill>
        <p:spPr>
          <a:xfrm>
            <a:off x="990600" y="1885950"/>
            <a:ext cx="3836111" cy="2362202"/>
          </a:xfrm>
          <a:prstGeom prst="rect">
            <a:avLst/>
          </a:prstGeom>
        </p:spPr>
      </p:pic>
      <p:pic>
        <p:nvPicPr>
          <p:cNvPr id="7" name="Picture 6">
            <a:extLst>
              <a:ext uri="{FF2B5EF4-FFF2-40B4-BE49-F238E27FC236}">
                <a16:creationId xmlns:a16="http://schemas.microsoft.com/office/drawing/2014/main" id="{05ED2F34-40E0-42B9-9896-F7CF5886A9A4}"/>
              </a:ext>
            </a:extLst>
          </p:cNvPr>
          <p:cNvPicPr>
            <a:picLocks noChangeAspect="1"/>
          </p:cNvPicPr>
          <p:nvPr/>
        </p:nvPicPr>
        <p:blipFill>
          <a:blip r:embed="rId3"/>
          <a:stretch>
            <a:fillRect/>
          </a:stretch>
        </p:blipFill>
        <p:spPr>
          <a:xfrm>
            <a:off x="4675484" y="742948"/>
            <a:ext cx="3486545" cy="2362202"/>
          </a:xfrm>
          <a:prstGeom prst="rect">
            <a:avLst/>
          </a:prstGeom>
        </p:spPr>
      </p:pic>
    </p:spTree>
    <p:extLst>
      <p:ext uri="{BB962C8B-B14F-4D97-AF65-F5344CB8AC3E}">
        <p14:creationId xmlns:p14="http://schemas.microsoft.com/office/powerpoint/2010/main" val="17328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Method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75158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FF2409-032B-4E45-AD57-B1D1B5FED650}"/>
              </a:ext>
            </a:extLst>
          </p:cNvPr>
          <p:cNvSpPr>
            <a:spLocks noGrp="1"/>
          </p:cNvSpPr>
          <p:nvPr>
            <p:ph type="body" idx="1"/>
          </p:nvPr>
        </p:nvSpPr>
        <p:spPr/>
        <p:txBody>
          <a:bodyPr/>
          <a:lstStyle/>
          <a:p>
            <a:pPr marL="38100" indent="0">
              <a:buNone/>
            </a:pPr>
            <a:r>
              <a:rPr lang="en-US" sz="2800" dirty="0"/>
              <a:t>A method is basically </a:t>
            </a:r>
            <a:r>
              <a:rPr lang="en-US" sz="2800" b="1" dirty="0"/>
              <a:t>a behavior</a:t>
            </a:r>
            <a:r>
              <a:rPr lang="en-US" sz="2800" dirty="0"/>
              <a:t>. A class can contain </a:t>
            </a:r>
            <a:r>
              <a:rPr lang="en-US" sz="2800" b="1" dirty="0"/>
              <a:t>many methods</a:t>
            </a:r>
            <a:r>
              <a:rPr lang="en-US" sz="2800" dirty="0"/>
              <a:t>. It is in methods </a:t>
            </a:r>
            <a:r>
              <a:rPr lang="en-US" sz="2800" b="1" dirty="0"/>
              <a:t>where the logics are written</a:t>
            </a:r>
            <a:r>
              <a:rPr lang="en-US" sz="2800" dirty="0"/>
              <a:t>, data is manipulated and all the actions are executed.</a:t>
            </a:r>
            <a:endParaRPr lang="en-ID" sz="2800" dirty="0"/>
          </a:p>
        </p:txBody>
      </p:sp>
      <p:sp>
        <p:nvSpPr>
          <p:cNvPr id="4" name="Slide Number Placeholder 3">
            <a:extLst>
              <a:ext uri="{FF2B5EF4-FFF2-40B4-BE49-F238E27FC236}">
                <a16:creationId xmlns:a16="http://schemas.microsoft.com/office/drawing/2014/main" id="{7A3F8AA4-8D84-4E2D-8D28-6926F7C1BA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80714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061B9-9D23-44BF-AAF7-E859E21FFB9F}"/>
              </a:ext>
            </a:extLst>
          </p:cNvPr>
          <p:cNvSpPr>
            <a:spLocks noGrp="1"/>
          </p:cNvSpPr>
          <p:nvPr>
            <p:ph type="title"/>
          </p:nvPr>
        </p:nvSpPr>
        <p:spPr/>
        <p:txBody>
          <a:bodyPr/>
          <a:lstStyle/>
          <a:p>
            <a:r>
              <a:rPr lang="en-US" dirty="0"/>
              <a:t>Java – Kind of Method</a:t>
            </a:r>
            <a:endParaRPr lang="en-ID" dirty="0"/>
          </a:p>
        </p:txBody>
      </p:sp>
      <p:sp>
        <p:nvSpPr>
          <p:cNvPr id="5" name="Text Placeholder 4">
            <a:extLst>
              <a:ext uri="{FF2B5EF4-FFF2-40B4-BE49-F238E27FC236}">
                <a16:creationId xmlns:a16="http://schemas.microsoft.com/office/drawing/2014/main" id="{BB919C7A-3D27-46CF-993B-AD8558CBAA01}"/>
              </a:ext>
            </a:extLst>
          </p:cNvPr>
          <p:cNvSpPr>
            <a:spLocks noGrp="1"/>
          </p:cNvSpPr>
          <p:nvPr>
            <p:ph type="body" idx="1"/>
          </p:nvPr>
        </p:nvSpPr>
        <p:spPr/>
        <p:txBody>
          <a:bodyPr anchor="t"/>
          <a:lstStyle/>
          <a:p>
            <a:r>
              <a:rPr lang="en-US" dirty="0"/>
              <a:t>Method with return value – using </a:t>
            </a:r>
            <a:r>
              <a:rPr lang="en-US" b="1" dirty="0"/>
              <a:t>data type</a:t>
            </a:r>
          </a:p>
          <a:p>
            <a:r>
              <a:rPr lang="en-US" dirty="0"/>
              <a:t>Method non return value – using </a:t>
            </a:r>
            <a:r>
              <a:rPr lang="en-US" b="1" dirty="0"/>
              <a:t>void</a:t>
            </a:r>
            <a:endParaRPr lang="en-ID" b="1" dirty="0"/>
          </a:p>
        </p:txBody>
      </p:sp>
      <p:sp>
        <p:nvSpPr>
          <p:cNvPr id="3" name="Slide Number Placeholder 2">
            <a:extLst>
              <a:ext uri="{FF2B5EF4-FFF2-40B4-BE49-F238E27FC236}">
                <a16:creationId xmlns:a16="http://schemas.microsoft.com/office/drawing/2014/main" id="{2E70EF32-CDEA-41C3-83C3-1F2AB551AB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15191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a:t>
            </a:r>
            <a:r>
              <a:rPr lang="en-US" sz="1600" b="1" dirty="0" err="1">
                <a:latin typeface="Courier New" panose="02070309020205020404" pitchFamily="49" charset="0"/>
                <a:cs typeface="Courier New" panose="02070309020205020404" pitchFamily="49" charset="0"/>
              </a:rPr>
              <a:t>returnType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err="1"/>
              <a:t>returnType</a:t>
            </a:r>
            <a:r>
              <a:rPr lang="en-US" sz="1600" dirty="0"/>
              <a:t> − Method may return a value.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119787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045375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int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int</a:t>
            </a:r>
            <a:r>
              <a:rPr lang="en-US" sz="1600" dirty="0"/>
              <a:t> −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68376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Picture 4">
            <a:extLst>
              <a:ext uri="{FF2B5EF4-FFF2-40B4-BE49-F238E27FC236}">
                <a16:creationId xmlns:a16="http://schemas.microsoft.com/office/drawing/2014/main" id="{544F267D-8243-42AA-A20F-25E3F8A63826}"/>
              </a:ext>
            </a:extLst>
          </p:cNvPr>
          <p:cNvPicPr>
            <a:picLocks noChangeAspect="1"/>
          </p:cNvPicPr>
          <p:nvPr/>
        </p:nvPicPr>
        <p:blipFill>
          <a:blip r:embed="rId2"/>
          <a:stretch>
            <a:fillRect/>
          </a:stretch>
        </p:blipFill>
        <p:spPr>
          <a:xfrm>
            <a:off x="814275" y="1335614"/>
            <a:ext cx="4689022" cy="3616486"/>
          </a:xfrm>
          <a:prstGeom prst="rect">
            <a:avLst/>
          </a:prstGeom>
        </p:spPr>
      </p:pic>
    </p:spTree>
    <p:extLst>
      <p:ext uri="{BB962C8B-B14F-4D97-AF65-F5344CB8AC3E}">
        <p14:creationId xmlns:p14="http://schemas.microsoft.com/office/powerpoint/2010/main" val="360075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Picture 4">
            <a:extLst>
              <a:ext uri="{FF2B5EF4-FFF2-40B4-BE49-F238E27FC236}">
                <a16:creationId xmlns:a16="http://schemas.microsoft.com/office/drawing/2014/main" id="{23DC805C-1A0C-4877-B7D0-D1770746B9B5}"/>
              </a:ext>
            </a:extLst>
          </p:cNvPr>
          <p:cNvPicPr>
            <a:picLocks noChangeAspect="1"/>
          </p:cNvPicPr>
          <p:nvPr/>
        </p:nvPicPr>
        <p:blipFill>
          <a:blip r:embed="rId2"/>
          <a:stretch>
            <a:fillRect/>
          </a:stretch>
        </p:blipFill>
        <p:spPr>
          <a:xfrm>
            <a:off x="814275" y="1335616"/>
            <a:ext cx="5384135" cy="3415309"/>
          </a:xfrm>
          <a:prstGeom prst="rect">
            <a:avLst/>
          </a:prstGeom>
        </p:spPr>
      </p:pic>
    </p:spTree>
    <p:extLst>
      <p:ext uri="{BB962C8B-B14F-4D97-AF65-F5344CB8AC3E}">
        <p14:creationId xmlns:p14="http://schemas.microsoft.com/office/powerpoint/2010/main" val="353725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E1962F-BDAD-4788-838C-2E788A16B4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833140F8-F27D-4895-B818-43C0B778644E}"/>
              </a:ext>
            </a:extLst>
          </p:cNvPr>
          <p:cNvSpPr>
            <a:spLocks noGrp="1"/>
          </p:cNvSpPr>
          <p:nvPr>
            <p:ph type="body" idx="1"/>
          </p:nvPr>
        </p:nvSpPr>
        <p:spPr/>
        <p:txBody>
          <a:bodyPr/>
          <a:lstStyle/>
          <a:p>
            <a:pPr marL="76200" indent="0">
              <a:buNone/>
            </a:pPr>
            <a:r>
              <a:rPr lang="en-US" dirty="0"/>
              <a:t>The Java if statement is used to test the condition. It checks </a:t>
            </a:r>
            <a:r>
              <a:rPr lang="en-US" dirty="0" err="1"/>
              <a:t>boolean</a:t>
            </a:r>
            <a:r>
              <a:rPr lang="en-US" dirty="0"/>
              <a:t> condition: true or false. There are various types of if statement in java.</a:t>
            </a:r>
          </a:p>
          <a:p>
            <a:r>
              <a:rPr lang="en-US" dirty="0"/>
              <a:t>if statement</a:t>
            </a:r>
          </a:p>
          <a:p>
            <a:r>
              <a:rPr lang="en-US" dirty="0"/>
              <a:t>if-else statement</a:t>
            </a:r>
          </a:p>
          <a:p>
            <a:r>
              <a:rPr lang="en-US" dirty="0"/>
              <a:t>if-else-if ladder</a:t>
            </a:r>
          </a:p>
          <a:p>
            <a:r>
              <a:rPr lang="en-US" dirty="0"/>
              <a:t>nested if statement</a:t>
            </a:r>
            <a:endParaRPr lang="en-ID" dirty="0"/>
          </a:p>
        </p:txBody>
      </p:sp>
      <p:sp>
        <p:nvSpPr>
          <p:cNvPr id="5" name="Title 4">
            <a:extLst>
              <a:ext uri="{FF2B5EF4-FFF2-40B4-BE49-F238E27FC236}">
                <a16:creationId xmlns:a16="http://schemas.microsoft.com/office/drawing/2014/main" id="{49650479-3E71-4DBC-BB68-7E6D7DC74218}"/>
              </a:ext>
            </a:extLst>
          </p:cNvPr>
          <p:cNvSpPr>
            <a:spLocks noGrp="1"/>
          </p:cNvSpPr>
          <p:nvPr>
            <p:ph type="title"/>
          </p:nvPr>
        </p:nvSpPr>
        <p:spPr>
          <a:xfrm>
            <a:off x="465146" y="168725"/>
            <a:ext cx="4118404" cy="238258"/>
          </a:xfrm>
        </p:spPr>
        <p:txBody>
          <a:bodyPr/>
          <a:lstStyle/>
          <a:p>
            <a:r>
              <a:rPr lang="en-US" dirty="0"/>
              <a:t>Java If-else Statement</a:t>
            </a:r>
            <a:endParaRPr lang="en-ID" dirty="0"/>
          </a:p>
        </p:txBody>
      </p:sp>
    </p:spTree>
    <p:extLst>
      <p:ext uri="{BB962C8B-B14F-4D97-AF65-F5344CB8AC3E}">
        <p14:creationId xmlns:p14="http://schemas.microsoft.com/office/powerpoint/2010/main" val="2277992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void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a:t>void</a:t>
            </a:r>
            <a:r>
              <a:rPr lang="en-US" sz="1600" dirty="0"/>
              <a:t> − non return type.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61998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1661684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void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void</a:t>
            </a:r>
            <a:r>
              <a:rPr lang="en-US" sz="1600" dirty="0"/>
              <a:t> − non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276354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Non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3" name="Picture 2">
            <a:extLst>
              <a:ext uri="{FF2B5EF4-FFF2-40B4-BE49-F238E27FC236}">
                <a16:creationId xmlns:a16="http://schemas.microsoft.com/office/drawing/2014/main" id="{899DBEB9-8508-4388-A844-B14B8B34E0CC}"/>
              </a:ext>
            </a:extLst>
          </p:cNvPr>
          <p:cNvPicPr>
            <a:picLocks noChangeAspect="1"/>
          </p:cNvPicPr>
          <p:nvPr/>
        </p:nvPicPr>
        <p:blipFill>
          <a:blip r:embed="rId2"/>
          <a:stretch>
            <a:fillRect/>
          </a:stretch>
        </p:blipFill>
        <p:spPr>
          <a:xfrm>
            <a:off x="814274" y="1335616"/>
            <a:ext cx="5976997" cy="3616484"/>
          </a:xfrm>
          <a:prstGeom prst="rect">
            <a:avLst/>
          </a:prstGeom>
        </p:spPr>
      </p:pic>
    </p:spTree>
    <p:extLst>
      <p:ext uri="{BB962C8B-B14F-4D97-AF65-F5344CB8AC3E}">
        <p14:creationId xmlns:p14="http://schemas.microsoft.com/office/powerpoint/2010/main" val="3296339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Non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3" name="Picture 2">
            <a:extLst>
              <a:ext uri="{FF2B5EF4-FFF2-40B4-BE49-F238E27FC236}">
                <a16:creationId xmlns:a16="http://schemas.microsoft.com/office/drawing/2014/main" id="{40239F5B-C782-486E-879D-A62A81A44298}"/>
              </a:ext>
            </a:extLst>
          </p:cNvPr>
          <p:cNvPicPr>
            <a:picLocks noChangeAspect="1"/>
          </p:cNvPicPr>
          <p:nvPr/>
        </p:nvPicPr>
        <p:blipFill>
          <a:blip r:embed="rId2"/>
          <a:stretch>
            <a:fillRect/>
          </a:stretch>
        </p:blipFill>
        <p:spPr>
          <a:xfrm>
            <a:off x="814275" y="1337799"/>
            <a:ext cx="6296668" cy="3298702"/>
          </a:xfrm>
          <a:prstGeom prst="rect">
            <a:avLst/>
          </a:prstGeom>
        </p:spPr>
      </p:pic>
    </p:spTree>
    <p:extLst>
      <p:ext uri="{BB962C8B-B14F-4D97-AF65-F5344CB8AC3E}">
        <p14:creationId xmlns:p14="http://schemas.microsoft.com/office/powerpoint/2010/main" val="667650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Nested If – Else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18543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DB9E9-E58D-4A41-BD39-D806EBE2232F}"/>
              </a:ext>
            </a:extLst>
          </p:cNvPr>
          <p:cNvSpPr>
            <a:spLocks noGrp="1"/>
          </p:cNvSpPr>
          <p:nvPr>
            <p:ph type="title"/>
          </p:nvPr>
        </p:nvSpPr>
        <p:spPr>
          <a:xfrm>
            <a:off x="457200" y="278883"/>
            <a:ext cx="5615475" cy="573059"/>
          </a:xfrm>
        </p:spPr>
        <p:txBody>
          <a:bodyPr/>
          <a:lstStyle/>
          <a:p>
            <a:r>
              <a:rPr lang="en-US" dirty="0"/>
              <a:t>Java – Decision Making</a:t>
            </a:r>
            <a:endParaRPr lang="en-ID" dirty="0"/>
          </a:p>
        </p:txBody>
      </p:sp>
      <p:sp>
        <p:nvSpPr>
          <p:cNvPr id="6" name="Text Placeholder 5">
            <a:extLst>
              <a:ext uri="{FF2B5EF4-FFF2-40B4-BE49-F238E27FC236}">
                <a16:creationId xmlns:a16="http://schemas.microsoft.com/office/drawing/2014/main" id="{DD3651DE-A423-4451-9C88-3B860B4DD524}"/>
              </a:ext>
            </a:extLst>
          </p:cNvPr>
          <p:cNvSpPr>
            <a:spLocks noGrp="1"/>
          </p:cNvSpPr>
          <p:nvPr>
            <p:ph type="body" idx="1"/>
          </p:nvPr>
        </p:nvSpPr>
        <p:spPr>
          <a:xfrm>
            <a:off x="814275" y="1537988"/>
            <a:ext cx="3378300" cy="3319762"/>
          </a:xfrm>
        </p:spPr>
        <p:txBody>
          <a:bodyPr anchor="t"/>
          <a:lstStyle/>
          <a:p>
            <a:r>
              <a:rPr lang="en-US" sz="1800" dirty="0"/>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endParaRPr lang="en-ID" sz="1800" dirty="0"/>
          </a:p>
        </p:txBody>
      </p:sp>
      <p:sp>
        <p:nvSpPr>
          <p:cNvPr id="4" name="Slide Number Placeholder 3">
            <a:extLst>
              <a:ext uri="{FF2B5EF4-FFF2-40B4-BE49-F238E27FC236}">
                <a16:creationId xmlns:a16="http://schemas.microsoft.com/office/drawing/2014/main" id="{4D7A4857-FF2E-4414-9A2D-418C4D3D85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9" name="Picture 8">
            <a:extLst>
              <a:ext uri="{FF2B5EF4-FFF2-40B4-BE49-F238E27FC236}">
                <a16:creationId xmlns:a16="http://schemas.microsoft.com/office/drawing/2014/main" id="{BB033570-8E58-465D-9253-C48E0CF516B2}"/>
              </a:ext>
            </a:extLst>
          </p:cNvPr>
          <p:cNvPicPr>
            <a:picLocks noChangeAspect="1"/>
          </p:cNvPicPr>
          <p:nvPr/>
        </p:nvPicPr>
        <p:blipFill>
          <a:blip r:embed="rId2"/>
          <a:stretch>
            <a:fillRect/>
          </a:stretch>
        </p:blipFill>
        <p:spPr>
          <a:xfrm>
            <a:off x="4419600" y="1521950"/>
            <a:ext cx="2524125" cy="3228975"/>
          </a:xfrm>
          <a:prstGeom prst="rect">
            <a:avLst/>
          </a:prstGeom>
        </p:spPr>
      </p:pic>
    </p:spTree>
    <p:extLst>
      <p:ext uri="{BB962C8B-B14F-4D97-AF65-F5344CB8AC3E}">
        <p14:creationId xmlns:p14="http://schemas.microsoft.com/office/powerpoint/2010/main" val="1509836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a:xfrm>
            <a:off x="457200" y="278883"/>
            <a:ext cx="5615475" cy="573059"/>
          </a:xfrm>
        </p:spPr>
        <p:txBody>
          <a:bodyPr/>
          <a:lstStyle/>
          <a:p>
            <a:r>
              <a:rPr lang="en-US" dirty="0"/>
              <a:t>Java –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Statements will execute if the</a:t>
            </a:r>
          </a:p>
          <a:p>
            <a:pPr marL="101600" indent="0">
              <a:buNone/>
            </a:pPr>
            <a:r>
              <a:rPr lang="en-US" sz="1200" b="1" dirty="0">
                <a:latin typeface="Courier New" panose="02070309020205020404" pitchFamily="49" charset="0"/>
                <a:cs typeface="Courier New" panose="02070309020205020404" pitchFamily="49" charset="0"/>
              </a:rPr>
              <a:t>//Boolean expression is true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Boolean expression evaluates to true then the block of code inside the if statement will be executed. If not, the first set of code after the end of the if statement (after the closing curly brace)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7" name="Picture 6">
            <a:extLst>
              <a:ext uri="{FF2B5EF4-FFF2-40B4-BE49-F238E27FC236}">
                <a16:creationId xmlns:a16="http://schemas.microsoft.com/office/drawing/2014/main" id="{D53C6DA9-57A6-4DE5-84F4-1033DB5BC565}"/>
              </a:ext>
            </a:extLst>
          </p:cNvPr>
          <p:cNvPicPr>
            <a:picLocks noChangeAspect="1"/>
          </p:cNvPicPr>
          <p:nvPr/>
        </p:nvPicPr>
        <p:blipFill>
          <a:blip r:embed="rId2"/>
          <a:stretch>
            <a:fillRect/>
          </a:stretch>
        </p:blipFill>
        <p:spPr>
          <a:xfrm>
            <a:off x="4800600" y="1537988"/>
            <a:ext cx="2419350" cy="3057525"/>
          </a:xfrm>
          <a:prstGeom prst="rect">
            <a:avLst/>
          </a:prstGeom>
        </p:spPr>
      </p:pic>
    </p:spTree>
    <p:extLst>
      <p:ext uri="{BB962C8B-B14F-4D97-AF65-F5344CB8AC3E}">
        <p14:creationId xmlns:p14="http://schemas.microsoft.com/office/powerpoint/2010/main" val="3421060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8" name="Picture 7">
            <a:extLst>
              <a:ext uri="{FF2B5EF4-FFF2-40B4-BE49-F238E27FC236}">
                <a16:creationId xmlns:a16="http://schemas.microsoft.com/office/drawing/2014/main" id="{41B81661-C8E6-4453-918E-17A59AA60710}"/>
              </a:ext>
            </a:extLst>
          </p:cNvPr>
          <p:cNvPicPr>
            <a:picLocks noChangeAspect="1"/>
          </p:cNvPicPr>
          <p:nvPr/>
        </p:nvPicPr>
        <p:blipFill>
          <a:blip r:embed="rId2"/>
          <a:stretch>
            <a:fillRect/>
          </a:stretch>
        </p:blipFill>
        <p:spPr>
          <a:xfrm>
            <a:off x="814275" y="1335616"/>
            <a:ext cx="6362700" cy="3152775"/>
          </a:xfrm>
          <a:prstGeom prst="rect">
            <a:avLst/>
          </a:prstGeom>
        </p:spPr>
      </p:pic>
    </p:spTree>
    <p:extLst>
      <p:ext uri="{BB962C8B-B14F-4D97-AF65-F5344CB8AC3E}">
        <p14:creationId xmlns:p14="http://schemas.microsoft.com/office/powerpoint/2010/main" val="287500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a:xfrm>
            <a:off x="457200" y="278883"/>
            <a:ext cx="5615475" cy="573059"/>
          </a:xfrm>
        </p:spPr>
        <p:txBody>
          <a:bodyPr/>
          <a:lstStyle/>
          <a:p>
            <a:r>
              <a:rPr lang="en-US" dirty="0"/>
              <a:t>Java – If Else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true</a:t>
            </a:r>
          </a:p>
          <a:p>
            <a:pPr marL="101600" indent="0">
              <a:buNone/>
            </a:pPr>
            <a:r>
              <a:rPr lang="en-US" sz="1200" b="1" dirty="0">
                <a:latin typeface="Courier New" panose="02070309020205020404" pitchFamily="49" charset="0"/>
                <a:cs typeface="Courier New" panose="02070309020205020404" pitchFamily="49" charset="0"/>
              </a:rPr>
              <a:t>}else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false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a:t>
            </a:r>
            <a:r>
              <a:rPr lang="en-US" sz="1600" dirty="0" err="1"/>
              <a:t>boolean</a:t>
            </a:r>
            <a:r>
              <a:rPr lang="en-US" sz="1600" dirty="0"/>
              <a:t> expression evaluates to true, then the if block of code will be executed, otherwise else block of code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6" name="Picture 5">
            <a:extLst>
              <a:ext uri="{FF2B5EF4-FFF2-40B4-BE49-F238E27FC236}">
                <a16:creationId xmlns:a16="http://schemas.microsoft.com/office/drawing/2014/main" id="{0BD305DA-0D13-479C-8B0C-12673784A865}"/>
              </a:ext>
            </a:extLst>
          </p:cNvPr>
          <p:cNvPicPr>
            <a:picLocks noChangeAspect="1"/>
          </p:cNvPicPr>
          <p:nvPr/>
        </p:nvPicPr>
        <p:blipFill>
          <a:blip r:embed="rId2"/>
          <a:stretch>
            <a:fillRect/>
          </a:stretch>
        </p:blipFill>
        <p:spPr>
          <a:xfrm>
            <a:off x="4572000" y="1537988"/>
            <a:ext cx="2390775" cy="3057525"/>
          </a:xfrm>
          <a:prstGeom prst="rect">
            <a:avLst/>
          </a:prstGeom>
        </p:spPr>
      </p:pic>
    </p:spTree>
    <p:extLst>
      <p:ext uri="{BB962C8B-B14F-4D97-AF65-F5344CB8AC3E}">
        <p14:creationId xmlns:p14="http://schemas.microsoft.com/office/powerpoint/2010/main" val="234513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07D56-11E0-4383-95BC-A8D8E654CF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0474F195-124D-4466-8B9A-20C169B4A145}"/>
              </a:ext>
            </a:extLst>
          </p:cNvPr>
          <p:cNvSpPr>
            <a:spLocks noGrp="1"/>
          </p:cNvSpPr>
          <p:nvPr>
            <p:ph type="body" idx="1"/>
          </p:nvPr>
        </p:nvSpPr>
        <p:spPr>
          <a:xfrm>
            <a:off x="814275" y="757765"/>
            <a:ext cx="3777034" cy="3903778"/>
          </a:xfrm>
        </p:spPr>
        <p:txBody>
          <a:bodyPr/>
          <a:lstStyle/>
          <a:p>
            <a:r>
              <a:rPr lang="en-US" dirty="0"/>
              <a:t>The Java if statement tests the condition. It executes the if block if condition is true.</a:t>
            </a:r>
          </a:p>
          <a:p>
            <a:r>
              <a:rPr lang="en-US" dirty="0"/>
              <a:t>Syntax :</a:t>
            </a:r>
            <a:endParaRPr lang="en-ID" dirty="0"/>
          </a:p>
        </p:txBody>
      </p:sp>
      <p:sp>
        <p:nvSpPr>
          <p:cNvPr id="4" name="Title 3">
            <a:extLst>
              <a:ext uri="{FF2B5EF4-FFF2-40B4-BE49-F238E27FC236}">
                <a16:creationId xmlns:a16="http://schemas.microsoft.com/office/drawing/2014/main" id="{42333F1E-B14F-4FCB-B5DB-D79DEC8AB95D}"/>
              </a:ext>
            </a:extLst>
          </p:cNvPr>
          <p:cNvSpPr>
            <a:spLocks noGrp="1"/>
          </p:cNvSpPr>
          <p:nvPr>
            <p:ph type="title"/>
          </p:nvPr>
        </p:nvSpPr>
        <p:spPr>
          <a:xfrm>
            <a:off x="457201" y="168465"/>
            <a:ext cx="3953890" cy="268122"/>
          </a:xfrm>
        </p:spPr>
        <p:txBody>
          <a:bodyPr/>
          <a:lstStyle/>
          <a:p>
            <a:r>
              <a:rPr lang="en-US" dirty="0"/>
              <a:t>Java if Statement</a:t>
            </a:r>
            <a:endParaRPr lang="en-ID" dirty="0"/>
          </a:p>
        </p:txBody>
      </p:sp>
      <p:sp>
        <p:nvSpPr>
          <p:cNvPr id="8" name="Text Placeholder 7">
            <a:extLst>
              <a:ext uri="{FF2B5EF4-FFF2-40B4-BE49-F238E27FC236}">
                <a16:creationId xmlns:a16="http://schemas.microsoft.com/office/drawing/2014/main" id="{FE9252A5-F93F-42BE-8B88-27DA2EBCB858}"/>
              </a:ext>
            </a:extLst>
          </p:cNvPr>
          <p:cNvSpPr>
            <a:spLocks noGrp="1"/>
          </p:cNvSpPr>
          <p:nvPr>
            <p:ph type="body" idx="13"/>
          </p:nvPr>
        </p:nvSpPr>
        <p:spPr/>
        <p:txBody>
          <a:bodyPr/>
          <a:lstStyle/>
          <a:p>
            <a:r>
              <a:rPr lang="en-US" dirty="0"/>
              <a:t>Example :</a:t>
            </a:r>
            <a:endParaRPr lang="en-ID" dirty="0"/>
          </a:p>
        </p:txBody>
      </p:sp>
      <p:pic>
        <p:nvPicPr>
          <p:cNvPr id="5" name="Picture 4">
            <a:extLst>
              <a:ext uri="{FF2B5EF4-FFF2-40B4-BE49-F238E27FC236}">
                <a16:creationId xmlns:a16="http://schemas.microsoft.com/office/drawing/2014/main" id="{F3EF28EF-E25A-43EF-AC93-AF3545969228}"/>
              </a:ext>
            </a:extLst>
          </p:cNvPr>
          <p:cNvPicPr>
            <a:picLocks noChangeAspect="1"/>
          </p:cNvPicPr>
          <p:nvPr/>
        </p:nvPicPr>
        <p:blipFill>
          <a:blip r:embed="rId2"/>
          <a:stretch>
            <a:fillRect/>
          </a:stretch>
        </p:blipFill>
        <p:spPr>
          <a:xfrm>
            <a:off x="1371600" y="1733550"/>
            <a:ext cx="2057400" cy="795131"/>
          </a:xfrm>
          <a:prstGeom prst="rect">
            <a:avLst/>
          </a:prstGeom>
        </p:spPr>
      </p:pic>
      <p:pic>
        <p:nvPicPr>
          <p:cNvPr id="7" name="Picture 6">
            <a:extLst>
              <a:ext uri="{FF2B5EF4-FFF2-40B4-BE49-F238E27FC236}">
                <a16:creationId xmlns:a16="http://schemas.microsoft.com/office/drawing/2014/main" id="{176A53D1-53D8-4E1F-9399-1F598B6F5F7A}"/>
              </a:ext>
            </a:extLst>
          </p:cNvPr>
          <p:cNvPicPr>
            <a:picLocks noChangeAspect="1"/>
          </p:cNvPicPr>
          <p:nvPr/>
        </p:nvPicPr>
        <p:blipFill>
          <a:blip r:embed="rId3"/>
          <a:stretch>
            <a:fillRect/>
          </a:stretch>
        </p:blipFill>
        <p:spPr>
          <a:xfrm>
            <a:off x="4800600" y="742948"/>
            <a:ext cx="3124200" cy="3727740"/>
          </a:xfrm>
          <a:prstGeom prst="rect">
            <a:avLst/>
          </a:prstGeom>
        </p:spPr>
      </p:pic>
    </p:spTree>
    <p:extLst>
      <p:ext uri="{BB962C8B-B14F-4D97-AF65-F5344CB8AC3E}">
        <p14:creationId xmlns:p14="http://schemas.microsoft.com/office/powerpoint/2010/main" val="389158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Else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3" name="Picture 2">
            <a:extLst>
              <a:ext uri="{FF2B5EF4-FFF2-40B4-BE49-F238E27FC236}">
                <a16:creationId xmlns:a16="http://schemas.microsoft.com/office/drawing/2014/main" id="{71DC4889-907A-41B3-B35B-1EB179E4E804}"/>
              </a:ext>
            </a:extLst>
          </p:cNvPr>
          <p:cNvPicPr>
            <a:picLocks noChangeAspect="1"/>
          </p:cNvPicPr>
          <p:nvPr/>
        </p:nvPicPr>
        <p:blipFill>
          <a:blip r:embed="rId2"/>
          <a:stretch>
            <a:fillRect/>
          </a:stretch>
        </p:blipFill>
        <p:spPr>
          <a:xfrm>
            <a:off x="814275" y="1338948"/>
            <a:ext cx="6273635" cy="3411977"/>
          </a:xfrm>
          <a:prstGeom prst="rect">
            <a:avLst/>
          </a:prstGeom>
        </p:spPr>
      </p:pic>
    </p:spTree>
    <p:extLst>
      <p:ext uri="{BB962C8B-B14F-4D97-AF65-F5344CB8AC3E}">
        <p14:creationId xmlns:p14="http://schemas.microsoft.com/office/powerpoint/2010/main" val="3829768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Nested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p:txBody>
          <a:bodyPr anchor="t"/>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1)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1 is true</a:t>
            </a:r>
          </a:p>
          <a:p>
            <a:pPr marL="101600" indent="0">
              <a:buNone/>
            </a:pPr>
            <a:r>
              <a:rPr lang="en-US" sz="1200" b="1" dirty="0">
                <a:latin typeface="Courier New" panose="02070309020205020404" pitchFamily="49" charset="0"/>
                <a:cs typeface="Courier New" panose="02070309020205020404" pitchFamily="49" charset="0"/>
              </a:rPr>
              <a:t>   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2)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2 is true</a:t>
            </a:r>
          </a:p>
          <a:p>
            <a:pPr marL="101600" indent="0">
              <a:buNone/>
            </a:pP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You can nest else if...else in the similar way as we have nested if statement.</a:t>
            </a: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3836819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Nested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3" name="Picture 2">
            <a:extLst>
              <a:ext uri="{FF2B5EF4-FFF2-40B4-BE49-F238E27FC236}">
                <a16:creationId xmlns:a16="http://schemas.microsoft.com/office/drawing/2014/main" id="{BC447AB1-731E-4357-9869-E8E8AA283F45}"/>
              </a:ext>
            </a:extLst>
          </p:cNvPr>
          <p:cNvPicPr>
            <a:picLocks noChangeAspect="1"/>
          </p:cNvPicPr>
          <p:nvPr/>
        </p:nvPicPr>
        <p:blipFill>
          <a:blip r:embed="rId2"/>
          <a:stretch>
            <a:fillRect/>
          </a:stretch>
        </p:blipFill>
        <p:spPr>
          <a:xfrm>
            <a:off x="814275" y="1341261"/>
            <a:ext cx="5662725" cy="3458492"/>
          </a:xfrm>
          <a:prstGeom prst="rect">
            <a:avLst/>
          </a:prstGeom>
        </p:spPr>
      </p:pic>
    </p:spTree>
    <p:extLst>
      <p:ext uri="{BB962C8B-B14F-4D97-AF65-F5344CB8AC3E}">
        <p14:creationId xmlns:p14="http://schemas.microsoft.com/office/powerpoint/2010/main" val="142356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Switch – Case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53938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561274-2EA8-42E5-8FA9-C4C8605525FD}"/>
              </a:ext>
            </a:extLst>
          </p:cNvPr>
          <p:cNvSpPr>
            <a:spLocks noGrp="1"/>
          </p:cNvSpPr>
          <p:nvPr>
            <p:ph type="title"/>
          </p:nvPr>
        </p:nvSpPr>
        <p:spPr/>
        <p:txBody>
          <a:bodyPr/>
          <a:lstStyle/>
          <a:p>
            <a:r>
              <a:rPr lang="en-US" dirty="0"/>
              <a:t>Java – Switch Case Syntax</a:t>
            </a:r>
            <a:endParaRPr lang="en-ID" dirty="0"/>
          </a:p>
        </p:txBody>
      </p:sp>
      <p:sp>
        <p:nvSpPr>
          <p:cNvPr id="6" name="Text Placeholder 5">
            <a:extLst>
              <a:ext uri="{FF2B5EF4-FFF2-40B4-BE49-F238E27FC236}">
                <a16:creationId xmlns:a16="http://schemas.microsoft.com/office/drawing/2014/main" id="{581B07B2-A3FF-4F4F-8743-DFDDF366F5C4}"/>
              </a:ext>
            </a:extLst>
          </p:cNvPr>
          <p:cNvSpPr>
            <a:spLocks noGrp="1"/>
          </p:cNvSpPr>
          <p:nvPr>
            <p:ph type="body" idx="1"/>
          </p:nvPr>
        </p:nvSpPr>
        <p:spPr/>
        <p:txBody>
          <a:bodyPr/>
          <a:lstStyle/>
          <a:p>
            <a:pPr marL="76200" indent="0">
              <a:buNone/>
            </a:pPr>
            <a:r>
              <a:rPr lang="en-US" sz="1400" b="1" dirty="0">
                <a:latin typeface="Courier New" panose="02070309020205020404" pitchFamily="49" charset="0"/>
                <a:cs typeface="Courier New" panose="02070309020205020404" pitchFamily="49" charset="0"/>
              </a:rPr>
              <a:t>switch(expression) {</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 You can have any number of case statements.</a:t>
            </a:r>
          </a:p>
          <a:p>
            <a:pPr marL="76200" indent="0">
              <a:buNone/>
            </a:pPr>
            <a:r>
              <a:rPr lang="en-US" sz="1400" b="1" dirty="0">
                <a:latin typeface="Courier New" panose="02070309020205020404" pitchFamily="49" charset="0"/>
                <a:cs typeface="Courier New" panose="02070309020205020404" pitchFamily="49" charset="0"/>
              </a:rPr>
              <a:t>   default : // Optional</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a:t>
            </a:r>
            <a:endParaRPr lang="en-ID"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775BEEE-5FB4-481B-AF6C-6E8286D55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4197294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7B71-EE44-4196-8020-90F013F8E309}"/>
              </a:ext>
            </a:extLst>
          </p:cNvPr>
          <p:cNvSpPr>
            <a:spLocks noGrp="1"/>
          </p:cNvSpPr>
          <p:nvPr>
            <p:ph type="title"/>
          </p:nvPr>
        </p:nvSpPr>
        <p:spPr>
          <a:xfrm>
            <a:off x="457200" y="278883"/>
            <a:ext cx="5615475" cy="573059"/>
          </a:xfrm>
        </p:spPr>
        <p:txBody>
          <a:bodyPr/>
          <a:lstStyle/>
          <a:p>
            <a:r>
              <a:rPr lang="en-US" dirty="0"/>
              <a:t>Java – Switch Case Rule</a:t>
            </a:r>
            <a:endParaRPr lang="en-ID" dirty="0"/>
          </a:p>
        </p:txBody>
      </p:sp>
      <p:sp>
        <p:nvSpPr>
          <p:cNvPr id="5" name="Text Placeholder 4">
            <a:extLst>
              <a:ext uri="{FF2B5EF4-FFF2-40B4-BE49-F238E27FC236}">
                <a16:creationId xmlns:a16="http://schemas.microsoft.com/office/drawing/2014/main" id="{242978BE-91F2-4C0D-B172-188DE8065626}"/>
              </a:ext>
            </a:extLst>
          </p:cNvPr>
          <p:cNvSpPr>
            <a:spLocks noGrp="1"/>
          </p:cNvSpPr>
          <p:nvPr>
            <p:ph type="body" idx="1"/>
          </p:nvPr>
        </p:nvSpPr>
        <p:spPr>
          <a:xfrm>
            <a:off x="814275" y="1334780"/>
            <a:ext cx="3378300" cy="3301720"/>
          </a:xfrm>
        </p:spPr>
        <p:txBody>
          <a:bodyPr/>
          <a:lstStyle/>
          <a:p>
            <a:r>
              <a:rPr lang="en-US" sz="1300" dirty="0"/>
              <a:t>The variable used in a switch statement can only be integers, </a:t>
            </a:r>
            <a:r>
              <a:rPr lang="en-US" sz="1300" dirty="0" err="1"/>
              <a:t>convertable</a:t>
            </a:r>
            <a:r>
              <a:rPr lang="en-US" sz="1300" dirty="0"/>
              <a:t> integers (byte, short, char), strings and </a:t>
            </a:r>
            <a:r>
              <a:rPr lang="en-US" sz="1300" dirty="0" err="1"/>
              <a:t>enums</a:t>
            </a:r>
            <a:r>
              <a:rPr lang="en-US" sz="1300" dirty="0"/>
              <a:t>.</a:t>
            </a:r>
          </a:p>
          <a:p>
            <a:r>
              <a:rPr lang="en-US" sz="1300" dirty="0"/>
              <a:t>You can have any number of case statements within a switch. Each case is followed by the value to be compared to and a colon.</a:t>
            </a:r>
          </a:p>
          <a:p>
            <a:r>
              <a:rPr lang="en-US" sz="1300" dirty="0"/>
              <a:t>The value for a case must be the same data type as the variable in the switch and it must be a constant or a literal.</a:t>
            </a:r>
          </a:p>
          <a:p>
            <a:r>
              <a:rPr lang="en-US" sz="1300" dirty="0"/>
              <a:t>When the variable being switched on is equal to a case, the statements following that case will execute until a break statement is reached.</a:t>
            </a:r>
            <a:endParaRPr lang="en-ID" sz="1300" dirty="0"/>
          </a:p>
        </p:txBody>
      </p:sp>
      <p:sp>
        <p:nvSpPr>
          <p:cNvPr id="6" name="Text Placeholder 5">
            <a:extLst>
              <a:ext uri="{FF2B5EF4-FFF2-40B4-BE49-F238E27FC236}">
                <a16:creationId xmlns:a16="http://schemas.microsoft.com/office/drawing/2014/main" id="{7C2EAF76-2788-4812-9D0C-C66D3CD7B0DA}"/>
              </a:ext>
            </a:extLst>
          </p:cNvPr>
          <p:cNvSpPr>
            <a:spLocks noGrp="1"/>
          </p:cNvSpPr>
          <p:nvPr>
            <p:ph type="body" idx="2"/>
          </p:nvPr>
        </p:nvSpPr>
        <p:spPr>
          <a:xfrm>
            <a:off x="4396123" y="1334780"/>
            <a:ext cx="3378300" cy="3301720"/>
          </a:xfrm>
        </p:spPr>
        <p:txBody>
          <a:bodyPr/>
          <a:lstStyle/>
          <a:p>
            <a:r>
              <a:rPr lang="en-US" sz="1300" dirty="0"/>
              <a:t>When a break statement is reached, the switch terminates, and the flow of control jumps to the next line following the switch statement.</a:t>
            </a:r>
          </a:p>
          <a:p>
            <a:r>
              <a:rPr lang="en-US" sz="1300" dirty="0"/>
              <a:t>Not every case needs to contain a break. If no break appears, the flow of control will fall through to subsequent cases until a break is reached.</a:t>
            </a:r>
          </a:p>
          <a:p>
            <a:r>
              <a:rPr lang="en-US" sz="1300" dirty="0"/>
              <a:t>A switch statement can have an optional default case, which must appear at the end of the switch. The default case can be used for performing a task when none of the cases is true. No break is needed in the default case.</a:t>
            </a:r>
            <a:endParaRPr lang="en-ID" sz="1300" dirty="0"/>
          </a:p>
        </p:txBody>
      </p:sp>
      <p:sp>
        <p:nvSpPr>
          <p:cNvPr id="4" name="Slide Number Placeholder 3">
            <a:extLst>
              <a:ext uri="{FF2B5EF4-FFF2-40B4-BE49-F238E27FC236}">
                <a16:creationId xmlns:a16="http://schemas.microsoft.com/office/drawing/2014/main" id="{3B8694D5-6563-415C-9C82-C26CFEBBCF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1719582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91AE-3D81-497E-B062-3A30BA7FBF34}"/>
              </a:ext>
            </a:extLst>
          </p:cNvPr>
          <p:cNvSpPr>
            <a:spLocks noGrp="1"/>
          </p:cNvSpPr>
          <p:nvPr>
            <p:ph type="title"/>
          </p:nvPr>
        </p:nvSpPr>
        <p:spPr/>
        <p:txBody>
          <a:bodyPr/>
          <a:lstStyle/>
          <a:p>
            <a:r>
              <a:rPr lang="en-US" dirty="0"/>
              <a:t>Java – Switch Case Diagram</a:t>
            </a:r>
            <a:endParaRPr lang="en-ID" dirty="0"/>
          </a:p>
        </p:txBody>
      </p:sp>
      <p:sp>
        <p:nvSpPr>
          <p:cNvPr id="5" name="Slide Number Placeholder 4">
            <a:extLst>
              <a:ext uri="{FF2B5EF4-FFF2-40B4-BE49-F238E27FC236}">
                <a16:creationId xmlns:a16="http://schemas.microsoft.com/office/drawing/2014/main" id="{36F99CBC-8681-4AF6-8C80-06E6C20BB5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7" name="Picture 6">
            <a:extLst>
              <a:ext uri="{FF2B5EF4-FFF2-40B4-BE49-F238E27FC236}">
                <a16:creationId xmlns:a16="http://schemas.microsoft.com/office/drawing/2014/main" id="{6CCF6859-1F3B-437B-A987-FE82EE24C692}"/>
              </a:ext>
            </a:extLst>
          </p:cNvPr>
          <p:cNvPicPr>
            <a:picLocks noChangeAspect="1"/>
          </p:cNvPicPr>
          <p:nvPr/>
        </p:nvPicPr>
        <p:blipFill>
          <a:blip r:embed="rId2"/>
          <a:stretch>
            <a:fillRect/>
          </a:stretch>
        </p:blipFill>
        <p:spPr>
          <a:xfrm>
            <a:off x="814275" y="1352550"/>
            <a:ext cx="2538525" cy="3404313"/>
          </a:xfrm>
          <a:prstGeom prst="rect">
            <a:avLst/>
          </a:prstGeom>
        </p:spPr>
      </p:pic>
    </p:spTree>
    <p:extLst>
      <p:ext uri="{BB962C8B-B14F-4D97-AF65-F5344CB8AC3E}">
        <p14:creationId xmlns:p14="http://schemas.microsoft.com/office/powerpoint/2010/main" val="669556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A1E3-E22A-459B-9FE0-2B9C53DA95CE}"/>
              </a:ext>
            </a:extLst>
          </p:cNvPr>
          <p:cNvSpPr>
            <a:spLocks noGrp="1"/>
          </p:cNvSpPr>
          <p:nvPr>
            <p:ph type="title"/>
          </p:nvPr>
        </p:nvSpPr>
        <p:spPr/>
        <p:txBody>
          <a:bodyPr/>
          <a:lstStyle/>
          <a:p>
            <a:r>
              <a:rPr lang="en-US" dirty="0"/>
              <a:t>Java – </a:t>
            </a:r>
            <a:r>
              <a:rPr lang="en-US" dirty="0" err="1"/>
              <a:t>Swith</a:t>
            </a:r>
            <a:r>
              <a:rPr lang="en-US" dirty="0"/>
              <a:t> Case Example</a:t>
            </a:r>
            <a:endParaRPr lang="en-ID" dirty="0"/>
          </a:p>
        </p:txBody>
      </p:sp>
      <p:sp>
        <p:nvSpPr>
          <p:cNvPr id="3" name="Slide Number Placeholder 2">
            <a:extLst>
              <a:ext uri="{FF2B5EF4-FFF2-40B4-BE49-F238E27FC236}">
                <a16:creationId xmlns:a16="http://schemas.microsoft.com/office/drawing/2014/main" id="{EA4D9CF5-D6F7-42DF-A67F-E3DDF42E23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4" name="Picture 3">
            <a:extLst>
              <a:ext uri="{FF2B5EF4-FFF2-40B4-BE49-F238E27FC236}">
                <a16:creationId xmlns:a16="http://schemas.microsoft.com/office/drawing/2014/main" id="{47F6B31B-B3B1-433C-B386-E337E5BC41A7}"/>
              </a:ext>
            </a:extLst>
          </p:cNvPr>
          <p:cNvPicPr>
            <a:picLocks noChangeAspect="1"/>
          </p:cNvPicPr>
          <p:nvPr/>
        </p:nvPicPr>
        <p:blipFill>
          <a:blip r:embed="rId2"/>
          <a:stretch>
            <a:fillRect/>
          </a:stretch>
        </p:blipFill>
        <p:spPr>
          <a:xfrm>
            <a:off x="814275" y="1331411"/>
            <a:ext cx="4495800" cy="3620689"/>
          </a:xfrm>
          <a:prstGeom prst="rect">
            <a:avLst/>
          </a:prstGeom>
        </p:spPr>
      </p:pic>
    </p:spTree>
    <p:extLst>
      <p:ext uri="{BB962C8B-B14F-4D97-AF65-F5344CB8AC3E}">
        <p14:creationId xmlns:p14="http://schemas.microsoft.com/office/powerpoint/2010/main" val="3801598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090636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0D6C0-97C4-4642-96F2-40E5C8ED3178}"/>
              </a:ext>
            </a:extLst>
          </p:cNvPr>
          <p:cNvSpPr>
            <a:spLocks noGrp="1"/>
          </p:cNvSpPr>
          <p:nvPr>
            <p:ph type="title"/>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0BCDA5D7-A1C0-4A43-9F12-BE9B9CFAA2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pic>
        <p:nvPicPr>
          <p:cNvPr id="11" name="Picture 10">
            <a:extLst>
              <a:ext uri="{FF2B5EF4-FFF2-40B4-BE49-F238E27FC236}">
                <a16:creationId xmlns:a16="http://schemas.microsoft.com/office/drawing/2014/main" id="{AD6A14C9-6704-4DE7-8452-2FE89BF491C9}"/>
              </a:ext>
            </a:extLst>
          </p:cNvPr>
          <p:cNvPicPr>
            <a:picLocks noChangeAspect="1"/>
          </p:cNvPicPr>
          <p:nvPr/>
        </p:nvPicPr>
        <p:blipFill>
          <a:blip r:embed="rId2"/>
          <a:stretch>
            <a:fillRect/>
          </a:stretch>
        </p:blipFill>
        <p:spPr>
          <a:xfrm>
            <a:off x="814275" y="1344083"/>
            <a:ext cx="6881925" cy="1145484"/>
          </a:xfrm>
          <a:prstGeom prst="rect">
            <a:avLst/>
          </a:prstGeom>
        </p:spPr>
      </p:pic>
      <p:pic>
        <p:nvPicPr>
          <p:cNvPr id="12" name="Picture 11">
            <a:extLst>
              <a:ext uri="{FF2B5EF4-FFF2-40B4-BE49-F238E27FC236}">
                <a16:creationId xmlns:a16="http://schemas.microsoft.com/office/drawing/2014/main" id="{4E363DB4-56EB-48FD-9590-BCBC94F9D91B}"/>
              </a:ext>
            </a:extLst>
          </p:cNvPr>
          <p:cNvPicPr>
            <a:picLocks noChangeAspect="1"/>
          </p:cNvPicPr>
          <p:nvPr/>
        </p:nvPicPr>
        <p:blipFill>
          <a:blip r:embed="rId3"/>
          <a:stretch>
            <a:fillRect/>
          </a:stretch>
        </p:blipFill>
        <p:spPr>
          <a:xfrm>
            <a:off x="814275" y="2797866"/>
            <a:ext cx="6881925" cy="1145484"/>
          </a:xfrm>
          <a:prstGeom prst="rect">
            <a:avLst/>
          </a:prstGeom>
        </p:spPr>
      </p:pic>
    </p:spTree>
    <p:extLst>
      <p:ext uri="{BB962C8B-B14F-4D97-AF65-F5344CB8AC3E}">
        <p14:creationId xmlns:p14="http://schemas.microsoft.com/office/powerpoint/2010/main" val="399614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CEC982-503E-45B8-A3AE-98B35816B7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 Placeholder 2">
            <a:extLst>
              <a:ext uri="{FF2B5EF4-FFF2-40B4-BE49-F238E27FC236}">
                <a16:creationId xmlns:a16="http://schemas.microsoft.com/office/drawing/2014/main" id="{C5315C2F-5BAF-459F-9DD9-906FAE69B791}"/>
              </a:ext>
            </a:extLst>
          </p:cNvPr>
          <p:cNvSpPr>
            <a:spLocks noGrp="1"/>
          </p:cNvSpPr>
          <p:nvPr>
            <p:ph type="body" idx="1"/>
          </p:nvPr>
        </p:nvSpPr>
        <p:spPr/>
        <p:txBody>
          <a:bodyPr/>
          <a:lstStyle/>
          <a:p>
            <a:r>
              <a:rPr lang="en-US" dirty="0"/>
              <a:t>Example :</a:t>
            </a:r>
          </a:p>
          <a:p>
            <a:pPr marL="76200" indent="0">
              <a:buNone/>
            </a:pPr>
            <a:endParaRPr lang="en-ID" dirty="0"/>
          </a:p>
        </p:txBody>
      </p:sp>
      <p:sp>
        <p:nvSpPr>
          <p:cNvPr id="4" name="Title 3">
            <a:extLst>
              <a:ext uri="{FF2B5EF4-FFF2-40B4-BE49-F238E27FC236}">
                <a16:creationId xmlns:a16="http://schemas.microsoft.com/office/drawing/2014/main" id="{A301DED1-9690-40D6-A2D8-69E1528D55DB}"/>
              </a:ext>
            </a:extLst>
          </p:cNvPr>
          <p:cNvSpPr>
            <a:spLocks noGrp="1"/>
          </p:cNvSpPr>
          <p:nvPr>
            <p:ph type="title"/>
          </p:nvPr>
        </p:nvSpPr>
        <p:spPr>
          <a:xfrm>
            <a:off x="457201" y="168465"/>
            <a:ext cx="3953890" cy="268122"/>
          </a:xfrm>
        </p:spPr>
        <p:txBody>
          <a:bodyPr/>
          <a:lstStyle/>
          <a:p>
            <a:r>
              <a:rPr lang="en-US" dirty="0"/>
              <a:t>Java if Statement</a:t>
            </a:r>
            <a:endParaRPr lang="en-ID" dirty="0"/>
          </a:p>
        </p:txBody>
      </p:sp>
      <p:sp>
        <p:nvSpPr>
          <p:cNvPr id="5" name="Text Placeholder 4">
            <a:extLst>
              <a:ext uri="{FF2B5EF4-FFF2-40B4-BE49-F238E27FC236}">
                <a16:creationId xmlns:a16="http://schemas.microsoft.com/office/drawing/2014/main" id="{2A6EC96C-57AC-461A-AC86-69C739619254}"/>
              </a:ext>
            </a:extLst>
          </p:cNvPr>
          <p:cNvSpPr>
            <a:spLocks noGrp="1"/>
          </p:cNvSpPr>
          <p:nvPr>
            <p:ph type="body" idx="13"/>
          </p:nvPr>
        </p:nvSpPr>
        <p:spPr/>
        <p:txBody>
          <a:bodyPr/>
          <a:lstStyle/>
          <a:p>
            <a:r>
              <a:rPr lang="en-US" dirty="0"/>
              <a:t>Output :</a:t>
            </a:r>
            <a:endParaRPr lang="en-ID" dirty="0"/>
          </a:p>
        </p:txBody>
      </p:sp>
      <p:pic>
        <p:nvPicPr>
          <p:cNvPr id="7" name="Picture 6">
            <a:extLst>
              <a:ext uri="{FF2B5EF4-FFF2-40B4-BE49-F238E27FC236}">
                <a16:creationId xmlns:a16="http://schemas.microsoft.com/office/drawing/2014/main" id="{4D56A1C9-128A-4AEC-8CE1-97F39464E4AE}"/>
              </a:ext>
            </a:extLst>
          </p:cNvPr>
          <p:cNvPicPr>
            <a:picLocks noChangeAspect="1"/>
          </p:cNvPicPr>
          <p:nvPr/>
        </p:nvPicPr>
        <p:blipFill>
          <a:blip r:embed="rId2"/>
          <a:stretch>
            <a:fillRect/>
          </a:stretch>
        </p:blipFill>
        <p:spPr>
          <a:xfrm>
            <a:off x="914401" y="1200150"/>
            <a:ext cx="3680460" cy="1600200"/>
          </a:xfrm>
          <a:prstGeom prst="rect">
            <a:avLst/>
          </a:prstGeom>
        </p:spPr>
      </p:pic>
      <p:pic>
        <p:nvPicPr>
          <p:cNvPr id="8" name="Picture 7">
            <a:extLst>
              <a:ext uri="{FF2B5EF4-FFF2-40B4-BE49-F238E27FC236}">
                <a16:creationId xmlns:a16="http://schemas.microsoft.com/office/drawing/2014/main" id="{68CDE226-6289-4608-94B0-C91C24FEDBD0}"/>
              </a:ext>
            </a:extLst>
          </p:cNvPr>
          <p:cNvPicPr>
            <a:picLocks noChangeAspect="1"/>
          </p:cNvPicPr>
          <p:nvPr/>
        </p:nvPicPr>
        <p:blipFill>
          <a:blip r:embed="rId3"/>
          <a:stretch>
            <a:fillRect/>
          </a:stretch>
        </p:blipFill>
        <p:spPr>
          <a:xfrm>
            <a:off x="4876800" y="1200151"/>
            <a:ext cx="2233897" cy="1066800"/>
          </a:xfrm>
          <a:prstGeom prst="rect">
            <a:avLst/>
          </a:prstGeom>
        </p:spPr>
      </p:pic>
    </p:spTree>
    <p:extLst>
      <p:ext uri="{BB962C8B-B14F-4D97-AF65-F5344CB8AC3E}">
        <p14:creationId xmlns:p14="http://schemas.microsoft.com/office/powerpoint/2010/main" val="561051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55B9-2D5D-4648-BA6F-DA9E8E3BE19F}"/>
              </a:ext>
            </a:extLst>
          </p:cNvPr>
          <p:cNvSpPr>
            <a:spLocks noGrp="1"/>
          </p:cNvSpPr>
          <p:nvPr>
            <p:ph type="title"/>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5043C637-63DE-4EDF-9A44-F8B2E5B8F9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5" name="Picture 4">
            <a:extLst>
              <a:ext uri="{FF2B5EF4-FFF2-40B4-BE49-F238E27FC236}">
                <a16:creationId xmlns:a16="http://schemas.microsoft.com/office/drawing/2014/main" id="{8738C122-50E4-40FD-BB80-32B9D66FFAC8}"/>
              </a:ext>
            </a:extLst>
          </p:cNvPr>
          <p:cNvPicPr>
            <a:picLocks noChangeAspect="1"/>
          </p:cNvPicPr>
          <p:nvPr/>
        </p:nvPicPr>
        <p:blipFill>
          <a:blip r:embed="rId2"/>
          <a:stretch>
            <a:fillRect/>
          </a:stretch>
        </p:blipFill>
        <p:spPr>
          <a:xfrm>
            <a:off x="814275" y="1352550"/>
            <a:ext cx="6803725" cy="614290"/>
          </a:xfrm>
          <a:prstGeom prst="rect">
            <a:avLst/>
          </a:prstGeom>
        </p:spPr>
      </p:pic>
    </p:spTree>
    <p:extLst>
      <p:ext uri="{BB962C8B-B14F-4D97-AF65-F5344CB8AC3E}">
        <p14:creationId xmlns:p14="http://schemas.microsoft.com/office/powerpoint/2010/main" val="101486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F02819-B5B5-4DAB-9C5B-0A2F16F377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572219CF-9AE5-4A78-AC9B-7B0131101046}"/>
              </a:ext>
            </a:extLst>
          </p:cNvPr>
          <p:cNvSpPr>
            <a:spLocks noGrp="1"/>
          </p:cNvSpPr>
          <p:nvPr>
            <p:ph type="body" idx="1"/>
          </p:nvPr>
        </p:nvSpPr>
        <p:spPr/>
        <p:txBody>
          <a:bodyPr/>
          <a:lstStyle/>
          <a:p>
            <a:r>
              <a:rPr lang="en-US" dirty="0"/>
              <a:t>The Java if-else statement also tests the condition. It executes the if block if condition is true otherwise else block is executed.</a:t>
            </a:r>
          </a:p>
          <a:p>
            <a:r>
              <a:rPr lang="en-US" dirty="0"/>
              <a:t>Syntax :</a:t>
            </a:r>
            <a:endParaRPr lang="en-ID" dirty="0"/>
          </a:p>
        </p:txBody>
      </p:sp>
      <p:sp>
        <p:nvSpPr>
          <p:cNvPr id="4" name="Title 3">
            <a:extLst>
              <a:ext uri="{FF2B5EF4-FFF2-40B4-BE49-F238E27FC236}">
                <a16:creationId xmlns:a16="http://schemas.microsoft.com/office/drawing/2014/main" id="{35684886-7FB6-4949-8933-D804A8B32D6C}"/>
              </a:ext>
            </a:extLst>
          </p:cNvPr>
          <p:cNvSpPr>
            <a:spLocks noGrp="1"/>
          </p:cNvSpPr>
          <p:nvPr>
            <p:ph type="title"/>
          </p:nvPr>
        </p:nvSpPr>
        <p:spPr>
          <a:xfrm>
            <a:off x="457201" y="168465"/>
            <a:ext cx="3953890" cy="268122"/>
          </a:xfrm>
        </p:spPr>
        <p:txBody>
          <a:bodyPr/>
          <a:lstStyle/>
          <a:p>
            <a:r>
              <a:rPr lang="en-ID" dirty="0"/>
              <a:t>Java if-else Statement</a:t>
            </a:r>
          </a:p>
        </p:txBody>
      </p:sp>
      <p:pic>
        <p:nvPicPr>
          <p:cNvPr id="6" name="Picture 5">
            <a:extLst>
              <a:ext uri="{FF2B5EF4-FFF2-40B4-BE49-F238E27FC236}">
                <a16:creationId xmlns:a16="http://schemas.microsoft.com/office/drawing/2014/main" id="{F2EAFA83-CC92-430D-822A-8417A124632F}"/>
              </a:ext>
            </a:extLst>
          </p:cNvPr>
          <p:cNvPicPr>
            <a:picLocks noChangeAspect="1"/>
          </p:cNvPicPr>
          <p:nvPr/>
        </p:nvPicPr>
        <p:blipFill>
          <a:blip r:embed="rId2"/>
          <a:stretch>
            <a:fillRect/>
          </a:stretch>
        </p:blipFill>
        <p:spPr>
          <a:xfrm>
            <a:off x="1320801" y="1885950"/>
            <a:ext cx="1742658" cy="991512"/>
          </a:xfrm>
          <a:prstGeom prst="rect">
            <a:avLst/>
          </a:prstGeom>
        </p:spPr>
      </p:pic>
      <p:pic>
        <p:nvPicPr>
          <p:cNvPr id="8" name="Picture 7">
            <a:extLst>
              <a:ext uri="{FF2B5EF4-FFF2-40B4-BE49-F238E27FC236}">
                <a16:creationId xmlns:a16="http://schemas.microsoft.com/office/drawing/2014/main" id="{64271185-7B92-4036-B788-988539BC0F32}"/>
              </a:ext>
            </a:extLst>
          </p:cNvPr>
          <p:cNvPicPr>
            <a:picLocks noChangeAspect="1"/>
          </p:cNvPicPr>
          <p:nvPr/>
        </p:nvPicPr>
        <p:blipFill>
          <a:blip r:embed="rId3"/>
          <a:stretch>
            <a:fillRect/>
          </a:stretch>
        </p:blipFill>
        <p:spPr>
          <a:xfrm>
            <a:off x="4687304" y="742948"/>
            <a:ext cx="3135895" cy="3741068"/>
          </a:xfrm>
          <a:prstGeom prst="rect">
            <a:avLst/>
          </a:prstGeom>
        </p:spPr>
      </p:pic>
    </p:spTree>
    <p:extLst>
      <p:ext uri="{BB962C8B-B14F-4D97-AF65-F5344CB8AC3E}">
        <p14:creationId xmlns:p14="http://schemas.microsoft.com/office/powerpoint/2010/main" val="79553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C1B826-5097-4A6A-B83D-234AA09F51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 Placeholder 2">
            <a:extLst>
              <a:ext uri="{FF2B5EF4-FFF2-40B4-BE49-F238E27FC236}">
                <a16:creationId xmlns:a16="http://schemas.microsoft.com/office/drawing/2014/main" id="{906C62B1-AD4B-4A0D-84ED-F36A96A6C3D1}"/>
              </a:ext>
            </a:extLst>
          </p:cNvPr>
          <p:cNvSpPr>
            <a:spLocks noGrp="1"/>
          </p:cNvSpPr>
          <p:nvPr>
            <p:ph type="body" idx="1"/>
          </p:nvPr>
        </p:nvSpPr>
        <p:spPr/>
        <p:txBody>
          <a:bodyPr/>
          <a:lstStyle/>
          <a:p>
            <a:r>
              <a:rPr lang="en-US" dirty="0"/>
              <a:t>Example :</a:t>
            </a:r>
            <a:endParaRPr lang="en-ID" dirty="0"/>
          </a:p>
        </p:txBody>
      </p:sp>
      <p:sp>
        <p:nvSpPr>
          <p:cNvPr id="4" name="Title 3">
            <a:extLst>
              <a:ext uri="{FF2B5EF4-FFF2-40B4-BE49-F238E27FC236}">
                <a16:creationId xmlns:a16="http://schemas.microsoft.com/office/drawing/2014/main" id="{504722FD-8E29-4E89-A57D-D514C25546D3}"/>
              </a:ext>
            </a:extLst>
          </p:cNvPr>
          <p:cNvSpPr>
            <a:spLocks noGrp="1"/>
          </p:cNvSpPr>
          <p:nvPr>
            <p:ph type="title"/>
          </p:nvPr>
        </p:nvSpPr>
        <p:spPr>
          <a:xfrm>
            <a:off x="457201" y="168465"/>
            <a:ext cx="3953890" cy="268122"/>
          </a:xfrm>
        </p:spPr>
        <p:txBody>
          <a:bodyPr/>
          <a:lstStyle/>
          <a:p>
            <a:r>
              <a:rPr lang="en-ID" dirty="0"/>
              <a:t>Java if-else Statement</a:t>
            </a:r>
          </a:p>
        </p:txBody>
      </p:sp>
      <p:sp>
        <p:nvSpPr>
          <p:cNvPr id="5" name="Text Placeholder 4">
            <a:extLst>
              <a:ext uri="{FF2B5EF4-FFF2-40B4-BE49-F238E27FC236}">
                <a16:creationId xmlns:a16="http://schemas.microsoft.com/office/drawing/2014/main" id="{8D63CF4A-6551-4E52-AD60-7BE8494252C3}"/>
              </a:ext>
            </a:extLst>
          </p:cNvPr>
          <p:cNvSpPr>
            <a:spLocks noGrp="1"/>
          </p:cNvSpPr>
          <p:nvPr>
            <p:ph type="body" idx="13"/>
          </p:nvPr>
        </p:nvSpPr>
        <p:spPr/>
        <p:txBody>
          <a:bodyPr/>
          <a:lstStyle/>
          <a:p>
            <a:r>
              <a:rPr lang="en-US" dirty="0"/>
              <a:t>Output :</a:t>
            </a:r>
          </a:p>
          <a:p>
            <a:pPr marL="76200" indent="0">
              <a:buNone/>
            </a:pPr>
            <a:endParaRPr lang="en-ID" dirty="0"/>
          </a:p>
        </p:txBody>
      </p:sp>
      <p:pic>
        <p:nvPicPr>
          <p:cNvPr id="6" name="Picture 5">
            <a:extLst>
              <a:ext uri="{FF2B5EF4-FFF2-40B4-BE49-F238E27FC236}">
                <a16:creationId xmlns:a16="http://schemas.microsoft.com/office/drawing/2014/main" id="{A75426B5-E288-4CE2-BD96-29B666C759E9}"/>
              </a:ext>
            </a:extLst>
          </p:cNvPr>
          <p:cNvPicPr>
            <a:picLocks noChangeAspect="1"/>
          </p:cNvPicPr>
          <p:nvPr/>
        </p:nvPicPr>
        <p:blipFill>
          <a:blip r:embed="rId2"/>
          <a:stretch>
            <a:fillRect/>
          </a:stretch>
        </p:blipFill>
        <p:spPr>
          <a:xfrm>
            <a:off x="914400" y="1123951"/>
            <a:ext cx="3671299" cy="1828800"/>
          </a:xfrm>
          <a:prstGeom prst="rect">
            <a:avLst/>
          </a:prstGeom>
        </p:spPr>
      </p:pic>
      <p:pic>
        <p:nvPicPr>
          <p:cNvPr id="7" name="Picture 6">
            <a:extLst>
              <a:ext uri="{FF2B5EF4-FFF2-40B4-BE49-F238E27FC236}">
                <a16:creationId xmlns:a16="http://schemas.microsoft.com/office/drawing/2014/main" id="{0630B566-45A7-47D6-B2C1-4DDC843B1806}"/>
              </a:ext>
            </a:extLst>
          </p:cNvPr>
          <p:cNvPicPr>
            <a:picLocks noChangeAspect="1"/>
          </p:cNvPicPr>
          <p:nvPr/>
        </p:nvPicPr>
        <p:blipFill>
          <a:blip r:embed="rId3"/>
          <a:stretch>
            <a:fillRect/>
          </a:stretch>
        </p:blipFill>
        <p:spPr>
          <a:xfrm>
            <a:off x="4876801" y="1200150"/>
            <a:ext cx="2133600" cy="951123"/>
          </a:xfrm>
          <a:prstGeom prst="rect">
            <a:avLst/>
          </a:prstGeom>
        </p:spPr>
      </p:pic>
    </p:spTree>
    <p:extLst>
      <p:ext uri="{BB962C8B-B14F-4D97-AF65-F5344CB8AC3E}">
        <p14:creationId xmlns:p14="http://schemas.microsoft.com/office/powerpoint/2010/main" val="138975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55FB9C-9AD5-47F2-AF83-B1F90611F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F331848A-7695-4B06-81D5-C2E316CEF95C}"/>
              </a:ext>
            </a:extLst>
          </p:cNvPr>
          <p:cNvSpPr>
            <a:spLocks noGrp="1"/>
          </p:cNvSpPr>
          <p:nvPr>
            <p:ph type="body" idx="1"/>
          </p:nvPr>
        </p:nvSpPr>
        <p:spPr/>
        <p:txBody>
          <a:bodyPr/>
          <a:lstStyle/>
          <a:p>
            <a:r>
              <a:rPr lang="en-US" dirty="0"/>
              <a:t>The if-else-if ladder statement executes one condition from multiple statements.</a:t>
            </a:r>
          </a:p>
          <a:p>
            <a:r>
              <a:rPr lang="en-US" dirty="0"/>
              <a:t>Syntax :</a:t>
            </a:r>
            <a:endParaRPr lang="en-ID" dirty="0"/>
          </a:p>
        </p:txBody>
      </p:sp>
      <p:sp>
        <p:nvSpPr>
          <p:cNvPr id="4" name="Title 3">
            <a:extLst>
              <a:ext uri="{FF2B5EF4-FFF2-40B4-BE49-F238E27FC236}">
                <a16:creationId xmlns:a16="http://schemas.microsoft.com/office/drawing/2014/main" id="{64BFDE19-CAFC-4EF0-8E0E-DDFBBFCCE942}"/>
              </a:ext>
            </a:extLst>
          </p:cNvPr>
          <p:cNvSpPr>
            <a:spLocks noGrp="1"/>
          </p:cNvSpPr>
          <p:nvPr>
            <p:ph type="title"/>
          </p:nvPr>
        </p:nvSpPr>
        <p:spPr>
          <a:xfrm>
            <a:off x="457201" y="168465"/>
            <a:ext cx="3953890" cy="268122"/>
          </a:xfrm>
        </p:spPr>
        <p:txBody>
          <a:bodyPr/>
          <a:lstStyle/>
          <a:p>
            <a:r>
              <a:rPr lang="en-US" dirty="0"/>
              <a:t>Java if-else-if ladder Statement</a:t>
            </a:r>
            <a:endParaRPr lang="en-ID" dirty="0"/>
          </a:p>
        </p:txBody>
      </p:sp>
      <p:pic>
        <p:nvPicPr>
          <p:cNvPr id="6" name="Picture 5">
            <a:extLst>
              <a:ext uri="{FF2B5EF4-FFF2-40B4-BE49-F238E27FC236}">
                <a16:creationId xmlns:a16="http://schemas.microsoft.com/office/drawing/2014/main" id="{A1FBD8C4-BF07-418E-8A9D-0DE97C7C7E09}"/>
              </a:ext>
            </a:extLst>
          </p:cNvPr>
          <p:cNvPicPr>
            <a:picLocks noChangeAspect="1"/>
          </p:cNvPicPr>
          <p:nvPr/>
        </p:nvPicPr>
        <p:blipFill>
          <a:blip r:embed="rId2"/>
          <a:stretch>
            <a:fillRect/>
          </a:stretch>
        </p:blipFill>
        <p:spPr>
          <a:xfrm>
            <a:off x="1371601" y="1689150"/>
            <a:ext cx="3152474" cy="2330400"/>
          </a:xfrm>
          <a:prstGeom prst="rect">
            <a:avLst/>
          </a:prstGeom>
        </p:spPr>
      </p:pic>
      <p:pic>
        <p:nvPicPr>
          <p:cNvPr id="8" name="Picture 7">
            <a:extLst>
              <a:ext uri="{FF2B5EF4-FFF2-40B4-BE49-F238E27FC236}">
                <a16:creationId xmlns:a16="http://schemas.microsoft.com/office/drawing/2014/main" id="{2F854E10-00C3-4C27-8497-1142EA9ACD76}"/>
              </a:ext>
            </a:extLst>
          </p:cNvPr>
          <p:cNvPicPr>
            <a:picLocks noChangeAspect="1"/>
          </p:cNvPicPr>
          <p:nvPr/>
        </p:nvPicPr>
        <p:blipFill>
          <a:blip r:embed="rId3"/>
          <a:stretch>
            <a:fillRect/>
          </a:stretch>
        </p:blipFill>
        <p:spPr>
          <a:xfrm>
            <a:off x="4616218" y="768349"/>
            <a:ext cx="4232192" cy="3200402"/>
          </a:xfrm>
          <a:prstGeom prst="rect">
            <a:avLst/>
          </a:prstGeom>
        </p:spPr>
      </p:pic>
    </p:spTree>
    <p:extLst>
      <p:ext uri="{BB962C8B-B14F-4D97-AF65-F5344CB8AC3E}">
        <p14:creationId xmlns:p14="http://schemas.microsoft.com/office/powerpoint/2010/main" val="270965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EB3CAB-6729-4ED8-BBF4-14B7E2CB6A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 Placeholder 2">
            <a:extLst>
              <a:ext uri="{FF2B5EF4-FFF2-40B4-BE49-F238E27FC236}">
                <a16:creationId xmlns:a16="http://schemas.microsoft.com/office/drawing/2014/main" id="{C78AA60E-B263-4342-BD5F-D0AE01BE654F}"/>
              </a:ext>
            </a:extLst>
          </p:cNvPr>
          <p:cNvSpPr>
            <a:spLocks noGrp="1"/>
          </p:cNvSpPr>
          <p:nvPr>
            <p:ph type="body" idx="1"/>
          </p:nvPr>
        </p:nvSpPr>
        <p:spPr/>
        <p:txBody>
          <a:bodyPr/>
          <a:lstStyle/>
          <a:p>
            <a:r>
              <a:rPr lang="en-US" dirty="0"/>
              <a:t>Example :</a:t>
            </a:r>
            <a:endParaRPr lang="en-ID" dirty="0"/>
          </a:p>
        </p:txBody>
      </p:sp>
      <p:sp>
        <p:nvSpPr>
          <p:cNvPr id="4" name="Title 3">
            <a:extLst>
              <a:ext uri="{FF2B5EF4-FFF2-40B4-BE49-F238E27FC236}">
                <a16:creationId xmlns:a16="http://schemas.microsoft.com/office/drawing/2014/main" id="{E66D04B4-E094-4840-B923-DFC8DE5021A7}"/>
              </a:ext>
            </a:extLst>
          </p:cNvPr>
          <p:cNvSpPr>
            <a:spLocks noGrp="1"/>
          </p:cNvSpPr>
          <p:nvPr>
            <p:ph type="title"/>
          </p:nvPr>
        </p:nvSpPr>
        <p:spPr>
          <a:xfrm>
            <a:off x="457201" y="168465"/>
            <a:ext cx="3953890" cy="268122"/>
          </a:xfrm>
        </p:spPr>
        <p:txBody>
          <a:bodyPr/>
          <a:lstStyle/>
          <a:p>
            <a:r>
              <a:rPr lang="en-US" dirty="0"/>
              <a:t>Java if-else-if ladder Statement</a:t>
            </a:r>
            <a:endParaRPr lang="en-ID" dirty="0"/>
          </a:p>
        </p:txBody>
      </p:sp>
      <p:sp>
        <p:nvSpPr>
          <p:cNvPr id="5" name="Text Placeholder 4">
            <a:extLst>
              <a:ext uri="{FF2B5EF4-FFF2-40B4-BE49-F238E27FC236}">
                <a16:creationId xmlns:a16="http://schemas.microsoft.com/office/drawing/2014/main" id="{D1CB6EB3-CCD5-4F4B-8AFA-FC1C31FC91C0}"/>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E02E9EE6-016E-4D6C-9681-5E634A7FF54D}"/>
              </a:ext>
            </a:extLst>
          </p:cNvPr>
          <p:cNvPicPr>
            <a:picLocks noChangeAspect="1"/>
          </p:cNvPicPr>
          <p:nvPr/>
        </p:nvPicPr>
        <p:blipFill>
          <a:blip r:embed="rId2"/>
          <a:stretch>
            <a:fillRect/>
          </a:stretch>
        </p:blipFill>
        <p:spPr>
          <a:xfrm>
            <a:off x="953667" y="1123950"/>
            <a:ext cx="3618334" cy="3206987"/>
          </a:xfrm>
          <a:prstGeom prst="rect">
            <a:avLst/>
          </a:prstGeom>
        </p:spPr>
      </p:pic>
      <p:pic>
        <p:nvPicPr>
          <p:cNvPr id="7" name="Picture 6">
            <a:extLst>
              <a:ext uri="{FF2B5EF4-FFF2-40B4-BE49-F238E27FC236}">
                <a16:creationId xmlns:a16="http://schemas.microsoft.com/office/drawing/2014/main" id="{5FB9C1C4-EE7C-4DF8-A15F-4E3506960CD0}"/>
              </a:ext>
            </a:extLst>
          </p:cNvPr>
          <p:cNvPicPr>
            <a:picLocks noChangeAspect="1"/>
          </p:cNvPicPr>
          <p:nvPr/>
        </p:nvPicPr>
        <p:blipFill>
          <a:blip r:embed="rId3"/>
          <a:stretch>
            <a:fillRect/>
          </a:stretch>
        </p:blipFill>
        <p:spPr>
          <a:xfrm>
            <a:off x="4876800" y="1200150"/>
            <a:ext cx="2286000" cy="875685"/>
          </a:xfrm>
          <a:prstGeom prst="rect">
            <a:avLst/>
          </a:prstGeom>
        </p:spPr>
      </p:pic>
    </p:spTree>
    <p:extLst>
      <p:ext uri="{BB962C8B-B14F-4D97-AF65-F5344CB8AC3E}">
        <p14:creationId xmlns:p14="http://schemas.microsoft.com/office/powerpoint/2010/main" val="173443515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7030</TotalTime>
  <Words>1599</Words>
  <Application>Microsoft Office PowerPoint</Application>
  <PresentationFormat>On-screen Show (16:9)</PresentationFormat>
  <Paragraphs>253</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Arvo</vt:lpstr>
      <vt:lpstr>Roboto Condensed Light</vt:lpstr>
      <vt:lpstr>Courier New</vt:lpstr>
      <vt:lpstr>Roboto Condensed</vt:lpstr>
      <vt:lpstr>Salerio template</vt:lpstr>
      <vt:lpstr>Java – Logic Day 02</vt:lpstr>
      <vt:lpstr>Day 02</vt:lpstr>
      <vt:lpstr>Java If-else Statement</vt:lpstr>
      <vt:lpstr>Java if Statement</vt:lpstr>
      <vt:lpstr>Java if Statement</vt:lpstr>
      <vt:lpstr>Java if-else Statement</vt:lpstr>
      <vt:lpstr>Java if-else Statement</vt:lpstr>
      <vt:lpstr>Java if-else-if ladder Statement</vt:lpstr>
      <vt:lpstr>Java if-else-if ladder Statement</vt:lpstr>
      <vt:lpstr>Java Nested if statement</vt:lpstr>
      <vt:lpstr>Java Nested if statement</vt:lpstr>
      <vt:lpstr>Java Nested if statement</vt:lpstr>
      <vt:lpstr>Day 02</vt:lpstr>
      <vt:lpstr>Java Switch Statement</vt:lpstr>
      <vt:lpstr>Java Switch Statement</vt:lpstr>
      <vt:lpstr>Java Switch Statement</vt:lpstr>
      <vt:lpstr>Java Switch Statement</vt:lpstr>
      <vt:lpstr>Java Switch Statement</vt:lpstr>
      <vt:lpstr>Java Switch Statement is fall-through</vt:lpstr>
      <vt:lpstr>Java Switch Statement with String</vt:lpstr>
      <vt:lpstr>Java Nested Switch Statement</vt:lpstr>
      <vt:lpstr>Day 02</vt:lpstr>
      <vt:lpstr>PowerPoint Presentation</vt:lpstr>
      <vt:lpstr>Java – Kind of Method</vt:lpstr>
      <vt:lpstr>Java – Method Return Type</vt:lpstr>
      <vt:lpstr>Java – Method Return Type</vt:lpstr>
      <vt:lpstr>Java – Method Return Type</vt:lpstr>
      <vt:lpstr>Java – Example Method Return Type</vt:lpstr>
      <vt:lpstr>Java – Calling Method Return Type</vt:lpstr>
      <vt:lpstr>Java – Method Non Return Type</vt:lpstr>
      <vt:lpstr>Java – Method Non Return Type</vt:lpstr>
      <vt:lpstr>Java – Method Non Return Type</vt:lpstr>
      <vt:lpstr>Java – Example Method Non Return Type</vt:lpstr>
      <vt:lpstr>Java – Calling Method Non Return Type</vt:lpstr>
      <vt:lpstr>Day 02</vt:lpstr>
      <vt:lpstr>Java – Decision Making</vt:lpstr>
      <vt:lpstr>Java – If Statement</vt:lpstr>
      <vt:lpstr>Java – If Statement Example</vt:lpstr>
      <vt:lpstr>Java – If Else Statement</vt:lpstr>
      <vt:lpstr>Java – If Else Statement Example</vt:lpstr>
      <vt:lpstr>Java – Nested If Statement</vt:lpstr>
      <vt:lpstr>Java – Nested If Statement Example</vt:lpstr>
      <vt:lpstr>Day 02</vt:lpstr>
      <vt:lpstr>Java – Switch Case Syntax</vt:lpstr>
      <vt:lpstr>Java – Switch Case Rule</vt:lpstr>
      <vt:lpstr>Java – Switch Case Diagram</vt:lpstr>
      <vt:lpstr>Java – Swith Case Example</vt:lpstr>
      <vt:lpstr>Day 02</vt:lpstr>
      <vt:lpstr>Study Case – Logic 02</vt:lpstr>
      <vt:lpstr>Study Case – Logic 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510</cp:revision>
  <dcterms:modified xsi:type="dcterms:W3CDTF">2019-04-30T03:20:55Z</dcterms:modified>
</cp:coreProperties>
</file>