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24.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9.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40.jpg" ContentType="image/jpeg"/>
  <Override PartName="/ppt/notesSlides/notesSlide12.xml" ContentType="application/vnd.openxmlformats-officedocument.presentationml.notesSlide+xml"/>
  <Override PartName="/ppt/media/image41.jp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7"/>
  </p:notesMasterIdLst>
  <p:sldIdLst>
    <p:sldId id="256" r:id="rId2"/>
    <p:sldId id="285" r:id="rId3"/>
    <p:sldId id="342" r:id="rId4"/>
    <p:sldId id="344" r:id="rId5"/>
    <p:sldId id="345" r:id="rId6"/>
    <p:sldId id="346" r:id="rId7"/>
    <p:sldId id="347" r:id="rId8"/>
    <p:sldId id="348" r:id="rId9"/>
    <p:sldId id="349" r:id="rId10"/>
    <p:sldId id="350" r:id="rId11"/>
    <p:sldId id="351" r:id="rId12"/>
    <p:sldId id="352" r:id="rId13"/>
    <p:sldId id="353" r:id="rId14"/>
    <p:sldId id="303" r:id="rId15"/>
    <p:sldId id="355" r:id="rId16"/>
    <p:sldId id="356" r:id="rId17"/>
    <p:sldId id="357" r:id="rId18"/>
    <p:sldId id="354" r:id="rId19"/>
    <p:sldId id="360" r:id="rId20"/>
    <p:sldId id="361" r:id="rId21"/>
    <p:sldId id="362" r:id="rId22"/>
    <p:sldId id="363" r:id="rId23"/>
    <p:sldId id="365" r:id="rId24"/>
    <p:sldId id="366" r:id="rId25"/>
    <p:sldId id="367" r:id="rId26"/>
    <p:sldId id="368" r:id="rId27"/>
    <p:sldId id="359" r:id="rId28"/>
    <p:sldId id="364" r:id="rId29"/>
    <p:sldId id="369" r:id="rId30"/>
    <p:sldId id="370" r:id="rId31"/>
    <p:sldId id="372" r:id="rId32"/>
    <p:sldId id="371" r:id="rId33"/>
    <p:sldId id="373" r:id="rId34"/>
    <p:sldId id="374" r:id="rId35"/>
    <p:sldId id="375" r:id="rId36"/>
    <p:sldId id="376" r:id="rId37"/>
    <p:sldId id="377" r:id="rId38"/>
    <p:sldId id="378" r:id="rId39"/>
    <p:sldId id="380" r:id="rId40"/>
    <p:sldId id="381" r:id="rId41"/>
    <p:sldId id="382" r:id="rId42"/>
    <p:sldId id="383" r:id="rId43"/>
    <p:sldId id="384" r:id="rId44"/>
    <p:sldId id="385" r:id="rId45"/>
    <p:sldId id="358" r:id="rId46"/>
    <p:sldId id="340" r:id="rId47"/>
    <p:sldId id="341" r:id="rId48"/>
    <p:sldId id="284" r:id="rId49"/>
    <p:sldId id="257" r:id="rId50"/>
    <p:sldId id="258" r:id="rId51"/>
    <p:sldId id="297" r:id="rId52"/>
    <p:sldId id="260" r:id="rId53"/>
    <p:sldId id="261" r:id="rId54"/>
    <p:sldId id="262"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 id="276" r:id="rId69"/>
    <p:sldId id="277" r:id="rId70"/>
    <p:sldId id="278" r:id="rId71"/>
    <p:sldId id="279" r:id="rId72"/>
    <p:sldId id="280" r:id="rId73"/>
    <p:sldId id="281" r:id="rId74"/>
    <p:sldId id="282" r:id="rId75"/>
    <p:sldId id="283" r:id="rId76"/>
  </p:sldIdLst>
  <p:sldSz cx="9144000" cy="5143500" type="screen16x9"/>
  <p:notesSz cx="6858000" cy="9144000"/>
  <p:embeddedFontLst>
    <p:embeddedFont>
      <p:font typeface="Arvo" panose="020B0604020202020204" charset="0"/>
      <p:regular r:id="rId78"/>
      <p:bold r:id="rId79"/>
      <p:italic r:id="rId80"/>
      <p:boldItalic r:id="rId81"/>
    </p:embeddedFont>
    <p:embeddedFont>
      <p:font typeface="Roboto Condensed" panose="020B0604020202020204" charset="0"/>
      <p:regular r:id="rId82"/>
      <p:bold r:id="rId83"/>
      <p:italic r:id="rId84"/>
      <p:boldItalic r:id="rId85"/>
    </p:embeddedFont>
    <p:embeddedFont>
      <p:font typeface="Roboto Condensed Light" panose="020B0604020202020204"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7.fntdata"/><Relationship Id="rId89"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2.fntdata"/><Relationship Id="rId87"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5.fntdata"/><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font" Target="fonts/font8.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694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6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4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dirty="0"/>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4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dirty="0"/>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4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dirty="0"/>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520430"/>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s://material.io/guidelines/resources/roboto-noto-fonts.html"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06</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403-0660-4F12-BE77-1CE910997966}"/>
              </a:ext>
            </a:extLst>
          </p:cNvPr>
          <p:cNvSpPr>
            <a:spLocks noGrp="1"/>
          </p:cNvSpPr>
          <p:nvPr>
            <p:ph type="title"/>
          </p:nvPr>
        </p:nvSpPr>
        <p:spPr/>
        <p:txBody>
          <a:bodyPr/>
          <a:lstStyle/>
          <a:p>
            <a:r>
              <a:rPr lang="en-US" dirty="0"/>
              <a:t>Types of inheritance in java</a:t>
            </a:r>
            <a:endParaRPr lang="en-ID" dirty="0"/>
          </a:p>
        </p:txBody>
      </p:sp>
      <p:sp>
        <p:nvSpPr>
          <p:cNvPr id="3" name="Text Placeholder 2">
            <a:extLst>
              <a:ext uri="{FF2B5EF4-FFF2-40B4-BE49-F238E27FC236}">
                <a16:creationId xmlns:a16="http://schemas.microsoft.com/office/drawing/2014/main" id="{DC1D8B42-D598-430C-B1E9-5EA7D152B63E}"/>
              </a:ext>
            </a:extLst>
          </p:cNvPr>
          <p:cNvSpPr>
            <a:spLocks noGrp="1"/>
          </p:cNvSpPr>
          <p:nvPr>
            <p:ph type="body" idx="1"/>
          </p:nvPr>
        </p:nvSpPr>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endParaRPr lang="en-ID" dirty="0"/>
          </a:p>
        </p:txBody>
      </p:sp>
      <p:sp>
        <p:nvSpPr>
          <p:cNvPr id="4" name="Slide Number Placeholder 3">
            <a:extLst>
              <a:ext uri="{FF2B5EF4-FFF2-40B4-BE49-F238E27FC236}">
                <a16:creationId xmlns:a16="http://schemas.microsoft.com/office/drawing/2014/main" id="{0676B191-0BB2-4F7B-BADA-BF34090998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20B1DE0F-2F3B-4153-AA58-CDFF344A7B51}"/>
              </a:ext>
            </a:extLst>
          </p:cNvPr>
          <p:cNvPicPr>
            <a:picLocks noChangeAspect="1"/>
          </p:cNvPicPr>
          <p:nvPr/>
        </p:nvPicPr>
        <p:blipFill>
          <a:blip r:embed="rId2"/>
          <a:stretch>
            <a:fillRect/>
          </a:stretch>
        </p:blipFill>
        <p:spPr>
          <a:xfrm>
            <a:off x="1295400" y="2603500"/>
            <a:ext cx="4283363" cy="2273038"/>
          </a:xfrm>
          <a:prstGeom prst="rect">
            <a:avLst/>
          </a:prstGeom>
        </p:spPr>
      </p:pic>
    </p:spTree>
    <p:extLst>
      <p:ext uri="{BB962C8B-B14F-4D97-AF65-F5344CB8AC3E}">
        <p14:creationId xmlns:p14="http://schemas.microsoft.com/office/powerpoint/2010/main" val="319386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403-0660-4F12-BE77-1CE910997966}"/>
              </a:ext>
            </a:extLst>
          </p:cNvPr>
          <p:cNvSpPr>
            <a:spLocks noGrp="1"/>
          </p:cNvSpPr>
          <p:nvPr>
            <p:ph type="title"/>
          </p:nvPr>
        </p:nvSpPr>
        <p:spPr/>
        <p:txBody>
          <a:bodyPr/>
          <a:lstStyle/>
          <a:p>
            <a:r>
              <a:rPr lang="en-US" dirty="0"/>
              <a:t>Types of inheritance in java</a:t>
            </a:r>
            <a:endParaRPr lang="en-ID" dirty="0"/>
          </a:p>
        </p:txBody>
      </p:sp>
      <p:sp>
        <p:nvSpPr>
          <p:cNvPr id="3" name="Text Placeholder 2">
            <a:extLst>
              <a:ext uri="{FF2B5EF4-FFF2-40B4-BE49-F238E27FC236}">
                <a16:creationId xmlns:a16="http://schemas.microsoft.com/office/drawing/2014/main" id="{DC1D8B42-D598-430C-B1E9-5EA7D152B63E}"/>
              </a:ext>
            </a:extLst>
          </p:cNvPr>
          <p:cNvSpPr>
            <a:spLocks noGrp="1"/>
          </p:cNvSpPr>
          <p:nvPr>
            <p:ph type="body" idx="1"/>
          </p:nvPr>
        </p:nvSpPr>
        <p:spPr/>
        <p:txBody>
          <a:bodyPr/>
          <a:lstStyle/>
          <a:p>
            <a:r>
              <a:rPr lang="en-US" dirty="0"/>
              <a:t>When one class inherits multiple classes, it is known as multiple inheritance. For Example:</a:t>
            </a:r>
            <a:endParaRPr lang="en-ID" dirty="0"/>
          </a:p>
        </p:txBody>
      </p:sp>
      <p:sp>
        <p:nvSpPr>
          <p:cNvPr id="4" name="Slide Number Placeholder 3">
            <a:extLst>
              <a:ext uri="{FF2B5EF4-FFF2-40B4-BE49-F238E27FC236}">
                <a16:creationId xmlns:a16="http://schemas.microsoft.com/office/drawing/2014/main" id="{0676B191-0BB2-4F7B-BADA-BF34090998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7" name="Picture 6">
            <a:extLst>
              <a:ext uri="{FF2B5EF4-FFF2-40B4-BE49-F238E27FC236}">
                <a16:creationId xmlns:a16="http://schemas.microsoft.com/office/drawing/2014/main" id="{C920F7C7-94AD-491D-B164-8D0C8E988F62}"/>
              </a:ext>
            </a:extLst>
          </p:cNvPr>
          <p:cNvPicPr>
            <a:picLocks noChangeAspect="1"/>
          </p:cNvPicPr>
          <p:nvPr/>
        </p:nvPicPr>
        <p:blipFill>
          <a:blip r:embed="rId2"/>
          <a:stretch>
            <a:fillRect/>
          </a:stretch>
        </p:blipFill>
        <p:spPr>
          <a:xfrm>
            <a:off x="1371600" y="2038350"/>
            <a:ext cx="4038600" cy="2266898"/>
          </a:xfrm>
          <a:prstGeom prst="rect">
            <a:avLst/>
          </a:prstGeom>
        </p:spPr>
      </p:pic>
    </p:spTree>
    <p:extLst>
      <p:ext uri="{BB962C8B-B14F-4D97-AF65-F5344CB8AC3E}">
        <p14:creationId xmlns:p14="http://schemas.microsoft.com/office/powerpoint/2010/main" val="1041778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EF38-0A75-4FBD-8BFB-9B26120D63DE}"/>
              </a:ext>
            </a:extLst>
          </p:cNvPr>
          <p:cNvSpPr>
            <a:spLocks noGrp="1"/>
          </p:cNvSpPr>
          <p:nvPr>
            <p:ph type="title"/>
          </p:nvPr>
        </p:nvSpPr>
        <p:spPr/>
        <p:txBody>
          <a:bodyPr/>
          <a:lstStyle/>
          <a:p>
            <a:r>
              <a:rPr lang="en-US" dirty="0"/>
              <a:t>Why multiple inheritance is not supported in java?</a:t>
            </a:r>
            <a:endParaRPr lang="en-ID" dirty="0"/>
          </a:p>
        </p:txBody>
      </p:sp>
      <p:sp>
        <p:nvSpPr>
          <p:cNvPr id="3" name="Text Placeholder 2">
            <a:extLst>
              <a:ext uri="{FF2B5EF4-FFF2-40B4-BE49-F238E27FC236}">
                <a16:creationId xmlns:a16="http://schemas.microsoft.com/office/drawing/2014/main" id="{6B29883E-4C5B-4EF6-AF20-7D09B347D34A}"/>
              </a:ext>
            </a:extLst>
          </p:cNvPr>
          <p:cNvSpPr>
            <a:spLocks noGrp="1"/>
          </p:cNvSpPr>
          <p:nvPr>
            <p:ph type="body" idx="1"/>
          </p:nvPr>
        </p:nvSpPr>
        <p:spPr/>
        <p:txBody>
          <a:bodyPr/>
          <a:lstStyle/>
          <a:p>
            <a:r>
              <a:rPr lang="en-US" dirty="0"/>
              <a:t>To reduce the complexity and simplify the language, multiple inheritance is not supported in java.</a:t>
            </a:r>
          </a:p>
          <a:p>
            <a:r>
              <a:rPr lang="en-US" dirty="0"/>
              <a:t>Consider a scenario where A, B, and C are three classes. The C class inherits A and B classes. If A and B classes have the same method and you call it from child class object, there will be ambiguity to call the method of A or B class.</a:t>
            </a:r>
          </a:p>
          <a:p>
            <a:r>
              <a:rPr lang="en-US" dirty="0"/>
              <a:t>Since compile-time errors are better than runtime errors, Java renders compile-time error if you inherit 2 classes. So whether you have same method or different, there will be compile time error.</a:t>
            </a:r>
            <a:endParaRPr lang="en-ID" dirty="0"/>
          </a:p>
        </p:txBody>
      </p:sp>
      <p:sp>
        <p:nvSpPr>
          <p:cNvPr id="4" name="Slide Number Placeholder 3">
            <a:extLst>
              <a:ext uri="{FF2B5EF4-FFF2-40B4-BE49-F238E27FC236}">
                <a16:creationId xmlns:a16="http://schemas.microsoft.com/office/drawing/2014/main" id="{9AE04B3B-2376-47D0-B1DE-E60F2F46E5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0502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33D0-0BE9-48A6-A465-189E4AC1288E}"/>
              </a:ext>
            </a:extLst>
          </p:cNvPr>
          <p:cNvSpPr>
            <a:spLocks noGrp="1"/>
          </p:cNvSpPr>
          <p:nvPr>
            <p:ph type="title"/>
          </p:nvPr>
        </p:nvSpPr>
        <p:spPr/>
        <p:txBody>
          <a:bodyPr/>
          <a:lstStyle/>
          <a:p>
            <a:r>
              <a:rPr lang="en-US" dirty="0"/>
              <a:t>Why multiple inheritance is not supported in java?</a:t>
            </a:r>
            <a:endParaRPr lang="en-ID" dirty="0"/>
          </a:p>
        </p:txBody>
      </p:sp>
      <p:sp>
        <p:nvSpPr>
          <p:cNvPr id="4" name="Slide Number Placeholder 3">
            <a:extLst>
              <a:ext uri="{FF2B5EF4-FFF2-40B4-BE49-F238E27FC236}">
                <a16:creationId xmlns:a16="http://schemas.microsoft.com/office/drawing/2014/main" id="{5D3C41FE-824A-4F8A-98A2-4CD74B6C1C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8DBFB5C4-5DE9-4D95-AB5D-ABB7F61F75B3}"/>
              </a:ext>
            </a:extLst>
          </p:cNvPr>
          <p:cNvPicPr>
            <a:picLocks noChangeAspect="1"/>
          </p:cNvPicPr>
          <p:nvPr/>
        </p:nvPicPr>
        <p:blipFill>
          <a:blip r:embed="rId2"/>
          <a:stretch>
            <a:fillRect/>
          </a:stretch>
        </p:blipFill>
        <p:spPr>
          <a:xfrm>
            <a:off x="814275" y="1428750"/>
            <a:ext cx="2767125" cy="833928"/>
          </a:xfrm>
          <a:prstGeom prst="rect">
            <a:avLst/>
          </a:prstGeom>
        </p:spPr>
      </p:pic>
      <p:pic>
        <p:nvPicPr>
          <p:cNvPr id="6" name="Picture 5">
            <a:extLst>
              <a:ext uri="{FF2B5EF4-FFF2-40B4-BE49-F238E27FC236}">
                <a16:creationId xmlns:a16="http://schemas.microsoft.com/office/drawing/2014/main" id="{BACCD418-2829-4100-8F94-F27FCD59211E}"/>
              </a:ext>
            </a:extLst>
          </p:cNvPr>
          <p:cNvPicPr>
            <a:picLocks noChangeAspect="1"/>
          </p:cNvPicPr>
          <p:nvPr/>
        </p:nvPicPr>
        <p:blipFill>
          <a:blip r:embed="rId3"/>
          <a:stretch>
            <a:fillRect/>
          </a:stretch>
        </p:blipFill>
        <p:spPr>
          <a:xfrm>
            <a:off x="814275" y="2366473"/>
            <a:ext cx="2919525" cy="875858"/>
          </a:xfrm>
          <a:prstGeom prst="rect">
            <a:avLst/>
          </a:prstGeom>
        </p:spPr>
      </p:pic>
      <p:pic>
        <p:nvPicPr>
          <p:cNvPr id="8" name="Picture 7">
            <a:extLst>
              <a:ext uri="{FF2B5EF4-FFF2-40B4-BE49-F238E27FC236}">
                <a16:creationId xmlns:a16="http://schemas.microsoft.com/office/drawing/2014/main" id="{1E539CE3-B038-4ADC-B7AD-07F8590A228A}"/>
              </a:ext>
            </a:extLst>
          </p:cNvPr>
          <p:cNvPicPr>
            <a:picLocks noChangeAspect="1"/>
          </p:cNvPicPr>
          <p:nvPr/>
        </p:nvPicPr>
        <p:blipFill>
          <a:blip r:embed="rId4"/>
          <a:stretch>
            <a:fillRect/>
          </a:stretch>
        </p:blipFill>
        <p:spPr>
          <a:xfrm>
            <a:off x="4800600" y="1409700"/>
            <a:ext cx="3241258" cy="937826"/>
          </a:xfrm>
          <a:prstGeom prst="rect">
            <a:avLst/>
          </a:prstGeom>
        </p:spPr>
      </p:pic>
      <p:pic>
        <p:nvPicPr>
          <p:cNvPr id="10" name="Picture 9">
            <a:extLst>
              <a:ext uri="{FF2B5EF4-FFF2-40B4-BE49-F238E27FC236}">
                <a16:creationId xmlns:a16="http://schemas.microsoft.com/office/drawing/2014/main" id="{B48D5725-EE6E-4448-8935-F61D1EA7ABE5}"/>
              </a:ext>
            </a:extLst>
          </p:cNvPr>
          <p:cNvPicPr>
            <a:picLocks noChangeAspect="1"/>
          </p:cNvPicPr>
          <p:nvPr/>
        </p:nvPicPr>
        <p:blipFill>
          <a:blip r:embed="rId5"/>
          <a:stretch>
            <a:fillRect/>
          </a:stretch>
        </p:blipFill>
        <p:spPr>
          <a:xfrm>
            <a:off x="4800600" y="2381290"/>
            <a:ext cx="3241258" cy="885498"/>
          </a:xfrm>
          <a:prstGeom prst="rect">
            <a:avLst/>
          </a:prstGeom>
        </p:spPr>
      </p:pic>
    </p:spTree>
    <p:extLst>
      <p:ext uri="{BB962C8B-B14F-4D97-AF65-F5344CB8AC3E}">
        <p14:creationId xmlns:p14="http://schemas.microsoft.com/office/powerpoint/2010/main" val="226516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Inheritance</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Agregation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9A27C-258C-48C3-A973-4A2CED041F8A}"/>
              </a:ext>
            </a:extLst>
          </p:cNvPr>
          <p:cNvSpPr>
            <a:spLocks noGrp="1"/>
          </p:cNvSpPr>
          <p:nvPr>
            <p:ph type="title"/>
          </p:nvPr>
        </p:nvSpPr>
        <p:spPr/>
        <p:txBody>
          <a:bodyPr/>
          <a:lstStyle/>
          <a:p>
            <a:r>
              <a:rPr lang="en-US" dirty="0"/>
              <a:t>Aggregation in Java</a:t>
            </a:r>
            <a:endParaRPr lang="en-ID" dirty="0"/>
          </a:p>
        </p:txBody>
      </p:sp>
      <p:sp>
        <p:nvSpPr>
          <p:cNvPr id="6" name="Text Placeholder 5">
            <a:extLst>
              <a:ext uri="{FF2B5EF4-FFF2-40B4-BE49-F238E27FC236}">
                <a16:creationId xmlns:a16="http://schemas.microsoft.com/office/drawing/2014/main" id="{8FC08EA7-4F41-49CF-9D8C-DADD7BFC3E85}"/>
              </a:ext>
            </a:extLst>
          </p:cNvPr>
          <p:cNvSpPr>
            <a:spLocks noGrp="1"/>
          </p:cNvSpPr>
          <p:nvPr>
            <p:ph type="body" idx="1"/>
          </p:nvPr>
        </p:nvSpPr>
        <p:spPr>
          <a:xfrm>
            <a:off x="814275" y="1327350"/>
            <a:ext cx="5053125" cy="3145500"/>
          </a:xfrm>
        </p:spPr>
        <p:txBody>
          <a:bodyPr/>
          <a:lstStyle/>
          <a:p>
            <a:r>
              <a:rPr lang="en-US" dirty="0"/>
              <a:t>If a class have an entity reference, it is known as Aggregation. Aggregation represents HAS-A relationship.</a:t>
            </a:r>
          </a:p>
          <a:p>
            <a:r>
              <a:rPr lang="en-US" dirty="0"/>
              <a:t>Consider a situation, Employee object contains many </a:t>
            </a:r>
            <a:r>
              <a:rPr lang="en-US" dirty="0" err="1"/>
              <a:t>informations</a:t>
            </a:r>
            <a:r>
              <a:rPr lang="en-US" dirty="0"/>
              <a:t> such as id, name, </a:t>
            </a:r>
            <a:r>
              <a:rPr lang="en-US" dirty="0" err="1"/>
              <a:t>emailId</a:t>
            </a:r>
            <a:r>
              <a:rPr lang="en-US" dirty="0"/>
              <a:t> etc. It contains one more object named address, which contains its own </a:t>
            </a:r>
            <a:r>
              <a:rPr lang="en-US" dirty="0" err="1"/>
              <a:t>informations</a:t>
            </a:r>
            <a:r>
              <a:rPr lang="en-US" dirty="0"/>
              <a:t> such as city, state, country, </a:t>
            </a:r>
            <a:r>
              <a:rPr lang="en-US" dirty="0" err="1"/>
              <a:t>zipcode</a:t>
            </a:r>
            <a:r>
              <a:rPr lang="en-US" dirty="0"/>
              <a:t> etc. as given below.</a:t>
            </a:r>
          </a:p>
          <a:p>
            <a:pPr marL="76200" indent="0">
              <a:buNone/>
            </a:pPr>
            <a:endParaRPr lang="en-US" dirty="0"/>
          </a:p>
          <a:p>
            <a:pPr marL="76200" indent="0">
              <a:buNone/>
            </a:pPr>
            <a:r>
              <a:rPr lang="en-US" b="1" i="1" dirty="0"/>
              <a:t>Why use Aggregation?</a:t>
            </a:r>
          </a:p>
          <a:p>
            <a:r>
              <a:rPr lang="en-US" dirty="0"/>
              <a:t>For Code Reusability.</a:t>
            </a:r>
            <a:endParaRPr lang="en-ID" dirty="0"/>
          </a:p>
        </p:txBody>
      </p:sp>
      <p:sp>
        <p:nvSpPr>
          <p:cNvPr id="4" name="Slide Number Placeholder 3">
            <a:extLst>
              <a:ext uri="{FF2B5EF4-FFF2-40B4-BE49-F238E27FC236}">
                <a16:creationId xmlns:a16="http://schemas.microsoft.com/office/drawing/2014/main" id="{2F8E7907-B7DC-4C9A-A361-B90620D628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9" name="Picture 8">
            <a:extLst>
              <a:ext uri="{FF2B5EF4-FFF2-40B4-BE49-F238E27FC236}">
                <a16:creationId xmlns:a16="http://schemas.microsoft.com/office/drawing/2014/main" id="{4BE565C5-8EE0-4569-AFE7-A22F147F706D}"/>
              </a:ext>
            </a:extLst>
          </p:cNvPr>
          <p:cNvPicPr>
            <a:picLocks noChangeAspect="1"/>
          </p:cNvPicPr>
          <p:nvPr/>
        </p:nvPicPr>
        <p:blipFill>
          <a:blip r:embed="rId2"/>
          <a:stretch>
            <a:fillRect/>
          </a:stretch>
        </p:blipFill>
        <p:spPr>
          <a:xfrm>
            <a:off x="6163733" y="2889517"/>
            <a:ext cx="1498613" cy="1291908"/>
          </a:xfrm>
          <a:prstGeom prst="rect">
            <a:avLst/>
          </a:prstGeom>
        </p:spPr>
      </p:pic>
      <p:pic>
        <p:nvPicPr>
          <p:cNvPr id="10" name="Picture 9">
            <a:extLst>
              <a:ext uri="{FF2B5EF4-FFF2-40B4-BE49-F238E27FC236}">
                <a16:creationId xmlns:a16="http://schemas.microsoft.com/office/drawing/2014/main" id="{82FD1F15-E1C9-4840-80F1-1FF98AB75EF4}"/>
              </a:ext>
            </a:extLst>
          </p:cNvPr>
          <p:cNvPicPr>
            <a:picLocks noChangeAspect="1"/>
          </p:cNvPicPr>
          <p:nvPr/>
        </p:nvPicPr>
        <p:blipFill>
          <a:blip r:embed="rId3"/>
          <a:stretch>
            <a:fillRect/>
          </a:stretch>
        </p:blipFill>
        <p:spPr>
          <a:xfrm>
            <a:off x="6172200" y="1327350"/>
            <a:ext cx="1395675" cy="1395675"/>
          </a:xfrm>
          <a:prstGeom prst="rect">
            <a:avLst/>
          </a:prstGeom>
        </p:spPr>
      </p:pic>
    </p:spTree>
    <p:extLst>
      <p:ext uri="{BB962C8B-B14F-4D97-AF65-F5344CB8AC3E}">
        <p14:creationId xmlns:p14="http://schemas.microsoft.com/office/powerpoint/2010/main" val="314298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505C-C37C-4A4A-968F-96DFD99191DE}"/>
              </a:ext>
            </a:extLst>
          </p:cNvPr>
          <p:cNvSpPr>
            <a:spLocks noGrp="1"/>
          </p:cNvSpPr>
          <p:nvPr>
            <p:ph type="title"/>
          </p:nvPr>
        </p:nvSpPr>
        <p:spPr/>
        <p:txBody>
          <a:bodyPr/>
          <a:lstStyle/>
          <a:p>
            <a:r>
              <a:rPr lang="en-US" dirty="0"/>
              <a:t>When use Aggregation?</a:t>
            </a:r>
            <a:endParaRPr lang="en-ID" dirty="0"/>
          </a:p>
        </p:txBody>
      </p:sp>
      <p:sp>
        <p:nvSpPr>
          <p:cNvPr id="3" name="Text Placeholder 2">
            <a:extLst>
              <a:ext uri="{FF2B5EF4-FFF2-40B4-BE49-F238E27FC236}">
                <a16:creationId xmlns:a16="http://schemas.microsoft.com/office/drawing/2014/main" id="{8A3B34EF-1010-4AD3-A6CD-BE7B8E661BBD}"/>
              </a:ext>
            </a:extLst>
          </p:cNvPr>
          <p:cNvSpPr>
            <a:spLocks noGrp="1"/>
          </p:cNvSpPr>
          <p:nvPr>
            <p:ph type="body" idx="1"/>
          </p:nvPr>
        </p:nvSpPr>
        <p:spPr/>
        <p:txBody>
          <a:bodyPr/>
          <a:lstStyle/>
          <a:p>
            <a:r>
              <a:rPr lang="en-US" dirty="0"/>
              <a:t>Code reuse is also best achieved by aggregation when there is no is-a relationship.</a:t>
            </a:r>
          </a:p>
          <a:p>
            <a:r>
              <a:rPr lang="en-US" dirty="0"/>
              <a:t>Inheritance should be used only if the relationship is-a is maintained throughout the lifetime of the objects involved; otherwise, aggregation is the best choice.</a:t>
            </a:r>
            <a:endParaRPr lang="en-ID" dirty="0"/>
          </a:p>
        </p:txBody>
      </p:sp>
      <p:sp>
        <p:nvSpPr>
          <p:cNvPr id="4" name="Slide Number Placeholder 3">
            <a:extLst>
              <a:ext uri="{FF2B5EF4-FFF2-40B4-BE49-F238E27FC236}">
                <a16:creationId xmlns:a16="http://schemas.microsoft.com/office/drawing/2014/main" id="{39254A44-151C-4F6F-BE2E-6D6AAB558C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79480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A29C-858A-4825-8DC5-1331A24D10B3}"/>
              </a:ext>
            </a:extLst>
          </p:cNvPr>
          <p:cNvSpPr>
            <a:spLocks noGrp="1"/>
          </p:cNvSpPr>
          <p:nvPr>
            <p:ph type="title"/>
          </p:nvPr>
        </p:nvSpPr>
        <p:spPr/>
        <p:txBody>
          <a:bodyPr/>
          <a:lstStyle/>
          <a:p>
            <a:r>
              <a:rPr lang="en-US" dirty="0"/>
              <a:t>Aggregation Example</a:t>
            </a:r>
            <a:endParaRPr lang="en-ID" dirty="0"/>
          </a:p>
        </p:txBody>
      </p:sp>
      <p:sp>
        <p:nvSpPr>
          <p:cNvPr id="4" name="Slide Number Placeholder 3">
            <a:extLst>
              <a:ext uri="{FF2B5EF4-FFF2-40B4-BE49-F238E27FC236}">
                <a16:creationId xmlns:a16="http://schemas.microsoft.com/office/drawing/2014/main" id="{0D864DF0-24BF-47C7-AF5F-92363A17FE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CFB6B640-8222-4DFD-BBCD-3705B02A09B8}"/>
              </a:ext>
            </a:extLst>
          </p:cNvPr>
          <p:cNvPicPr>
            <a:picLocks noChangeAspect="1"/>
          </p:cNvPicPr>
          <p:nvPr/>
        </p:nvPicPr>
        <p:blipFill>
          <a:blip r:embed="rId2"/>
          <a:stretch>
            <a:fillRect/>
          </a:stretch>
        </p:blipFill>
        <p:spPr>
          <a:xfrm>
            <a:off x="805809" y="1352550"/>
            <a:ext cx="2353604" cy="2514600"/>
          </a:xfrm>
          <a:prstGeom prst="rect">
            <a:avLst/>
          </a:prstGeom>
        </p:spPr>
      </p:pic>
      <p:pic>
        <p:nvPicPr>
          <p:cNvPr id="6" name="Picture 5">
            <a:extLst>
              <a:ext uri="{FF2B5EF4-FFF2-40B4-BE49-F238E27FC236}">
                <a16:creationId xmlns:a16="http://schemas.microsoft.com/office/drawing/2014/main" id="{0E03FF65-809E-490E-A995-E75F4D270370}"/>
              </a:ext>
            </a:extLst>
          </p:cNvPr>
          <p:cNvPicPr>
            <a:picLocks noChangeAspect="1"/>
          </p:cNvPicPr>
          <p:nvPr/>
        </p:nvPicPr>
        <p:blipFill>
          <a:blip r:embed="rId3"/>
          <a:stretch>
            <a:fillRect/>
          </a:stretch>
        </p:blipFill>
        <p:spPr>
          <a:xfrm>
            <a:off x="3526608" y="1352550"/>
            <a:ext cx="4202399" cy="3141755"/>
          </a:xfrm>
          <a:prstGeom prst="rect">
            <a:avLst/>
          </a:prstGeom>
        </p:spPr>
      </p:pic>
    </p:spTree>
    <p:extLst>
      <p:ext uri="{BB962C8B-B14F-4D97-AF65-F5344CB8AC3E}">
        <p14:creationId xmlns:p14="http://schemas.microsoft.com/office/powerpoint/2010/main" val="27882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Method Overloading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9597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260C76-9856-47D9-9F1C-878652A62799}"/>
              </a:ext>
            </a:extLst>
          </p:cNvPr>
          <p:cNvSpPr>
            <a:spLocks noGrp="1"/>
          </p:cNvSpPr>
          <p:nvPr>
            <p:ph type="title"/>
          </p:nvPr>
        </p:nvSpPr>
        <p:spPr/>
        <p:txBody>
          <a:bodyPr/>
          <a:lstStyle/>
          <a:p>
            <a:r>
              <a:rPr lang="en-ID" dirty="0"/>
              <a:t>Method Overloading in Java</a:t>
            </a:r>
          </a:p>
        </p:txBody>
      </p:sp>
      <p:sp>
        <p:nvSpPr>
          <p:cNvPr id="6" name="Text Placeholder 5">
            <a:extLst>
              <a:ext uri="{FF2B5EF4-FFF2-40B4-BE49-F238E27FC236}">
                <a16:creationId xmlns:a16="http://schemas.microsoft.com/office/drawing/2014/main" id="{36E6DA4A-BB49-4DE8-8DB1-9F0E58BD7993}"/>
              </a:ext>
            </a:extLst>
          </p:cNvPr>
          <p:cNvSpPr>
            <a:spLocks noGrp="1"/>
          </p:cNvSpPr>
          <p:nvPr>
            <p:ph type="body" idx="1"/>
          </p:nvPr>
        </p:nvSpPr>
        <p:spPr/>
        <p:txBody>
          <a:bodyPr/>
          <a:lstStyle/>
          <a:p>
            <a:r>
              <a:rPr lang="en-US" dirty="0"/>
              <a:t>If a class has multiple methods having same name but different in parameters, it is known as Method Overloading.</a:t>
            </a:r>
          </a:p>
          <a:p>
            <a:r>
              <a:rPr lang="en-US" dirty="0"/>
              <a:t>If we have to perform only one operation, having same name of the methods increases the readability of the program.</a:t>
            </a:r>
          </a:p>
          <a:p>
            <a:r>
              <a:rPr lang="en-US" dirty="0"/>
              <a:t>Suppose you have to perform addition of the given numbers but there can be any number of arguments, if you write the method such as a(</a:t>
            </a:r>
            <a:r>
              <a:rPr lang="en-US" dirty="0" err="1"/>
              <a:t>int,int</a:t>
            </a:r>
            <a:r>
              <a:rPr lang="en-US" dirty="0"/>
              <a:t>) for two parameters, and b(</a:t>
            </a:r>
            <a:r>
              <a:rPr lang="en-US" dirty="0" err="1"/>
              <a:t>int,int,int</a:t>
            </a:r>
            <a:r>
              <a:rPr lang="en-US" dirty="0"/>
              <a:t>) for three parameters then it may be difficult for you as well as other programmers to understand the behavior of the method because its name differs.</a:t>
            </a:r>
          </a:p>
          <a:p>
            <a:r>
              <a:rPr lang="en-US" dirty="0"/>
              <a:t>So, we perform method overloading to figure out the program quickly.</a:t>
            </a:r>
            <a:endParaRPr lang="en-ID" dirty="0"/>
          </a:p>
        </p:txBody>
      </p:sp>
      <p:sp>
        <p:nvSpPr>
          <p:cNvPr id="4" name="Slide Number Placeholder 3">
            <a:extLst>
              <a:ext uri="{FF2B5EF4-FFF2-40B4-BE49-F238E27FC236}">
                <a16:creationId xmlns:a16="http://schemas.microsoft.com/office/drawing/2014/main" id="{8FD9267E-FA28-4652-A704-A4B8E4E8C5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421110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C4E7-23B4-4718-B3E2-1187C8DF299E}"/>
              </a:ext>
            </a:extLst>
          </p:cNvPr>
          <p:cNvSpPr>
            <a:spLocks noGrp="1"/>
          </p:cNvSpPr>
          <p:nvPr>
            <p:ph type="title"/>
          </p:nvPr>
        </p:nvSpPr>
        <p:spPr/>
        <p:txBody>
          <a:bodyPr/>
          <a:lstStyle/>
          <a:p>
            <a:r>
              <a:rPr lang="en-US" dirty="0"/>
              <a:t>Advantage of method overloading</a:t>
            </a:r>
            <a:endParaRPr lang="en-ID" dirty="0"/>
          </a:p>
        </p:txBody>
      </p:sp>
      <p:sp>
        <p:nvSpPr>
          <p:cNvPr id="3" name="Text Placeholder 2">
            <a:extLst>
              <a:ext uri="{FF2B5EF4-FFF2-40B4-BE49-F238E27FC236}">
                <a16:creationId xmlns:a16="http://schemas.microsoft.com/office/drawing/2014/main" id="{164B8A82-B362-4465-9E2D-74A33A678E5A}"/>
              </a:ext>
            </a:extLst>
          </p:cNvPr>
          <p:cNvSpPr>
            <a:spLocks noGrp="1"/>
          </p:cNvSpPr>
          <p:nvPr>
            <p:ph type="body" idx="1"/>
          </p:nvPr>
        </p:nvSpPr>
        <p:spPr/>
        <p:txBody>
          <a:bodyPr/>
          <a:lstStyle/>
          <a:p>
            <a:r>
              <a:rPr lang="en-US" dirty="0"/>
              <a:t>Method overloading increases the readability of the program.</a:t>
            </a:r>
          </a:p>
          <a:p>
            <a:r>
              <a:rPr lang="en-US" dirty="0"/>
              <a:t>Different ways to overload the method</a:t>
            </a:r>
          </a:p>
          <a:p>
            <a:pPr marL="76200" indent="0">
              <a:buNone/>
            </a:pPr>
            <a:endParaRPr lang="en-US" dirty="0"/>
          </a:p>
          <a:p>
            <a:pPr marL="76200" indent="0">
              <a:buNone/>
            </a:pPr>
            <a:r>
              <a:rPr lang="en-US" b="1" i="1" dirty="0"/>
              <a:t>There are two ways to overload the method in java</a:t>
            </a:r>
          </a:p>
          <a:p>
            <a:r>
              <a:rPr lang="en-US" dirty="0"/>
              <a:t>By changing number of arguments</a:t>
            </a:r>
          </a:p>
          <a:p>
            <a:r>
              <a:rPr lang="en-US" dirty="0"/>
              <a:t>By changing the data type</a:t>
            </a:r>
            <a:endParaRPr lang="en-ID" dirty="0"/>
          </a:p>
        </p:txBody>
      </p:sp>
      <p:sp>
        <p:nvSpPr>
          <p:cNvPr id="4" name="Slide Number Placeholder 3">
            <a:extLst>
              <a:ext uri="{FF2B5EF4-FFF2-40B4-BE49-F238E27FC236}">
                <a16:creationId xmlns:a16="http://schemas.microsoft.com/office/drawing/2014/main" id="{C5330D7F-BB62-4C49-BE26-12800776B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885024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F599-2A7B-4C85-87B0-E2484DC1E5C7}"/>
              </a:ext>
            </a:extLst>
          </p:cNvPr>
          <p:cNvSpPr>
            <a:spLocks noGrp="1"/>
          </p:cNvSpPr>
          <p:nvPr>
            <p:ph type="title"/>
          </p:nvPr>
        </p:nvSpPr>
        <p:spPr/>
        <p:txBody>
          <a:bodyPr/>
          <a:lstStyle/>
          <a:p>
            <a:r>
              <a:rPr lang="en-US" dirty="0"/>
              <a:t>1) Method Overloading: changing no. of arguments</a:t>
            </a:r>
            <a:endParaRPr lang="en-ID" dirty="0"/>
          </a:p>
        </p:txBody>
      </p:sp>
      <p:sp>
        <p:nvSpPr>
          <p:cNvPr id="3" name="Text Placeholder 2">
            <a:extLst>
              <a:ext uri="{FF2B5EF4-FFF2-40B4-BE49-F238E27FC236}">
                <a16:creationId xmlns:a16="http://schemas.microsoft.com/office/drawing/2014/main" id="{1E8E1764-72AD-491A-9290-51343BECFF55}"/>
              </a:ext>
            </a:extLst>
          </p:cNvPr>
          <p:cNvSpPr>
            <a:spLocks noGrp="1"/>
          </p:cNvSpPr>
          <p:nvPr>
            <p:ph type="body" idx="1"/>
          </p:nvPr>
        </p:nvSpPr>
        <p:spPr/>
        <p:txBody>
          <a:bodyPr/>
          <a:lstStyle/>
          <a:p>
            <a:r>
              <a:rPr lang="en-US" dirty="0"/>
              <a:t>In this example, we have created two methods, first add() method performs addition of two numbers and second add method performs addition of three numbers.</a:t>
            </a:r>
          </a:p>
          <a:p>
            <a:r>
              <a:rPr lang="en-US" dirty="0"/>
              <a:t>In this example, we are creating static methods so that we don't need to create instance for calling methods.</a:t>
            </a:r>
            <a:endParaRPr lang="en-ID" dirty="0"/>
          </a:p>
        </p:txBody>
      </p:sp>
      <p:sp>
        <p:nvSpPr>
          <p:cNvPr id="4" name="Slide Number Placeholder 3">
            <a:extLst>
              <a:ext uri="{FF2B5EF4-FFF2-40B4-BE49-F238E27FC236}">
                <a16:creationId xmlns:a16="http://schemas.microsoft.com/office/drawing/2014/main" id="{46ADDA79-1ADE-419B-A794-8379B31299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6" name="Picture 5">
            <a:extLst>
              <a:ext uri="{FF2B5EF4-FFF2-40B4-BE49-F238E27FC236}">
                <a16:creationId xmlns:a16="http://schemas.microsoft.com/office/drawing/2014/main" id="{4CF34389-E354-4B43-B151-A2C22161C8B0}"/>
              </a:ext>
            </a:extLst>
          </p:cNvPr>
          <p:cNvPicPr>
            <a:picLocks noChangeAspect="1"/>
          </p:cNvPicPr>
          <p:nvPr/>
        </p:nvPicPr>
        <p:blipFill>
          <a:blip r:embed="rId2"/>
          <a:stretch>
            <a:fillRect/>
          </a:stretch>
        </p:blipFill>
        <p:spPr>
          <a:xfrm>
            <a:off x="4597401" y="1537988"/>
            <a:ext cx="2785594" cy="2481562"/>
          </a:xfrm>
          <a:prstGeom prst="rect">
            <a:avLst/>
          </a:prstGeom>
        </p:spPr>
      </p:pic>
    </p:spTree>
    <p:extLst>
      <p:ext uri="{BB962C8B-B14F-4D97-AF65-F5344CB8AC3E}">
        <p14:creationId xmlns:p14="http://schemas.microsoft.com/office/powerpoint/2010/main" val="62718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A7-F8A6-425E-8933-2BFD06041DE8}"/>
              </a:ext>
            </a:extLst>
          </p:cNvPr>
          <p:cNvSpPr>
            <a:spLocks noGrp="1"/>
          </p:cNvSpPr>
          <p:nvPr>
            <p:ph type="title"/>
          </p:nvPr>
        </p:nvSpPr>
        <p:spPr/>
        <p:txBody>
          <a:bodyPr/>
          <a:lstStyle/>
          <a:p>
            <a:r>
              <a:rPr lang="en-US" dirty="0"/>
              <a:t>2) Method Overloading: changing data type of </a:t>
            </a:r>
            <a:r>
              <a:rPr lang="en-US" dirty="0" err="1"/>
              <a:t>argumentsIn</a:t>
            </a:r>
            <a:endParaRPr lang="en-ID" dirty="0"/>
          </a:p>
        </p:txBody>
      </p:sp>
      <p:sp>
        <p:nvSpPr>
          <p:cNvPr id="3" name="Text Placeholder 2">
            <a:extLst>
              <a:ext uri="{FF2B5EF4-FFF2-40B4-BE49-F238E27FC236}">
                <a16:creationId xmlns:a16="http://schemas.microsoft.com/office/drawing/2014/main" id="{4A5B1BE6-6B1E-4EC5-8B7C-50DDFC897671}"/>
              </a:ext>
            </a:extLst>
          </p:cNvPr>
          <p:cNvSpPr>
            <a:spLocks noGrp="1"/>
          </p:cNvSpPr>
          <p:nvPr>
            <p:ph type="body" idx="1"/>
          </p:nvPr>
        </p:nvSpPr>
        <p:spPr/>
        <p:txBody>
          <a:bodyPr/>
          <a:lstStyle/>
          <a:p>
            <a:r>
              <a:rPr lang="en-US" dirty="0"/>
              <a:t>this example, we have created two methods that differs in data type. The first add method receives two integer arguments and second add method receives two double arguments.</a:t>
            </a:r>
            <a:endParaRPr lang="en-ID" dirty="0"/>
          </a:p>
        </p:txBody>
      </p:sp>
      <p:sp>
        <p:nvSpPr>
          <p:cNvPr id="5" name="Slide Number Placeholder 4">
            <a:extLst>
              <a:ext uri="{FF2B5EF4-FFF2-40B4-BE49-F238E27FC236}">
                <a16:creationId xmlns:a16="http://schemas.microsoft.com/office/drawing/2014/main" id="{728EF34D-954C-42B3-B6DF-52EF3E810F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DE09A13F-6128-417A-9731-6F60099E612B}"/>
              </a:ext>
            </a:extLst>
          </p:cNvPr>
          <p:cNvPicPr>
            <a:picLocks noChangeAspect="1"/>
          </p:cNvPicPr>
          <p:nvPr/>
        </p:nvPicPr>
        <p:blipFill>
          <a:blip r:embed="rId2"/>
          <a:stretch>
            <a:fillRect/>
          </a:stretch>
        </p:blipFill>
        <p:spPr>
          <a:xfrm>
            <a:off x="4192575" y="1537988"/>
            <a:ext cx="3137063" cy="2405362"/>
          </a:xfrm>
          <a:prstGeom prst="rect">
            <a:avLst/>
          </a:prstGeom>
        </p:spPr>
      </p:pic>
    </p:spTree>
    <p:extLst>
      <p:ext uri="{BB962C8B-B14F-4D97-AF65-F5344CB8AC3E}">
        <p14:creationId xmlns:p14="http://schemas.microsoft.com/office/powerpoint/2010/main" val="3589596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DAE6C7-F045-4994-8824-96309A2FB825}"/>
              </a:ext>
            </a:extLst>
          </p:cNvPr>
          <p:cNvSpPr>
            <a:spLocks noGrp="1"/>
          </p:cNvSpPr>
          <p:nvPr>
            <p:ph type="title"/>
          </p:nvPr>
        </p:nvSpPr>
        <p:spPr/>
        <p:txBody>
          <a:bodyPr/>
          <a:lstStyle/>
          <a:p>
            <a:r>
              <a:rPr lang="en-US" dirty="0"/>
              <a:t>Rules for Java Method Overriding</a:t>
            </a:r>
            <a:endParaRPr lang="en-ID" dirty="0"/>
          </a:p>
        </p:txBody>
      </p:sp>
      <p:sp>
        <p:nvSpPr>
          <p:cNvPr id="7" name="Text Placeholder 6">
            <a:extLst>
              <a:ext uri="{FF2B5EF4-FFF2-40B4-BE49-F238E27FC236}">
                <a16:creationId xmlns:a16="http://schemas.microsoft.com/office/drawing/2014/main" id="{FFB22F8D-DC5A-44DD-8F29-8B0B30CC3E37}"/>
              </a:ext>
            </a:extLst>
          </p:cNvPr>
          <p:cNvSpPr>
            <a:spLocks noGrp="1"/>
          </p:cNvSpPr>
          <p:nvPr>
            <p:ph type="body" idx="1"/>
          </p:nvPr>
        </p:nvSpPr>
        <p:spPr/>
        <p:txBody>
          <a:bodyPr/>
          <a:lstStyle/>
          <a:p>
            <a:r>
              <a:rPr lang="en-US" dirty="0"/>
              <a:t>The method must have the same name as in the parent class</a:t>
            </a:r>
          </a:p>
          <a:p>
            <a:r>
              <a:rPr lang="en-US" dirty="0"/>
              <a:t>The method must have the same parameter as in the parent class.</a:t>
            </a:r>
          </a:p>
          <a:p>
            <a:r>
              <a:rPr lang="en-US" dirty="0"/>
              <a:t>There must be an IS-A relationship (inheritance).</a:t>
            </a:r>
            <a:endParaRPr lang="en-ID" dirty="0"/>
          </a:p>
        </p:txBody>
      </p:sp>
      <p:sp>
        <p:nvSpPr>
          <p:cNvPr id="8" name="Text Placeholder 7">
            <a:extLst>
              <a:ext uri="{FF2B5EF4-FFF2-40B4-BE49-F238E27FC236}">
                <a16:creationId xmlns:a16="http://schemas.microsoft.com/office/drawing/2014/main" id="{5D72835D-EAC9-46D2-A7F4-EB81EF6D133D}"/>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2255EF5A-B8CA-4289-83BA-5956F9916F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10" name="Picture 9">
            <a:extLst>
              <a:ext uri="{FF2B5EF4-FFF2-40B4-BE49-F238E27FC236}">
                <a16:creationId xmlns:a16="http://schemas.microsoft.com/office/drawing/2014/main" id="{10C214A9-A4C6-4D5E-B86A-478D0B310A70}"/>
              </a:ext>
            </a:extLst>
          </p:cNvPr>
          <p:cNvPicPr>
            <a:picLocks noChangeAspect="1"/>
          </p:cNvPicPr>
          <p:nvPr/>
        </p:nvPicPr>
        <p:blipFill>
          <a:blip r:embed="rId2"/>
          <a:stretch>
            <a:fillRect/>
          </a:stretch>
        </p:blipFill>
        <p:spPr>
          <a:xfrm>
            <a:off x="4396123" y="1504950"/>
            <a:ext cx="3833477" cy="2875108"/>
          </a:xfrm>
          <a:prstGeom prst="rect">
            <a:avLst/>
          </a:prstGeom>
        </p:spPr>
      </p:pic>
    </p:spTree>
    <p:extLst>
      <p:ext uri="{BB962C8B-B14F-4D97-AF65-F5344CB8AC3E}">
        <p14:creationId xmlns:p14="http://schemas.microsoft.com/office/powerpoint/2010/main" val="1417203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89A499-761A-4F41-9BFE-5FD972AD6044}"/>
              </a:ext>
            </a:extLst>
          </p:cNvPr>
          <p:cNvSpPr>
            <a:spLocks noGrp="1"/>
          </p:cNvSpPr>
          <p:nvPr>
            <p:ph type="title"/>
          </p:nvPr>
        </p:nvSpPr>
        <p:spPr/>
        <p:txBody>
          <a:bodyPr/>
          <a:lstStyle/>
          <a:p>
            <a:r>
              <a:rPr lang="en-ID" dirty="0"/>
              <a:t>Example of method overriding</a:t>
            </a:r>
          </a:p>
        </p:txBody>
      </p:sp>
      <p:sp>
        <p:nvSpPr>
          <p:cNvPr id="9" name="Text Placeholder 8">
            <a:extLst>
              <a:ext uri="{FF2B5EF4-FFF2-40B4-BE49-F238E27FC236}">
                <a16:creationId xmlns:a16="http://schemas.microsoft.com/office/drawing/2014/main" id="{D922C545-E212-443B-8E9A-B1FC34EFB923}"/>
              </a:ext>
            </a:extLst>
          </p:cNvPr>
          <p:cNvSpPr>
            <a:spLocks noGrp="1"/>
          </p:cNvSpPr>
          <p:nvPr>
            <p:ph type="body" idx="1"/>
          </p:nvPr>
        </p:nvSpPr>
        <p:spPr/>
        <p:txBody>
          <a:bodyPr/>
          <a:lstStyle/>
          <a:p>
            <a:r>
              <a:rPr lang="en-US" dirty="0"/>
              <a:t>In this example, we have defined the run method in the subclass as defined in the parent class but it has some specific implementation. The name and parameter of the method are the same, and there is IS-A relationship between the classes, so there is method overriding.</a:t>
            </a:r>
            <a:endParaRPr lang="en-ID" dirty="0"/>
          </a:p>
        </p:txBody>
      </p:sp>
      <p:sp>
        <p:nvSpPr>
          <p:cNvPr id="5" name="Slide Number Placeholder 4">
            <a:extLst>
              <a:ext uri="{FF2B5EF4-FFF2-40B4-BE49-F238E27FC236}">
                <a16:creationId xmlns:a16="http://schemas.microsoft.com/office/drawing/2014/main" id="{15853555-7DC6-47F6-9C97-53262C7E1A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3032B2D3-4193-4376-A0F9-C77A4AF9C66C}"/>
              </a:ext>
            </a:extLst>
          </p:cNvPr>
          <p:cNvPicPr>
            <a:picLocks noChangeAspect="1"/>
          </p:cNvPicPr>
          <p:nvPr/>
        </p:nvPicPr>
        <p:blipFill>
          <a:blip r:embed="rId2"/>
          <a:stretch>
            <a:fillRect/>
          </a:stretch>
        </p:blipFill>
        <p:spPr>
          <a:xfrm>
            <a:off x="4715932" y="1510471"/>
            <a:ext cx="2902068" cy="1014885"/>
          </a:xfrm>
          <a:prstGeom prst="rect">
            <a:avLst/>
          </a:prstGeom>
        </p:spPr>
      </p:pic>
      <p:pic>
        <p:nvPicPr>
          <p:cNvPr id="7" name="Picture 6">
            <a:extLst>
              <a:ext uri="{FF2B5EF4-FFF2-40B4-BE49-F238E27FC236}">
                <a16:creationId xmlns:a16="http://schemas.microsoft.com/office/drawing/2014/main" id="{87B96576-7B50-49FC-AA44-FE5F487271B2}"/>
              </a:ext>
            </a:extLst>
          </p:cNvPr>
          <p:cNvPicPr>
            <a:picLocks noChangeAspect="1"/>
          </p:cNvPicPr>
          <p:nvPr/>
        </p:nvPicPr>
        <p:blipFill>
          <a:blip r:embed="rId3"/>
          <a:stretch>
            <a:fillRect/>
          </a:stretch>
        </p:blipFill>
        <p:spPr>
          <a:xfrm>
            <a:off x="4724401" y="2571751"/>
            <a:ext cx="2971800" cy="1879800"/>
          </a:xfrm>
          <a:prstGeom prst="rect">
            <a:avLst/>
          </a:prstGeom>
        </p:spPr>
      </p:pic>
    </p:spTree>
    <p:extLst>
      <p:ext uri="{BB962C8B-B14F-4D97-AF65-F5344CB8AC3E}">
        <p14:creationId xmlns:p14="http://schemas.microsoft.com/office/powerpoint/2010/main" val="158086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ADA3-05E9-40B8-931D-FFCCE4B7D8B2}"/>
              </a:ext>
            </a:extLst>
          </p:cNvPr>
          <p:cNvSpPr>
            <a:spLocks noGrp="1"/>
          </p:cNvSpPr>
          <p:nvPr>
            <p:ph type="title"/>
          </p:nvPr>
        </p:nvSpPr>
        <p:spPr/>
        <p:txBody>
          <a:bodyPr/>
          <a:lstStyle/>
          <a:p>
            <a:r>
              <a:rPr lang="en-US" dirty="0"/>
              <a:t>Question and Answer</a:t>
            </a:r>
            <a:endParaRPr lang="en-ID" dirty="0"/>
          </a:p>
        </p:txBody>
      </p:sp>
      <p:sp>
        <p:nvSpPr>
          <p:cNvPr id="3" name="Text Placeholder 2">
            <a:extLst>
              <a:ext uri="{FF2B5EF4-FFF2-40B4-BE49-F238E27FC236}">
                <a16:creationId xmlns:a16="http://schemas.microsoft.com/office/drawing/2014/main" id="{881F7AE7-1D4A-41BB-A0F2-E426DA5EB42A}"/>
              </a:ext>
            </a:extLst>
          </p:cNvPr>
          <p:cNvSpPr>
            <a:spLocks noGrp="1"/>
          </p:cNvSpPr>
          <p:nvPr>
            <p:ph type="body" idx="1"/>
          </p:nvPr>
        </p:nvSpPr>
        <p:spPr/>
        <p:txBody>
          <a:bodyPr/>
          <a:lstStyle/>
          <a:p>
            <a:pPr marL="101600" indent="0">
              <a:buNone/>
            </a:pPr>
            <a:r>
              <a:rPr lang="en-US" b="1" i="1" dirty="0"/>
              <a:t>Can we override static method?</a:t>
            </a:r>
          </a:p>
          <a:p>
            <a:r>
              <a:rPr lang="en-US" dirty="0"/>
              <a:t>No, a static method cannot be overridden. It can be proved by runtime polymorphism, so we will learn it later.</a:t>
            </a:r>
          </a:p>
          <a:p>
            <a:pPr marL="101600" indent="0">
              <a:buNone/>
            </a:pPr>
            <a:endParaRPr lang="en-US" dirty="0"/>
          </a:p>
          <a:p>
            <a:pPr marL="101600" indent="0">
              <a:buNone/>
            </a:pPr>
            <a:r>
              <a:rPr lang="en-US" b="1" dirty="0"/>
              <a:t>Why can we not override static method?</a:t>
            </a:r>
          </a:p>
          <a:p>
            <a:r>
              <a:rPr lang="en-US" dirty="0"/>
              <a:t>It is because the static method is bound with class whereas instance method is bound with an object. Static belongs to the class area, and an instance belongs to the heap area.</a:t>
            </a:r>
            <a:endParaRPr lang="en-ID" dirty="0"/>
          </a:p>
        </p:txBody>
      </p:sp>
      <p:sp>
        <p:nvSpPr>
          <p:cNvPr id="4" name="Text Placeholder 3">
            <a:extLst>
              <a:ext uri="{FF2B5EF4-FFF2-40B4-BE49-F238E27FC236}">
                <a16:creationId xmlns:a16="http://schemas.microsoft.com/office/drawing/2014/main" id="{DE555B36-D527-446F-912D-FF0D6E73820B}"/>
              </a:ext>
            </a:extLst>
          </p:cNvPr>
          <p:cNvSpPr>
            <a:spLocks noGrp="1"/>
          </p:cNvSpPr>
          <p:nvPr>
            <p:ph type="body" idx="2"/>
          </p:nvPr>
        </p:nvSpPr>
        <p:spPr/>
        <p:txBody>
          <a:bodyPr/>
          <a:lstStyle/>
          <a:p>
            <a:pPr marL="101600" indent="0">
              <a:buNone/>
            </a:pPr>
            <a:r>
              <a:rPr lang="en-US" b="1" i="1" dirty="0"/>
              <a:t>Can we override java main method?</a:t>
            </a:r>
          </a:p>
          <a:p>
            <a:r>
              <a:rPr lang="en-US" dirty="0"/>
              <a:t>No, because the main is a static method.</a:t>
            </a:r>
            <a:endParaRPr lang="en-ID" dirty="0"/>
          </a:p>
        </p:txBody>
      </p:sp>
      <p:sp>
        <p:nvSpPr>
          <p:cNvPr id="5" name="Slide Number Placeholder 4">
            <a:extLst>
              <a:ext uri="{FF2B5EF4-FFF2-40B4-BE49-F238E27FC236}">
                <a16:creationId xmlns:a16="http://schemas.microsoft.com/office/drawing/2014/main" id="{A8B6167D-0034-4408-AE8C-53DD84584F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4160020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D47E-385F-4F16-8CF4-FDE6A899FEC2}"/>
              </a:ext>
            </a:extLst>
          </p:cNvPr>
          <p:cNvSpPr>
            <a:spLocks noGrp="1"/>
          </p:cNvSpPr>
          <p:nvPr>
            <p:ph type="title"/>
          </p:nvPr>
        </p:nvSpPr>
        <p:spPr/>
        <p:txBody>
          <a:bodyPr/>
          <a:lstStyle/>
          <a:p>
            <a:r>
              <a:rPr lang="en-US" dirty="0"/>
              <a:t>Method Overloading Vs. Method Overriding</a:t>
            </a:r>
            <a:endParaRPr lang="en-ID" dirty="0"/>
          </a:p>
        </p:txBody>
      </p:sp>
      <p:sp>
        <p:nvSpPr>
          <p:cNvPr id="5" name="Slide Number Placeholder 4">
            <a:extLst>
              <a:ext uri="{FF2B5EF4-FFF2-40B4-BE49-F238E27FC236}">
                <a16:creationId xmlns:a16="http://schemas.microsoft.com/office/drawing/2014/main" id="{605FFE16-DF21-4430-B306-C509359836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10" name="Picture 9">
            <a:extLst>
              <a:ext uri="{FF2B5EF4-FFF2-40B4-BE49-F238E27FC236}">
                <a16:creationId xmlns:a16="http://schemas.microsoft.com/office/drawing/2014/main" id="{36481773-6FCE-4F1E-97C5-7BCA3231CD46}"/>
              </a:ext>
            </a:extLst>
          </p:cNvPr>
          <p:cNvPicPr>
            <a:picLocks noChangeAspect="1"/>
          </p:cNvPicPr>
          <p:nvPr/>
        </p:nvPicPr>
        <p:blipFill>
          <a:blip r:embed="rId2"/>
          <a:stretch>
            <a:fillRect/>
          </a:stretch>
        </p:blipFill>
        <p:spPr>
          <a:xfrm>
            <a:off x="685801" y="1352550"/>
            <a:ext cx="6400800" cy="3461173"/>
          </a:xfrm>
          <a:prstGeom prst="rect">
            <a:avLst/>
          </a:prstGeom>
        </p:spPr>
      </p:pic>
    </p:spTree>
    <p:extLst>
      <p:ext uri="{BB962C8B-B14F-4D97-AF65-F5344CB8AC3E}">
        <p14:creationId xmlns:p14="http://schemas.microsoft.com/office/powerpoint/2010/main" val="1900555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Method </a:t>
            </a:r>
            <a:r>
              <a:rPr lang="en-US" dirty="0" err="1"/>
              <a:t>Overridding</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2748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24C1E5-EB69-47EC-B20C-4988987BE934}"/>
              </a:ext>
            </a:extLst>
          </p:cNvPr>
          <p:cNvSpPr>
            <a:spLocks noGrp="1"/>
          </p:cNvSpPr>
          <p:nvPr>
            <p:ph type="title"/>
          </p:nvPr>
        </p:nvSpPr>
        <p:spPr/>
        <p:txBody>
          <a:bodyPr/>
          <a:lstStyle/>
          <a:p>
            <a:r>
              <a:rPr lang="en-ID" dirty="0"/>
              <a:t>Method Overriding in Java</a:t>
            </a:r>
          </a:p>
        </p:txBody>
      </p:sp>
      <p:sp>
        <p:nvSpPr>
          <p:cNvPr id="6" name="Text Placeholder 5">
            <a:extLst>
              <a:ext uri="{FF2B5EF4-FFF2-40B4-BE49-F238E27FC236}">
                <a16:creationId xmlns:a16="http://schemas.microsoft.com/office/drawing/2014/main" id="{99216D92-1209-48BF-B67A-7509F0B9B763}"/>
              </a:ext>
            </a:extLst>
          </p:cNvPr>
          <p:cNvSpPr>
            <a:spLocks noGrp="1"/>
          </p:cNvSpPr>
          <p:nvPr>
            <p:ph type="body" idx="1"/>
          </p:nvPr>
        </p:nvSpPr>
        <p:spPr/>
        <p:txBody>
          <a:bodyPr/>
          <a:lstStyle/>
          <a:p>
            <a:r>
              <a:rPr lang="en-US" dirty="0"/>
              <a:t>If subclass (child class) has the same method as declared in the parent class, it is known as method overriding in Java.</a:t>
            </a:r>
          </a:p>
          <a:p>
            <a:r>
              <a:rPr lang="en-US" dirty="0"/>
              <a:t>In other words, If a subclass provides the specific implementation of the method that has been declared by one of its parent class, it is known as method overriding.</a:t>
            </a:r>
            <a:endParaRPr lang="en-ID" dirty="0"/>
          </a:p>
        </p:txBody>
      </p:sp>
      <p:sp>
        <p:nvSpPr>
          <p:cNvPr id="8" name="Text Placeholder 7">
            <a:extLst>
              <a:ext uri="{FF2B5EF4-FFF2-40B4-BE49-F238E27FC236}">
                <a16:creationId xmlns:a16="http://schemas.microsoft.com/office/drawing/2014/main" id="{4ACA9D66-A94F-4670-B552-191B815DCD57}"/>
              </a:ext>
            </a:extLst>
          </p:cNvPr>
          <p:cNvSpPr>
            <a:spLocks noGrp="1"/>
          </p:cNvSpPr>
          <p:nvPr>
            <p:ph type="body" idx="2"/>
          </p:nvPr>
        </p:nvSpPr>
        <p:spPr/>
        <p:txBody>
          <a:bodyPr/>
          <a:lstStyle/>
          <a:p>
            <a:pPr marL="101600" indent="0">
              <a:buNone/>
            </a:pPr>
            <a:r>
              <a:rPr lang="en-US" b="1" i="1" dirty="0"/>
              <a:t>Usage of Java Method Overriding</a:t>
            </a:r>
          </a:p>
          <a:p>
            <a:r>
              <a:rPr lang="en-US" dirty="0"/>
              <a:t>Method overriding is used to provide the specific implementation of a method which is already provided by its superclass.</a:t>
            </a:r>
          </a:p>
          <a:p>
            <a:r>
              <a:rPr lang="en-US" dirty="0"/>
              <a:t>Method overriding is used for runtime polymorphism</a:t>
            </a:r>
            <a:endParaRPr lang="en-ID" dirty="0"/>
          </a:p>
        </p:txBody>
      </p:sp>
      <p:sp>
        <p:nvSpPr>
          <p:cNvPr id="4" name="Slide Number Placeholder 3">
            <a:extLst>
              <a:ext uri="{FF2B5EF4-FFF2-40B4-BE49-F238E27FC236}">
                <a16:creationId xmlns:a16="http://schemas.microsoft.com/office/drawing/2014/main" id="{2C6BD315-BF8F-4C22-8732-AEA40237EC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21877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FCF6-142E-49F3-BA89-1B93A258F5AD}"/>
              </a:ext>
            </a:extLst>
          </p:cNvPr>
          <p:cNvSpPr>
            <a:spLocks noGrp="1"/>
          </p:cNvSpPr>
          <p:nvPr>
            <p:ph type="title"/>
          </p:nvPr>
        </p:nvSpPr>
        <p:spPr/>
        <p:txBody>
          <a:bodyPr/>
          <a:lstStyle/>
          <a:p>
            <a:r>
              <a:rPr lang="en-ID" dirty="0"/>
              <a:t>Covariant Return Type</a:t>
            </a:r>
          </a:p>
        </p:txBody>
      </p:sp>
      <p:sp>
        <p:nvSpPr>
          <p:cNvPr id="3" name="Text Placeholder 2">
            <a:extLst>
              <a:ext uri="{FF2B5EF4-FFF2-40B4-BE49-F238E27FC236}">
                <a16:creationId xmlns:a16="http://schemas.microsoft.com/office/drawing/2014/main" id="{805FEC68-61D0-4A44-A876-96353DBE0311}"/>
              </a:ext>
            </a:extLst>
          </p:cNvPr>
          <p:cNvSpPr>
            <a:spLocks noGrp="1"/>
          </p:cNvSpPr>
          <p:nvPr>
            <p:ph type="body" idx="1"/>
          </p:nvPr>
        </p:nvSpPr>
        <p:spPr/>
        <p:txBody>
          <a:bodyPr/>
          <a:lstStyle/>
          <a:p>
            <a:r>
              <a:rPr lang="en-US" dirty="0"/>
              <a:t>The covariant return type specifies that the return type may vary in the same direction as the subclass.</a:t>
            </a:r>
          </a:p>
          <a:p>
            <a:r>
              <a:rPr lang="en-US" dirty="0"/>
              <a:t>Before Java5, it was not possible to override any method by changing the return type. But now, since Java5, it is possible to override method by changing the return type if subclass overrides any method whose return type is Non-Primitive but it changes its return type to subclass type. Let's take a simple example:</a:t>
            </a:r>
            <a:endParaRPr lang="en-ID" dirty="0"/>
          </a:p>
        </p:txBody>
      </p:sp>
      <p:sp>
        <p:nvSpPr>
          <p:cNvPr id="5" name="Slide Number Placeholder 4">
            <a:extLst>
              <a:ext uri="{FF2B5EF4-FFF2-40B4-BE49-F238E27FC236}">
                <a16:creationId xmlns:a16="http://schemas.microsoft.com/office/drawing/2014/main" id="{3C357C1E-4569-4B63-A260-B5681FE733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08D58424-ABF6-470C-92BE-94C59D36F329}"/>
              </a:ext>
            </a:extLst>
          </p:cNvPr>
          <p:cNvPicPr>
            <a:picLocks noChangeAspect="1"/>
          </p:cNvPicPr>
          <p:nvPr/>
        </p:nvPicPr>
        <p:blipFill>
          <a:blip r:embed="rId2"/>
          <a:stretch>
            <a:fillRect/>
          </a:stretch>
        </p:blipFill>
        <p:spPr>
          <a:xfrm>
            <a:off x="5172033" y="1619250"/>
            <a:ext cx="1801283" cy="876300"/>
          </a:xfrm>
          <a:prstGeom prst="rect">
            <a:avLst/>
          </a:prstGeom>
        </p:spPr>
      </p:pic>
      <p:pic>
        <p:nvPicPr>
          <p:cNvPr id="7" name="Picture 6">
            <a:extLst>
              <a:ext uri="{FF2B5EF4-FFF2-40B4-BE49-F238E27FC236}">
                <a16:creationId xmlns:a16="http://schemas.microsoft.com/office/drawing/2014/main" id="{AC2C2850-5973-4111-A8EB-9AAF705D8E92}"/>
              </a:ext>
            </a:extLst>
          </p:cNvPr>
          <p:cNvPicPr>
            <a:picLocks noChangeAspect="1"/>
          </p:cNvPicPr>
          <p:nvPr/>
        </p:nvPicPr>
        <p:blipFill>
          <a:blip r:embed="rId3"/>
          <a:stretch>
            <a:fillRect/>
          </a:stretch>
        </p:blipFill>
        <p:spPr>
          <a:xfrm>
            <a:off x="5156200" y="2647950"/>
            <a:ext cx="3564745" cy="1778438"/>
          </a:xfrm>
          <a:prstGeom prst="rect">
            <a:avLst/>
          </a:prstGeom>
        </p:spPr>
      </p:pic>
    </p:spTree>
    <p:extLst>
      <p:ext uri="{BB962C8B-B14F-4D97-AF65-F5344CB8AC3E}">
        <p14:creationId xmlns:p14="http://schemas.microsoft.com/office/powerpoint/2010/main" val="125314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09F33-114D-4ED4-96CF-A380DAE6F26C}"/>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FFB99389-9CF5-456A-AE70-098BC62E2AEF}"/>
              </a:ext>
            </a:extLst>
          </p:cNvPr>
          <p:cNvSpPr>
            <a:spLocks noGrp="1"/>
          </p:cNvSpPr>
          <p:nvPr>
            <p:ph type="body" idx="1"/>
          </p:nvPr>
        </p:nvSpPr>
        <p:spPr/>
        <p:txBody>
          <a:bodyPr anchor="t"/>
          <a:lstStyle/>
          <a:p>
            <a:endParaRPr lang="en-ID" sz="1600" dirty="0"/>
          </a:p>
        </p:txBody>
      </p:sp>
      <p:sp>
        <p:nvSpPr>
          <p:cNvPr id="4" name="Slide Number Placeholder 3">
            <a:extLst>
              <a:ext uri="{FF2B5EF4-FFF2-40B4-BE49-F238E27FC236}">
                <a16:creationId xmlns:a16="http://schemas.microsoft.com/office/drawing/2014/main" id="{EBA0C252-E7F2-4BFC-B0E6-8CE312601F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20302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551A-4F48-477C-A07A-65D81F525046}"/>
              </a:ext>
            </a:extLst>
          </p:cNvPr>
          <p:cNvSpPr>
            <a:spLocks noGrp="1"/>
          </p:cNvSpPr>
          <p:nvPr>
            <p:ph type="title"/>
          </p:nvPr>
        </p:nvSpPr>
        <p:spPr/>
        <p:txBody>
          <a:bodyPr/>
          <a:lstStyle/>
          <a:p>
            <a:r>
              <a:rPr lang="en-US" dirty="0"/>
              <a:t>How is Covariant return types implemented?</a:t>
            </a:r>
            <a:endParaRPr lang="en-ID" dirty="0"/>
          </a:p>
        </p:txBody>
      </p:sp>
      <p:sp>
        <p:nvSpPr>
          <p:cNvPr id="3" name="Text Placeholder 2">
            <a:extLst>
              <a:ext uri="{FF2B5EF4-FFF2-40B4-BE49-F238E27FC236}">
                <a16:creationId xmlns:a16="http://schemas.microsoft.com/office/drawing/2014/main" id="{68D91DC0-DC81-496B-BCE4-8D2B055D89BA}"/>
              </a:ext>
            </a:extLst>
          </p:cNvPr>
          <p:cNvSpPr>
            <a:spLocks noGrp="1"/>
          </p:cNvSpPr>
          <p:nvPr>
            <p:ph type="body" idx="1"/>
          </p:nvPr>
        </p:nvSpPr>
        <p:spPr/>
        <p:txBody>
          <a:bodyPr/>
          <a:lstStyle/>
          <a:p>
            <a:r>
              <a:rPr lang="en-US" dirty="0"/>
              <a:t>Java doesn't allow the return type based overloading but JVM always allows return type based overloading. JVM uses full signature of a method for lookup/resolution. Full signature means it includes return type in addition to argument types. i.e., a class can have two or more methods differing only by return type. </a:t>
            </a:r>
            <a:r>
              <a:rPr lang="en-US" dirty="0" err="1"/>
              <a:t>javac</a:t>
            </a:r>
            <a:r>
              <a:rPr lang="en-US" dirty="0"/>
              <a:t> uses this fact to implement covariant return types.</a:t>
            </a:r>
            <a:endParaRPr lang="en-ID" dirty="0"/>
          </a:p>
        </p:txBody>
      </p:sp>
      <p:sp>
        <p:nvSpPr>
          <p:cNvPr id="5" name="Slide Number Placeholder 4">
            <a:extLst>
              <a:ext uri="{FF2B5EF4-FFF2-40B4-BE49-F238E27FC236}">
                <a16:creationId xmlns:a16="http://schemas.microsoft.com/office/drawing/2014/main" id="{F68029A9-135F-4061-AC73-B3B67802E9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317467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b="1" dirty="0"/>
              <a:t>super</a:t>
            </a:r>
            <a:r>
              <a:rPr lang="en-US" dirty="0"/>
              <a:t> Keyword</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29935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8786-799E-4EFF-9D5C-024A92C25352}"/>
              </a:ext>
            </a:extLst>
          </p:cNvPr>
          <p:cNvSpPr>
            <a:spLocks noGrp="1"/>
          </p:cNvSpPr>
          <p:nvPr>
            <p:ph type="title"/>
          </p:nvPr>
        </p:nvSpPr>
        <p:spPr/>
        <p:txBody>
          <a:bodyPr/>
          <a:lstStyle/>
          <a:p>
            <a:r>
              <a:rPr lang="en-ID" dirty="0"/>
              <a:t>Super Keyword in Java</a:t>
            </a:r>
          </a:p>
        </p:txBody>
      </p:sp>
      <p:sp>
        <p:nvSpPr>
          <p:cNvPr id="5" name="Text Placeholder 4">
            <a:extLst>
              <a:ext uri="{FF2B5EF4-FFF2-40B4-BE49-F238E27FC236}">
                <a16:creationId xmlns:a16="http://schemas.microsoft.com/office/drawing/2014/main" id="{3EA10847-6352-45F3-8139-244B4288BEB9}"/>
              </a:ext>
            </a:extLst>
          </p:cNvPr>
          <p:cNvSpPr>
            <a:spLocks noGrp="1"/>
          </p:cNvSpPr>
          <p:nvPr>
            <p:ph type="body" idx="1"/>
          </p:nvPr>
        </p:nvSpPr>
        <p:spPr/>
        <p:txBody>
          <a:bodyPr/>
          <a:lstStyle/>
          <a:p>
            <a:r>
              <a:rPr lang="en-US" dirty="0"/>
              <a:t>The super keyword in Java is a reference variable which is used to refer immediate parent class object.</a:t>
            </a:r>
          </a:p>
          <a:p>
            <a:r>
              <a:rPr lang="en-US" dirty="0"/>
              <a:t>Whenever you create the instance of subclass, an instance of parent class is created implicitly which is referred by super reference variable.</a:t>
            </a:r>
          </a:p>
          <a:p>
            <a:endParaRPr lang="en-US" dirty="0"/>
          </a:p>
          <a:p>
            <a:endParaRPr lang="en-ID" dirty="0"/>
          </a:p>
        </p:txBody>
      </p:sp>
      <p:sp>
        <p:nvSpPr>
          <p:cNvPr id="4" name="Slide Number Placeholder 3">
            <a:extLst>
              <a:ext uri="{FF2B5EF4-FFF2-40B4-BE49-F238E27FC236}">
                <a16:creationId xmlns:a16="http://schemas.microsoft.com/office/drawing/2014/main" id="{FD55FF1D-4694-4B28-BA5D-2DD18C26DE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470194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24E4F09-74CB-46AC-9D55-02E6B0B9DEBC}"/>
              </a:ext>
            </a:extLst>
          </p:cNvPr>
          <p:cNvSpPr>
            <a:spLocks noGrp="1"/>
          </p:cNvSpPr>
          <p:nvPr>
            <p:ph type="title"/>
          </p:nvPr>
        </p:nvSpPr>
        <p:spPr/>
        <p:txBody>
          <a:bodyPr/>
          <a:lstStyle/>
          <a:p>
            <a:r>
              <a:rPr lang="en-ID" dirty="0"/>
              <a:t>Super Keyword in Java</a:t>
            </a:r>
          </a:p>
        </p:txBody>
      </p:sp>
      <p:sp>
        <p:nvSpPr>
          <p:cNvPr id="9" name="Text Placeholder 8">
            <a:extLst>
              <a:ext uri="{FF2B5EF4-FFF2-40B4-BE49-F238E27FC236}">
                <a16:creationId xmlns:a16="http://schemas.microsoft.com/office/drawing/2014/main" id="{AF77D86D-E5F1-4C57-A99C-94F660F65C75}"/>
              </a:ext>
            </a:extLst>
          </p:cNvPr>
          <p:cNvSpPr>
            <a:spLocks noGrp="1"/>
          </p:cNvSpPr>
          <p:nvPr>
            <p:ph type="body" idx="1"/>
          </p:nvPr>
        </p:nvSpPr>
        <p:spPr/>
        <p:txBody>
          <a:bodyPr/>
          <a:lstStyle/>
          <a:p>
            <a:pPr marL="101600" indent="0">
              <a:buNone/>
            </a:pPr>
            <a:r>
              <a:rPr lang="en-US" b="1" i="1" dirty="0"/>
              <a:t>Usage of Java super Keyword</a:t>
            </a:r>
          </a:p>
          <a:p>
            <a:r>
              <a:rPr lang="en-US" dirty="0"/>
              <a:t>super can be used to refer immediate parent class instance variable.</a:t>
            </a:r>
          </a:p>
          <a:p>
            <a:r>
              <a:rPr lang="en-US" dirty="0"/>
              <a:t>super can be used to invoke immediate parent class method.</a:t>
            </a:r>
          </a:p>
          <a:p>
            <a:r>
              <a:rPr lang="en-US" dirty="0"/>
              <a:t>super() can be used to invoke immediate parent class constructor.</a:t>
            </a:r>
            <a:endParaRPr lang="en-ID" dirty="0"/>
          </a:p>
        </p:txBody>
      </p:sp>
      <p:sp>
        <p:nvSpPr>
          <p:cNvPr id="5" name="Slide Number Placeholder 4">
            <a:extLst>
              <a:ext uri="{FF2B5EF4-FFF2-40B4-BE49-F238E27FC236}">
                <a16:creationId xmlns:a16="http://schemas.microsoft.com/office/drawing/2014/main" id="{0DE1E002-9084-4E0F-B995-CD00AEC41D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7" name="Picture 6">
            <a:extLst>
              <a:ext uri="{FF2B5EF4-FFF2-40B4-BE49-F238E27FC236}">
                <a16:creationId xmlns:a16="http://schemas.microsoft.com/office/drawing/2014/main" id="{2EE535C9-2D54-44C6-93A2-32E372F6F30A}"/>
              </a:ext>
            </a:extLst>
          </p:cNvPr>
          <p:cNvPicPr>
            <a:picLocks noChangeAspect="1"/>
          </p:cNvPicPr>
          <p:nvPr/>
        </p:nvPicPr>
        <p:blipFill>
          <a:blip r:embed="rId2"/>
          <a:stretch>
            <a:fillRect/>
          </a:stretch>
        </p:blipFill>
        <p:spPr>
          <a:xfrm>
            <a:off x="4572001" y="1537988"/>
            <a:ext cx="2895600" cy="3077358"/>
          </a:xfrm>
          <a:prstGeom prst="rect">
            <a:avLst/>
          </a:prstGeom>
        </p:spPr>
      </p:pic>
    </p:spTree>
    <p:extLst>
      <p:ext uri="{BB962C8B-B14F-4D97-AF65-F5344CB8AC3E}">
        <p14:creationId xmlns:p14="http://schemas.microsoft.com/office/powerpoint/2010/main" val="3184221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49E241-46B3-4B28-8BFB-0FE853615D50}"/>
              </a:ext>
            </a:extLst>
          </p:cNvPr>
          <p:cNvSpPr>
            <a:spLocks noGrp="1"/>
          </p:cNvSpPr>
          <p:nvPr>
            <p:ph type="title"/>
          </p:nvPr>
        </p:nvSpPr>
        <p:spPr/>
        <p:txBody>
          <a:bodyPr/>
          <a:lstStyle/>
          <a:p>
            <a:r>
              <a:rPr lang="en-US" dirty="0"/>
              <a:t>1) super is used to refer immediate parent class instance variable.</a:t>
            </a:r>
            <a:endParaRPr lang="en-ID" dirty="0"/>
          </a:p>
        </p:txBody>
      </p:sp>
      <p:sp>
        <p:nvSpPr>
          <p:cNvPr id="7" name="Text Placeholder 6">
            <a:extLst>
              <a:ext uri="{FF2B5EF4-FFF2-40B4-BE49-F238E27FC236}">
                <a16:creationId xmlns:a16="http://schemas.microsoft.com/office/drawing/2014/main" id="{4F665DDE-E00D-411B-B4E1-A0CCEC4EB803}"/>
              </a:ext>
            </a:extLst>
          </p:cNvPr>
          <p:cNvSpPr>
            <a:spLocks noGrp="1"/>
          </p:cNvSpPr>
          <p:nvPr>
            <p:ph type="body" idx="1"/>
          </p:nvPr>
        </p:nvSpPr>
        <p:spPr/>
        <p:txBody>
          <a:bodyPr/>
          <a:lstStyle/>
          <a:p>
            <a:r>
              <a:rPr lang="en-US" dirty="0"/>
              <a:t>We can use super keyword to access the data member or field of parent class. It is used if parent class and child class have same fields.</a:t>
            </a:r>
          </a:p>
          <a:p>
            <a:r>
              <a:rPr lang="en-US" dirty="0"/>
              <a:t>Class Person :</a:t>
            </a:r>
            <a:endParaRPr lang="en-ID" dirty="0"/>
          </a:p>
        </p:txBody>
      </p:sp>
      <p:sp>
        <p:nvSpPr>
          <p:cNvPr id="8" name="Text Placeholder 7">
            <a:extLst>
              <a:ext uri="{FF2B5EF4-FFF2-40B4-BE49-F238E27FC236}">
                <a16:creationId xmlns:a16="http://schemas.microsoft.com/office/drawing/2014/main" id="{BB1E7654-C962-48E7-91BE-FEB11FF2CD65}"/>
              </a:ext>
            </a:extLst>
          </p:cNvPr>
          <p:cNvSpPr>
            <a:spLocks noGrp="1"/>
          </p:cNvSpPr>
          <p:nvPr>
            <p:ph type="body" idx="2"/>
          </p:nvPr>
        </p:nvSpPr>
        <p:spPr/>
        <p:txBody>
          <a:bodyPr/>
          <a:lstStyle/>
          <a:p>
            <a:r>
              <a:rPr lang="en-US" dirty="0"/>
              <a:t>Class Student : </a:t>
            </a:r>
            <a:endParaRPr lang="en-ID" dirty="0"/>
          </a:p>
        </p:txBody>
      </p:sp>
      <p:sp>
        <p:nvSpPr>
          <p:cNvPr id="5" name="Slide Number Placeholder 4">
            <a:extLst>
              <a:ext uri="{FF2B5EF4-FFF2-40B4-BE49-F238E27FC236}">
                <a16:creationId xmlns:a16="http://schemas.microsoft.com/office/drawing/2014/main" id="{D4C86A6A-6156-4787-AD4A-9CADBB60FB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9" name="Picture 8">
            <a:extLst>
              <a:ext uri="{FF2B5EF4-FFF2-40B4-BE49-F238E27FC236}">
                <a16:creationId xmlns:a16="http://schemas.microsoft.com/office/drawing/2014/main" id="{0684F0AD-D80A-4E55-9F06-666A5C6F107F}"/>
              </a:ext>
            </a:extLst>
          </p:cNvPr>
          <p:cNvPicPr>
            <a:picLocks noChangeAspect="1"/>
          </p:cNvPicPr>
          <p:nvPr/>
        </p:nvPicPr>
        <p:blipFill>
          <a:blip r:embed="rId2"/>
          <a:stretch>
            <a:fillRect/>
          </a:stretch>
        </p:blipFill>
        <p:spPr>
          <a:xfrm>
            <a:off x="1369577" y="2936574"/>
            <a:ext cx="2897623" cy="1778592"/>
          </a:xfrm>
          <a:prstGeom prst="rect">
            <a:avLst/>
          </a:prstGeom>
        </p:spPr>
      </p:pic>
      <p:pic>
        <p:nvPicPr>
          <p:cNvPr id="11" name="Picture 10">
            <a:extLst>
              <a:ext uri="{FF2B5EF4-FFF2-40B4-BE49-F238E27FC236}">
                <a16:creationId xmlns:a16="http://schemas.microsoft.com/office/drawing/2014/main" id="{597CC9AA-608E-472B-BC00-99EE8D27AF68}"/>
              </a:ext>
            </a:extLst>
          </p:cNvPr>
          <p:cNvPicPr>
            <a:picLocks noChangeAspect="1"/>
          </p:cNvPicPr>
          <p:nvPr/>
        </p:nvPicPr>
        <p:blipFill>
          <a:blip r:embed="rId3"/>
          <a:stretch>
            <a:fillRect/>
          </a:stretch>
        </p:blipFill>
        <p:spPr>
          <a:xfrm>
            <a:off x="4902203" y="1932676"/>
            <a:ext cx="2715798" cy="2333084"/>
          </a:xfrm>
          <a:prstGeom prst="rect">
            <a:avLst/>
          </a:prstGeom>
        </p:spPr>
      </p:pic>
    </p:spTree>
    <p:extLst>
      <p:ext uri="{BB962C8B-B14F-4D97-AF65-F5344CB8AC3E}">
        <p14:creationId xmlns:p14="http://schemas.microsoft.com/office/powerpoint/2010/main" val="3180186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1357-828E-4788-A6EC-3C3B3AD0DBFB}"/>
              </a:ext>
            </a:extLst>
          </p:cNvPr>
          <p:cNvSpPr>
            <a:spLocks noGrp="1"/>
          </p:cNvSpPr>
          <p:nvPr>
            <p:ph type="title"/>
          </p:nvPr>
        </p:nvSpPr>
        <p:spPr/>
        <p:txBody>
          <a:bodyPr/>
          <a:lstStyle/>
          <a:p>
            <a:r>
              <a:rPr lang="en-US" dirty="0"/>
              <a:t>2) super can be used to invoke parent class method</a:t>
            </a:r>
            <a:endParaRPr lang="en-ID" dirty="0"/>
          </a:p>
        </p:txBody>
      </p:sp>
      <p:sp>
        <p:nvSpPr>
          <p:cNvPr id="3" name="Text Placeholder 2">
            <a:extLst>
              <a:ext uri="{FF2B5EF4-FFF2-40B4-BE49-F238E27FC236}">
                <a16:creationId xmlns:a16="http://schemas.microsoft.com/office/drawing/2014/main" id="{4A210E7B-C4BF-46B4-9102-360B768A6BA4}"/>
              </a:ext>
            </a:extLst>
          </p:cNvPr>
          <p:cNvSpPr>
            <a:spLocks noGrp="1"/>
          </p:cNvSpPr>
          <p:nvPr>
            <p:ph type="body" idx="1"/>
          </p:nvPr>
        </p:nvSpPr>
        <p:spPr/>
        <p:txBody>
          <a:bodyPr/>
          <a:lstStyle/>
          <a:p>
            <a:r>
              <a:rPr lang="en-US" dirty="0"/>
              <a:t>The super keyword can also be used to invoke parent class method. It should be used if subclass contains the same method as parent class. In other words, it is used if method is overridden.</a:t>
            </a:r>
          </a:p>
          <a:p>
            <a:r>
              <a:rPr lang="en-US" dirty="0"/>
              <a:t>Class Person :</a:t>
            </a:r>
            <a:endParaRPr lang="en-ID" dirty="0"/>
          </a:p>
        </p:txBody>
      </p:sp>
      <p:sp>
        <p:nvSpPr>
          <p:cNvPr id="4" name="Text Placeholder 3">
            <a:extLst>
              <a:ext uri="{FF2B5EF4-FFF2-40B4-BE49-F238E27FC236}">
                <a16:creationId xmlns:a16="http://schemas.microsoft.com/office/drawing/2014/main" id="{A60FDE62-35FD-4DC2-9337-F4C56F430F1C}"/>
              </a:ext>
            </a:extLst>
          </p:cNvPr>
          <p:cNvSpPr>
            <a:spLocks noGrp="1"/>
          </p:cNvSpPr>
          <p:nvPr>
            <p:ph type="body" idx="2"/>
          </p:nvPr>
        </p:nvSpPr>
        <p:spPr/>
        <p:txBody>
          <a:bodyPr/>
          <a:lstStyle/>
          <a:p>
            <a:r>
              <a:rPr lang="en-US" dirty="0"/>
              <a:t>Class Student :</a:t>
            </a:r>
          </a:p>
          <a:p>
            <a:endParaRPr lang="en-ID" dirty="0"/>
          </a:p>
        </p:txBody>
      </p:sp>
      <p:sp>
        <p:nvSpPr>
          <p:cNvPr id="5" name="Slide Number Placeholder 4">
            <a:extLst>
              <a:ext uri="{FF2B5EF4-FFF2-40B4-BE49-F238E27FC236}">
                <a16:creationId xmlns:a16="http://schemas.microsoft.com/office/drawing/2014/main" id="{B944121E-88A0-4586-BC7E-3EDD62535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F794BAA6-42C9-4AC9-9E37-C1765D066DCD}"/>
              </a:ext>
            </a:extLst>
          </p:cNvPr>
          <p:cNvPicPr>
            <a:picLocks noChangeAspect="1"/>
          </p:cNvPicPr>
          <p:nvPr/>
        </p:nvPicPr>
        <p:blipFill>
          <a:blip r:embed="rId2"/>
          <a:stretch>
            <a:fillRect/>
          </a:stretch>
        </p:blipFill>
        <p:spPr>
          <a:xfrm>
            <a:off x="1369577" y="3105150"/>
            <a:ext cx="3026546" cy="1857726"/>
          </a:xfrm>
          <a:prstGeom prst="rect">
            <a:avLst/>
          </a:prstGeom>
        </p:spPr>
      </p:pic>
      <p:pic>
        <p:nvPicPr>
          <p:cNvPr id="7" name="Picture 6">
            <a:extLst>
              <a:ext uri="{FF2B5EF4-FFF2-40B4-BE49-F238E27FC236}">
                <a16:creationId xmlns:a16="http://schemas.microsoft.com/office/drawing/2014/main" id="{3CDEF2A0-A8AA-4055-82E8-DFE87D3E1BC2}"/>
              </a:ext>
            </a:extLst>
          </p:cNvPr>
          <p:cNvPicPr>
            <a:picLocks noChangeAspect="1"/>
          </p:cNvPicPr>
          <p:nvPr/>
        </p:nvPicPr>
        <p:blipFill>
          <a:blip r:embed="rId3"/>
          <a:stretch>
            <a:fillRect/>
          </a:stretch>
        </p:blipFill>
        <p:spPr>
          <a:xfrm>
            <a:off x="4951425" y="1886301"/>
            <a:ext cx="2897175" cy="2556797"/>
          </a:xfrm>
          <a:prstGeom prst="rect">
            <a:avLst/>
          </a:prstGeom>
        </p:spPr>
      </p:pic>
    </p:spTree>
    <p:extLst>
      <p:ext uri="{BB962C8B-B14F-4D97-AF65-F5344CB8AC3E}">
        <p14:creationId xmlns:p14="http://schemas.microsoft.com/office/powerpoint/2010/main" val="2978245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A494-ECEF-4588-BC00-F957AC8EAD99}"/>
              </a:ext>
            </a:extLst>
          </p:cNvPr>
          <p:cNvSpPr>
            <a:spLocks noGrp="1"/>
          </p:cNvSpPr>
          <p:nvPr>
            <p:ph type="title"/>
          </p:nvPr>
        </p:nvSpPr>
        <p:spPr/>
        <p:txBody>
          <a:bodyPr/>
          <a:lstStyle/>
          <a:p>
            <a:r>
              <a:rPr lang="en-US" dirty="0"/>
              <a:t>3) super is used to invoke parent class constructor.</a:t>
            </a:r>
            <a:endParaRPr lang="en-ID" dirty="0"/>
          </a:p>
        </p:txBody>
      </p:sp>
      <p:sp>
        <p:nvSpPr>
          <p:cNvPr id="3" name="Text Placeholder 2">
            <a:extLst>
              <a:ext uri="{FF2B5EF4-FFF2-40B4-BE49-F238E27FC236}">
                <a16:creationId xmlns:a16="http://schemas.microsoft.com/office/drawing/2014/main" id="{7610028B-E033-4C53-B6D6-31C9895C3028}"/>
              </a:ext>
            </a:extLst>
          </p:cNvPr>
          <p:cNvSpPr>
            <a:spLocks noGrp="1"/>
          </p:cNvSpPr>
          <p:nvPr>
            <p:ph type="body" idx="1"/>
          </p:nvPr>
        </p:nvSpPr>
        <p:spPr/>
        <p:txBody>
          <a:bodyPr/>
          <a:lstStyle/>
          <a:p>
            <a:r>
              <a:rPr lang="en-US" dirty="0"/>
              <a:t>The super keyword can also be used to invoke the parent class constructor. Let's see a simple example:</a:t>
            </a:r>
          </a:p>
          <a:p>
            <a:r>
              <a:rPr lang="en-ID" dirty="0"/>
              <a:t>Class Person :</a:t>
            </a:r>
          </a:p>
        </p:txBody>
      </p:sp>
      <p:sp>
        <p:nvSpPr>
          <p:cNvPr id="4" name="Text Placeholder 3">
            <a:extLst>
              <a:ext uri="{FF2B5EF4-FFF2-40B4-BE49-F238E27FC236}">
                <a16:creationId xmlns:a16="http://schemas.microsoft.com/office/drawing/2014/main" id="{36D1C2ED-828A-4180-A5D5-524DE1F17DFA}"/>
              </a:ext>
            </a:extLst>
          </p:cNvPr>
          <p:cNvSpPr>
            <a:spLocks noGrp="1"/>
          </p:cNvSpPr>
          <p:nvPr>
            <p:ph type="body" idx="2"/>
          </p:nvPr>
        </p:nvSpPr>
        <p:spPr/>
        <p:txBody>
          <a:bodyPr/>
          <a:lstStyle/>
          <a:p>
            <a:r>
              <a:rPr lang="en-US" dirty="0"/>
              <a:t>Class Student :</a:t>
            </a:r>
            <a:endParaRPr lang="en-ID" dirty="0"/>
          </a:p>
        </p:txBody>
      </p:sp>
      <p:sp>
        <p:nvSpPr>
          <p:cNvPr id="5" name="Slide Number Placeholder 4">
            <a:extLst>
              <a:ext uri="{FF2B5EF4-FFF2-40B4-BE49-F238E27FC236}">
                <a16:creationId xmlns:a16="http://schemas.microsoft.com/office/drawing/2014/main" id="{AF063696-426D-4AB7-BC02-69FAF1ED99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16586DD1-97C6-4806-9E7E-3A78848460C2}"/>
              </a:ext>
            </a:extLst>
          </p:cNvPr>
          <p:cNvPicPr>
            <a:picLocks noChangeAspect="1"/>
          </p:cNvPicPr>
          <p:nvPr/>
        </p:nvPicPr>
        <p:blipFill>
          <a:blip r:embed="rId2"/>
          <a:stretch>
            <a:fillRect/>
          </a:stretch>
        </p:blipFill>
        <p:spPr>
          <a:xfrm>
            <a:off x="1369577" y="2662247"/>
            <a:ext cx="3026546" cy="2238708"/>
          </a:xfrm>
          <a:prstGeom prst="rect">
            <a:avLst/>
          </a:prstGeom>
        </p:spPr>
      </p:pic>
      <p:pic>
        <p:nvPicPr>
          <p:cNvPr id="7" name="Picture 6">
            <a:extLst>
              <a:ext uri="{FF2B5EF4-FFF2-40B4-BE49-F238E27FC236}">
                <a16:creationId xmlns:a16="http://schemas.microsoft.com/office/drawing/2014/main" id="{F28BB053-D207-48B7-89EB-59A35377F907}"/>
              </a:ext>
            </a:extLst>
          </p:cNvPr>
          <p:cNvPicPr>
            <a:picLocks noChangeAspect="1"/>
          </p:cNvPicPr>
          <p:nvPr/>
        </p:nvPicPr>
        <p:blipFill>
          <a:blip r:embed="rId3"/>
          <a:stretch>
            <a:fillRect/>
          </a:stretch>
        </p:blipFill>
        <p:spPr>
          <a:xfrm>
            <a:off x="4968472" y="1945444"/>
            <a:ext cx="2930927" cy="2691056"/>
          </a:xfrm>
          <a:prstGeom prst="rect">
            <a:avLst/>
          </a:prstGeom>
        </p:spPr>
      </p:pic>
    </p:spTree>
    <p:extLst>
      <p:ext uri="{BB962C8B-B14F-4D97-AF65-F5344CB8AC3E}">
        <p14:creationId xmlns:p14="http://schemas.microsoft.com/office/powerpoint/2010/main" val="216355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FC3-D17D-43E8-9FEB-5933C0435FBC}"/>
              </a:ext>
            </a:extLst>
          </p:cNvPr>
          <p:cNvSpPr>
            <a:spLocks noGrp="1"/>
          </p:cNvSpPr>
          <p:nvPr>
            <p:ph type="title"/>
          </p:nvPr>
        </p:nvSpPr>
        <p:spPr/>
        <p:txBody>
          <a:bodyPr/>
          <a:lstStyle/>
          <a:p>
            <a:r>
              <a:rPr lang="en-US" dirty="0"/>
              <a:t>super example: real use</a:t>
            </a:r>
            <a:endParaRPr lang="en-ID" dirty="0"/>
          </a:p>
        </p:txBody>
      </p:sp>
      <p:sp>
        <p:nvSpPr>
          <p:cNvPr id="3" name="Text Placeholder 2">
            <a:extLst>
              <a:ext uri="{FF2B5EF4-FFF2-40B4-BE49-F238E27FC236}">
                <a16:creationId xmlns:a16="http://schemas.microsoft.com/office/drawing/2014/main" id="{E4A5DF3F-8D54-436F-B8FF-B85CA2F185A3}"/>
              </a:ext>
            </a:extLst>
          </p:cNvPr>
          <p:cNvSpPr>
            <a:spLocks noGrp="1"/>
          </p:cNvSpPr>
          <p:nvPr>
            <p:ph type="body" idx="1"/>
          </p:nvPr>
        </p:nvSpPr>
        <p:spPr/>
        <p:txBody>
          <a:bodyPr/>
          <a:lstStyle/>
          <a:p>
            <a:r>
              <a:rPr lang="en-US" dirty="0"/>
              <a:t>Let's see the real use of super keyword. Here, Emp class inherits Person class so all the properties of Person will be inherited to Emp by default. To initialize all the property, we are using parent class constructor from child class. In such way, we are reusing the parent class constructor.</a:t>
            </a:r>
            <a:endParaRPr lang="en-ID" dirty="0"/>
          </a:p>
        </p:txBody>
      </p:sp>
      <p:sp>
        <p:nvSpPr>
          <p:cNvPr id="5" name="Slide Number Placeholder 4">
            <a:extLst>
              <a:ext uri="{FF2B5EF4-FFF2-40B4-BE49-F238E27FC236}">
                <a16:creationId xmlns:a16="http://schemas.microsoft.com/office/drawing/2014/main" id="{A63379BE-6EDB-4646-93A8-B903BD73F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2304827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6FC3-D17D-43E8-9FEB-5933C0435FBC}"/>
              </a:ext>
            </a:extLst>
          </p:cNvPr>
          <p:cNvSpPr>
            <a:spLocks noGrp="1"/>
          </p:cNvSpPr>
          <p:nvPr>
            <p:ph type="title"/>
          </p:nvPr>
        </p:nvSpPr>
        <p:spPr/>
        <p:txBody>
          <a:bodyPr/>
          <a:lstStyle/>
          <a:p>
            <a:r>
              <a:rPr lang="en-US" dirty="0"/>
              <a:t>super example: real use</a:t>
            </a:r>
            <a:endParaRPr lang="en-ID" dirty="0"/>
          </a:p>
        </p:txBody>
      </p:sp>
      <p:sp>
        <p:nvSpPr>
          <p:cNvPr id="5" name="Slide Number Placeholder 4">
            <a:extLst>
              <a:ext uri="{FF2B5EF4-FFF2-40B4-BE49-F238E27FC236}">
                <a16:creationId xmlns:a16="http://schemas.microsoft.com/office/drawing/2014/main" id="{A63379BE-6EDB-4646-93A8-B903BD73F0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6" name="Picture 5">
            <a:extLst>
              <a:ext uri="{FF2B5EF4-FFF2-40B4-BE49-F238E27FC236}">
                <a16:creationId xmlns:a16="http://schemas.microsoft.com/office/drawing/2014/main" id="{6A780A23-CC3A-4456-98B8-B47B06AF11D2}"/>
              </a:ext>
            </a:extLst>
          </p:cNvPr>
          <p:cNvPicPr>
            <a:picLocks noChangeAspect="1"/>
          </p:cNvPicPr>
          <p:nvPr/>
        </p:nvPicPr>
        <p:blipFill>
          <a:blip r:embed="rId2"/>
          <a:stretch>
            <a:fillRect/>
          </a:stretch>
        </p:blipFill>
        <p:spPr>
          <a:xfrm>
            <a:off x="814274" y="1428749"/>
            <a:ext cx="3605325" cy="2915861"/>
          </a:xfrm>
          <a:prstGeom prst="rect">
            <a:avLst/>
          </a:prstGeom>
        </p:spPr>
      </p:pic>
      <p:pic>
        <p:nvPicPr>
          <p:cNvPr id="9" name="Picture 8">
            <a:extLst>
              <a:ext uri="{FF2B5EF4-FFF2-40B4-BE49-F238E27FC236}">
                <a16:creationId xmlns:a16="http://schemas.microsoft.com/office/drawing/2014/main" id="{FA03FE78-8830-4D7A-8850-E8183C9D4A80}"/>
              </a:ext>
            </a:extLst>
          </p:cNvPr>
          <p:cNvPicPr>
            <a:picLocks noChangeAspect="1"/>
          </p:cNvPicPr>
          <p:nvPr/>
        </p:nvPicPr>
        <p:blipFill>
          <a:blip r:embed="rId3"/>
          <a:stretch>
            <a:fillRect/>
          </a:stretch>
        </p:blipFill>
        <p:spPr>
          <a:xfrm>
            <a:off x="4572000" y="1428749"/>
            <a:ext cx="3276600" cy="3016341"/>
          </a:xfrm>
          <a:prstGeom prst="rect">
            <a:avLst/>
          </a:prstGeom>
        </p:spPr>
      </p:pic>
    </p:spTree>
    <p:extLst>
      <p:ext uri="{BB962C8B-B14F-4D97-AF65-F5344CB8AC3E}">
        <p14:creationId xmlns:p14="http://schemas.microsoft.com/office/powerpoint/2010/main" val="166561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Polymorphism</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Instance initializer block</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9221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06 - Inheritance</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Inheritance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78426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FAF743-6B49-409A-BC7A-6726FEA2A5E2}"/>
              </a:ext>
            </a:extLst>
          </p:cNvPr>
          <p:cNvSpPr>
            <a:spLocks noGrp="1"/>
          </p:cNvSpPr>
          <p:nvPr>
            <p:ph type="title"/>
          </p:nvPr>
        </p:nvSpPr>
        <p:spPr/>
        <p:txBody>
          <a:bodyPr/>
          <a:lstStyle/>
          <a:p>
            <a:r>
              <a:rPr lang="en-US" dirty="0"/>
              <a:t>Instance Initializer block</a:t>
            </a:r>
            <a:endParaRPr lang="en-ID" dirty="0"/>
          </a:p>
        </p:txBody>
      </p:sp>
      <p:sp>
        <p:nvSpPr>
          <p:cNvPr id="6" name="Text Placeholder 5">
            <a:extLst>
              <a:ext uri="{FF2B5EF4-FFF2-40B4-BE49-F238E27FC236}">
                <a16:creationId xmlns:a16="http://schemas.microsoft.com/office/drawing/2014/main" id="{68718C3D-1505-433F-A22B-025B23CA1FAE}"/>
              </a:ext>
            </a:extLst>
          </p:cNvPr>
          <p:cNvSpPr>
            <a:spLocks noGrp="1"/>
          </p:cNvSpPr>
          <p:nvPr>
            <p:ph type="body" idx="1"/>
          </p:nvPr>
        </p:nvSpPr>
        <p:spPr/>
        <p:txBody>
          <a:bodyPr/>
          <a:lstStyle/>
          <a:p>
            <a:r>
              <a:rPr lang="en-US" dirty="0"/>
              <a:t>Instance Initializer block is used to initialize the instance data member. It run each time when object of the class is created.</a:t>
            </a:r>
          </a:p>
          <a:p>
            <a:r>
              <a:rPr lang="en-US" dirty="0"/>
              <a:t>The initialization of the instance variable can be done directly but there can be performed extra operations while initializing the instance variable in the instance initializer block.</a:t>
            </a:r>
            <a:endParaRPr lang="en-ID" dirty="0"/>
          </a:p>
        </p:txBody>
      </p:sp>
      <p:sp>
        <p:nvSpPr>
          <p:cNvPr id="8" name="Text Placeholder 7">
            <a:extLst>
              <a:ext uri="{FF2B5EF4-FFF2-40B4-BE49-F238E27FC236}">
                <a16:creationId xmlns:a16="http://schemas.microsoft.com/office/drawing/2014/main" id="{FA46424C-FD87-4BA4-900C-880C2A7B9B33}"/>
              </a:ext>
            </a:extLst>
          </p:cNvPr>
          <p:cNvSpPr>
            <a:spLocks noGrp="1"/>
          </p:cNvSpPr>
          <p:nvPr>
            <p:ph type="body" idx="2"/>
          </p:nvPr>
        </p:nvSpPr>
        <p:spPr/>
        <p:txBody>
          <a:bodyPr/>
          <a:lstStyle/>
          <a:p>
            <a:r>
              <a:rPr lang="en-US" dirty="0"/>
              <a:t>What is the use of instance initializer block while we can directly assign a value in instance data member?</a:t>
            </a:r>
            <a:endParaRPr lang="en-ID" dirty="0"/>
          </a:p>
        </p:txBody>
      </p:sp>
      <p:sp>
        <p:nvSpPr>
          <p:cNvPr id="4" name="Slide Number Placeholder 3">
            <a:extLst>
              <a:ext uri="{FF2B5EF4-FFF2-40B4-BE49-F238E27FC236}">
                <a16:creationId xmlns:a16="http://schemas.microsoft.com/office/drawing/2014/main" id="{75D77EE5-92EA-464D-9C04-D90B0CE982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pic>
        <p:nvPicPr>
          <p:cNvPr id="9" name="Picture 8">
            <a:extLst>
              <a:ext uri="{FF2B5EF4-FFF2-40B4-BE49-F238E27FC236}">
                <a16:creationId xmlns:a16="http://schemas.microsoft.com/office/drawing/2014/main" id="{F7C157EE-2C33-412D-B808-6E128C4CD35D}"/>
              </a:ext>
            </a:extLst>
          </p:cNvPr>
          <p:cNvPicPr>
            <a:picLocks noChangeAspect="1"/>
          </p:cNvPicPr>
          <p:nvPr/>
        </p:nvPicPr>
        <p:blipFill>
          <a:blip r:embed="rId2"/>
          <a:stretch>
            <a:fillRect/>
          </a:stretch>
        </p:blipFill>
        <p:spPr>
          <a:xfrm>
            <a:off x="4953000" y="2419350"/>
            <a:ext cx="1371600" cy="661012"/>
          </a:xfrm>
          <a:prstGeom prst="rect">
            <a:avLst/>
          </a:prstGeom>
        </p:spPr>
      </p:pic>
    </p:spTree>
    <p:extLst>
      <p:ext uri="{BB962C8B-B14F-4D97-AF65-F5344CB8AC3E}">
        <p14:creationId xmlns:p14="http://schemas.microsoft.com/office/powerpoint/2010/main" val="245990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8D8AF-26EC-4A48-A4CB-A590D175957F}"/>
              </a:ext>
            </a:extLst>
          </p:cNvPr>
          <p:cNvSpPr>
            <a:spLocks noGrp="1"/>
          </p:cNvSpPr>
          <p:nvPr>
            <p:ph type="title"/>
          </p:nvPr>
        </p:nvSpPr>
        <p:spPr/>
        <p:txBody>
          <a:bodyPr/>
          <a:lstStyle/>
          <a:p>
            <a:r>
              <a:rPr lang="en-US" dirty="0"/>
              <a:t>Why use instance initializer block?</a:t>
            </a:r>
            <a:endParaRPr lang="en-ID" dirty="0"/>
          </a:p>
        </p:txBody>
      </p:sp>
      <p:sp>
        <p:nvSpPr>
          <p:cNvPr id="3" name="Text Placeholder 2">
            <a:extLst>
              <a:ext uri="{FF2B5EF4-FFF2-40B4-BE49-F238E27FC236}">
                <a16:creationId xmlns:a16="http://schemas.microsoft.com/office/drawing/2014/main" id="{43273F5A-20B2-494E-82C7-4CC8A75B86F5}"/>
              </a:ext>
            </a:extLst>
          </p:cNvPr>
          <p:cNvSpPr>
            <a:spLocks noGrp="1"/>
          </p:cNvSpPr>
          <p:nvPr>
            <p:ph type="body" idx="1"/>
          </p:nvPr>
        </p:nvSpPr>
        <p:spPr/>
        <p:txBody>
          <a:bodyPr/>
          <a:lstStyle/>
          <a:p>
            <a:r>
              <a:rPr lang="en-US" dirty="0"/>
              <a:t>Suppose I have to perform some operations while assigning value to instance data member e.g. a for loop to fill a complex array or error handling etc.</a:t>
            </a:r>
            <a:endParaRPr lang="en-ID" dirty="0"/>
          </a:p>
        </p:txBody>
      </p:sp>
      <p:sp>
        <p:nvSpPr>
          <p:cNvPr id="5" name="Slide Number Placeholder 4">
            <a:extLst>
              <a:ext uri="{FF2B5EF4-FFF2-40B4-BE49-F238E27FC236}">
                <a16:creationId xmlns:a16="http://schemas.microsoft.com/office/drawing/2014/main" id="{F27F6A80-AED3-47AD-A218-73F639B1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pic>
        <p:nvPicPr>
          <p:cNvPr id="7" name="Picture 6">
            <a:extLst>
              <a:ext uri="{FF2B5EF4-FFF2-40B4-BE49-F238E27FC236}">
                <a16:creationId xmlns:a16="http://schemas.microsoft.com/office/drawing/2014/main" id="{3274C49C-82CC-4F02-B904-CC8CA9EAC1B5}"/>
              </a:ext>
            </a:extLst>
          </p:cNvPr>
          <p:cNvPicPr>
            <a:picLocks noChangeAspect="1"/>
          </p:cNvPicPr>
          <p:nvPr/>
        </p:nvPicPr>
        <p:blipFill>
          <a:blip r:embed="rId2"/>
          <a:stretch>
            <a:fillRect/>
          </a:stretch>
        </p:blipFill>
        <p:spPr>
          <a:xfrm>
            <a:off x="4572000" y="1535871"/>
            <a:ext cx="3276600" cy="2161162"/>
          </a:xfrm>
          <a:prstGeom prst="rect">
            <a:avLst/>
          </a:prstGeom>
        </p:spPr>
      </p:pic>
    </p:spTree>
    <p:extLst>
      <p:ext uri="{BB962C8B-B14F-4D97-AF65-F5344CB8AC3E}">
        <p14:creationId xmlns:p14="http://schemas.microsoft.com/office/powerpoint/2010/main" val="304216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38E6-0D49-4680-BE3B-C0BC3FABE21F}"/>
              </a:ext>
            </a:extLst>
          </p:cNvPr>
          <p:cNvSpPr>
            <a:spLocks noGrp="1"/>
          </p:cNvSpPr>
          <p:nvPr>
            <p:ph type="title"/>
          </p:nvPr>
        </p:nvSpPr>
        <p:spPr/>
        <p:txBody>
          <a:bodyPr/>
          <a:lstStyle/>
          <a:p>
            <a:r>
              <a:rPr lang="en-US" dirty="0"/>
              <a:t>Instance Initializer block</a:t>
            </a:r>
            <a:endParaRPr lang="en-ID" dirty="0"/>
          </a:p>
        </p:txBody>
      </p:sp>
      <p:sp>
        <p:nvSpPr>
          <p:cNvPr id="3" name="Text Placeholder 2">
            <a:extLst>
              <a:ext uri="{FF2B5EF4-FFF2-40B4-BE49-F238E27FC236}">
                <a16:creationId xmlns:a16="http://schemas.microsoft.com/office/drawing/2014/main" id="{0E100F1D-99A7-4CA2-B26E-228852D33D9A}"/>
              </a:ext>
            </a:extLst>
          </p:cNvPr>
          <p:cNvSpPr>
            <a:spLocks noGrp="1"/>
          </p:cNvSpPr>
          <p:nvPr>
            <p:ph type="body" idx="1"/>
          </p:nvPr>
        </p:nvSpPr>
        <p:spPr/>
        <p:txBody>
          <a:bodyPr/>
          <a:lstStyle/>
          <a:p>
            <a:r>
              <a:rPr lang="en-US" dirty="0"/>
              <a:t>There are three places in java where you can perform operations:</a:t>
            </a:r>
          </a:p>
          <a:p>
            <a:r>
              <a:rPr lang="en-US" dirty="0"/>
              <a:t>method</a:t>
            </a:r>
          </a:p>
          <a:p>
            <a:r>
              <a:rPr lang="en-US" dirty="0"/>
              <a:t>constructor</a:t>
            </a:r>
          </a:p>
          <a:p>
            <a:r>
              <a:rPr lang="en-US" dirty="0"/>
              <a:t>Block</a:t>
            </a:r>
          </a:p>
          <a:p>
            <a:pPr marL="101600" indent="0">
              <a:buNone/>
            </a:pPr>
            <a:r>
              <a:rPr lang="en-US" b="1" i="1" dirty="0"/>
              <a:t>What is invoked first, instance initializer block or constructor?</a:t>
            </a:r>
            <a:endParaRPr lang="en-ID" b="1" i="1" dirty="0"/>
          </a:p>
          <a:p>
            <a:endParaRPr lang="en-ID" dirty="0"/>
          </a:p>
        </p:txBody>
      </p:sp>
      <p:sp>
        <p:nvSpPr>
          <p:cNvPr id="5" name="Slide Number Placeholder 4">
            <a:extLst>
              <a:ext uri="{FF2B5EF4-FFF2-40B4-BE49-F238E27FC236}">
                <a16:creationId xmlns:a16="http://schemas.microsoft.com/office/drawing/2014/main" id="{7382715E-6ED9-4CFA-9345-7D11E01BE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6" name="Picture 5">
            <a:extLst>
              <a:ext uri="{FF2B5EF4-FFF2-40B4-BE49-F238E27FC236}">
                <a16:creationId xmlns:a16="http://schemas.microsoft.com/office/drawing/2014/main" id="{4337A3A9-F17A-445B-AE28-F3A050E41B27}"/>
              </a:ext>
            </a:extLst>
          </p:cNvPr>
          <p:cNvPicPr>
            <a:picLocks noChangeAspect="1"/>
          </p:cNvPicPr>
          <p:nvPr/>
        </p:nvPicPr>
        <p:blipFill>
          <a:blip r:embed="rId2"/>
          <a:stretch>
            <a:fillRect/>
          </a:stretch>
        </p:blipFill>
        <p:spPr>
          <a:xfrm>
            <a:off x="4396123" y="1522404"/>
            <a:ext cx="3221877" cy="2122068"/>
          </a:xfrm>
          <a:prstGeom prst="rect">
            <a:avLst/>
          </a:prstGeom>
        </p:spPr>
      </p:pic>
      <p:pic>
        <p:nvPicPr>
          <p:cNvPr id="7" name="Picture 6">
            <a:extLst>
              <a:ext uri="{FF2B5EF4-FFF2-40B4-BE49-F238E27FC236}">
                <a16:creationId xmlns:a16="http://schemas.microsoft.com/office/drawing/2014/main" id="{1DD7ADF2-8939-4206-905A-E86C131F0F8B}"/>
              </a:ext>
            </a:extLst>
          </p:cNvPr>
          <p:cNvPicPr>
            <a:picLocks noChangeAspect="1"/>
          </p:cNvPicPr>
          <p:nvPr/>
        </p:nvPicPr>
        <p:blipFill>
          <a:blip r:embed="rId3"/>
          <a:stretch>
            <a:fillRect/>
          </a:stretch>
        </p:blipFill>
        <p:spPr>
          <a:xfrm>
            <a:off x="4396123" y="3736379"/>
            <a:ext cx="1945343" cy="803979"/>
          </a:xfrm>
          <a:prstGeom prst="rect">
            <a:avLst/>
          </a:prstGeom>
        </p:spPr>
      </p:pic>
    </p:spTree>
    <p:extLst>
      <p:ext uri="{BB962C8B-B14F-4D97-AF65-F5344CB8AC3E}">
        <p14:creationId xmlns:p14="http://schemas.microsoft.com/office/powerpoint/2010/main" val="2878288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8A70-37C4-4BE6-837A-E72E20E41406}"/>
              </a:ext>
            </a:extLst>
          </p:cNvPr>
          <p:cNvSpPr>
            <a:spLocks noGrp="1"/>
          </p:cNvSpPr>
          <p:nvPr>
            <p:ph type="title"/>
          </p:nvPr>
        </p:nvSpPr>
        <p:spPr/>
        <p:txBody>
          <a:bodyPr/>
          <a:lstStyle/>
          <a:p>
            <a:r>
              <a:rPr lang="en-US" dirty="0"/>
              <a:t>Rules for instance initializer block</a:t>
            </a:r>
            <a:endParaRPr lang="en-ID" dirty="0"/>
          </a:p>
        </p:txBody>
      </p:sp>
      <p:sp>
        <p:nvSpPr>
          <p:cNvPr id="3" name="Text Placeholder 2">
            <a:extLst>
              <a:ext uri="{FF2B5EF4-FFF2-40B4-BE49-F238E27FC236}">
                <a16:creationId xmlns:a16="http://schemas.microsoft.com/office/drawing/2014/main" id="{900958AF-7682-4562-ADA9-4181E0EF89F4}"/>
              </a:ext>
            </a:extLst>
          </p:cNvPr>
          <p:cNvSpPr>
            <a:spLocks noGrp="1"/>
          </p:cNvSpPr>
          <p:nvPr>
            <p:ph type="body" idx="1"/>
          </p:nvPr>
        </p:nvSpPr>
        <p:spPr/>
        <p:txBody>
          <a:bodyPr/>
          <a:lstStyle/>
          <a:p>
            <a:r>
              <a:rPr lang="en-US" dirty="0"/>
              <a:t>There are mainly three rules for the instance initializer block. They are as follows:</a:t>
            </a:r>
          </a:p>
          <a:p>
            <a:r>
              <a:rPr lang="en-US" dirty="0"/>
              <a:t>The instance initializer block is created when instance of the class is created.</a:t>
            </a:r>
          </a:p>
          <a:p>
            <a:r>
              <a:rPr lang="en-US" dirty="0"/>
              <a:t>The instance initializer block is invoked after the parent class constructor is invoked (i.e. after super() constructor call).</a:t>
            </a:r>
          </a:p>
          <a:p>
            <a:r>
              <a:rPr lang="en-US" dirty="0"/>
              <a:t>The instance initializer block comes in the order in which they appear.</a:t>
            </a:r>
            <a:endParaRPr lang="en-ID" dirty="0"/>
          </a:p>
        </p:txBody>
      </p:sp>
      <p:sp>
        <p:nvSpPr>
          <p:cNvPr id="5" name="Slide Number Placeholder 4">
            <a:extLst>
              <a:ext uri="{FF2B5EF4-FFF2-40B4-BE49-F238E27FC236}">
                <a16:creationId xmlns:a16="http://schemas.microsoft.com/office/drawing/2014/main" id="{29A94EF7-81A0-4727-9FA5-F6B8F2A12E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pic>
        <p:nvPicPr>
          <p:cNvPr id="6" name="Picture 5">
            <a:extLst>
              <a:ext uri="{FF2B5EF4-FFF2-40B4-BE49-F238E27FC236}">
                <a16:creationId xmlns:a16="http://schemas.microsoft.com/office/drawing/2014/main" id="{74AD4DFF-C436-4B52-A8D1-16F387382E39}"/>
              </a:ext>
            </a:extLst>
          </p:cNvPr>
          <p:cNvPicPr>
            <a:picLocks noChangeAspect="1"/>
          </p:cNvPicPr>
          <p:nvPr/>
        </p:nvPicPr>
        <p:blipFill>
          <a:blip r:embed="rId2"/>
          <a:stretch>
            <a:fillRect/>
          </a:stretch>
        </p:blipFill>
        <p:spPr>
          <a:xfrm>
            <a:off x="4648200" y="1537989"/>
            <a:ext cx="3302100" cy="896498"/>
          </a:xfrm>
          <a:prstGeom prst="rect">
            <a:avLst/>
          </a:prstGeom>
        </p:spPr>
      </p:pic>
      <p:pic>
        <p:nvPicPr>
          <p:cNvPr id="7" name="Picture 6">
            <a:extLst>
              <a:ext uri="{FF2B5EF4-FFF2-40B4-BE49-F238E27FC236}">
                <a16:creationId xmlns:a16="http://schemas.microsoft.com/office/drawing/2014/main" id="{73995ACE-8EE2-41D2-9025-58B0207CB300}"/>
              </a:ext>
            </a:extLst>
          </p:cNvPr>
          <p:cNvPicPr>
            <a:picLocks noChangeAspect="1"/>
          </p:cNvPicPr>
          <p:nvPr/>
        </p:nvPicPr>
        <p:blipFill>
          <a:blip r:embed="rId3"/>
          <a:stretch>
            <a:fillRect/>
          </a:stretch>
        </p:blipFill>
        <p:spPr>
          <a:xfrm>
            <a:off x="4584750" y="2571750"/>
            <a:ext cx="3429000" cy="1817869"/>
          </a:xfrm>
          <a:prstGeom prst="rect">
            <a:avLst/>
          </a:prstGeom>
        </p:spPr>
      </p:pic>
    </p:spTree>
    <p:extLst>
      <p:ext uri="{BB962C8B-B14F-4D97-AF65-F5344CB8AC3E}">
        <p14:creationId xmlns:p14="http://schemas.microsoft.com/office/powerpoint/2010/main" val="950147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5E76-EF8E-468F-AE1C-4425D9310467}"/>
              </a:ext>
            </a:extLst>
          </p:cNvPr>
          <p:cNvSpPr>
            <a:spLocks noGrp="1"/>
          </p:cNvSpPr>
          <p:nvPr>
            <p:ph type="title"/>
          </p:nvPr>
        </p:nvSpPr>
        <p:spPr/>
        <p:txBody>
          <a:bodyPr/>
          <a:lstStyle/>
          <a:p>
            <a:r>
              <a:rPr lang="en-US" dirty="0"/>
              <a:t>Another example of instance block</a:t>
            </a:r>
            <a:endParaRPr lang="en-ID" dirty="0"/>
          </a:p>
        </p:txBody>
      </p:sp>
      <p:sp>
        <p:nvSpPr>
          <p:cNvPr id="5" name="Slide Number Placeholder 4">
            <a:extLst>
              <a:ext uri="{FF2B5EF4-FFF2-40B4-BE49-F238E27FC236}">
                <a16:creationId xmlns:a16="http://schemas.microsoft.com/office/drawing/2014/main" id="{010EA345-3A41-4546-8A4A-EFE1C5B815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pic>
        <p:nvPicPr>
          <p:cNvPr id="6" name="Picture 5">
            <a:extLst>
              <a:ext uri="{FF2B5EF4-FFF2-40B4-BE49-F238E27FC236}">
                <a16:creationId xmlns:a16="http://schemas.microsoft.com/office/drawing/2014/main" id="{D11BEEB8-E5A2-4720-ABC8-B187F7189077}"/>
              </a:ext>
            </a:extLst>
          </p:cNvPr>
          <p:cNvPicPr>
            <a:picLocks noChangeAspect="1"/>
          </p:cNvPicPr>
          <p:nvPr/>
        </p:nvPicPr>
        <p:blipFill>
          <a:blip r:embed="rId2"/>
          <a:stretch>
            <a:fillRect/>
          </a:stretch>
        </p:blipFill>
        <p:spPr>
          <a:xfrm>
            <a:off x="4396123" y="1537988"/>
            <a:ext cx="3528678" cy="2898313"/>
          </a:xfrm>
          <a:prstGeom prst="rect">
            <a:avLst/>
          </a:prstGeom>
        </p:spPr>
      </p:pic>
      <p:pic>
        <p:nvPicPr>
          <p:cNvPr id="7" name="Picture 6">
            <a:extLst>
              <a:ext uri="{FF2B5EF4-FFF2-40B4-BE49-F238E27FC236}">
                <a16:creationId xmlns:a16="http://schemas.microsoft.com/office/drawing/2014/main" id="{BF3CC15E-8E0C-4EB1-BE5D-4FFC9985107E}"/>
              </a:ext>
            </a:extLst>
          </p:cNvPr>
          <p:cNvPicPr>
            <a:picLocks noChangeAspect="1"/>
          </p:cNvPicPr>
          <p:nvPr/>
        </p:nvPicPr>
        <p:blipFill>
          <a:blip r:embed="rId3"/>
          <a:stretch>
            <a:fillRect/>
          </a:stretch>
        </p:blipFill>
        <p:spPr>
          <a:xfrm>
            <a:off x="814274" y="1537988"/>
            <a:ext cx="3527019" cy="957562"/>
          </a:xfrm>
          <a:prstGeom prst="rect">
            <a:avLst/>
          </a:prstGeom>
        </p:spPr>
      </p:pic>
    </p:spTree>
    <p:extLst>
      <p:ext uri="{BB962C8B-B14F-4D97-AF65-F5344CB8AC3E}">
        <p14:creationId xmlns:p14="http://schemas.microsoft.com/office/powerpoint/2010/main" val="441488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Logic - 01</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70967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A SLIDE TITLE</a:t>
            </a:r>
            <a:endParaRPr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1000"/>
              </a:spcBef>
              <a:spcAft>
                <a:spcPts val="0"/>
              </a:spcAft>
              <a:buSzPts val="2400"/>
              <a:buChar char="▰"/>
            </a:pPr>
            <a:r>
              <a:rPr lang="en"/>
              <a:t>And some text</a:t>
            </a:r>
            <a:endParaRPr/>
          </a:p>
          <a:p>
            <a:pPr marL="457200" lvl="0" indent="-381000" algn="l" rtl="0">
              <a:spcBef>
                <a:spcPts val="1000"/>
              </a:spcBef>
              <a:spcAft>
                <a:spcPts val="0"/>
              </a:spcAft>
              <a:buSzPts val="2400"/>
              <a:buChar char="▰"/>
            </a:pPr>
            <a:r>
              <a:rPr lang="en"/>
              <a:t>But remember not to overload your slides with content</a:t>
            </a:r>
            <a:endParaRPr/>
          </a:p>
          <a:p>
            <a:pPr marL="0" lvl="0" indent="0" algn="l" rtl="0">
              <a:spcBef>
                <a:spcPts val="1000"/>
              </a:spcBef>
              <a:spcAft>
                <a:spcPts val="1000"/>
              </a:spcAft>
              <a:buNone/>
            </a:pPr>
            <a:r>
              <a:rPr lang="en"/>
              <a:t>Your audience will listen to you or read the content, but </a:t>
            </a:r>
            <a:r>
              <a:rPr lang="en">
                <a:highlight>
                  <a:srgbClr val="C7D3E6"/>
                </a:highlight>
              </a:rPr>
              <a:t>won’t do both</a:t>
            </a:r>
            <a:r>
              <a:rPr lang="en"/>
              <a:t>. </a:t>
            </a:r>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12555023"/>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Environment</a:t>
            </a:r>
            <a:endParaRPr dirty="0"/>
          </a:p>
        </p:txBody>
      </p:sp>
      <p:sp>
        <p:nvSpPr>
          <p:cNvPr id="190" name="Google Shape;190;p12"/>
          <p:cNvSpPr txBox="1">
            <a:spLocks noGrp="1"/>
          </p:cNvSpPr>
          <p:nvPr>
            <p:ph type="body" idx="2"/>
          </p:nvPr>
        </p:nvSpPr>
        <p:spPr>
          <a:xfrm>
            <a:off x="4119725" y="1744425"/>
            <a:ext cx="36549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a:solidFill>
                  <a:srgbClr val="FF9800"/>
                </a:solidFill>
              </a:rPr>
              <a:t>EDIT IN POWERPOINT®</a:t>
            </a:r>
            <a:endParaRPr sz="1200" dirty="0">
              <a:solidFill>
                <a:srgbClr val="FF9800"/>
              </a:solidFill>
            </a:endParaRPr>
          </a:p>
          <a:p>
            <a:pPr marL="0" lvl="0" indent="0" algn="l" rtl="0">
              <a:spcBef>
                <a:spcPts val="600"/>
              </a:spcBef>
              <a:spcAft>
                <a:spcPts val="0"/>
              </a:spcAft>
              <a:buClr>
                <a:schemeClr val="dk1"/>
              </a:buClr>
              <a:buSzPts val="1100"/>
              <a:buFont typeface="Arial"/>
              <a:buNone/>
            </a:pPr>
            <a:r>
              <a:rPr lang="en" sz="1200" dirty="0"/>
              <a:t>Click on the button under the presentation preview that says "Download as PowerPoint template". You will get a .pptx file that you can edit in PowerPoint.</a:t>
            </a:r>
            <a:endParaRPr sz="1200" dirty="0"/>
          </a:p>
          <a:p>
            <a:pPr marL="0" lvl="0" indent="0" algn="l" rtl="0">
              <a:spcBef>
                <a:spcPts val="600"/>
              </a:spcBef>
              <a:spcAft>
                <a:spcPts val="0"/>
              </a:spcAft>
              <a:buClr>
                <a:schemeClr val="dk1"/>
              </a:buClr>
              <a:buSzPts val="1100"/>
              <a:buFont typeface="Arial"/>
              <a:buNone/>
            </a:pPr>
            <a:r>
              <a:rPr lang="en" sz="1200" dirty="0"/>
              <a:t>Remember to download and install the fonts used in this presentation (you’ll find the links to the font files needed in the </a:t>
            </a:r>
            <a:r>
              <a:rPr lang="en" sz="1200" u="sng" dirty="0">
                <a:hlinkClick r:id="rId3" action="ppaction://hlinksldjump"/>
              </a:rPr>
              <a:t>Presentation design slide</a:t>
            </a:r>
            <a:r>
              <a:rPr lang="en" sz="1200" dirty="0"/>
              <a:t>)</a:t>
            </a:r>
            <a:endParaRPr sz="1200" dirty="0"/>
          </a:p>
          <a:p>
            <a:pPr marL="0" lvl="0" indent="0" algn="l" rtl="0">
              <a:spcBef>
                <a:spcPts val="600"/>
              </a:spcBef>
              <a:spcAft>
                <a:spcPts val="1000"/>
              </a:spcAft>
              <a:buNone/>
            </a:pPr>
            <a:endParaRPr sz="1200" b="1"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3F5378"/>
                </a:solidFill>
              </a:rPr>
              <a:t>More info on how to use this template at </a:t>
            </a:r>
            <a:r>
              <a:rPr lang="en" sz="1000" b="1" i="1" u="sng">
                <a:solidFill>
                  <a:srgbClr val="3F5378"/>
                </a:solidFill>
                <a:hlinkClick r:id="rId4"/>
              </a:rPr>
              <a:t>www.slidescarnival.com/help-use-presentation-template</a:t>
            </a:r>
            <a:endParaRPr sz="1000" b="1" i="1">
              <a:solidFill>
                <a:srgbClr val="3F5378"/>
              </a:solidFill>
            </a:endParaRPr>
          </a:p>
          <a:p>
            <a:pPr marL="0" lvl="0" indent="0" algn="l" rtl="0">
              <a:spcBef>
                <a:spcPts val="0"/>
              </a:spcBef>
              <a:spcAft>
                <a:spcPts val="0"/>
              </a:spcAft>
              <a:buClr>
                <a:schemeClr val="dk1"/>
              </a:buClr>
              <a:buSzPts val="1100"/>
              <a:buFont typeface="Arial"/>
              <a:buNone/>
            </a:pPr>
            <a:r>
              <a:rPr lang="en" sz="1000" i="1">
                <a:solidFill>
                  <a:srgbClr val="3F5378"/>
                </a:solidFill>
              </a:rPr>
              <a:t>This template is free to use under </a:t>
            </a:r>
            <a:r>
              <a:rPr lang="en" sz="1000" i="1" u="sng">
                <a:solidFill>
                  <a:srgbClr val="3F5378"/>
                </a:solidFill>
                <a:hlinkClick r:id="rId5"/>
              </a:rPr>
              <a:t>Creative Commons Attribution license</a:t>
            </a:r>
            <a:r>
              <a:rPr lang="en" sz="1000" i="1">
                <a:solidFill>
                  <a:srgbClr val="3F5378"/>
                </a:solidFill>
              </a:rPr>
              <a:t>. You can keep the Credits slide or mention SlidesCarnival and other resources used in a slide footer.</a:t>
            </a:r>
            <a:endParaRPr sz="1000" i="1">
              <a:solidFill>
                <a:srgbClr val="3F5378"/>
              </a:solidFill>
            </a:endParaRPr>
          </a:p>
          <a:p>
            <a:pPr marL="0" lvl="0" indent="0" algn="l" rtl="0">
              <a:spcBef>
                <a:spcPts val="0"/>
              </a:spcBef>
              <a:spcAft>
                <a:spcPts val="0"/>
              </a:spcAft>
              <a:buClr>
                <a:schemeClr val="dk1"/>
              </a:buClr>
              <a:buSzPts val="1100"/>
              <a:buFont typeface="Arial"/>
              <a:buNone/>
            </a:pPr>
            <a:endParaRPr sz="1000" i="1">
              <a:solidFill>
                <a:srgbClr val="3F5378"/>
              </a:solidFill>
            </a:endParaRPr>
          </a:p>
          <a:p>
            <a:pPr marL="0" lvl="0" indent="0" algn="l" rtl="0">
              <a:spcBef>
                <a:spcPts val="0"/>
              </a:spcBef>
              <a:spcAft>
                <a:spcPts val="0"/>
              </a:spcAft>
              <a:buNone/>
            </a:pPr>
            <a:endParaRPr sz="1000" i="1">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193" name="Google Shape;193;p12"/>
          <p:cNvSpPr txBox="1">
            <a:spLocks noGrp="1"/>
          </p:cNvSpPr>
          <p:nvPr>
            <p:ph type="body" idx="1"/>
          </p:nvPr>
        </p:nvSpPr>
        <p:spPr>
          <a:xfrm>
            <a:off x="814275" y="1744425"/>
            <a:ext cx="30843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a:solidFill>
                  <a:srgbClr val="FF9800"/>
                </a:solidFill>
              </a:rPr>
              <a:t>EDIT IN GOOGLE SLIDES</a:t>
            </a:r>
            <a:endParaRPr sz="1200" dirty="0">
              <a:solidFill>
                <a:srgbClr val="FF9800"/>
              </a:solidFill>
            </a:endParaRPr>
          </a:p>
          <a:p>
            <a:pPr marL="0" lvl="0" indent="0" algn="l" rtl="0">
              <a:spcBef>
                <a:spcPts val="600"/>
              </a:spcBef>
              <a:spcAft>
                <a:spcPts val="0"/>
              </a:spcAft>
              <a:buClr>
                <a:schemeClr val="dk1"/>
              </a:buClr>
              <a:buSzPts val="1100"/>
              <a:buFont typeface="Arial"/>
              <a:buNone/>
            </a:pPr>
            <a:r>
              <a:rPr lang="en" sz="1200" dirty="0"/>
              <a:t>Click on the button under the presentation preview that says "Use as Google Slides Theme".</a:t>
            </a:r>
            <a:endParaRPr sz="1200" dirty="0"/>
          </a:p>
          <a:p>
            <a:pPr marL="0" lvl="0" indent="0" algn="l" rtl="0">
              <a:spcBef>
                <a:spcPts val="600"/>
              </a:spcBef>
              <a:spcAft>
                <a:spcPts val="0"/>
              </a:spcAft>
              <a:buClr>
                <a:schemeClr val="dk1"/>
              </a:buClr>
              <a:buSzPts val="1100"/>
              <a:buFont typeface="Arial"/>
              <a:buNone/>
            </a:pPr>
            <a:r>
              <a:rPr lang="en" sz="1200" dirty="0"/>
              <a:t>You will get a copy of this document on your Google Drive and will be able to edit, add or delete slides.</a:t>
            </a:r>
            <a:endParaRPr sz="1200" dirty="0"/>
          </a:p>
          <a:p>
            <a:pPr marL="0" lvl="0" indent="0" algn="l" rtl="0">
              <a:spcBef>
                <a:spcPts val="600"/>
              </a:spcBef>
              <a:spcAft>
                <a:spcPts val="0"/>
              </a:spcAft>
              <a:buClr>
                <a:schemeClr val="dk1"/>
              </a:buClr>
              <a:buSzPts val="1100"/>
              <a:buFont typeface="Arial"/>
              <a:buNone/>
            </a:pPr>
            <a:r>
              <a:rPr lang="en" sz="1200" dirty="0"/>
              <a:t>You have to be signed in to your Google account.</a:t>
            </a:r>
            <a:endParaRPr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p>
        </p:txBody>
      </p:sp>
      <p:grpSp>
        <p:nvGrpSpPr>
          <p:cNvPr id="22" name="Google Shape;697;p37"/>
          <p:cNvGrpSpPr/>
          <p:nvPr/>
        </p:nvGrpSpPr>
        <p:grpSpPr>
          <a:xfrm>
            <a:off x="304800" y="656219"/>
            <a:ext cx="392063" cy="291505"/>
            <a:chOff x="5247525" y="3007275"/>
            <a:chExt cx="517575" cy="384825"/>
          </a:xfrm>
        </p:grpSpPr>
        <p:sp>
          <p:nvSpPr>
            <p:cNvPr id="23" name="Google Shape;698;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9;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10BCF1-C13C-4C85-AA70-E0BFABF3BF81}"/>
              </a:ext>
            </a:extLst>
          </p:cNvPr>
          <p:cNvSpPr>
            <a:spLocks noGrp="1"/>
          </p:cNvSpPr>
          <p:nvPr>
            <p:ph type="title"/>
          </p:nvPr>
        </p:nvSpPr>
        <p:spPr/>
        <p:txBody>
          <a:bodyPr/>
          <a:lstStyle/>
          <a:p>
            <a:r>
              <a:rPr lang="en-US" dirty="0"/>
              <a:t>Inheritance in Java</a:t>
            </a:r>
            <a:endParaRPr lang="en-ID" dirty="0"/>
          </a:p>
        </p:txBody>
      </p:sp>
      <p:sp>
        <p:nvSpPr>
          <p:cNvPr id="6" name="Text Placeholder 5">
            <a:extLst>
              <a:ext uri="{FF2B5EF4-FFF2-40B4-BE49-F238E27FC236}">
                <a16:creationId xmlns:a16="http://schemas.microsoft.com/office/drawing/2014/main" id="{8200E400-ED20-4285-B4C2-6D972E081C03}"/>
              </a:ext>
            </a:extLst>
          </p:cNvPr>
          <p:cNvSpPr>
            <a:spLocks noGrp="1"/>
          </p:cNvSpPr>
          <p:nvPr>
            <p:ph type="body" idx="1"/>
          </p:nvPr>
        </p:nvSpPr>
        <p:spPr/>
        <p:txBody>
          <a:bodyPr/>
          <a:lstStyle/>
          <a:p>
            <a:r>
              <a:rPr lang="en-US" dirty="0"/>
              <a:t>Inheritance in Java is a mechanism in which one object acquires all the properties and behaviors of a parent object. It is an important part of OOPs (Object Oriented programming system).</a:t>
            </a:r>
          </a:p>
          <a:p>
            <a:r>
              <a:rPr lang="en-US"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p>
          <a:p>
            <a:r>
              <a:rPr lang="en-US" dirty="0"/>
              <a:t>Inheritance represents the IS-A relationship which is also known as a parent-child relationship.</a:t>
            </a:r>
            <a:endParaRPr lang="en-ID" dirty="0"/>
          </a:p>
        </p:txBody>
      </p:sp>
      <p:sp>
        <p:nvSpPr>
          <p:cNvPr id="4" name="Slide Number Placeholder 3">
            <a:extLst>
              <a:ext uri="{FF2B5EF4-FFF2-40B4-BE49-F238E27FC236}">
                <a16:creationId xmlns:a16="http://schemas.microsoft.com/office/drawing/2014/main" id="{9C719013-DDAB-44F5-8988-BBE3ECF298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0712553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HELLO!</a:t>
            </a:r>
            <a:endParaRPr sz="6000">
              <a:solidFill>
                <a:srgbClr val="FF9800"/>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I am Jayden Smith</a:t>
            </a:r>
            <a:endParaRPr sz="2000" b="1"/>
          </a:p>
          <a:p>
            <a:pPr marL="0" lvl="0" indent="0" algn="ctr" rtl="0">
              <a:spcBef>
                <a:spcPts val="0"/>
              </a:spcBef>
              <a:spcAft>
                <a:spcPts val="0"/>
              </a:spcAft>
              <a:buClr>
                <a:schemeClr val="dk1"/>
              </a:buClr>
              <a:buSzPts val="1100"/>
              <a:buFont typeface="Arial"/>
              <a:buNone/>
            </a:pPr>
            <a:r>
              <a:rPr lang="en" sz="2000"/>
              <a:t>I am here because I love to give presentations. </a:t>
            </a:r>
            <a:endParaRPr sz="2000"/>
          </a:p>
          <a:p>
            <a:pPr marL="0" lvl="0" indent="0" algn="ctr" rtl="0">
              <a:spcBef>
                <a:spcPts val="0"/>
              </a:spcBef>
              <a:spcAft>
                <a:spcPts val="0"/>
              </a:spcAft>
              <a:buClr>
                <a:schemeClr val="dk1"/>
              </a:buClr>
              <a:buSzPts val="1100"/>
              <a:buFont typeface="Arial"/>
              <a:buNone/>
            </a:pPr>
            <a:r>
              <a:rPr lang="en" sz="2000"/>
              <a:t>You can find me at @username</a:t>
            </a:r>
            <a:endParaRPr sz="2000" b="1"/>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 HEADLINE</a:t>
            </a:r>
            <a:endParaRP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 with the first set of slides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753386219"/>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A SLIDE TITLE</a:t>
            </a:r>
            <a:endParaRPr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1000"/>
              </a:spcBef>
              <a:spcAft>
                <a:spcPts val="0"/>
              </a:spcAft>
              <a:buSzPts val="2400"/>
              <a:buChar char="▰"/>
            </a:pPr>
            <a:r>
              <a:rPr lang="en"/>
              <a:t>And some text</a:t>
            </a:r>
            <a:endParaRPr/>
          </a:p>
          <a:p>
            <a:pPr marL="457200" lvl="0" indent="-381000" algn="l" rtl="0">
              <a:spcBef>
                <a:spcPts val="1000"/>
              </a:spcBef>
              <a:spcAft>
                <a:spcPts val="0"/>
              </a:spcAft>
              <a:buSzPts val="2400"/>
              <a:buChar char="▰"/>
            </a:pPr>
            <a:r>
              <a:rPr lang="en"/>
              <a:t>But remember not to overload your slides with content</a:t>
            </a:r>
            <a:endParaRPr/>
          </a:p>
          <a:p>
            <a:pPr marL="0" lvl="0" indent="0" algn="l" rtl="0">
              <a:spcBef>
                <a:spcPts val="1000"/>
              </a:spcBef>
              <a:spcAft>
                <a:spcPts val="1000"/>
              </a:spcAft>
              <a:buNone/>
            </a:pPr>
            <a:r>
              <a:rPr lang="en"/>
              <a:t>Your audience will listen to you or read the content, but </a:t>
            </a:r>
            <a:r>
              <a:rPr lang="en">
                <a:highlight>
                  <a:srgbClr val="C7D3E6"/>
                </a:highlight>
              </a:rPr>
              <a:t>won’t do both</a:t>
            </a:r>
            <a:r>
              <a:rPr lang="en"/>
              <a:t>. </a:t>
            </a:r>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rgbClr val="FF9800"/>
                </a:solidFill>
              </a:rPr>
              <a:t>BIG CONCEPT</a:t>
            </a:r>
            <a:endParaRPr sz="7200">
              <a:solidFill>
                <a:srgbClr val="FF9800"/>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Bring the attention of your audience over a key concept using icons or illustrations</a:t>
            </a:r>
            <a:endParaRPr/>
          </a:p>
        </p:txBody>
      </p:sp>
      <p:grpSp>
        <p:nvGrpSpPr>
          <p:cNvPr id="2" name="Group 1"/>
          <p:cNvGrpSpPr/>
          <p:nvPr/>
        </p:nvGrpSpPr>
        <p:grpSpPr>
          <a:xfrm>
            <a:off x="6130690" y="378837"/>
            <a:ext cx="2257574" cy="2448794"/>
            <a:chOff x="6130690" y="378837"/>
            <a:chExt cx="2257574" cy="2448794"/>
          </a:xfrm>
        </p:grpSpPr>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1000"/>
              </a:spcBef>
              <a:spcAft>
                <a:spcPts val="1000"/>
              </a:spcAft>
              <a:buNone/>
            </a:pPr>
            <a:r>
              <a:rPr lang="en"/>
              <a:t>Is the color of milk and fresh snow, the color produced by the combination of all the colors of the visible spectrum.</a:t>
            </a:r>
            <a:endParaRP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269" name="Google Shape;269;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1000"/>
              </a:spcBef>
              <a:spcAft>
                <a:spcPts val="1000"/>
              </a:spcAft>
              <a:buNone/>
            </a:pPr>
            <a:r>
              <a:rPr lang="en"/>
              <a:t>Is the color of coal, ebony, and of outer space. It is the darkest color, the result of the absence of or complete absorption of light.</a:t>
            </a:r>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284" name="Google Shape;284;p19"/>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a:t>Is the color of gold, butter and ripe lemons. In the spectrum of visible light, yellow is found between green and orange.</a:t>
            </a:r>
            <a:endParaRPr/>
          </a:p>
        </p:txBody>
      </p:sp>
      <p:sp>
        <p:nvSpPr>
          <p:cNvPr id="285" name="Google Shape;285;p19"/>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a:t>Is the colour of the clear sky and the deep sea. It is located between violet and green on the optical spectrum.</a:t>
            </a:r>
            <a:endParaRPr/>
          </a:p>
        </p:txBody>
      </p:sp>
      <p:sp>
        <p:nvSpPr>
          <p:cNvPr id="286" name="Google Shape;286;p19"/>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a:t>Is the color of blood, and because of this it has historically been associated with sacrifice, danger and courage. </a:t>
            </a:r>
            <a:endParaRPr/>
          </a:p>
          <a:p>
            <a:pPr marL="0" lvl="0" indent="0" algn="l" rtl="0">
              <a:spcBef>
                <a:spcPts val="1000"/>
              </a:spcBef>
              <a:spcAft>
                <a:spcPts val="1000"/>
              </a:spcAft>
              <a:buNone/>
            </a:pPr>
            <a:endParaRPr/>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A complex idea can be conveyed with just a single still image, namely making it possible to absorb large amounts of data quickly.</a:t>
            </a:r>
            <a:endParaRPr/>
          </a:p>
        </p:txBody>
      </p:sp>
      <p:pic>
        <p:nvPicPr>
          <p:cNvPr id="302" name="Google Shape;302;p20" descr="18.jpg"/>
          <p:cNvPicPr preferRelativeResize="0"/>
          <p:nvPr/>
        </p:nvPicPr>
        <p:blipFill rotWithShape="1">
          <a:blip r:embed="rId3">
            <a:alphaModFix/>
          </a:blip>
          <a:srcRect l="1653" r="42096"/>
          <a:stretch/>
        </p:blipFill>
        <p:spPr>
          <a:xfrm>
            <a:off x="4675375" y="909350"/>
            <a:ext cx="4097700" cy="4097700"/>
          </a:xfrm>
          <a:prstGeom prst="diamond">
            <a:avLst/>
          </a:prstGeom>
          <a:noFill/>
          <a:ln>
            <a:noFill/>
          </a:ln>
        </p:spPr>
      </p:pic>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21"/>
          <p:cNvSpPr txBox="1">
            <a:spLocks noGrp="1"/>
          </p:cNvSpPr>
          <p:nvPr>
            <p:ph type="title" idx="4294967295"/>
          </p:nvPr>
        </p:nvSpPr>
        <p:spPr>
          <a:xfrm>
            <a:off x="2118750" y="15769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Want big impact?</a:t>
            </a:r>
            <a:endParaRPr b="0"/>
          </a:p>
          <a:p>
            <a:pPr marL="0" lvl="0" indent="0" algn="ctr" rtl="0">
              <a:spcBef>
                <a:spcPts val="0"/>
              </a:spcBef>
              <a:spcAft>
                <a:spcPts val="0"/>
              </a:spcAft>
              <a:buNone/>
            </a:pPr>
            <a:r>
              <a:rPr lang="en"/>
              <a:t>USE BIG IMAGE</a:t>
            </a:r>
            <a:endParaRPr/>
          </a:p>
        </p:txBody>
      </p:sp>
      <p:sp>
        <p:nvSpPr>
          <p:cNvPr id="315" name="Google Shape;315;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322" name="Google Shape;322;p22"/>
          <p:cNvSpPr/>
          <p:nvPr/>
        </p:nvSpPr>
        <p:spPr>
          <a:xfrm>
            <a:off x="3378600" y="1888450"/>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63248"/>
                </a:solidFill>
                <a:latin typeface="Roboto Condensed"/>
                <a:ea typeface="Roboto Condensed"/>
                <a:cs typeface="Roboto Condensed"/>
                <a:sym typeface="Roboto Condensed"/>
              </a:rPr>
              <a:t>Gray</a:t>
            </a:r>
            <a:endParaRPr>
              <a:solidFill>
                <a:srgbClr val="263248"/>
              </a:solidFill>
              <a:latin typeface="Roboto Condensed"/>
              <a:ea typeface="Roboto Condensed"/>
              <a:cs typeface="Roboto Condensed"/>
              <a:sym typeface="Roboto Condensed"/>
            </a:endParaRPr>
          </a:p>
        </p:txBody>
      </p:sp>
      <p:sp>
        <p:nvSpPr>
          <p:cNvPr id="323" name="Google Shape;323;p22"/>
          <p:cNvSpPr/>
          <p:nvPr/>
        </p:nvSpPr>
        <p:spPr>
          <a:xfrm>
            <a:off x="16014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White</a:t>
            </a:r>
            <a:endParaRPr>
              <a:solidFill>
                <a:srgbClr val="D26F00"/>
              </a:solidFill>
              <a:latin typeface="Roboto Condensed"/>
              <a:ea typeface="Roboto Condensed"/>
              <a:cs typeface="Roboto Condensed"/>
              <a:sym typeface="Roboto Condensed"/>
            </a:endParaRPr>
          </a:p>
        </p:txBody>
      </p:sp>
      <p:sp>
        <p:nvSpPr>
          <p:cNvPr id="324" name="Google Shape;324;p22"/>
          <p:cNvSpPr/>
          <p:nvPr/>
        </p:nvSpPr>
        <p:spPr>
          <a:xfrm>
            <a:off x="51558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Black</a:t>
            </a:r>
            <a:endParaRPr>
              <a:solidFill>
                <a:srgbClr val="D26F00"/>
              </a:solidFill>
              <a:latin typeface="Roboto Condensed"/>
              <a:ea typeface="Roboto Condensed"/>
              <a:cs typeface="Roboto Condensed"/>
              <a:sym typeface="Roboto Condense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00B4-D741-426E-9846-00BE7CF44E8B}"/>
              </a:ext>
            </a:extLst>
          </p:cNvPr>
          <p:cNvSpPr>
            <a:spLocks noGrp="1"/>
          </p:cNvSpPr>
          <p:nvPr>
            <p:ph type="title"/>
          </p:nvPr>
        </p:nvSpPr>
        <p:spPr/>
        <p:txBody>
          <a:bodyPr/>
          <a:lstStyle/>
          <a:p>
            <a:r>
              <a:rPr lang="en-US" dirty="0"/>
              <a:t>Why use inheritance in java</a:t>
            </a:r>
            <a:endParaRPr lang="en-ID" dirty="0"/>
          </a:p>
        </p:txBody>
      </p:sp>
      <p:sp>
        <p:nvSpPr>
          <p:cNvPr id="3" name="Text Placeholder 2">
            <a:extLst>
              <a:ext uri="{FF2B5EF4-FFF2-40B4-BE49-F238E27FC236}">
                <a16:creationId xmlns:a16="http://schemas.microsoft.com/office/drawing/2014/main" id="{0C7B7B39-1B5F-443B-8CAB-DD6C1B3B1102}"/>
              </a:ext>
            </a:extLst>
          </p:cNvPr>
          <p:cNvSpPr>
            <a:spLocks noGrp="1"/>
          </p:cNvSpPr>
          <p:nvPr>
            <p:ph type="body" idx="1"/>
          </p:nvPr>
        </p:nvSpPr>
        <p:spPr/>
        <p:txBody>
          <a:bodyPr/>
          <a:lstStyle/>
          <a:p>
            <a:r>
              <a:rPr lang="en-US" dirty="0"/>
              <a:t>For Method Overriding (so runtime polymorphism can be achieved).</a:t>
            </a:r>
          </a:p>
          <a:p>
            <a:r>
              <a:rPr lang="en-US" dirty="0"/>
              <a:t>For Code Reusability.</a:t>
            </a:r>
            <a:endParaRPr lang="en-ID" dirty="0"/>
          </a:p>
        </p:txBody>
      </p:sp>
      <p:sp>
        <p:nvSpPr>
          <p:cNvPr id="4" name="Slide Number Placeholder 3">
            <a:extLst>
              <a:ext uri="{FF2B5EF4-FFF2-40B4-BE49-F238E27FC236}">
                <a16:creationId xmlns:a16="http://schemas.microsoft.com/office/drawing/2014/main" id="{CE031B1A-C250-4BDC-A015-17C465D010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398810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342" name="Google Shape;342;p23"/>
          <p:cNvGraphicFramePr/>
          <p:nvPr>
            <p:extLst>
              <p:ext uri="{D42A27DB-BD31-4B8C-83A1-F6EECF244321}">
                <p14:modId xmlns:p14="http://schemas.microsoft.com/office/powerpoint/2010/main" val="3347988674"/>
              </p:ext>
            </p:extLst>
          </p:nvPr>
        </p:nvGraphicFramePr>
        <p:xfrm>
          <a:off x="880100" y="1810081"/>
          <a:ext cx="3253320" cy="2055675"/>
        </p:xfrm>
        <a:graphic>
          <a:graphicData uri="http://schemas.openxmlformats.org/drawingml/2006/table">
            <a:tbl>
              <a:tblPr>
                <a:noFill/>
                <a:tableStyleId>{380AA214-FA48-4AD7-9DFC-DEE107CAFA56}</a:tableStyleId>
              </a:tblPr>
              <a:tblGrid>
                <a:gridCol w="1084440">
                  <a:extLst>
                    <a:ext uri="{9D8B030D-6E8A-4147-A177-3AD203B41FA5}">
                      <a16:colId xmlns:a16="http://schemas.microsoft.com/office/drawing/2014/main" val="20000"/>
                    </a:ext>
                  </a:extLst>
                </a:gridCol>
                <a:gridCol w="1084440">
                  <a:extLst>
                    <a:ext uri="{9D8B030D-6E8A-4147-A177-3AD203B41FA5}">
                      <a16:colId xmlns:a16="http://schemas.microsoft.com/office/drawing/2014/main" val="20001"/>
                    </a:ext>
                  </a:extLst>
                </a:gridCol>
                <a:gridCol w="1084440">
                  <a:extLst>
                    <a:ext uri="{9D8B030D-6E8A-4147-A177-3AD203B41FA5}">
                      <a16:colId xmlns:a16="http://schemas.microsoft.com/office/drawing/2014/main" val="20002"/>
                    </a:ext>
                  </a:extLst>
                </a:gridCol>
              </a:tblGrid>
              <a:tr h="685225">
                <a:tc>
                  <a:txBody>
                    <a:bodyPr/>
                    <a:lstStyle/>
                    <a:p>
                      <a:pPr marL="0" lvl="0" indent="0" algn="r" rtl="0">
                        <a:spcBef>
                          <a:spcPts val="0"/>
                        </a:spcBef>
                        <a:spcAft>
                          <a:spcPts val="0"/>
                        </a:spcAft>
                        <a:buNone/>
                      </a:pPr>
                      <a:r>
                        <a:rPr lang="en" dirty="0">
                          <a:solidFill>
                            <a:srgbClr val="3F5378"/>
                          </a:solidFill>
                          <a:latin typeface="Roboto Condensed"/>
                          <a:ea typeface="Roboto Condensed"/>
                          <a:cs typeface="Roboto Condensed"/>
                          <a:sym typeface="Roboto Condensed"/>
                        </a:rPr>
                        <a:t>Yellow</a:t>
                      </a:r>
                      <a:endParaRPr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lgn="ctr">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dirty="0">
                          <a:solidFill>
                            <a:srgbClr val="263248"/>
                          </a:solidFill>
                          <a:latin typeface="Roboto Condensed"/>
                          <a:ea typeface="Roboto Condensed"/>
                          <a:cs typeface="Roboto Condensed"/>
                          <a:sym typeface="Roboto Condensed"/>
                        </a:rPr>
                        <a:t>10</a:t>
                      </a:r>
                      <a:endParaRPr sz="2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lgn="ctr">
                      <a:solidFill>
                        <a:srgbClr val="C7D3E6"/>
                      </a:solidFill>
                      <a:prstDash val="solid"/>
                      <a:round/>
                      <a:headEnd type="none" w="sm" len="sm"/>
                      <a:tailEnd type="none" w="sm" len="sm"/>
                    </a:lnL>
                    <a:lnR w="9525" cap="flat" cmpd="sng" algn="ctr">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Blue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lgn="ctr">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30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685225">
                <a:tc>
                  <a:txBody>
                    <a:bodyPr/>
                    <a:lstStyle/>
                    <a:p>
                      <a:pPr marL="0" lvl="0" indent="0" algn="r" rtl="0">
                        <a:spcBef>
                          <a:spcPts val="0"/>
                        </a:spcBef>
                        <a:spcAft>
                          <a:spcPts val="0"/>
                        </a:spcAft>
                        <a:buNone/>
                      </a:pPr>
                      <a:r>
                        <a:rPr lang="en" dirty="0">
                          <a:solidFill>
                            <a:srgbClr val="3F5378"/>
                          </a:solidFill>
                          <a:latin typeface="Roboto Condensed"/>
                          <a:ea typeface="Roboto Condensed"/>
                          <a:cs typeface="Roboto Condensed"/>
                          <a:sym typeface="Roboto Condensed"/>
                        </a:rPr>
                        <a:t>Orange</a:t>
                      </a:r>
                      <a:endParaRPr dirty="0">
                        <a:solidFill>
                          <a:srgbClr val="3F5378"/>
                        </a:solidFill>
                        <a:latin typeface="Roboto Condensed"/>
                        <a:ea typeface="Roboto Condensed"/>
                        <a:cs typeface="Roboto Condensed"/>
                        <a:sym typeface="Roboto Condensed"/>
                      </a:endParaRPr>
                    </a:p>
                  </a:txBody>
                  <a:tcPr marL="91425" marR="91425" marT="68575" marB="68575" anchor="ctr">
                    <a:lnL w="9525" cap="flat" cmpd="sng" algn="ctr">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lgn="ctr">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dirty="0">
                          <a:solidFill>
                            <a:srgbClr val="263248"/>
                          </a:solidFill>
                          <a:latin typeface="Roboto Condensed"/>
                          <a:ea typeface="Roboto Condensed"/>
                          <a:cs typeface="Roboto Condensed"/>
                          <a:sym typeface="Roboto Condensed"/>
                        </a:rPr>
                        <a:t>24</a:t>
                      </a:r>
                      <a:endParaRPr sz="2400" b="1" dirty="0">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355"/>
        <p:cNvGrpSpPr/>
        <p:nvPr/>
      </p:nvGrpSpPr>
      <p:grpSpPr>
        <a:xfrm>
          <a:off x="0" y="0"/>
          <a:ext cx="0" cy="0"/>
          <a:chOff x="0" y="0"/>
          <a:chExt cx="0" cy="0"/>
        </a:xfrm>
      </p:grpSpPr>
      <p:sp>
        <p:nvSpPr>
          <p:cNvPr id="356" name="Google Shape;356;p24"/>
          <p:cNvSpPr/>
          <p:nvPr/>
        </p:nvSpPr>
        <p:spPr>
          <a:xfrm>
            <a:off x="514725" y="7901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MAPS</a:t>
            </a:r>
            <a:endParaRPr>
              <a:solidFill>
                <a:srgbClr val="3F5378"/>
              </a:solidFill>
            </a:endParaRP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grpSp>
        <p:nvGrpSpPr>
          <p:cNvPr id="359" name="Google Shape;359;p24"/>
          <p:cNvGrpSpPr/>
          <p:nvPr/>
        </p:nvGrpSpPr>
        <p:grpSpPr>
          <a:xfrm rot="10800000">
            <a:off x="1712742" y="1488722"/>
            <a:ext cx="1134224" cy="322897"/>
            <a:chOff x="2689942" y="1287960"/>
            <a:chExt cx="7261354" cy="2067200"/>
          </a:xfrm>
        </p:grpSpPr>
        <p:sp>
          <p:nvSpPr>
            <p:cNvPr id="360" name="Google Shape;360;p24"/>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1" name="Google Shape;361;p24"/>
            <p:cNvSpPr/>
            <p:nvPr/>
          </p:nvSpPr>
          <p:spPr>
            <a:xfrm rot="10800000" flipH="1">
              <a:off x="3905360" y="1697078"/>
              <a:ext cx="48012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Condensed"/>
                  <a:ea typeface="Roboto Condensed"/>
                  <a:cs typeface="Roboto Condensed"/>
                  <a:sym typeface="Roboto Condensed"/>
                </a:rPr>
                <a:t>OUR OFFICE</a:t>
              </a:r>
              <a:endParaRPr sz="800" b="1">
                <a:solidFill>
                  <a:srgbClr val="FFFFFF"/>
                </a:solidFill>
                <a:latin typeface="Roboto Condensed"/>
                <a:ea typeface="Roboto Condensed"/>
                <a:cs typeface="Roboto Condensed"/>
                <a:sym typeface="Roboto Condensed"/>
              </a:endParaRPr>
            </a:p>
          </p:txBody>
        </p:sp>
        <p:sp>
          <p:nvSpPr>
            <p:cNvPr id="362" name="Google Shape;362;p24"/>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3" name="Google Shape;363;p24"/>
            <p:cNvSpPr/>
            <p:nvPr/>
          </p:nvSpPr>
          <p:spPr>
            <a:xfrm flipH="1">
              <a:off x="2689942"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4" name="Google Shape;364;p24"/>
            <p:cNvSpPr/>
            <p:nvPr/>
          </p:nvSpPr>
          <p:spPr>
            <a:xfrm rot="10800000">
              <a:off x="2689947"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grpSp>
      <p:sp>
        <p:nvSpPr>
          <p:cNvPr id="365" name="Google Shape;365;p24"/>
          <p:cNvSpPr/>
          <p:nvPr/>
        </p:nvSpPr>
        <p:spPr>
          <a:xfrm>
            <a:off x="1209130" y="21159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2992605" y="33704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3907005" y="184139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786205" y="23779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4621130" y="39976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7412180" y="403672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24"/>
          <p:cNvCxnSpPr>
            <a:stCxn id="361" idx="2"/>
          </p:cNvCxnSpPr>
          <p:nvPr/>
        </p:nvCxnSpPr>
        <p:spPr>
          <a:xfrm>
            <a:off x="2282144" y="1747714"/>
            <a:ext cx="0" cy="167400"/>
          </a:xfrm>
          <a:prstGeom prst="straightConnector1">
            <a:avLst/>
          </a:prstGeom>
          <a:noFill/>
          <a:ln w="19050" cap="flat" cmpd="sng">
            <a:solidFill>
              <a:srgbClr val="FF9800"/>
            </a:solidFill>
            <a:prstDash val="solid"/>
            <a:round/>
            <a:headEnd type="none" w="sm" len="sm"/>
            <a:tailEnd type="diamond" w="sm" len="sm"/>
          </a:ln>
        </p:spPr>
      </p:cxn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Shape 375"/>
        <p:cNvGrpSpPr/>
        <p:nvPr/>
      </p:nvGrpSpPr>
      <p:grpSpPr>
        <a:xfrm>
          <a:off x="0" y="0"/>
          <a:ext cx="0" cy="0"/>
          <a:chOff x="0" y="0"/>
          <a:chExt cx="0" cy="0"/>
        </a:xfrm>
      </p:grpSpPr>
      <p:grpSp>
        <p:nvGrpSpPr>
          <p:cNvPr id="376" name="Google Shape;376;p25"/>
          <p:cNvGrpSpPr/>
          <p:nvPr/>
        </p:nvGrpSpPr>
        <p:grpSpPr>
          <a:xfrm>
            <a:off x="552885" y="1385750"/>
            <a:ext cx="8044527" cy="2067200"/>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2" name="Google Shape;382;p25"/>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3F5378"/>
                </a:solidFill>
              </a:rPr>
              <a:t>89,526,124</a:t>
            </a:r>
            <a:endParaRPr sz="7200">
              <a:solidFill>
                <a:srgbClr val="3F5378"/>
              </a:solidFill>
            </a:endParaRPr>
          </a:p>
        </p:txBody>
      </p:sp>
      <p:sp>
        <p:nvSpPr>
          <p:cNvPr id="383" name="Google Shape;383;p25"/>
          <p:cNvSpPr txBox="1">
            <a:spLocks noGrp="1"/>
          </p:cNvSpPr>
          <p:nvPr>
            <p:ph type="subTitle" idx="4294967295"/>
          </p:nvPr>
        </p:nvSpPr>
        <p:spPr>
          <a:xfrm>
            <a:off x="1555500" y="3034300"/>
            <a:ext cx="6050700" cy="4974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Whoa! That’s a big number, aren’t you proud?</a:t>
            </a:r>
            <a:endParaRPr>
              <a:solidFill>
                <a:srgbClr val="FF9800"/>
              </a:solidFill>
            </a:endParaRPr>
          </a:p>
        </p:txBody>
      </p:sp>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grpSp>
        <p:nvGrpSpPr>
          <p:cNvPr id="389" name="Google Shape;389;p26"/>
          <p:cNvGrpSpPr/>
          <p:nvPr/>
        </p:nvGrpSpPr>
        <p:grpSpPr>
          <a:xfrm>
            <a:off x="2053393" y="2059371"/>
            <a:ext cx="5043757" cy="907708"/>
            <a:chOff x="-1535283" y="1287960"/>
            <a:chExt cx="11486579" cy="2067200"/>
          </a:xfrm>
        </p:grpSpPr>
        <p:sp>
          <p:nvSpPr>
            <p:cNvPr id="390" name="Google Shape;390;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2053393" y="3507171"/>
            <a:ext cx="5043757" cy="907708"/>
            <a:chOff x="-1535283" y="1287960"/>
            <a:chExt cx="11486579" cy="2067200"/>
          </a:xfrm>
        </p:grpSpPr>
        <p:sp>
          <p:nvSpPr>
            <p:cNvPr id="396" name="Google Shape;396;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2053393" y="611571"/>
            <a:ext cx="5043757" cy="907708"/>
            <a:chOff x="-1535283" y="1287960"/>
            <a:chExt cx="11486579" cy="2067200"/>
          </a:xfrm>
        </p:grpSpPr>
        <p:sp>
          <p:nvSpPr>
            <p:cNvPr id="402" name="Google Shape;402;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89,526,124$</a:t>
            </a:r>
            <a:endParaRPr sz="3000"/>
          </a:p>
        </p:txBody>
      </p:sp>
      <p:sp>
        <p:nvSpPr>
          <p:cNvPr id="408" name="Google Shape;408;p26"/>
          <p:cNvSpPr txBox="1">
            <a:spLocks noGrp="1"/>
          </p:cNvSpPr>
          <p:nvPr>
            <p:ph type="subTitle" idx="4294967295"/>
          </p:nvPr>
        </p:nvSpPr>
        <p:spPr>
          <a:xfrm>
            <a:off x="2613475" y="1335108"/>
            <a:ext cx="3917100" cy="463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That’s a lot of money</a:t>
            </a:r>
            <a:endParaRPr sz="1800">
              <a:solidFill>
                <a:srgbClr val="3F5378"/>
              </a:solidFill>
            </a:endParaRPr>
          </a:p>
        </p:txBody>
      </p:sp>
      <p:sp>
        <p:nvSpPr>
          <p:cNvPr id="409" name="Google Shape;409;p26"/>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100%</a:t>
            </a:r>
            <a:endParaRPr sz="3000"/>
          </a:p>
        </p:txBody>
      </p:sp>
      <p:sp>
        <p:nvSpPr>
          <p:cNvPr id="410" name="Google Shape;410;p26"/>
          <p:cNvSpPr txBox="1">
            <a:spLocks noGrp="1"/>
          </p:cNvSpPr>
          <p:nvPr>
            <p:ph type="subTitle" idx="4294967295"/>
          </p:nvPr>
        </p:nvSpPr>
        <p:spPr>
          <a:xfrm>
            <a:off x="2613475" y="4243600"/>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Total success!</a:t>
            </a:r>
            <a:endParaRPr sz="1800">
              <a:solidFill>
                <a:srgbClr val="3F5378"/>
              </a:solidFill>
            </a:endParaRPr>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185,244 users</a:t>
            </a:r>
            <a:endParaRPr sz="3000"/>
          </a:p>
        </p:txBody>
      </p:sp>
      <p:sp>
        <p:nvSpPr>
          <p:cNvPr id="412" name="Google Shape;412;p26"/>
          <p:cNvSpPr txBox="1">
            <a:spLocks noGrp="1"/>
          </p:cNvSpPr>
          <p:nvPr>
            <p:ph type="subTitle" idx="4294967295"/>
          </p:nvPr>
        </p:nvSpPr>
        <p:spPr>
          <a:xfrm>
            <a:off x="2613475" y="2776651"/>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And a lot of users</a:t>
            </a:r>
            <a:endParaRPr sz="180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grpSp>
        <p:nvGrpSpPr>
          <p:cNvPr id="420" name="Google Shape;420;p27"/>
          <p:cNvGrpSpPr/>
          <p:nvPr/>
        </p:nvGrpSpPr>
        <p:grpSpPr>
          <a:xfrm rot="10800000">
            <a:off x="836024" y="2296511"/>
            <a:ext cx="2694428" cy="864880"/>
            <a:chOff x="185742" y="1697030"/>
            <a:chExt cx="5165698"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first</a:t>
              </a:r>
              <a:endParaRPr sz="2400">
                <a:solidFill>
                  <a:srgbClr val="263248"/>
                </a:solidFill>
                <a:latin typeface="Roboto Condensed"/>
                <a:ea typeface="Roboto Condensed"/>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3062853" y="2296511"/>
            <a:ext cx="2694428" cy="864880"/>
            <a:chOff x="185742" y="1697030"/>
            <a:chExt cx="5165698" cy="1658130"/>
          </a:xfrm>
        </p:grpSpPr>
        <p:sp>
          <p:nvSpPr>
            <p:cNvPr id="426" name="Google Shape;426;p2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second</a:t>
              </a:r>
              <a:endParaRPr sz="2400">
                <a:solidFill>
                  <a:srgbClr val="263248"/>
                </a:solidFill>
                <a:latin typeface="Roboto Condensed"/>
                <a:ea typeface="Roboto Condensed"/>
                <a:cs typeface="Roboto Condensed"/>
                <a:sym typeface="Roboto Condensed"/>
              </a:endParaRPr>
            </a:p>
          </p:txBody>
        </p:sp>
        <p:sp>
          <p:nvSpPr>
            <p:cNvPr id="427" name="Google Shape;427;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0" name="Google Shape;430;p27"/>
          <p:cNvGrpSpPr/>
          <p:nvPr/>
        </p:nvGrpSpPr>
        <p:grpSpPr>
          <a:xfrm rot="10800000">
            <a:off x="5287746" y="2296511"/>
            <a:ext cx="2694428" cy="864880"/>
            <a:chOff x="185742" y="1697030"/>
            <a:chExt cx="5165698" cy="1658130"/>
          </a:xfrm>
        </p:grpSpPr>
        <p:sp>
          <p:nvSpPr>
            <p:cNvPr id="431" name="Google Shape;431;p27"/>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Condensed"/>
                  <a:ea typeface="Roboto Condensed"/>
                  <a:cs typeface="Roboto Condensed"/>
                  <a:sym typeface="Roboto Condensed"/>
                </a:rPr>
                <a:t>last</a:t>
              </a:r>
              <a:endParaRPr sz="2400">
                <a:solidFill>
                  <a:srgbClr val="FFFFFF"/>
                </a:solidFill>
                <a:latin typeface="Roboto Condensed"/>
                <a:ea typeface="Roboto Condensed"/>
                <a:cs typeface="Roboto Condensed"/>
                <a:sym typeface="Roboto Condensed"/>
              </a:endParaRPr>
            </a:p>
          </p:txBody>
        </p:sp>
        <p:sp>
          <p:nvSpPr>
            <p:cNvPr id="432" name="Google Shape;432;p2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3" name="Google Shape;433;p2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4" name="Google Shape;434;p27"/>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443" name="Google Shape;443;p28"/>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4" name="Google Shape;444;p28"/>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5" name="Google Shape;445;p28"/>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
        <p:nvSpPr>
          <p:cNvPr id="447" name="Google Shape;447;p28"/>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8" name="Google Shape;448;p28"/>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9" name="Google Shape;449;p28"/>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461"/>
        <p:cNvGrpSpPr/>
        <p:nvPr/>
      </p:nvGrpSpPr>
      <p:grpSpPr>
        <a:xfrm>
          <a:off x="0" y="0"/>
          <a:ext cx="0" cy="0"/>
          <a:chOff x="0" y="0"/>
          <a:chExt cx="0" cy="0"/>
        </a:xfrm>
      </p:grpSpPr>
      <p:sp>
        <p:nvSpPr>
          <p:cNvPr id="462" name="Google Shape;462;p2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insert graphs from </a:t>
            </a:r>
            <a:r>
              <a:rPr lang="en" u="sng">
                <a:hlinkClick r:id="rId3"/>
              </a:rPr>
              <a:t>Google Sheets</a:t>
            </a:r>
            <a:endParaRPr/>
          </a:p>
        </p:txBody>
      </p:sp>
      <p:sp>
        <p:nvSpPr>
          <p:cNvPr id="463" name="Google Shape;463;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pic>
        <p:nvPicPr>
          <p:cNvPr id="464" name="Google Shape;464;p29" title="Chart"/>
          <p:cNvPicPr preferRelativeResize="0"/>
          <p:nvPr/>
        </p:nvPicPr>
        <p:blipFill>
          <a:blip r:embed="rId4">
            <a:alphaModFix/>
          </a:blip>
          <a:stretch>
            <a:fillRect/>
          </a:stretch>
        </p:blipFill>
        <p:spPr>
          <a:xfrm>
            <a:off x="357900" y="801050"/>
            <a:ext cx="8428201" cy="3619799"/>
          </a:xfrm>
          <a:prstGeom prst="rect">
            <a:avLst/>
          </a:prstGeom>
          <a:noFill/>
          <a:ln>
            <a:noFill/>
          </a:ln>
        </p:spPr>
      </p:pic>
      <p:sp>
        <p:nvSpPr>
          <p:cNvPr id="465" name="Google Shape;465;p29"/>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GRAPH TITLE</a:t>
            </a:r>
            <a:endParaRPr>
              <a:solidFill>
                <a:srgbClr val="3F5378"/>
              </a:solidFill>
            </a:endParaRPr>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469"/>
        <p:cNvGrpSpPr/>
        <p:nvPr/>
      </p:nvGrpSpPr>
      <p:grpSpPr>
        <a:xfrm>
          <a:off x="0" y="0"/>
          <a:ext cx="0" cy="0"/>
          <a:chOff x="0" y="0"/>
          <a:chExt cx="0" cy="0"/>
        </a:xfrm>
      </p:grpSpPr>
      <p:sp>
        <p:nvSpPr>
          <p:cNvPr id="470" name="Google Shape;470;p30"/>
          <p:cNvSpPr/>
          <p:nvPr/>
        </p:nvSpPr>
        <p:spPr>
          <a:xfrm>
            <a:off x="44610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71" name="Google Shape;471;p30"/>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ANDROID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
        <p:nvSpPr>
          <p:cNvPr id="472" name="Google Shape;472;p30"/>
          <p:cNvSpPr/>
          <p:nvPr/>
        </p:nvSpPr>
        <p:spPr>
          <a:xfrm>
            <a:off x="45543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31"/>
          <p:cNvSpPr/>
          <p:nvPr/>
        </p:nvSpPr>
        <p:spPr>
          <a:xfrm>
            <a:off x="43148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79" name="Google Shape;479;p31"/>
          <p:cNvSpPr/>
          <p:nvPr/>
        </p:nvSpPr>
        <p:spPr>
          <a:xfrm>
            <a:off x="44465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80" name="Google Shape;480;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481" name="Google Shape;481;p31"/>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iPHONE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485"/>
        <p:cNvGrpSpPr/>
        <p:nvPr/>
      </p:nvGrpSpPr>
      <p:grpSpPr>
        <a:xfrm>
          <a:off x="0" y="0"/>
          <a:ext cx="0" cy="0"/>
          <a:chOff x="0" y="0"/>
          <a:chExt cx="0" cy="0"/>
        </a:xfrm>
      </p:grpSpPr>
      <p:sp>
        <p:nvSpPr>
          <p:cNvPr id="486" name="Google Shape;486;p32"/>
          <p:cNvSpPr/>
          <p:nvPr/>
        </p:nvSpPr>
        <p:spPr>
          <a:xfrm>
            <a:off x="41019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87" name="Google Shape;487;p32"/>
          <p:cNvSpPr/>
          <p:nvPr/>
        </p:nvSpPr>
        <p:spPr>
          <a:xfrm>
            <a:off x="4300600"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88" name="Google Shape;488;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489" name="Google Shape;489;p32"/>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TABLET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F4DB-9E25-4C14-B519-9BF9E58A2613}"/>
              </a:ext>
            </a:extLst>
          </p:cNvPr>
          <p:cNvSpPr>
            <a:spLocks noGrp="1"/>
          </p:cNvSpPr>
          <p:nvPr>
            <p:ph type="title"/>
          </p:nvPr>
        </p:nvSpPr>
        <p:spPr/>
        <p:txBody>
          <a:bodyPr/>
          <a:lstStyle/>
          <a:p>
            <a:r>
              <a:rPr lang="en-US" dirty="0"/>
              <a:t>Terms used in Inheritance</a:t>
            </a:r>
            <a:endParaRPr lang="en-ID" dirty="0"/>
          </a:p>
        </p:txBody>
      </p:sp>
      <p:sp>
        <p:nvSpPr>
          <p:cNvPr id="3" name="Text Placeholder 2">
            <a:extLst>
              <a:ext uri="{FF2B5EF4-FFF2-40B4-BE49-F238E27FC236}">
                <a16:creationId xmlns:a16="http://schemas.microsoft.com/office/drawing/2014/main" id="{337FB963-DEE8-4C0F-A15D-1571E4DFEF93}"/>
              </a:ext>
            </a:extLst>
          </p:cNvPr>
          <p:cNvSpPr>
            <a:spLocks noGrp="1"/>
          </p:cNvSpPr>
          <p:nvPr>
            <p:ph type="body" idx="1"/>
          </p:nvPr>
        </p:nvSpPr>
        <p:spPr/>
        <p:txBody>
          <a:bodyPr/>
          <a:lstStyle/>
          <a:p>
            <a:r>
              <a:rPr lang="en-US" b="1" dirty="0"/>
              <a:t>Class</a:t>
            </a:r>
            <a:r>
              <a:rPr lang="en-US" dirty="0"/>
              <a:t>: A class is a group of objects which have common properties. It is a template or blueprint from which objects are created.</a:t>
            </a:r>
          </a:p>
          <a:p>
            <a:r>
              <a:rPr lang="en-US" b="1" dirty="0"/>
              <a:t>Sub Class/Child Class</a:t>
            </a:r>
            <a:r>
              <a:rPr lang="en-US" dirty="0"/>
              <a:t>: Subclass is a class which inherits the other class. It is also called a derived class, extended class, or child class.</a:t>
            </a:r>
          </a:p>
          <a:p>
            <a:r>
              <a:rPr lang="en-US" b="1" dirty="0"/>
              <a:t>Super Class/Parent Class</a:t>
            </a:r>
            <a:r>
              <a:rPr lang="en-US" dirty="0"/>
              <a:t>: Superclass is the class from where a subclass inherits the features. It is also called a base class or a parent class.</a:t>
            </a:r>
          </a:p>
          <a:p>
            <a:r>
              <a:rPr lang="en-US" b="1" dirty="0"/>
              <a:t>Reusability</a:t>
            </a:r>
            <a:r>
              <a:rPr lang="en-US" dirty="0"/>
              <a:t>: As the name specifies, reusability is a mechanism which facilitates you to reuse the fields and methods of the existing class when you create a new class. You can use the same fields and methods already defined in the previous class.</a:t>
            </a:r>
            <a:endParaRPr lang="en-ID" dirty="0"/>
          </a:p>
        </p:txBody>
      </p:sp>
      <p:sp>
        <p:nvSpPr>
          <p:cNvPr id="4" name="Slide Number Placeholder 3">
            <a:extLst>
              <a:ext uri="{FF2B5EF4-FFF2-40B4-BE49-F238E27FC236}">
                <a16:creationId xmlns:a16="http://schemas.microsoft.com/office/drawing/2014/main" id="{05C07EAC-F8FB-46E5-8CBA-8D277C4E03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7273172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Shape 493"/>
        <p:cNvGrpSpPr/>
        <p:nvPr/>
      </p:nvGrpSpPr>
      <p:grpSpPr>
        <a:xfrm>
          <a:off x="0" y="0"/>
          <a:ext cx="0" cy="0"/>
          <a:chOff x="0" y="0"/>
          <a:chExt cx="0" cy="0"/>
        </a:xfrm>
      </p:grpSpPr>
      <p:sp>
        <p:nvSpPr>
          <p:cNvPr id="494" name="Google Shape;494;p33"/>
          <p:cNvSpPr/>
          <p:nvPr/>
        </p:nvSpPr>
        <p:spPr>
          <a:xfrm>
            <a:off x="3860350" y="860949"/>
            <a:ext cx="4269672" cy="332398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95" name="Google Shape;495;p33"/>
          <p:cNvSpPr/>
          <p:nvPr/>
        </p:nvSpPr>
        <p:spPr>
          <a:xfrm>
            <a:off x="4039025" y="1037471"/>
            <a:ext cx="3912300" cy="249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96" name="Google Shape;496;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
        <p:nvSpPr>
          <p:cNvPr id="497" name="Google Shape;497;p33"/>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DESKTOP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Any questions?</a:t>
            </a:r>
            <a:endParaRPr sz="2000" b="1"/>
          </a:p>
          <a:p>
            <a:pPr marL="0" lvl="0" indent="0" algn="ctr" rtl="0">
              <a:spcBef>
                <a:spcPts val="0"/>
              </a:spcBef>
              <a:spcAft>
                <a:spcPts val="0"/>
              </a:spcAft>
              <a:buClr>
                <a:schemeClr val="dk1"/>
              </a:buClr>
              <a:buSzPts val="1100"/>
              <a:buFont typeface="Arial"/>
              <a:buNone/>
            </a:pPr>
            <a:r>
              <a:rPr lang="en" sz="2000"/>
              <a:t>You can find me at</a:t>
            </a:r>
            <a:endParaRPr sz="2000"/>
          </a:p>
          <a:p>
            <a:pPr marL="0" lvl="0" indent="0" algn="ctr" rtl="0">
              <a:spcBef>
                <a:spcPts val="0"/>
              </a:spcBef>
              <a:spcAft>
                <a:spcPts val="0"/>
              </a:spcAft>
              <a:buClr>
                <a:schemeClr val="dk1"/>
              </a:buClr>
              <a:buSzPts val="1100"/>
              <a:buFont typeface="Arial"/>
              <a:buNone/>
            </a:pPr>
            <a:r>
              <a:rPr lang="en" sz="2000"/>
              <a:t>@username &amp; user@mail.me</a:t>
            </a:r>
            <a:endParaRPr sz="2000" b="1"/>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13" name="Google Shape;513;p3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1000"/>
              </a:spcBef>
              <a:spcAft>
                <a:spcPts val="0"/>
              </a:spcAft>
              <a:buSzPts val="2400"/>
              <a:buChar char="▰"/>
            </a:pPr>
            <a:r>
              <a:rPr lang="en" sz="2400"/>
              <a:t>Presentation template by </a:t>
            </a:r>
            <a:r>
              <a:rPr lang="en" sz="2400" u="sng">
                <a:solidFill>
                  <a:srgbClr val="3F5378"/>
                </a:solidFill>
                <a:hlinkClick r:id="rId3"/>
              </a:rPr>
              <a:t>SlidesCarnival</a:t>
            </a:r>
            <a:endParaRPr sz="2400">
              <a:solidFill>
                <a:srgbClr val="3F5378"/>
              </a:solidFill>
            </a:endParaRPr>
          </a:p>
          <a:p>
            <a:pPr marL="457200" lvl="0" indent="-381000" algn="l" rtl="0">
              <a:lnSpc>
                <a:spcPct val="115000"/>
              </a:lnSpc>
              <a:spcBef>
                <a:spcPts val="0"/>
              </a:spcBef>
              <a:spcAft>
                <a:spcPts val="0"/>
              </a:spcAft>
              <a:buSzPts val="2400"/>
              <a:buChar char="▰"/>
            </a:pPr>
            <a:r>
              <a:rPr lang="en" sz="2400"/>
              <a:t>Photographs by </a:t>
            </a:r>
            <a:r>
              <a:rPr lang="en" u="sng">
                <a:solidFill>
                  <a:srgbClr val="3F5378"/>
                </a:solidFill>
                <a:hlinkClick r:id="rId4"/>
              </a:rPr>
              <a:t>Startup Stock Photos</a:t>
            </a:r>
            <a:endParaRPr sz="2400">
              <a:solidFill>
                <a:srgbClr val="3F5378"/>
              </a:solidFill>
            </a:endParaRPr>
          </a:p>
        </p:txBody>
      </p:sp>
      <p:sp>
        <p:nvSpPr>
          <p:cNvPr id="514" name="Google Shape;51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Shape 519"/>
        <p:cNvGrpSpPr/>
        <p:nvPr/>
      </p:nvGrpSpPr>
      <p:grpSpPr>
        <a:xfrm>
          <a:off x="0" y="0"/>
          <a:ext cx="0" cy="0"/>
          <a:chOff x="0" y="0"/>
          <a:chExt cx="0" cy="0"/>
        </a:xfrm>
      </p:grpSpPr>
      <p:sp>
        <p:nvSpPr>
          <p:cNvPr id="520" name="Google Shape;520;p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521" name="Google Shape;521;p3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This presentation uses the following typographies and colors:</a:t>
            </a:r>
            <a:endParaRPr sz="1800"/>
          </a:p>
          <a:p>
            <a:pPr marL="457200" lvl="0" indent="-342900" algn="l" rtl="0">
              <a:lnSpc>
                <a:spcPct val="115000"/>
              </a:lnSpc>
              <a:spcBef>
                <a:spcPts val="0"/>
              </a:spcBef>
              <a:spcAft>
                <a:spcPts val="0"/>
              </a:spcAft>
              <a:buSzPts val="1800"/>
              <a:buChar char="▰"/>
            </a:pPr>
            <a:r>
              <a:rPr lang="en" sz="1800"/>
              <a:t>Titles: Roboto Condensed</a:t>
            </a:r>
            <a:endParaRPr sz="1800"/>
          </a:p>
          <a:p>
            <a:pPr marL="457200" lvl="0" indent="-342900" algn="l" rtl="0">
              <a:lnSpc>
                <a:spcPct val="115000"/>
              </a:lnSpc>
              <a:spcBef>
                <a:spcPts val="0"/>
              </a:spcBef>
              <a:spcAft>
                <a:spcPts val="0"/>
              </a:spcAft>
              <a:buSzPts val="1800"/>
              <a:buChar char="▰"/>
            </a:pPr>
            <a:r>
              <a:rPr lang="en" sz="1800"/>
              <a:t>Body copy: Roboto Condensed</a:t>
            </a:r>
            <a:endParaRPr sz="1800"/>
          </a:p>
          <a:p>
            <a:pPr marL="0" lvl="0" indent="0" algn="l" rtl="0">
              <a:lnSpc>
                <a:spcPct val="115000"/>
              </a:lnSpc>
              <a:spcBef>
                <a:spcPts val="0"/>
              </a:spcBef>
              <a:spcAft>
                <a:spcPts val="0"/>
              </a:spcAft>
              <a:buNone/>
            </a:pPr>
            <a:r>
              <a:rPr lang="en" sz="1800"/>
              <a:t>You can download the fonts on this page:</a:t>
            </a:r>
            <a:endParaRPr sz="1800"/>
          </a:p>
          <a:p>
            <a:pPr marL="0" lvl="0" indent="0" algn="l" rtl="0">
              <a:lnSpc>
                <a:spcPct val="115000"/>
              </a:lnSpc>
              <a:spcBef>
                <a:spcPts val="0"/>
              </a:spcBef>
              <a:spcAft>
                <a:spcPts val="0"/>
              </a:spcAft>
              <a:buNone/>
            </a:pPr>
            <a:r>
              <a:rPr lang="en" sz="1800" u="sng">
                <a:solidFill>
                  <a:srgbClr val="3F5378"/>
                </a:solidFill>
                <a:hlinkClick r:id="rId3"/>
              </a:rPr>
              <a:t>https://material.io/guidelines/resources/roboto-noto-fonts.html</a:t>
            </a:r>
            <a:endParaRPr sz="1800">
              <a:solidFill>
                <a:srgbClr val="3F5378"/>
              </a:solidFill>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Navy </a:t>
            </a:r>
            <a:r>
              <a:rPr lang="en" sz="1800" b="1">
                <a:solidFill>
                  <a:srgbClr val="3F5378"/>
                </a:solidFill>
              </a:rPr>
              <a:t>#3f5378 </a:t>
            </a:r>
            <a:r>
              <a:rPr lang="en" sz="1800"/>
              <a:t>· Dark navy </a:t>
            </a:r>
            <a:r>
              <a:rPr lang="en" sz="1800" b="1"/>
              <a:t>#263248</a:t>
            </a:r>
            <a:r>
              <a:rPr lang="en" sz="1800" b="1">
                <a:solidFill>
                  <a:srgbClr val="3F5378"/>
                </a:solidFill>
              </a:rPr>
              <a:t> </a:t>
            </a:r>
            <a:r>
              <a:rPr lang="en" sz="1800"/>
              <a:t>· Yellow </a:t>
            </a:r>
            <a:r>
              <a:rPr lang="en" sz="1800" b="1">
                <a:solidFill>
                  <a:srgbClr val="FF9800"/>
                </a:solidFill>
              </a:rPr>
              <a:t>#ff9800</a:t>
            </a:r>
            <a:endParaRPr sz="1800" b="1">
              <a:solidFill>
                <a:srgbClr val="FF9800"/>
              </a:solidFill>
            </a:endParaRPr>
          </a:p>
        </p:txBody>
      </p:sp>
      <p:sp>
        <p:nvSpPr>
          <p:cNvPr id="522" name="Google Shape;522;p36"/>
          <p:cNvSpPr txBox="1"/>
          <p:nvPr/>
        </p:nvSpPr>
        <p:spPr>
          <a:xfrm>
            <a:off x="814275" y="4171650"/>
            <a:ext cx="61326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i="1">
                <a:solidFill>
                  <a:srgbClr val="3F5378"/>
                </a:solidFill>
                <a:latin typeface="Roboto Condensed"/>
                <a:ea typeface="Roboto Condensed"/>
                <a:cs typeface="Roboto Condensed"/>
                <a:sym typeface="Roboto Condensed"/>
              </a:rPr>
              <a:t>You don’t need to keep this slide in your presentation. It’s only here to serve you as a design guide if you need to create new slides or download the fonts to edit the presentation in PowerPoint®</a:t>
            </a: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1000" i="1">
              <a:solidFill>
                <a:srgbClr val="3F5378"/>
              </a:solidFill>
              <a:latin typeface="Roboto Condensed"/>
              <a:ea typeface="Roboto Condensed"/>
              <a:cs typeface="Roboto Condensed"/>
              <a:sym typeface="Roboto Condensed"/>
            </a:endParaRPr>
          </a:p>
        </p:txBody>
      </p:sp>
      <p:sp>
        <p:nvSpPr>
          <p:cNvPr id="523" name="Google Shape;523;p3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grpSp>
        <p:nvGrpSpPr>
          <p:cNvPr id="524" name="Google Shape;524;p36"/>
          <p:cNvGrpSpPr/>
          <p:nvPr/>
        </p:nvGrpSpPr>
        <p:grpSpPr>
          <a:xfrm>
            <a:off x="283552" y="610550"/>
            <a:ext cx="330270" cy="330251"/>
            <a:chOff x="1923675" y="1633650"/>
            <a:chExt cx="436000" cy="435975"/>
          </a:xfrm>
        </p:grpSpPr>
        <p:sp>
          <p:nvSpPr>
            <p:cNvPr id="525"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534"/>
        <p:cNvGrpSpPr/>
        <p:nvPr/>
      </p:nvGrpSpPr>
      <p:grpSpPr>
        <a:xfrm>
          <a:off x="0" y="0"/>
          <a:ext cx="0" cy="0"/>
          <a:chOff x="0" y="0"/>
          <a:chExt cx="0" cy="0"/>
        </a:xfrm>
      </p:grpSpPr>
      <p:sp>
        <p:nvSpPr>
          <p:cNvPr id="535" name="Google Shape;535;p37"/>
          <p:cNvSpPr txBox="1"/>
          <p:nvPr/>
        </p:nvSpPr>
        <p:spPr>
          <a:xfrm>
            <a:off x="5972125" y="9193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dirty="0">
                <a:solidFill>
                  <a:srgbClr val="3F5378"/>
                </a:solidFill>
                <a:latin typeface="Roboto Condensed"/>
                <a:ea typeface="Roboto Condensed"/>
                <a:cs typeface="Roboto Condensed"/>
                <a:sym typeface="Roboto Condensed"/>
              </a:rPr>
              <a:t>SlidesCarnival icons are editable shapes</a:t>
            </a:r>
            <a:r>
              <a:rPr lang="en" sz="900" dirty="0">
                <a:solidFill>
                  <a:srgbClr val="3F5378"/>
                </a:solidFill>
                <a:latin typeface="Roboto Condensed"/>
                <a:ea typeface="Roboto Condensed"/>
                <a:cs typeface="Roboto Condensed"/>
                <a:sym typeface="Roboto Condensed"/>
              </a:rPr>
              <a:t>. </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sz="900" dirty="0">
                <a:solidFill>
                  <a:srgbClr val="3F5378"/>
                </a:solidFill>
                <a:latin typeface="Roboto Condensed"/>
                <a:ea typeface="Roboto Condensed"/>
                <a:cs typeface="Roboto Condensed"/>
                <a:sym typeface="Roboto Condensed"/>
              </a:rPr>
              <a:t>This means that you can:</a:t>
            </a:r>
            <a:endParaRPr sz="900" dirty="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dirty="0">
                <a:solidFill>
                  <a:srgbClr val="3F5378"/>
                </a:solidFill>
                <a:latin typeface="Roboto Condensed"/>
                <a:ea typeface="Roboto Condensed"/>
                <a:cs typeface="Roboto Condensed"/>
                <a:sym typeface="Roboto Condensed"/>
              </a:rPr>
              <a:t>Resize them without losing quality.</a:t>
            </a:r>
            <a:endParaRPr sz="900" dirty="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dirty="0">
                <a:solidFill>
                  <a:srgbClr val="3F5378"/>
                </a:solidFill>
                <a:latin typeface="Roboto Condensed"/>
                <a:ea typeface="Roboto Condensed"/>
                <a:cs typeface="Roboto Condensed"/>
                <a:sym typeface="Roboto Condensed"/>
              </a:rPr>
              <a:t>Change line color, width and style.</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dirty="0">
                <a:solidFill>
                  <a:srgbClr val="3F5378"/>
                </a:solidFill>
                <a:latin typeface="Roboto Condensed"/>
                <a:ea typeface="Roboto Condensed"/>
                <a:cs typeface="Roboto Condensed"/>
                <a:sym typeface="Roboto Condensed"/>
              </a:rPr>
              <a:t>Isn’t that nice? :)</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dirty="0">
                <a:solidFill>
                  <a:srgbClr val="3F5378"/>
                </a:solidFill>
                <a:latin typeface="Roboto Condensed"/>
                <a:ea typeface="Roboto Condensed"/>
                <a:cs typeface="Roboto Condensed"/>
                <a:sym typeface="Roboto Condensed"/>
              </a:rPr>
              <a:t>Examples:</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p:txBody>
      </p:sp>
      <p:grpSp>
        <p:nvGrpSpPr>
          <p:cNvPr id="536" name="Google Shape;536;p37"/>
          <p:cNvGrpSpPr/>
          <p:nvPr/>
        </p:nvGrpSpPr>
        <p:grpSpPr>
          <a:xfrm>
            <a:off x="583358" y="919304"/>
            <a:ext cx="309041" cy="403123"/>
            <a:chOff x="590250" y="244200"/>
            <a:chExt cx="407975" cy="532175"/>
          </a:xfrm>
        </p:grpSpPr>
        <p:sp>
          <p:nvSpPr>
            <p:cNvPr id="537" name="Google Shape;537;p3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7"/>
          <p:cNvGrpSpPr/>
          <p:nvPr/>
        </p:nvGrpSpPr>
        <p:grpSpPr>
          <a:xfrm>
            <a:off x="1081471" y="978805"/>
            <a:ext cx="335800" cy="279518"/>
            <a:chOff x="1247825" y="322750"/>
            <a:chExt cx="443300" cy="369000"/>
          </a:xfrm>
        </p:grpSpPr>
        <p:sp>
          <p:nvSpPr>
            <p:cNvPr id="552" name="Google Shape;552;p3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7"/>
          <p:cNvGrpSpPr/>
          <p:nvPr/>
        </p:nvGrpSpPr>
        <p:grpSpPr>
          <a:xfrm>
            <a:off x="1598048" y="977423"/>
            <a:ext cx="321028" cy="282282"/>
            <a:chOff x="1929775" y="320925"/>
            <a:chExt cx="423800" cy="372650"/>
          </a:xfrm>
        </p:grpSpPr>
        <p:sp>
          <p:nvSpPr>
            <p:cNvPr id="558" name="Google Shape;558;p3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7"/>
          <p:cNvSpPr/>
          <p:nvPr/>
        </p:nvSpPr>
        <p:spPr>
          <a:xfrm>
            <a:off x="2136334" y="967277"/>
            <a:ext cx="262909" cy="302583"/>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663528" y="968205"/>
            <a:ext cx="226928" cy="30072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7"/>
          <p:cNvGrpSpPr/>
          <p:nvPr/>
        </p:nvGrpSpPr>
        <p:grpSpPr>
          <a:xfrm>
            <a:off x="3643563" y="945589"/>
            <a:ext cx="303511" cy="345931"/>
            <a:chOff x="4630125" y="278900"/>
            <a:chExt cx="400675" cy="456675"/>
          </a:xfrm>
        </p:grpSpPr>
        <p:sp>
          <p:nvSpPr>
            <p:cNvPr id="566" name="Google Shape;566;p3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7"/>
          <p:cNvSpPr/>
          <p:nvPr/>
        </p:nvSpPr>
        <p:spPr>
          <a:xfrm>
            <a:off x="4130705" y="966822"/>
            <a:ext cx="347787" cy="303492"/>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7"/>
          <p:cNvGrpSpPr/>
          <p:nvPr/>
        </p:nvGrpSpPr>
        <p:grpSpPr>
          <a:xfrm>
            <a:off x="587978" y="1438172"/>
            <a:ext cx="309022" cy="376837"/>
            <a:chOff x="596350" y="929175"/>
            <a:chExt cx="407950" cy="497475"/>
          </a:xfrm>
        </p:grpSpPr>
        <p:sp>
          <p:nvSpPr>
            <p:cNvPr id="572" name="Google Shape;572;p3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7"/>
          <p:cNvGrpSpPr/>
          <p:nvPr/>
        </p:nvGrpSpPr>
        <p:grpSpPr>
          <a:xfrm>
            <a:off x="1601267" y="1493072"/>
            <a:ext cx="314590" cy="269367"/>
            <a:chOff x="1934025" y="1001650"/>
            <a:chExt cx="415300" cy="355600"/>
          </a:xfrm>
        </p:grpSpPr>
        <p:sp>
          <p:nvSpPr>
            <p:cNvPr id="580" name="Google Shape;580;p3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37"/>
          <p:cNvSpPr/>
          <p:nvPr/>
        </p:nvSpPr>
        <p:spPr>
          <a:xfrm>
            <a:off x="2109593" y="1470475"/>
            <a:ext cx="316408" cy="31457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619251" y="148615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3133056" y="1488466"/>
            <a:ext cx="306276" cy="27859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3652409" y="1491231"/>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7"/>
          <p:cNvGrpSpPr/>
          <p:nvPr/>
        </p:nvGrpSpPr>
        <p:grpSpPr>
          <a:xfrm>
            <a:off x="4146751" y="1472771"/>
            <a:ext cx="315499" cy="315953"/>
            <a:chOff x="5294400" y="974850"/>
            <a:chExt cx="416500" cy="417100"/>
          </a:xfrm>
        </p:grpSpPr>
        <p:sp>
          <p:nvSpPr>
            <p:cNvPr id="589" name="Google Shape;589;p3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7"/>
          <p:cNvGrpSpPr/>
          <p:nvPr/>
        </p:nvGrpSpPr>
        <p:grpSpPr>
          <a:xfrm>
            <a:off x="4618124" y="1437263"/>
            <a:ext cx="391135" cy="380985"/>
            <a:chOff x="5916675" y="927975"/>
            <a:chExt cx="516350" cy="502950"/>
          </a:xfrm>
        </p:grpSpPr>
        <p:sp>
          <p:nvSpPr>
            <p:cNvPr id="592" name="Google Shape;59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7"/>
          <p:cNvGrpSpPr/>
          <p:nvPr/>
        </p:nvGrpSpPr>
        <p:grpSpPr>
          <a:xfrm>
            <a:off x="563984" y="2022546"/>
            <a:ext cx="352389" cy="238007"/>
            <a:chOff x="564675" y="1700625"/>
            <a:chExt cx="465200" cy="314200"/>
          </a:xfrm>
        </p:grpSpPr>
        <p:sp>
          <p:nvSpPr>
            <p:cNvPr id="595" name="Google Shape;595;p3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1073176" y="1964426"/>
            <a:ext cx="352389" cy="345022"/>
            <a:chOff x="1236875" y="1623900"/>
            <a:chExt cx="465200" cy="455475"/>
          </a:xfrm>
        </p:grpSpPr>
        <p:sp>
          <p:nvSpPr>
            <p:cNvPr id="599" name="Google Shape;599;p3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7"/>
          <p:cNvGrpSpPr/>
          <p:nvPr/>
        </p:nvGrpSpPr>
        <p:grpSpPr>
          <a:xfrm>
            <a:off x="1593427" y="1971812"/>
            <a:ext cx="330270" cy="330251"/>
            <a:chOff x="1923675" y="1633650"/>
            <a:chExt cx="436000" cy="435975"/>
          </a:xfrm>
        </p:grpSpPr>
        <p:sp>
          <p:nvSpPr>
            <p:cNvPr id="607" name="Google Shape;607;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7"/>
          <p:cNvGrpSpPr/>
          <p:nvPr/>
        </p:nvGrpSpPr>
        <p:grpSpPr>
          <a:xfrm>
            <a:off x="2101236" y="1970430"/>
            <a:ext cx="333016" cy="333016"/>
            <a:chOff x="2594050" y="1631825"/>
            <a:chExt cx="439625" cy="439625"/>
          </a:xfrm>
        </p:grpSpPr>
        <p:sp>
          <p:nvSpPr>
            <p:cNvPr id="614" name="Google Shape;61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37"/>
          <p:cNvSpPr/>
          <p:nvPr/>
        </p:nvSpPr>
        <p:spPr>
          <a:xfrm>
            <a:off x="2625235" y="1985206"/>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37"/>
          <p:cNvGrpSpPr/>
          <p:nvPr/>
        </p:nvGrpSpPr>
        <p:grpSpPr>
          <a:xfrm>
            <a:off x="3150980" y="1945527"/>
            <a:ext cx="270295" cy="382822"/>
            <a:chOff x="3979850" y="1598950"/>
            <a:chExt cx="356825" cy="505375"/>
          </a:xfrm>
        </p:grpSpPr>
        <p:sp>
          <p:nvSpPr>
            <p:cNvPr id="620" name="Google Shape;620;p3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7"/>
          <p:cNvGrpSpPr/>
          <p:nvPr/>
        </p:nvGrpSpPr>
        <p:grpSpPr>
          <a:xfrm>
            <a:off x="3617278" y="2027621"/>
            <a:ext cx="356082" cy="218633"/>
            <a:chOff x="4595425" y="1707325"/>
            <a:chExt cx="470075" cy="288625"/>
          </a:xfrm>
        </p:grpSpPr>
        <p:sp>
          <p:nvSpPr>
            <p:cNvPr id="623" name="Google Shape;623;p3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7"/>
          <p:cNvGrpSpPr/>
          <p:nvPr/>
        </p:nvGrpSpPr>
        <p:grpSpPr>
          <a:xfrm>
            <a:off x="4143532" y="1974122"/>
            <a:ext cx="321956" cy="325630"/>
            <a:chOff x="5290150" y="1636700"/>
            <a:chExt cx="425025" cy="429875"/>
          </a:xfrm>
        </p:grpSpPr>
        <p:sp>
          <p:nvSpPr>
            <p:cNvPr id="629" name="Google Shape;629;p3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7"/>
          <p:cNvGrpSpPr/>
          <p:nvPr/>
        </p:nvGrpSpPr>
        <p:grpSpPr>
          <a:xfrm>
            <a:off x="4651795" y="1964426"/>
            <a:ext cx="323793" cy="339493"/>
            <a:chOff x="5961125" y="1623900"/>
            <a:chExt cx="427450" cy="448175"/>
          </a:xfrm>
        </p:grpSpPr>
        <p:sp>
          <p:nvSpPr>
            <p:cNvPr id="632" name="Google Shape;632;p3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7"/>
          <p:cNvGrpSpPr/>
          <p:nvPr/>
        </p:nvGrpSpPr>
        <p:grpSpPr>
          <a:xfrm>
            <a:off x="5149908" y="1973194"/>
            <a:ext cx="345931" cy="327486"/>
            <a:chOff x="6618700" y="1635475"/>
            <a:chExt cx="456675" cy="432325"/>
          </a:xfrm>
        </p:grpSpPr>
        <p:sp>
          <p:nvSpPr>
            <p:cNvPr id="640" name="Google Shape;640;p3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7"/>
          <p:cNvGrpSpPr/>
          <p:nvPr/>
        </p:nvGrpSpPr>
        <p:grpSpPr>
          <a:xfrm>
            <a:off x="603185" y="2498994"/>
            <a:ext cx="273988" cy="294270"/>
            <a:chOff x="616425" y="2329600"/>
            <a:chExt cx="361700" cy="388475"/>
          </a:xfrm>
        </p:grpSpPr>
        <p:sp>
          <p:nvSpPr>
            <p:cNvPr id="646" name="Google Shape;646;p3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7"/>
          <p:cNvGrpSpPr/>
          <p:nvPr/>
        </p:nvGrpSpPr>
        <p:grpSpPr>
          <a:xfrm>
            <a:off x="1105010" y="2501759"/>
            <a:ext cx="288740" cy="288740"/>
            <a:chOff x="1278900" y="2333250"/>
            <a:chExt cx="381175" cy="381175"/>
          </a:xfrm>
        </p:grpSpPr>
        <p:sp>
          <p:nvSpPr>
            <p:cNvPr id="655" name="Google Shape;655;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7"/>
          <p:cNvGrpSpPr/>
          <p:nvPr/>
        </p:nvGrpSpPr>
        <p:grpSpPr>
          <a:xfrm>
            <a:off x="1614182" y="2501759"/>
            <a:ext cx="288759" cy="288740"/>
            <a:chOff x="1951075" y="2333250"/>
            <a:chExt cx="381200" cy="381175"/>
          </a:xfrm>
        </p:grpSpPr>
        <p:sp>
          <p:nvSpPr>
            <p:cNvPr id="660" name="Google Shape;660;p3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7"/>
          <p:cNvGrpSpPr/>
          <p:nvPr/>
        </p:nvGrpSpPr>
        <p:grpSpPr>
          <a:xfrm>
            <a:off x="2123374" y="2501759"/>
            <a:ext cx="288740" cy="288740"/>
            <a:chOff x="2623275" y="2333250"/>
            <a:chExt cx="381175" cy="381175"/>
          </a:xfrm>
        </p:grpSpPr>
        <p:sp>
          <p:nvSpPr>
            <p:cNvPr id="665" name="Google Shape;665;p3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7"/>
          <p:cNvGrpSpPr/>
          <p:nvPr/>
        </p:nvGrpSpPr>
        <p:grpSpPr>
          <a:xfrm>
            <a:off x="2699907" y="2451953"/>
            <a:ext cx="154057" cy="384677"/>
            <a:chOff x="3384375" y="2267500"/>
            <a:chExt cx="203375" cy="507825"/>
          </a:xfrm>
        </p:grpSpPr>
        <p:sp>
          <p:nvSpPr>
            <p:cNvPr id="670" name="Google Shape;670;p3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7"/>
          <p:cNvGrpSpPr/>
          <p:nvPr/>
        </p:nvGrpSpPr>
        <p:grpSpPr>
          <a:xfrm>
            <a:off x="3732115" y="2500831"/>
            <a:ext cx="126389" cy="286903"/>
            <a:chOff x="4747025" y="2332025"/>
            <a:chExt cx="166850" cy="378750"/>
          </a:xfrm>
        </p:grpSpPr>
        <p:sp>
          <p:nvSpPr>
            <p:cNvPr id="673" name="Google Shape;673;p3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7"/>
          <p:cNvGrpSpPr/>
          <p:nvPr/>
        </p:nvGrpSpPr>
        <p:grpSpPr>
          <a:xfrm>
            <a:off x="3220632" y="2453790"/>
            <a:ext cx="130991" cy="380985"/>
            <a:chOff x="4071800" y="2269925"/>
            <a:chExt cx="172925" cy="502950"/>
          </a:xfrm>
        </p:grpSpPr>
        <p:sp>
          <p:nvSpPr>
            <p:cNvPr id="676" name="Google Shape;676;p3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37"/>
          <p:cNvSpPr/>
          <p:nvPr/>
        </p:nvSpPr>
        <p:spPr>
          <a:xfrm>
            <a:off x="4160229" y="2493953"/>
            <a:ext cx="288740" cy="30442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37"/>
          <p:cNvGrpSpPr/>
          <p:nvPr/>
        </p:nvGrpSpPr>
        <p:grpSpPr>
          <a:xfrm>
            <a:off x="4660563" y="2499449"/>
            <a:ext cx="311806" cy="293361"/>
            <a:chOff x="5972700" y="2330200"/>
            <a:chExt cx="411625" cy="387275"/>
          </a:xfrm>
        </p:grpSpPr>
        <p:sp>
          <p:nvSpPr>
            <p:cNvPr id="680" name="Google Shape;680;p3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7"/>
          <p:cNvGrpSpPr/>
          <p:nvPr/>
        </p:nvGrpSpPr>
        <p:grpSpPr>
          <a:xfrm>
            <a:off x="690828" y="2975424"/>
            <a:ext cx="98721" cy="359775"/>
            <a:chOff x="732125" y="2958550"/>
            <a:chExt cx="130325" cy="474950"/>
          </a:xfrm>
        </p:grpSpPr>
        <p:sp>
          <p:nvSpPr>
            <p:cNvPr id="683" name="Google Shape;683;p3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37"/>
          <p:cNvSpPr/>
          <p:nvPr/>
        </p:nvSpPr>
        <p:spPr>
          <a:xfrm>
            <a:off x="1607303" y="2961169"/>
            <a:ext cx="302583" cy="388370"/>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1137302" y="2961169"/>
            <a:ext cx="224182" cy="388370"/>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7"/>
          <p:cNvGrpSpPr/>
          <p:nvPr/>
        </p:nvGrpSpPr>
        <p:grpSpPr>
          <a:xfrm>
            <a:off x="2092941" y="2986957"/>
            <a:ext cx="349624" cy="331179"/>
            <a:chOff x="2583100" y="2973775"/>
            <a:chExt cx="461550" cy="437200"/>
          </a:xfrm>
        </p:grpSpPr>
        <p:sp>
          <p:nvSpPr>
            <p:cNvPr id="694" name="Google Shape;694;p3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7"/>
          <p:cNvSpPr/>
          <p:nvPr/>
        </p:nvSpPr>
        <p:spPr>
          <a:xfrm>
            <a:off x="3634873" y="2994840"/>
            <a:ext cx="321028" cy="321028"/>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7"/>
          <p:cNvGrpSpPr/>
          <p:nvPr/>
        </p:nvGrpSpPr>
        <p:grpSpPr>
          <a:xfrm>
            <a:off x="4111243" y="3012333"/>
            <a:ext cx="392063" cy="291505"/>
            <a:chOff x="5247525" y="3007275"/>
            <a:chExt cx="517575" cy="384825"/>
          </a:xfrm>
        </p:grpSpPr>
        <p:sp>
          <p:nvSpPr>
            <p:cNvPr id="698" name="Google Shape;698;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7"/>
          <p:cNvGrpSpPr/>
          <p:nvPr/>
        </p:nvGrpSpPr>
        <p:grpSpPr>
          <a:xfrm>
            <a:off x="3129770" y="2995725"/>
            <a:ext cx="309022" cy="315499"/>
            <a:chOff x="3951850" y="2985350"/>
            <a:chExt cx="407950" cy="416500"/>
          </a:xfrm>
        </p:grpSpPr>
        <p:sp>
          <p:nvSpPr>
            <p:cNvPr id="701" name="Google Shape;701;p3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7"/>
          <p:cNvGrpSpPr/>
          <p:nvPr/>
        </p:nvGrpSpPr>
        <p:grpSpPr>
          <a:xfrm>
            <a:off x="567223" y="3527054"/>
            <a:ext cx="357919" cy="274897"/>
            <a:chOff x="568950" y="3686775"/>
            <a:chExt cx="472500" cy="362900"/>
          </a:xfrm>
        </p:grpSpPr>
        <p:sp>
          <p:nvSpPr>
            <p:cNvPr id="706" name="Google Shape;706;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4692025" y="2980088"/>
            <a:ext cx="243536" cy="35055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37"/>
          <p:cNvGrpSpPr/>
          <p:nvPr/>
        </p:nvGrpSpPr>
        <p:grpSpPr>
          <a:xfrm>
            <a:off x="1079179" y="3550120"/>
            <a:ext cx="340402" cy="228784"/>
            <a:chOff x="1244800" y="3717225"/>
            <a:chExt cx="449375" cy="302025"/>
          </a:xfrm>
        </p:grpSpPr>
        <p:sp>
          <p:nvSpPr>
            <p:cNvPr id="711" name="Google Shape;711;p3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7"/>
          <p:cNvGrpSpPr/>
          <p:nvPr/>
        </p:nvGrpSpPr>
        <p:grpSpPr>
          <a:xfrm>
            <a:off x="1592972" y="3532584"/>
            <a:ext cx="331179" cy="258762"/>
            <a:chOff x="1923075" y="3694075"/>
            <a:chExt cx="437200" cy="341600"/>
          </a:xfrm>
        </p:grpSpPr>
        <p:sp>
          <p:nvSpPr>
            <p:cNvPr id="718" name="Google Shape;718;p3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7"/>
          <p:cNvGrpSpPr/>
          <p:nvPr/>
        </p:nvGrpSpPr>
        <p:grpSpPr>
          <a:xfrm>
            <a:off x="2105383" y="3528437"/>
            <a:ext cx="324721" cy="266602"/>
            <a:chOff x="2599525" y="3688600"/>
            <a:chExt cx="428675" cy="351950"/>
          </a:xfrm>
        </p:grpSpPr>
        <p:sp>
          <p:nvSpPr>
            <p:cNvPr id="728" name="Google Shape;728;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37"/>
          <p:cNvGrpSpPr/>
          <p:nvPr/>
        </p:nvGrpSpPr>
        <p:grpSpPr>
          <a:xfrm>
            <a:off x="2630255" y="3509992"/>
            <a:ext cx="300746" cy="296580"/>
            <a:chOff x="3292425" y="3664250"/>
            <a:chExt cx="397025" cy="391525"/>
          </a:xfrm>
        </p:grpSpPr>
        <p:sp>
          <p:nvSpPr>
            <p:cNvPr id="732" name="Google Shape;732;p3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7"/>
          <p:cNvGrpSpPr/>
          <p:nvPr/>
        </p:nvGrpSpPr>
        <p:grpSpPr>
          <a:xfrm>
            <a:off x="3114998" y="3548264"/>
            <a:ext cx="333035" cy="241699"/>
            <a:chOff x="3932350" y="3714775"/>
            <a:chExt cx="439650" cy="319075"/>
          </a:xfrm>
        </p:grpSpPr>
        <p:sp>
          <p:nvSpPr>
            <p:cNvPr id="736" name="Google Shape;736;p3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7"/>
          <p:cNvGrpSpPr/>
          <p:nvPr/>
        </p:nvGrpSpPr>
        <p:grpSpPr>
          <a:xfrm>
            <a:off x="3624190" y="3548264"/>
            <a:ext cx="333016" cy="241699"/>
            <a:chOff x="4604550" y="3714775"/>
            <a:chExt cx="439625" cy="319075"/>
          </a:xfrm>
        </p:grpSpPr>
        <p:sp>
          <p:nvSpPr>
            <p:cNvPr id="742" name="Google Shape;742;p3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7"/>
          <p:cNvGrpSpPr/>
          <p:nvPr/>
        </p:nvGrpSpPr>
        <p:grpSpPr>
          <a:xfrm>
            <a:off x="4145369" y="3523361"/>
            <a:ext cx="318264" cy="282756"/>
            <a:chOff x="5292575" y="3681900"/>
            <a:chExt cx="420150" cy="373275"/>
          </a:xfrm>
        </p:grpSpPr>
        <p:sp>
          <p:nvSpPr>
            <p:cNvPr id="745" name="Google Shape;745;p3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7"/>
          <p:cNvGrpSpPr/>
          <p:nvPr/>
        </p:nvGrpSpPr>
        <p:grpSpPr>
          <a:xfrm>
            <a:off x="4636570" y="3487380"/>
            <a:ext cx="354245" cy="354245"/>
            <a:chOff x="5941025" y="3634400"/>
            <a:chExt cx="467650" cy="467650"/>
          </a:xfrm>
        </p:grpSpPr>
        <p:sp>
          <p:nvSpPr>
            <p:cNvPr id="753"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7"/>
          <p:cNvGrpSpPr/>
          <p:nvPr/>
        </p:nvGrpSpPr>
        <p:grpSpPr>
          <a:xfrm>
            <a:off x="5168372" y="3509992"/>
            <a:ext cx="309022" cy="309041"/>
            <a:chOff x="6643075" y="3664250"/>
            <a:chExt cx="407950" cy="407975"/>
          </a:xfrm>
        </p:grpSpPr>
        <p:sp>
          <p:nvSpPr>
            <p:cNvPr id="760" name="Google Shape;760;p3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7"/>
          <p:cNvGrpSpPr/>
          <p:nvPr/>
        </p:nvGrpSpPr>
        <p:grpSpPr>
          <a:xfrm>
            <a:off x="572753" y="4006268"/>
            <a:ext cx="334872" cy="334853"/>
            <a:chOff x="576250" y="4319400"/>
            <a:chExt cx="442075" cy="442050"/>
          </a:xfrm>
        </p:grpSpPr>
        <p:sp>
          <p:nvSpPr>
            <p:cNvPr id="763" name="Google Shape;763;p3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37"/>
          <p:cNvSpPr/>
          <p:nvPr/>
        </p:nvSpPr>
        <p:spPr>
          <a:xfrm>
            <a:off x="1068121" y="4071363"/>
            <a:ext cx="362540" cy="204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3132601" y="4020155"/>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2623398" y="4039528"/>
            <a:ext cx="307185" cy="268458"/>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3640421" y="4018773"/>
            <a:ext cx="309950" cy="309969"/>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7"/>
          <p:cNvGrpSpPr/>
          <p:nvPr/>
        </p:nvGrpSpPr>
        <p:grpSpPr>
          <a:xfrm>
            <a:off x="4126924" y="4023330"/>
            <a:ext cx="355154" cy="293361"/>
            <a:chOff x="5268225" y="4341925"/>
            <a:chExt cx="468850" cy="387275"/>
          </a:xfrm>
        </p:grpSpPr>
        <p:sp>
          <p:nvSpPr>
            <p:cNvPr id="772" name="Google Shape;772;p3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7"/>
          <p:cNvGrpSpPr/>
          <p:nvPr/>
        </p:nvGrpSpPr>
        <p:grpSpPr>
          <a:xfrm>
            <a:off x="4654106" y="4014108"/>
            <a:ext cx="319173" cy="319173"/>
            <a:chOff x="5964175" y="4329750"/>
            <a:chExt cx="421350" cy="421350"/>
          </a:xfrm>
        </p:grpSpPr>
        <p:sp>
          <p:nvSpPr>
            <p:cNvPr id="781" name="Google Shape;781;p3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7"/>
          <p:cNvGrpSpPr/>
          <p:nvPr/>
        </p:nvGrpSpPr>
        <p:grpSpPr>
          <a:xfrm>
            <a:off x="1081471" y="4523299"/>
            <a:ext cx="335800" cy="324721"/>
            <a:chOff x="1247825" y="5001950"/>
            <a:chExt cx="443300" cy="428675"/>
          </a:xfrm>
        </p:grpSpPr>
        <p:sp>
          <p:nvSpPr>
            <p:cNvPr id="784" name="Google Shape;784;p3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7"/>
          <p:cNvGrpSpPr/>
          <p:nvPr/>
        </p:nvGrpSpPr>
        <p:grpSpPr>
          <a:xfrm>
            <a:off x="1620640" y="4507146"/>
            <a:ext cx="275844" cy="351480"/>
            <a:chOff x="1959600" y="4980625"/>
            <a:chExt cx="364150" cy="464000"/>
          </a:xfrm>
        </p:grpSpPr>
        <p:sp>
          <p:nvSpPr>
            <p:cNvPr id="791" name="Google Shape;791;p3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7"/>
          <p:cNvGrpSpPr/>
          <p:nvPr/>
        </p:nvGrpSpPr>
        <p:grpSpPr>
          <a:xfrm>
            <a:off x="2109550" y="4520534"/>
            <a:ext cx="316408" cy="325176"/>
            <a:chOff x="2605025" y="4998300"/>
            <a:chExt cx="417700" cy="429275"/>
          </a:xfrm>
        </p:grpSpPr>
        <p:sp>
          <p:nvSpPr>
            <p:cNvPr id="799" name="Google Shape;799;p3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587835" y="4523299"/>
            <a:ext cx="378220" cy="315025"/>
            <a:chOff x="3236425" y="5001950"/>
            <a:chExt cx="499300" cy="415875"/>
          </a:xfrm>
        </p:grpSpPr>
        <p:sp>
          <p:nvSpPr>
            <p:cNvPr id="803" name="Google Shape;803;p3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7"/>
          <p:cNvGrpSpPr/>
          <p:nvPr/>
        </p:nvGrpSpPr>
        <p:grpSpPr>
          <a:xfrm>
            <a:off x="3142211" y="4507146"/>
            <a:ext cx="287831" cy="342712"/>
            <a:chOff x="3968275" y="4980625"/>
            <a:chExt cx="379975" cy="452425"/>
          </a:xfrm>
        </p:grpSpPr>
        <p:sp>
          <p:nvSpPr>
            <p:cNvPr id="810" name="Google Shape;810;p3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7"/>
          <p:cNvGrpSpPr/>
          <p:nvPr/>
        </p:nvGrpSpPr>
        <p:grpSpPr>
          <a:xfrm>
            <a:off x="4634259" y="4583710"/>
            <a:ext cx="364395" cy="198351"/>
            <a:chOff x="5937975" y="5081700"/>
            <a:chExt cx="481050" cy="261850"/>
          </a:xfrm>
        </p:grpSpPr>
        <p:sp>
          <p:nvSpPr>
            <p:cNvPr id="814" name="Google Shape;814;p3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7"/>
          <p:cNvGrpSpPr/>
          <p:nvPr/>
        </p:nvGrpSpPr>
        <p:grpSpPr>
          <a:xfrm>
            <a:off x="5191419" y="4545437"/>
            <a:ext cx="261527" cy="300728"/>
            <a:chOff x="6673500" y="5031175"/>
            <a:chExt cx="345250" cy="397000"/>
          </a:xfrm>
        </p:grpSpPr>
        <p:sp>
          <p:nvSpPr>
            <p:cNvPr id="818" name="Google Shape;818;p3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7"/>
          <p:cNvGrpSpPr/>
          <p:nvPr/>
        </p:nvGrpSpPr>
        <p:grpSpPr>
          <a:xfrm>
            <a:off x="3111324" y="962652"/>
            <a:ext cx="349624" cy="311806"/>
            <a:chOff x="3927500" y="301425"/>
            <a:chExt cx="461550" cy="411625"/>
          </a:xfrm>
        </p:grpSpPr>
        <p:sp>
          <p:nvSpPr>
            <p:cNvPr id="824" name="Google Shape;824;p3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37"/>
          <p:cNvGrpSpPr/>
          <p:nvPr/>
        </p:nvGrpSpPr>
        <p:grpSpPr>
          <a:xfrm>
            <a:off x="5172974" y="968655"/>
            <a:ext cx="299818" cy="299818"/>
            <a:chOff x="6649150" y="309350"/>
            <a:chExt cx="395800" cy="395800"/>
          </a:xfrm>
        </p:grpSpPr>
        <p:sp>
          <p:nvSpPr>
            <p:cNvPr id="852" name="Google Shape;852;p3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7"/>
          <p:cNvGrpSpPr/>
          <p:nvPr/>
        </p:nvGrpSpPr>
        <p:grpSpPr>
          <a:xfrm>
            <a:off x="4661472" y="975567"/>
            <a:ext cx="304439" cy="288286"/>
            <a:chOff x="5973900" y="318475"/>
            <a:chExt cx="401900" cy="380575"/>
          </a:xfrm>
        </p:grpSpPr>
        <p:sp>
          <p:nvSpPr>
            <p:cNvPr id="876" name="Google Shape;876;p3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7"/>
          <p:cNvGrpSpPr/>
          <p:nvPr/>
        </p:nvGrpSpPr>
        <p:grpSpPr>
          <a:xfrm>
            <a:off x="1097170" y="1438172"/>
            <a:ext cx="309022" cy="376837"/>
            <a:chOff x="1268550" y="929175"/>
            <a:chExt cx="407950" cy="497475"/>
          </a:xfrm>
        </p:grpSpPr>
        <p:sp>
          <p:nvSpPr>
            <p:cNvPr id="891" name="Google Shape;891;p3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37"/>
          <p:cNvGrpSpPr/>
          <p:nvPr/>
        </p:nvGrpSpPr>
        <p:grpSpPr>
          <a:xfrm>
            <a:off x="5140231" y="1452470"/>
            <a:ext cx="365304" cy="350552"/>
            <a:chOff x="6605925" y="948050"/>
            <a:chExt cx="482250" cy="462775"/>
          </a:xfrm>
        </p:grpSpPr>
        <p:sp>
          <p:nvSpPr>
            <p:cNvPr id="895" name="Google Shape;895;p3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37"/>
          <p:cNvGrpSpPr/>
          <p:nvPr/>
        </p:nvGrpSpPr>
        <p:grpSpPr>
          <a:xfrm>
            <a:off x="5225564" y="2490681"/>
            <a:ext cx="194640" cy="308587"/>
            <a:chOff x="6718575" y="2318625"/>
            <a:chExt cx="256950" cy="407375"/>
          </a:xfrm>
        </p:grpSpPr>
        <p:sp>
          <p:nvSpPr>
            <p:cNvPr id="902" name="Google Shape;902;p3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37"/>
          <p:cNvGrpSpPr/>
          <p:nvPr/>
        </p:nvGrpSpPr>
        <p:grpSpPr>
          <a:xfrm>
            <a:off x="2613192" y="3055681"/>
            <a:ext cx="327486" cy="199279"/>
            <a:chOff x="3269900" y="3064500"/>
            <a:chExt cx="432325" cy="263075"/>
          </a:xfrm>
        </p:grpSpPr>
        <p:sp>
          <p:nvSpPr>
            <p:cNvPr id="911" name="Google Shape;911;p3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37"/>
          <p:cNvGrpSpPr/>
          <p:nvPr/>
        </p:nvGrpSpPr>
        <p:grpSpPr>
          <a:xfrm>
            <a:off x="5203407" y="2994797"/>
            <a:ext cx="238934" cy="335800"/>
            <a:chOff x="6689325" y="2984125"/>
            <a:chExt cx="315425" cy="443300"/>
          </a:xfrm>
        </p:grpSpPr>
        <p:sp>
          <p:nvSpPr>
            <p:cNvPr id="915" name="Google Shape;915;p3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37"/>
          <p:cNvGrpSpPr/>
          <p:nvPr/>
        </p:nvGrpSpPr>
        <p:grpSpPr>
          <a:xfrm>
            <a:off x="1642324" y="3981365"/>
            <a:ext cx="231094" cy="373599"/>
            <a:chOff x="1988225" y="4286525"/>
            <a:chExt cx="305075" cy="493200"/>
          </a:xfrm>
        </p:grpSpPr>
        <p:sp>
          <p:nvSpPr>
            <p:cNvPr id="921" name="Google Shape;921;p3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7"/>
          <p:cNvGrpSpPr/>
          <p:nvPr/>
        </p:nvGrpSpPr>
        <p:grpSpPr>
          <a:xfrm>
            <a:off x="2132597" y="4007650"/>
            <a:ext cx="279063" cy="353317"/>
            <a:chOff x="2635450" y="4321225"/>
            <a:chExt cx="368400" cy="466425"/>
          </a:xfrm>
        </p:grpSpPr>
        <p:sp>
          <p:nvSpPr>
            <p:cNvPr id="929" name="Google Shape;929;p3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7"/>
          <p:cNvGrpSpPr/>
          <p:nvPr/>
        </p:nvGrpSpPr>
        <p:grpSpPr>
          <a:xfrm>
            <a:off x="5168372" y="3998882"/>
            <a:ext cx="309022" cy="345931"/>
            <a:chOff x="6643075" y="4309650"/>
            <a:chExt cx="407950" cy="456675"/>
          </a:xfrm>
        </p:grpSpPr>
        <p:sp>
          <p:nvSpPr>
            <p:cNvPr id="936" name="Google Shape;936;p3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7"/>
          <p:cNvGrpSpPr/>
          <p:nvPr/>
        </p:nvGrpSpPr>
        <p:grpSpPr>
          <a:xfrm>
            <a:off x="4100638" y="4487318"/>
            <a:ext cx="407743" cy="391135"/>
            <a:chOff x="5233525" y="4954450"/>
            <a:chExt cx="538275" cy="516350"/>
          </a:xfrm>
        </p:grpSpPr>
        <p:sp>
          <p:nvSpPr>
            <p:cNvPr id="946" name="Google Shape;946;p3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3587754" y="4494230"/>
            <a:ext cx="415129" cy="377311"/>
            <a:chOff x="4556450" y="4963575"/>
            <a:chExt cx="548025" cy="498100"/>
          </a:xfrm>
        </p:grpSpPr>
        <p:sp>
          <p:nvSpPr>
            <p:cNvPr id="958" name="Google Shape;958;p3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37"/>
          <p:cNvGrpSpPr/>
          <p:nvPr/>
        </p:nvGrpSpPr>
        <p:grpSpPr>
          <a:xfrm>
            <a:off x="539082" y="4575870"/>
            <a:ext cx="401286" cy="221872"/>
            <a:chOff x="531800" y="5071350"/>
            <a:chExt cx="529750" cy="292900"/>
          </a:xfrm>
        </p:grpSpPr>
        <p:sp>
          <p:nvSpPr>
            <p:cNvPr id="964" name="Google Shape;964;p3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37"/>
          <p:cNvGrpSpPr/>
          <p:nvPr/>
        </p:nvGrpSpPr>
        <p:grpSpPr>
          <a:xfrm>
            <a:off x="6967444" y="2410625"/>
            <a:ext cx="433992" cy="422729"/>
            <a:chOff x="5916675" y="927975"/>
            <a:chExt cx="516350" cy="502950"/>
          </a:xfrm>
        </p:grpSpPr>
        <p:sp>
          <p:nvSpPr>
            <p:cNvPr id="972" name="Google Shape;97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7"/>
          <p:cNvGrpSpPr/>
          <p:nvPr/>
        </p:nvGrpSpPr>
        <p:grpSpPr>
          <a:xfrm>
            <a:off x="6083464" y="3116527"/>
            <a:ext cx="1079481" cy="1051467"/>
            <a:chOff x="5916675" y="927975"/>
            <a:chExt cx="516350" cy="502950"/>
          </a:xfrm>
        </p:grpSpPr>
        <p:sp>
          <p:nvSpPr>
            <p:cNvPr id="975" name="Google Shape;975;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7"/>
          <p:cNvGrpSpPr/>
          <p:nvPr/>
        </p:nvGrpSpPr>
        <p:grpSpPr>
          <a:xfrm>
            <a:off x="6083607" y="2410625"/>
            <a:ext cx="433992" cy="422729"/>
            <a:chOff x="5916675" y="927975"/>
            <a:chExt cx="516350" cy="502950"/>
          </a:xfrm>
        </p:grpSpPr>
        <p:sp>
          <p:nvSpPr>
            <p:cNvPr id="978" name="Google Shape;978;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7"/>
          <p:cNvSpPr/>
          <p:nvPr/>
        </p:nvSpPr>
        <p:spPr>
          <a:xfrm>
            <a:off x="7159605"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6275768"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6561303" y="370454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C7D3E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987"/>
        <p:cNvGrpSpPr/>
        <p:nvPr/>
      </p:nvGrpSpPr>
      <p:grpSpPr>
        <a:xfrm>
          <a:off x="0" y="0"/>
          <a:ext cx="0" cy="0"/>
          <a:chOff x="0" y="0"/>
          <a:chExt cx="0" cy="0"/>
        </a:xfrm>
      </p:grpSpPr>
      <p:sp>
        <p:nvSpPr>
          <p:cNvPr id="988" name="Google Shape;988;p38"/>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3F5378"/>
                </a:solidFill>
                <a:latin typeface="Roboto Condensed"/>
                <a:ea typeface="Roboto Condensed"/>
                <a:cs typeface="Roboto Condensed"/>
                <a:sym typeface="Roboto Condensed"/>
              </a:rPr>
              <a:t>Now you can use any emoji as an icon!</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a:solidFill>
                  <a:srgbClr val="3F5378"/>
                </a:solidFill>
                <a:latin typeface="Roboto Condensed"/>
                <a:ea typeface="Roboto Condensed"/>
                <a:cs typeface="Roboto Condensed"/>
                <a:sym typeface="Roboto Condensed"/>
              </a:rPr>
              <a:t>And of course it resizes without losing quality and you can change the color.</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a:solidFill>
                  <a:srgbClr val="3F5378"/>
                </a:solidFill>
                <a:latin typeface="Roboto Condensed"/>
                <a:ea typeface="Roboto Condensed"/>
                <a:cs typeface="Roboto Condensed"/>
                <a:sym typeface="Roboto Condensed"/>
              </a:rPr>
              <a:t>How? Follow Google instructions </a:t>
            </a:r>
            <a:r>
              <a:rPr lang="en" u="sng">
                <a:solidFill>
                  <a:srgbClr val="3F5378"/>
                </a:solidFill>
                <a:latin typeface="Roboto Condensed"/>
                <a:ea typeface="Roboto Condensed"/>
                <a:cs typeface="Roboto Condensed"/>
                <a:sym typeface="Roboto Condensed"/>
                <a:hlinkClick r:id="rId3"/>
              </a:rPr>
              <a:t>https://twitter.com/googledocs/status/730087240156643328</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989" name="Google Shape;989;p38"/>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63248"/>
                </a:solidFill>
                <a:latin typeface="Roboto Condensed"/>
                <a:ea typeface="Roboto Condensed"/>
                <a:cs typeface="Roboto Condensed"/>
                <a:sym typeface="Roboto Condensed"/>
              </a:rPr>
              <a:t>✋👆👉👍👤👦👧👨👩👪💃🏃💑❤😂😉😋😒😭👶😸🐟🍒🍔💣📌📖🔨🎃🎈🎨🏈🏰🌏🔌🔑</a:t>
            </a:r>
            <a:r>
              <a:rPr lang="en" sz="2400" dirty="0">
                <a:solidFill>
                  <a:srgbClr val="FF9800"/>
                </a:solidFill>
                <a:highlight>
                  <a:srgbClr val="3F5378"/>
                </a:highlight>
                <a:latin typeface="Roboto Condensed"/>
                <a:ea typeface="Roboto Condensed"/>
                <a:cs typeface="Roboto Condensed"/>
                <a:sym typeface="Roboto Condensed"/>
              </a:rPr>
              <a:t> and many more...</a:t>
            </a:r>
            <a:endParaRPr sz="2400" dirty="0">
              <a:solidFill>
                <a:srgbClr val="FF9800"/>
              </a:solidFill>
              <a:highlight>
                <a:srgbClr val="3F5378"/>
              </a:highlight>
              <a:latin typeface="Roboto Condensed"/>
              <a:ea typeface="Roboto Condensed"/>
              <a:cs typeface="Roboto Condensed"/>
              <a:sym typeface="Roboto Condensed"/>
            </a:endParaRPr>
          </a:p>
        </p:txBody>
      </p:sp>
      <p:sp>
        <p:nvSpPr>
          <p:cNvPr id="990" name="Google Shape;990;p38"/>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9800"/>
                </a:solidFill>
              </a:rPr>
              <a:t>😉</a:t>
            </a:r>
            <a:endParaRPr sz="9600">
              <a:solidFill>
                <a:srgbClr val="FF9800"/>
              </a:solidFill>
            </a:endParaRPr>
          </a:p>
        </p:txBody>
      </p:sp>
      <p:sp>
        <p:nvSpPr>
          <p:cNvPr id="991" name="Google Shape;991;p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E8EB-DB45-4918-94CF-2FDB5E4937B4}"/>
              </a:ext>
            </a:extLst>
          </p:cNvPr>
          <p:cNvSpPr>
            <a:spLocks noGrp="1"/>
          </p:cNvSpPr>
          <p:nvPr>
            <p:ph type="title"/>
          </p:nvPr>
        </p:nvSpPr>
        <p:spPr/>
        <p:txBody>
          <a:bodyPr/>
          <a:lstStyle/>
          <a:p>
            <a:r>
              <a:rPr lang="en-US" dirty="0"/>
              <a:t>The syntax of Java Inheritance</a:t>
            </a:r>
            <a:endParaRPr lang="en-ID" dirty="0"/>
          </a:p>
        </p:txBody>
      </p:sp>
      <p:sp>
        <p:nvSpPr>
          <p:cNvPr id="3" name="Text Placeholder 2">
            <a:extLst>
              <a:ext uri="{FF2B5EF4-FFF2-40B4-BE49-F238E27FC236}">
                <a16:creationId xmlns:a16="http://schemas.microsoft.com/office/drawing/2014/main" id="{06B6C4B5-CC0D-48D3-9BE9-47F29E209390}"/>
              </a:ext>
            </a:extLst>
          </p:cNvPr>
          <p:cNvSpPr>
            <a:spLocks noGrp="1"/>
          </p:cNvSpPr>
          <p:nvPr>
            <p:ph type="body" idx="1"/>
          </p:nvPr>
        </p:nvSpPr>
        <p:spPr>
          <a:xfrm>
            <a:off x="814275" y="2338078"/>
            <a:ext cx="6132600" cy="2134772"/>
          </a:xfrm>
        </p:spPr>
        <p:txBody>
          <a:bodyPr/>
          <a:lstStyle/>
          <a:p>
            <a:r>
              <a:rPr lang="en-US" dirty="0"/>
              <a:t>The extends keyword indicates that you are making a new class that derives from an existing class. The meaning of "extends" is to increase the functionality.</a:t>
            </a:r>
          </a:p>
          <a:p>
            <a:r>
              <a:rPr lang="en-US" dirty="0"/>
              <a:t>In the terminology of Java, a class which is inherited is called a parent or superclass, and the new class is called child or subclass.</a:t>
            </a:r>
            <a:endParaRPr lang="en-ID" dirty="0"/>
          </a:p>
        </p:txBody>
      </p:sp>
      <p:sp>
        <p:nvSpPr>
          <p:cNvPr id="4" name="Slide Number Placeholder 3">
            <a:extLst>
              <a:ext uri="{FF2B5EF4-FFF2-40B4-BE49-F238E27FC236}">
                <a16:creationId xmlns:a16="http://schemas.microsoft.com/office/drawing/2014/main" id="{E8FDE5C1-292C-4A5C-8E76-F2209326CD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C5D0EEF3-9B2C-462A-B289-1CE940957532}"/>
              </a:ext>
            </a:extLst>
          </p:cNvPr>
          <p:cNvPicPr>
            <a:picLocks noChangeAspect="1"/>
          </p:cNvPicPr>
          <p:nvPr/>
        </p:nvPicPr>
        <p:blipFill>
          <a:blip r:embed="rId2"/>
          <a:stretch>
            <a:fillRect/>
          </a:stretch>
        </p:blipFill>
        <p:spPr>
          <a:xfrm>
            <a:off x="814275" y="1333500"/>
            <a:ext cx="3910125" cy="1004578"/>
          </a:xfrm>
          <a:prstGeom prst="rect">
            <a:avLst/>
          </a:prstGeom>
        </p:spPr>
      </p:pic>
    </p:spTree>
    <p:extLst>
      <p:ext uri="{BB962C8B-B14F-4D97-AF65-F5344CB8AC3E}">
        <p14:creationId xmlns:p14="http://schemas.microsoft.com/office/powerpoint/2010/main" val="421191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8DF6-3F4B-4D5F-9B5E-CEBABB22F12C}"/>
              </a:ext>
            </a:extLst>
          </p:cNvPr>
          <p:cNvSpPr>
            <a:spLocks noGrp="1"/>
          </p:cNvSpPr>
          <p:nvPr>
            <p:ph type="title"/>
          </p:nvPr>
        </p:nvSpPr>
        <p:spPr/>
        <p:txBody>
          <a:bodyPr/>
          <a:lstStyle/>
          <a:p>
            <a:endParaRPr lang="en-ID" dirty="0"/>
          </a:p>
        </p:txBody>
      </p:sp>
      <p:sp>
        <p:nvSpPr>
          <p:cNvPr id="4" name="Slide Number Placeholder 3">
            <a:extLst>
              <a:ext uri="{FF2B5EF4-FFF2-40B4-BE49-F238E27FC236}">
                <a16:creationId xmlns:a16="http://schemas.microsoft.com/office/drawing/2014/main" id="{A466B829-4EC5-42D0-BAD5-CEA65CA6E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1B9010BC-18B3-40AC-A2F3-6F20F41CE8EC}"/>
              </a:ext>
            </a:extLst>
          </p:cNvPr>
          <p:cNvPicPr>
            <a:picLocks noChangeAspect="1"/>
          </p:cNvPicPr>
          <p:nvPr/>
        </p:nvPicPr>
        <p:blipFill>
          <a:blip r:embed="rId2"/>
          <a:stretch>
            <a:fillRect/>
          </a:stretch>
        </p:blipFill>
        <p:spPr>
          <a:xfrm>
            <a:off x="814275" y="1352550"/>
            <a:ext cx="1471725" cy="1033981"/>
          </a:xfrm>
          <a:prstGeom prst="rect">
            <a:avLst/>
          </a:prstGeom>
        </p:spPr>
      </p:pic>
      <p:pic>
        <p:nvPicPr>
          <p:cNvPr id="6" name="Picture 5">
            <a:extLst>
              <a:ext uri="{FF2B5EF4-FFF2-40B4-BE49-F238E27FC236}">
                <a16:creationId xmlns:a16="http://schemas.microsoft.com/office/drawing/2014/main" id="{91510844-CD22-43B5-AD73-1F8C7C57AE06}"/>
              </a:ext>
            </a:extLst>
          </p:cNvPr>
          <p:cNvPicPr>
            <a:picLocks noChangeAspect="1"/>
          </p:cNvPicPr>
          <p:nvPr/>
        </p:nvPicPr>
        <p:blipFill>
          <a:blip r:embed="rId3"/>
          <a:stretch>
            <a:fillRect/>
          </a:stretch>
        </p:blipFill>
        <p:spPr>
          <a:xfrm>
            <a:off x="2971801" y="1352550"/>
            <a:ext cx="2133600" cy="861491"/>
          </a:xfrm>
          <a:prstGeom prst="rect">
            <a:avLst/>
          </a:prstGeom>
        </p:spPr>
      </p:pic>
    </p:spTree>
    <p:extLst>
      <p:ext uri="{BB962C8B-B14F-4D97-AF65-F5344CB8AC3E}">
        <p14:creationId xmlns:p14="http://schemas.microsoft.com/office/powerpoint/2010/main" val="281142291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7095</TotalTime>
  <Words>3049</Words>
  <Application>Microsoft Office PowerPoint</Application>
  <PresentationFormat>On-screen Show (16:9)</PresentationFormat>
  <Paragraphs>360</Paragraphs>
  <Slides>75</Slides>
  <Notes>29</Notes>
  <HiddenSlides>28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Roboto Condensed Light</vt:lpstr>
      <vt:lpstr>Arvo</vt:lpstr>
      <vt:lpstr>Arial</vt:lpstr>
      <vt:lpstr>Roboto Condensed</vt:lpstr>
      <vt:lpstr>Salerio template</vt:lpstr>
      <vt:lpstr>Java – Logic Day 06</vt:lpstr>
      <vt:lpstr>Day 06</vt:lpstr>
      <vt:lpstr>Goal Material</vt:lpstr>
      <vt:lpstr>Day 06 - Inheritance</vt:lpstr>
      <vt:lpstr>Inheritance in Java</vt:lpstr>
      <vt:lpstr>Why use inheritance in java</vt:lpstr>
      <vt:lpstr>Terms used in Inheritance</vt:lpstr>
      <vt:lpstr>The syntax of Java Inheritance</vt:lpstr>
      <vt:lpstr>PowerPoint Presentation</vt:lpstr>
      <vt:lpstr>Types of inheritance in java</vt:lpstr>
      <vt:lpstr>Types of inheritance in java</vt:lpstr>
      <vt:lpstr>Why multiple inheritance is not supported in java?</vt:lpstr>
      <vt:lpstr>Why multiple inheritance is not supported in java?</vt:lpstr>
      <vt:lpstr>Day 06 - Inheritance</vt:lpstr>
      <vt:lpstr>Aggregation in Java</vt:lpstr>
      <vt:lpstr>When use Aggregation?</vt:lpstr>
      <vt:lpstr>Aggregation Example</vt:lpstr>
      <vt:lpstr>Day 06 - Polymorphism</vt:lpstr>
      <vt:lpstr>Method Overloading in Java</vt:lpstr>
      <vt:lpstr>Advantage of method overloading</vt:lpstr>
      <vt:lpstr>1) Method Overloading: changing no. of arguments</vt:lpstr>
      <vt:lpstr>2) Method Overloading: changing data type of argumentsIn</vt:lpstr>
      <vt:lpstr>Rules for Java Method Overriding</vt:lpstr>
      <vt:lpstr>Example of method overriding</vt:lpstr>
      <vt:lpstr>Question and Answer</vt:lpstr>
      <vt:lpstr>Method Overloading Vs. Method Overriding</vt:lpstr>
      <vt:lpstr>Day 06 - Polymorphism</vt:lpstr>
      <vt:lpstr>Method Overriding in Java</vt:lpstr>
      <vt:lpstr>Covariant Return Type</vt:lpstr>
      <vt:lpstr>How is Covariant return types implemented?</vt:lpstr>
      <vt:lpstr>Day 06 - Polymorphism</vt:lpstr>
      <vt:lpstr>Super Keyword in Java</vt:lpstr>
      <vt:lpstr>Super Keyword in Java</vt:lpstr>
      <vt:lpstr>1) super is used to refer immediate parent class instance variable.</vt:lpstr>
      <vt:lpstr>2) super can be used to invoke parent class method</vt:lpstr>
      <vt:lpstr>3) super is used to invoke parent class constructor.</vt:lpstr>
      <vt:lpstr>super example: real use</vt:lpstr>
      <vt:lpstr>super example: real use</vt:lpstr>
      <vt:lpstr>Day 06 - Polymorphism</vt:lpstr>
      <vt:lpstr>Instance Initializer block</vt:lpstr>
      <vt:lpstr>Why use instance initializer block?</vt:lpstr>
      <vt:lpstr>Instance Initializer block</vt:lpstr>
      <vt:lpstr>Rules for instance initializer block</vt:lpstr>
      <vt:lpstr>Another example of instance block</vt:lpstr>
      <vt:lpstr>Day 01</vt:lpstr>
      <vt:lpstr>PowerPoint Presentation</vt:lpstr>
      <vt:lpstr>PowerPoint Presentation</vt:lpstr>
      <vt:lpstr>THIS IS A SLIDE TITLE</vt:lpstr>
      <vt:lpstr>Environment</vt:lpstr>
      <vt:lpstr>HELLO!</vt:lpstr>
      <vt:lpstr>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GRAPH TITLE</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482</cp:revision>
  <dcterms:modified xsi:type="dcterms:W3CDTF">2019-03-14T10:03:52Z</dcterms:modified>
</cp:coreProperties>
</file>