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3" r:id="rId7"/>
    <p:sldId id="259" r:id="rId8"/>
    <p:sldId id="264" r:id="rId9"/>
    <p:sldId id="267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48" autoAdjust="0"/>
  </p:normalViewPr>
  <p:slideViewPr>
    <p:cSldViewPr snapToGrid="0">
      <p:cViewPr varScale="1">
        <p:scale>
          <a:sx n="94" d="100"/>
          <a:sy n="94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Eficiencia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Eficacia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Bajo </a:t>
          </a:r>
          <a:r>
            <a:rPr lang="en-US" dirty="0" err="1"/>
            <a:t>costo</a:t>
          </a:r>
          <a:r>
            <a:rPr lang="en-US" dirty="0"/>
            <a:t> de </a:t>
          </a:r>
          <a:r>
            <a:rPr lang="en-US" dirty="0" err="1"/>
            <a:t>implementación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Eficiencia</a:t>
          </a:r>
          <a:r>
            <a:rPr lang="en-US" sz="35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Eficacia</a:t>
          </a:r>
          <a:endParaRPr lang="en-US" sz="35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Bajo </a:t>
          </a:r>
          <a:r>
            <a:rPr lang="en-US" sz="3500" kern="1200" dirty="0" err="1"/>
            <a:t>costo</a:t>
          </a:r>
          <a:r>
            <a:rPr lang="en-US" sz="3500" kern="1200" dirty="0"/>
            <a:t> de </a:t>
          </a:r>
          <a:r>
            <a:rPr lang="en-US" sz="3500" kern="1200" dirty="0" err="1"/>
            <a:t>implementación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Machine Learning Proyecto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Jos</a:t>
            </a:r>
            <a:r>
              <a:rPr lang="es-CR" dirty="0">
                <a:solidFill>
                  <a:srgbClr val="7CEBFF"/>
                </a:solidFill>
              </a:rPr>
              <a:t>é </a:t>
            </a:r>
            <a:r>
              <a:rPr lang="en-US" dirty="0">
                <a:solidFill>
                  <a:srgbClr val="7CEBFF"/>
                </a:solidFill>
              </a:rPr>
              <a:t>Alberto Raygada Agüero</a:t>
            </a:r>
          </a:p>
          <a:p>
            <a:r>
              <a:rPr lang="en-US" dirty="0">
                <a:solidFill>
                  <a:srgbClr val="7CEBFF"/>
                </a:solidFill>
              </a:rPr>
              <a:t>Yu hung yeh chai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6DB-EBFA-453B-8100-C425E7D3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Definición del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DD8B-E408-48D7-B7E2-8164A6CB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R" sz="2800" dirty="0"/>
              <a:t>El data set contiene alertas por picos en el volumen de casos especiales y códigos de error.</a:t>
            </a:r>
          </a:p>
          <a:p>
            <a:r>
              <a:rPr lang="es-CR" sz="2800" dirty="0"/>
              <a:t>Estas alertas son creadas por un sistema que mide el volumen, el promedio y la desviación estándar para determinar si las alertas son generadas.</a:t>
            </a:r>
          </a:p>
          <a:p>
            <a:r>
              <a:rPr lang="es-CR" sz="2800" dirty="0"/>
              <a:t>Estas alertas son analizadas manualmente por parte de un analista para determinar si son válidos o no.  Si son válidos representan un problema real.</a:t>
            </a:r>
          </a:p>
          <a:p>
            <a:r>
              <a:rPr lang="es-CR" sz="2800" dirty="0"/>
              <a:t>Ejemplo de una alerta: cuando un cliente digita mal una contraseña.</a:t>
            </a:r>
          </a:p>
          <a:p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6DB-EBFA-453B-8100-C425E7D3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Propuesta de la 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DD8B-E408-48D7-B7E2-8164A6CB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800" dirty="0"/>
              <a:t>Crear un modelo de machine </a:t>
            </a:r>
            <a:r>
              <a:rPr lang="es-CR" sz="2800" dirty="0" err="1"/>
              <a:t>learning</a:t>
            </a:r>
            <a:r>
              <a:rPr lang="es-CR" sz="2800" dirty="0"/>
              <a:t> con lo aprendido en clase.</a:t>
            </a:r>
          </a:p>
          <a:p>
            <a:r>
              <a:rPr lang="es-CR" sz="2800" dirty="0"/>
              <a:t>Fase 1.  Probar y analizar con datos tiempo real de producción en la empresa.</a:t>
            </a:r>
          </a:p>
          <a:p>
            <a:r>
              <a:rPr lang="es-CR" sz="2800" dirty="0"/>
              <a:t>Fase 2.  Habilitar el uso de la herramienta para los analistas como fuente adicional de información para la toma de decisión.</a:t>
            </a:r>
          </a:p>
          <a:p>
            <a:r>
              <a:rPr lang="es-CR" sz="2800" dirty="0"/>
              <a:t>Fase 3 (opcional).  Integrar al sistema como una capa adicional de filtraje de alertas para que los analistas revise estas.</a:t>
            </a:r>
          </a:p>
          <a:p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9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Beneficios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26264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F6E8-8DED-4C14-B6EF-20F81347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D40D-A5B9-4002-BF99-AF215DCF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94248" cy="4334604"/>
          </a:xfrm>
        </p:spPr>
        <p:txBody>
          <a:bodyPr numCol="3">
            <a:normAutofit/>
          </a:bodyPr>
          <a:lstStyle/>
          <a:p>
            <a:r>
              <a:rPr lang="en-US" sz="2400" b="1" dirty="0" err="1"/>
              <a:t>Regresi</a:t>
            </a:r>
            <a:r>
              <a:rPr lang="es-CR" sz="2400" b="1" dirty="0" err="1"/>
              <a:t>ón</a:t>
            </a:r>
            <a:r>
              <a:rPr lang="es-CR" sz="2400" b="1" dirty="0"/>
              <a:t> logística</a:t>
            </a:r>
          </a:p>
          <a:p>
            <a:pPr lvl="1"/>
            <a:r>
              <a:rPr lang="en-US" sz="2000" dirty="0"/>
              <a:t>Training Accuracy: 0,948393</a:t>
            </a:r>
          </a:p>
          <a:p>
            <a:pPr lvl="1"/>
            <a:r>
              <a:rPr lang="en-US" sz="2000" dirty="0"/>
              <a:t>Test Accuracy: 0,946029</a:t>
            </a:r>
          </a:p>
          <a:p>
            <a:pPr lvl="1"/>
            <a:r>
              <a:rPr lang="en-US" sz="2000" dirty="0" err="1"/>
              <a:t>Diferencia</a:t>
            </a:r>
            <a:r>
              <a:rPr lang="en-US" sz="2000" dirty="0"/>
              <a:t>: 0,002364</a:t>
            </a:r>
          </a:p>
          <a:p>
            <a:r>
              <a:rPr lang="en-US" sz="2400" b="1" dirty="0"/>
              <a:t>KNN</a:t>
            </a:r>
          </a:p>
          <a:p>
            <a:pPr lvl="1"/>
            <a:r>
              <a:rPr lang="en-US" sz="2000" dirty="0"/>
              <a:t>Training Accuracy: 0,949910</a:t>
            </a:r>
          </a:p>
          <a:p>
            <a:pPr lvl="1"/>
            <a:r>
              <a:rPr lang="en-US" sz="2000" dirty="0"/>
              <a:t>Test Accuracy: 0,947636</a:t>
            </a:r>
          </a:p>
          <a:p>
            <a:pPr lvl="1"/>
            <a:r>
              <a:rPr lang="en-US" sz="2000" dirty="0" err="1"/>
              <a:t>Diferencia</a:t>
            </a:r>
            <a:r>
              <a:rPr lang="en-US" sz="2000" dirty="0"/>
              <a:t>: 0,002274</a:t>
            </a:r>
          </a:p>
          <a:p>
            <a:endParaRPr lang="es-CR" sz="2400" dirty="0"/>
          </a:p>
          <a:p>
            <a:r>
              <a:rPr lang="es-CR" sz="2400" b="1" dirty="0"/>
              <a:t>Árboles de decisión</a:t>
            </a:r>
            <a:endParaRPr lang="en-US" sz="2400" b="1" dirty="0"/>
          </a:p>
          <a:p>
            <a:pPr lvl="1"/>
            <a:r>
              <a:rPr lang="en-US" sz="2000" dirty="0"/>
              <a:t>Training Accuracy: 0,948929</a:t>
            </a:r>
          </a:p>
          <a:p>
            <a:pPr lvl="1"/>
            <a:r>
              <a:rPr lang="en-US" sz="2000" dirty="0"/>
              <a:t>Test Accuracy: 0,946565</a:t>
            </a:r>
          </a:p>
          <a:p>
            <a:pPr lvl="1"/>
            <a:r>
              <a:rPr lang="en-US" sz="2000" dirty="0" err="1"/>
              <a:t>Diferencia</a:t>
            </a:r>
            <a:r>
              <a:rPr lang="en-US" sz="2000" dirty="0"/>
              <a:t>: 0,002364</a:t>
            </a:r>
          </a:p>
          <a:p>
            <a:r>
              <a:rPr lang="en-US" sz="2400" b="1" dirty="0"/>
              <a:t>Naïve Bayes </a:t>
            </a:r>
            <a:r>
              <a:rPr lang="en-US" sz="2400" b="1" dirty="0" err="1"/>
              <a:t>Gausiano</a:t>
            </a:r>
            <a:endParaRPr lang="en-US" sz="2400" b="1" dirty="0"/>
          </a:p>
          <a:p>
            <a:pPr lvl="1"/>
            <a:r>
              <a:rPr lang="en-US" sz="2000" dirty="0"/>
              <a:t>Training Accuracy: 0,948393</a:t>
            </a:r>
          </a:p>
          <a:p>
            <a:pPr lvl="1"/>
            <a:r>
              <a:rPr lang="en-US" sz="2000" dirty="0"/>
              <a:t>Test Accuracy: 0,946029</a:t>
            </a:r>
          </a:p>
          <a:p>
            <a:pPr lvl="1"/>
            <a:r>
              <a:rPr lang="en-US" sz="2000" dirty="0" err="1"/>
              <a:t>Diferencia</a:t>
            </a:r>
            <a:r>
              <a:rPr lang="en-US" sz="2000" dirty="0"/>
              <a:t>: 0,002364</a:t>
            </a:r>
          </a:p>
          <a:p>
            <a:endParaRPr lang="en-US" sz="2400" dirty="0"/>
          </a:p>
          <a:p>
            <a:r>
              <a:rPr lang="en-US" sz="2400" b="1" dirty="0"/>
              <a:t>Naïve Bayes Multinomial</a:t>
            </a:r>
          </a:p>
          <a:p>
            <a:pPr lvl="1"/>
            <a:r>
              <a:rPr lang="en-US" sz="2000" dirty="0"/>
              <a:t>Training Accuracy: 0,948348</a:t>
            </a:r>
          </a:p>
          <a:p>
            <a:pPr lvl="1"/>
            <a:r>
              <a:rPr lang="en-US" sz="2000" dirty="0"/>
              <a:t>Test Accuracy: 0,946029</a:t>
            </a:r>
          </a:p>
          <a:p>
            <a:pPr lvl="1"/>
            <a:r>
              <a:rPr lang="en-US" sz="2000" dirty="0" err="1"/>
              <a:t>Diferencia</a:t>
            </a:r>
            <a:r>
              <a:rPr lang="en-US" sz="2000" dirty="0"/>
              <a:t>: 0,002319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A953C-5736-45E3-8993-9B1085CA22F5}"/>
              </a:ext>
            </a:extLst>
          </p:cNvPr>
          <p:cNvSpPr/>
          <p:nvPr/>
        </p:nvSpPr>
        <p:spPr>
          <a:xfrm>
            <a:off x="581192" y="4038600"/>
            <a:ext cx="3660608" cy="1892300"/>
          </a:xfrm>
          <a:prstGeom prst="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B6DB-EBFA-453B-8100-C425E7D3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conclusión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DD8B-E408-48D7-B7E2-8164A6CB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3200" dirty="0"/>
              <a:t>Cada algoritmo de machine </a:t>
            </a:r>
            <a:r>
              <a:rPr lang="es-CR" sz="3200" dirty="0" err="1"/>
              <a:t>learning</a:t>
            </a:r>
            <a:r>
              <a:rPr lang="es-CR" sz="3200" dirty="0"/>
              <a:t> tiene sus características diferentes.</a:t>
            </a:r>
          </a:p>
          <a:p>
            <a:r>
              <a:rPr lang="es-CR" sz="3200" dirty="0"/>
              <a:t>Dependiendo del problema a resolver y la naturaleza de los datos, el resultado de los algoritmos puede variar mucho.</a:t>
            </a:r>
          </a:p>
          <a:p>
            <a:r>
              <a:rPr lang="es-CR" sz="3200" dirty="0"/>
              <a:t>Lo ideal siempre es hacer varios experimentos.</a:t>
            </a:r>
          </a:p>
          <a:p>
            <a:r>
              <a:rPr lang="es-CR" sz="3200" dirty="0"/>
              <a:t>En nuestro caso KNN tiene el mejor resultado.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6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4" y="1419226"/>
            <a:ext cx="3336925" cy="1746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</a:rPr>
              <a:t>¿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Preguntas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</a:rPr>
              <a:t>?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2D458FE7-DE4B-45C5-BDC5-9C640F69C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4" y="1419226"/>
            <a:ext cx="3336925" cy="1746762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arial" panose="020B0604020202020204" pitchFamily="34" charset="0"/>
              </a:rPr>
              <a:t>Muchas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</a:rPr>
              <a:t> gracias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62FA984F-ED55-4786-AA54-F2E2076A0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81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</TotalTime>
  <Words>312</Words>
  <Application>Microsoft Office PowerPoint</Application>
  <PresentationFormat>Widescreen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Machine Learning Proyecto Final</vt:lpstr>
      <vt:lpstr>Definición del problema</vt:lpstr>
      <vt:lpstr>Propuesta de la solución</vt:lpstr>
      <vt:lpstr>Beneficios</vt:lpstr>
      <vt:lpstr>resultados</vt:lpstr>
      <vt:lpstr>conclusión</vt:lpstr>
      <vt:lpstr>¿Preguntas?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Proyecto Final</dc:title>
  <dc:creator>Yu Hung Yeh</dc:creator>
  <cp:lastModifiedBy>Alberto Raygada Agüero</cp:lastModifiedBy>
  <cp:revision>6</cp:revision>
  <dcterms:created xsi:type="dcterms:W3CDTF">2021-11-09T04:41:11Z</dcterms:created>
  <dcterms:modified xsi:type="dcterms:W3CDTF">2021-11-10T01:34:30Z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e3c65bcf-f0ea-4507-92f3-1f197dc1ae83</vt:lpwstr>
  </property>
  <property fmtid="{D5CDD505-2E9C-101B-9397-08002B2CF9AE}" pid="4" name="Classified By">
    <vt:lpwstr>Yu Hung Yeh</vt:lpwstr>
  </property>
  <property fmtid="{D5CDD505-2E9C-101B-9397-08002B2CF9AE}" pid="5" name="Date and Time">
    <vt:lpwstr>8/11/2021 23:19</vt:lpwstr>
  </property>
  <property fmtid="{D5CDD505-2E9C-101B-9397-08002B2CF9AE}" pid="6" name="WUClass">
    <vt:lpwstr>CL2</vt:lpwstr>
  </property>
  <property fmtid="{D5CDD505-2E9C-101B-9397-08002B2CF9AE}" pid="7" name="Footer">
    <vt:lpwstr>N</vt:lpwstr>
  </property>
</Properties>
</file>