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60081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63948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57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264151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433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42423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114534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33776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398591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967A-677A-4CA3-9AC1-901A17783D87}"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205794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D967A-677A-4CA3-9AC1-901A17783D87}"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423291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D967A-677A-4CA3-9AC1-901A17783D87}"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223298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D967A-677A-4CA3-9AC1-901A17783D87}"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360807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D967A-677A-4CA3-9AC1-901A17783D87}"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90259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967A-677A-4CA3-9AC1-901A17783D87}"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59639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D967A-677A-4CA3-9AC1-901A17783D87}"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31FD-693F-4CAF-A77C-201403307C2B}" type="slidenum">
              <a:rPr lang="en-US" smtClean="0"/>
              <a:t>‹#›</a:t>
            </a:fld>
            <a:endParaRPr lang="en-US"/>
          </a:p>
        </p:txBody>
      </p:sp>
    </p:spTree>
    <p:extLst>
      <p:ext uri="{BB962C8B-B14F-4D97-AF65-F5344CB8AC3E}">
        <p14:creationId xmlns:p14="http://schemas.microsoft.com/office/powerpoint/2010/main" val="13473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9D967A-677A-4CA3-9AC1-901A17783D87}" type="datetimeFigureOut">
              <a:rPr lang="en-US" smtClean="0"/>
              <a:t>6/30/2020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CE31FD-693F-4CAF-A77C-201403307C2B}" type="slidenum">
              <a:rPr lang="en-US" smtClean="0"/>
              <a:t>‹#›</a:t>
            </a:fld>
            <a:endParaRPr lang="en-US"/>
          </a:p>
        </p:txBody>
      </p:sp>
    </p:spTree>
    <p:extLst>
      <p:ext uri="{BB962C8B-B14F-4D97-AF65-F5344CB8AC3E}">
        <p14:creationId xmlns:p14="http://schemas.microsoft.com/office/powerpoint/2010/main" val="2699284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8911-1915-4AD6-ADB4-7B3161DFD1E0}"/>
              </a:ext>
            </a:extLst>
          </p:cNvPr>
          <p:cNvSpPr>
            <a:spLocks noGrp="1"/>
          </p:cNvSpPr>
          <p:nvPr>
            <p:ph type="ctrTitle"/>
          </p:nvPr>
        </p:nvSpPr>
        <p:spPr/>
        <p:txBody>
          <a:bodyPr>
            <a:normAutofit fontScale="90000"/>
          </a:bodyPr>
          <a:lstStyle/>
          <a:p>
            <a:r>
              <a:rPr lang="en-US" dirty="0"/>
              <a:t>Job shop scheduling algorithm optimization for generating efficient timetables</a:t>
            </a:r>
          </a:p>
        </p:txBody>
      </p:sp>
      <p:sp>
        <p:nvSpPr>
          <p:cNvPr id="3" name="Subtitle 2">
            <a:extLst>
              <a:ext uri="{FF2B5EF4-FFF2-40B4-BE49-F238E27FC236}">
                <a16:creationId xmlns:a16="http://schemas.microsoft.com/office/drawing/2014/main" id="{F7BF584F-6A87-45FA-8A36-9C7E9C1CD1D3}"/>
              </a:ext>
            </a:extLst>
          </p:cNvPr>
          <p:cNvSpPr>
            <a:spLocks noGrp="1"/>
          </p:cNvSpPr>
          <p:nvPr>
            <p:ph type="subTitle" idx="1"/>
          </p:nvPr>
        </p:nvSpPr>
        <p:spPr/>
        <p:txBody>
          <a:bodyPr>
            <a:normAutofit fontScale="92500" lnSpcReduction="10000"/>
          </a:bodyPr>
          <a:lstStyle/>
          <a:p>
            <a:r>
              <a:rPr lang="en-US" dirty="0"/>
              <a:t>Student: Razi Alexis</a:t>
            </a:r>
          </a:p>
          <a:p>
            <a:endParaRPr lang="en-US" dirty="0"/>
          </a:p>
          <a:p>
            <a:r>
              <a:rPr lang="en-US" dirty="0"/>
              <a:t>Scientific supervisor: Lect. dr. Mircea </a:t>
            </a:r>
            <a:r>
              <a:rPr lang="en-US" dirty="0" err="1"/>
              <a:t>Ioan</a:t>
            </a:r>
            <a:r>
              <a:rPr lang="en-US" dirty="0"/>
              <a:t> Gabriel</a:t>
            </a:r>
          </a:p>
        </p:txBody>
      </p:sp>
    </p:spTree>
    <p:extLst>
      <p:ext uri="{BB962C8B-B14F-4D97-AF65-F5344CB8AC3E}">
        <p14:creationId xmlns:p14="http://schemas.microsoft.com/office/powerpoint/2010/main" val="244988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205A-C7C8-4663-B8B0-A7B5549C33FF}"/>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F6E3B06F-3DBE-4E1D-81EF-E3ACE207DA8E}"/>
              </a:ext>
            </a:extLst>
          </p:cNvPr>
          <p:cNvSpPr>
            <a:spLocks noGrp="1"/>
          </p:cNvSpPr>
          <p:nvPr>
            <p:ph idx="1"/>
          </p:nvPr>
        </p:nvSpPr>
        <p:spPr>
          <a:xfrm>
            <a:off x="747672" y="2186966"/>
            <a:ext cx="8596668" cy="3880773"/>
          </a:xfrm>
        </p:spPr>
        <p:txBody>
          <a:bodyPr/>
          <a:lstStyle/>
          <a:p>
            <a:r>
              <a:rPr lang="en-US" dirty="0"/>
              <a:t>The results shown by the proposed approach have been compared against an ant colony optimization (ACO) based approach with the same data set</a:t>
            </a:r>
          </a:p>
          <a:p>
            <a:r>
              <a:rPr lang="en-US" dirty="0"/>
              <a:t>The average </a:t>
            </a:r>
            <a:r>
              <a:rPr lang="en-US" dirty="0" err="1"/>
              <a:t>makespan</a:t>
            </a:r>
            <a:r>
              <a:rPr lang="en-US" dirty="0"/>
              <a:t> and elapsed time are calculated after 1000 runs of the proposed algorithm</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E433302F-6B85-4EAB-83BD-90252D8B4914}"/>
              </a:ext>
            </a:extLst>
          </p:cNvPr>
          <p:cNvGraphicFramePr>
            <a:graphicFrameLocks noGrp="1"/>
          </p:cNvGraphicFramePr>
          <p:nvPr>
            <p:extLst>
              <p:ext uri="{D42A27DB-BD31-4B8C-83A1-F6EECF244321}">
                <p14:modId xmlns:p14="http://schemas.microsoft.com/office/powerpoint/2010/main" val="1910073495"/>
              </p:ext>
            </p:extLst>
          </p:nvPr>
        </p:nvGraphicFramePr>
        <p:xfrm>
          <a:off x="1146002" y="3765131"/>
          <a:ext cx="8128000" cy="230260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88470093"/>
                    </a:ext>
                  </a:extLst>
                </a:gridCol>
                <a:gridCol w="1625600">
                  <a:extLst>
                    <a:ext uri="{9D8B030D-6E8A-4147-A177-3AD203B41FA5}">
                      <a16:colId xmlns:a16="http://schemas.microsoft.com/office/drawing/2014/main" val="1729557061"/>
                    </a:ext>
                  </a:extLst>
                </a:gridCol>
                <a:gridCol w="1625600">
                  <a:extLst>
                    <a:ext uri="{9D8B030D-6E8A-4147-A177-3AD203B41FA5}">
                      <a16:colId xmlns:a16="http://schemas.microsoft.com/office/drawing/2014/main" val="920549366"/>
                    </a:ext>
                  </a:extLst>
                </a:gridCol>
                <a:gridCol w="1625600">
                  <a:extLst>
                    <a:ext uri="{9D8B030D-6E8A-4147-A177-3AD203B41FA5}">
                      <a16:colId xmlns:a16="http://schemas.microsoft.com/office/drawing/2014/main" val="750664216"/>
                    </a:ext>
                  </a:extLst>
                </a:gridCol>
                <a:gridCol w="1625600">
                  <a:extLst>
                    <a:ext uri="{9D8B030D-6E8A-4147-A177-3AD203B41FA5}">
                      <a16:colId xmlns:a16="http://schemas.microsoft.com/office/drawing/2014/main" val="1640926123"/>
                    </a:ext>
                  </a:extLst>
                </a:gridCol>
              </a:tblGrid>
              <a:tr h="887806">
                <a:tc>
                  <a:txBody>
                    <a:bodyPr/>
                    <a:lstStyle/>
                    <a:p>
                      <a:r>
                        <a:rPr lang="en-US" dirty="0"/>
                        <a:t>Algorithm</a:t>
                      </a:r>
                    </a:p>
                  </a:txBody>
                  <a:tcPr/>
                </a:tc>
                <a:tc>
                  <a:txBody>
                    <a:bodyPr/>
                    <a:lstStyle/>
                    <a:p>
                      <a:r>
                        <a:rPr lang="en-US" dirty="0"/>
                        <a:t>Best </a:t>
                      </a:r>
                      <a:r>
                        <a:rPr lang="en-US" dirty="0" err="1"/>
                        <a:t>makespan</a:t>
                      </a:r>
                      <a:endParaRPr lang="en-US" dirty="0"/>
                    </a:p>
                  </a:txBody>
                  <a:tcPr/>
                </a:tc>
                <a:tc>
                  <a:txBody>
                    <a:bodyPr/>
                    <a:lstStyle/>
                    <a:p>
                      <a:r>
                        <a:rPr lang="en-US" dirty="0"/>
                        <a:t>Average </a:t>
                      </a:r>
                      <a:r>
                        <a:rPr lang="en-US" dirty="0" err="1"/>
                        <a:t>makespan</a:t>
                      </a:r>
                      <a:endParaRPr lang="en-US" dirty="0"/>
                    </a:p>
                  </a:txBody>
                  <a:tcPr/>
                </a:tc>
                <a:tc>
                  <a:txBody>
                    <a:bodyPr/>
                    <a:lstStyle/>
                    <a:p>
                      <a:r>
                        <a:rPr lang="en-US" dirty="0"/>
                        <a:t>Worst </a:t>
                      </a:r>
                      <a:r>
                        <a:rPr lang="en-US" dirty="0" err="1"/>
                        <a:t>makespan</a:t>
                      </a:r>
                      <a:endParaRPr lang="en-US" dirty="0"/>
                    </a:p>
                  </a:txBody>
                  <a:tcPr/>
                </a:tc>
                <a:tc>
                  <a:txBody>
                    <a:bodyPr/>
                    <a:lstStyle/>
                    <a:p>
                      <a:r>
                        <a:rPr lang="en-US" dirty="0"/>
                        <a:t>Average elapsed time</a:t>
                      </a:r>
                    </a:p>
                  </a:txBody>
                  <a:tcPr/>
                </a:tc>
                <a:extLst>
                  <a:ext uri="{0D108BD9-81ED-4DB2-BD59-A6C34878D82A}">
                    <a16:rowId xmlns:a16="http://schemas.microsoft.com/office/drawing/2014/main" val="1951917360"/>
                  </a:ext>
                </a:extLst>
              </a:tr>
              <a:tr h="518998">
                <a:tc>
                  <a:txBody>
                    <a:bodyPr/>
                    <a:lstStyle/>
                    <a:p>
                      <a:r>
                        <a:rPr lang="en-US" dirty="0"/>
                        <a:t>ACO</a:t>
                      </a:r>
                    </a:p>
                  </a:txBody>
                  <a:tcPr/>
                </a:tc>
                <a:tc>
                  <a:txBody>
                    <a:bodyPr/>
                    <a:lstStyle/>
                    <a:p>
                      <a:r>
                        <a:rPr lang="en-US" dirty="0"/>
                        <a:t>25</a:t>
                      </a:r>
                    </a:p>
                  </a:txBody>
                  <a:tcPr/>
                </a:tc>
                <a:tc>
                  <a:txBody>
                    <a:bodyPr/>
                    <a:lstStyle/>
                    <a:p>
                      <a:r>
                        <a:rPr lang="en-US" dirty="0"/>
                        <a:t>25.2</a:t>
                      </a:r>
                    </a:p>
                  </a:txBody>
                  <a:tcPr/>
                </a:tc>
                <a:tc>
                  <a:txBody>
                    <a:bodyPr/>
                    <a:lstStyle/>
                    <a:p>
                      <a:r>
                        <a:rPr lang="en-US" dirty="0"/>
                        <a:t>26</a:t>
                      </a:r>
                    </a:p>
                  </a:txBody>
                  <a:tcPr/>
                </a:tc>
                <a:tc>
                  <a:txBody>
                    <a:bodyPr/>
                    <a:lstStyle/>
                    <a:p>
                      <a:r>
                        <a:rPr lang="en-US" dirty="0"/>
                        <a:t>5.825</a:t>
                      </a:r>
                    </a:p>
                  </a:txBody>
                  <a:tcPr/>
                </a:tc>
                <a:extLst>
                  <a:ext uri="{0D108BD9-81ED-4DB2-BD59-A6C34878D82A}">
                    <a16:rowId xmlns:a16="http://schemas.microsoft.com/office/drawing/2014/main" val="1139780535"/>
                  </a:ext>
                </a:extLst>
              </a:tr>
              <a:tr h="895804">
                <a:tc>
                  <a:txBody>
                    <a:bodyPr/>
                    <a:lstStyle/>
                    <a:p>
                      <a:r>
                        <a:rPr lang="en-US" dirty="0"/>
                        <a:t>Proposed approach</a:t>
                      </a:r>
                    </a:p>
                  </a:txBody>
                  <a:tcPr/>
                </a:tc>
                <a:tc>
                  <a:txBody>
                    <a:bodyPr/>
                    <a:lstStyle/>
                    <a:p>
                      <a:r>
                        <a:rPr lang="en-US" dirty="0"/>
                        <a:t>35</a:t>
                      </a:r>
                    </a:p>
                  </a:txBody>
                  <a:tcPr/>
                </a:tc>
                <a:tc>
                  <a:txBody>
                    <a:bodyPr/>
                    <a:lstStyle/>
                    <a:p>
                      <a:r>
                        <a:rPr lang="en-US" dirty="0"/>
                        <a:t>53.193</a:t>
                      </a:r>
                    </a:p>
                  </a:txBody>
                  <a:tcPr/>
                </a:tc>
                <a:tc>
                  <a:txBody>
                    <a:bodyPr/>
                    <a:lstStyle/>
                    <a:p>
                      <a:r>
                        <a:rPr lang="en-US" dirty="0"/>
                        <a:t>80</a:t>
                      </a:r>
                    </a:p>
                  </a:txBody>
                  <a:tcPr/>
                </a:tc>
                <a:tc>
                  <a:txBody>
                    <a:bodyPr/>
                    <a:lstStyle/>
                    <a:p>
                      <a:r>
                        <a:rPr lang="en-US" dirty="0"/>
                        <a:t>0.385</a:t>
                      </a:r>
                    </a:p>
                  </a:txBody>
                  <a:tcPr/>
                </a:tc>
                <a:extLst>
                  <a:ext uri="{0D108BD9-81ED-4DB2-BD59-A6C34878D82A}">
                    <a16:rowId xmlns:a16="http://schemas.microsoft.com/office/drawing/2014/main" val="3410318653"/>
                  </a:ext>
                </a:extLst>
              </a:tr>
            </a:tbl>
          </a:graphicData>
        </a:graphic>
      </p:graphicFrame>
    </p:spTree>
    <p:extLst>
      <p:ext uri="{BB962C8B-B14F-4D97-AF65-F5344CB8AC3E}">
        <p14:creationId xmlns:p14="http://schemas.microsoft.com/office/powerpoint/2010/main" val="350569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E000-4812-45B6-8BA0-C4BC53A7D826}"/>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0F7C8E3E-3886-4205-8BB1-FFE8C1F98155}"/>
              </a:ext>
            </a:extLst>
          </p:cNvPr>
          <p:cNvSpPr>
            <a:spLocks noGrp="1"/>
          </p:cNvSpPr>
          <p:nvPr>
            <p:ph idx="1"/>
          </p:nvPr>
        </p:nvSpPr>
        <p:spPr/>
        <p:txBody>
          <a:bodyPr/>
          <a:lstStyle/>
          <a:p>
            <a:r>
              <a:rPr lang="en-US" dirty="0"/>
              <a:t>Parallelize the algorithm such that at each step it checks the next operation that has to be completed for each job instead of processing one operation at a time</a:t>
            </a:r>
          </a:p>
          <a:p>
            <a:r>
              <a:rPr lang="en-US" dirty="0"/>
              <a:t>Even out the distribution of the classes so that each day contains at least a class</a:t>
            </a:r>
          </a:p>
          <a:p>
            <a:r>
              <a:rPr lang="en-US" dirty="0"/>
              <a:t>Support for class frequency: some classes can be held every 2 weeks, which could help generate a more efficient timetable</a:t>
            </a:r>
          </a:p>
          <a:p>
            <a:endParaRPr lang="en-US" dirty="0"/>
          </a:p>
        </p:txBody>
      </p:sp>
    </p:spTree>
    <p:extLst>
      <p:ext uri="{BB962C8B-B14F-4D97-AF65-F5344CB8AC3E}">
        <p14:creationId xmlns:p14="http://schemas.microsoft.com/office/powerpoint/2010/main" val="323678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AAD9-241B-4FCE-B0AF-1F6FE2B17544}"/>
              </a:ext>
            </a:extLst>
          </p:cNvPr>
          <p:cNvSpPr>
            <a:spLocks noGrp="1"/>
          </p:cNvSpPr>
          <p:nvPr>
            <p:ph type="title"/>
          </p:nvPr>
        </p:nvSpPr>
        <p:spPr/>
        <p:txBody>
          <a:bodyPr/>
          <a:lstStyle/>
          <a:p>
            <a:pPr algn="ctr"/>
            <a:r>
              <a:rPr lang="en-US" dirty="0"/>
              <a:t>Questions &amp; Answers</a:t>
            </a:r>
          </a:p>
        </p:txBody>
      </p:sp>
      <p:sp>
        <p:nvSpPr>
          <p:cNvPr id="3" name="Content Placeholder 2">
            <a:extLst>
              <a:ext uri="{FF2B5EF4-FFF2-40B4-BE49-F238E27FC236}">
                <a16:creationId xmlns:a16="http://schemas.microsoft.com/office/drawing/2014/main" id="{F855C159-D9A4-4C85-9EE7-2915885ED8C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6771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F183-2A84-43CB-B4FD-B5FE041217E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2CBB254-492E-466C-BD02-E9CCBAEA66AB}"/>
              </a:ext>
            </a:extLst>
          </p:cNvPr>
          <p:cNvSpPr>
            <a:spLocks noGrp="1"/>
          </p:cNvSpPr>
          <p:nvPr>
            <p:ph idx="1"/>
          </p:nvPr>
        </p:nvSpPr>
        <p:spPr/>
        <p:txBody>
          <a:bodyPr>
            <a:normAutofit lnSpcReduction="10000"/>
          </a:bodyPr>
          <a:lstStyle/>
          <a:p>
            <a:r>
              <a:rPr lang="en-US" dirty="0"/>
              <a:t>[1] - </a:t>
            </a:r>
            <a:r>
              <a:rPr lang="en-US" dirty="0" err="1"/>
              <a:t>Azzedine</a:t>
            </a:r>
            <a:r>
              <a:rPr lang="en-US" dirty="0"/>
              <a:t> </a:t>
            </a:r>
            <a:r>
              <a:rPr lang="en-US" dirty="0" err="1"/>
              <a:t>Bekkar</a:t>
            </a:r>
            <a:r>
              <a:rPr lang="en-US" dirty="0"/>
              <a:t> et al. “An Iterative Greedy Insertion Technique for Flexible Job Shop Scheduling Problem”. In: IFAC-</a:t>
            </a:r>
            <a:r>
              <a:rPr lang="en-US" dirty="0" err="1"/>
              <a:t>PapersOnLine</a:t>
            </a:r>
            <a:r>
              <a:rPr lang="en-US" dirty="0"/>
              <a:t> 49 (Dec. 2016), pp. 1956–1961. </a:t>
            </a:r>
            <a:r>
              <a:rPr lang="en-US" dirty="0" err="1"/>
              <a:t>doi</a:t>
            </a:r>
            <a:r>
              <a:rPr lang="en-US" dirty="0"/>
              <a:t>: 10.1016/j.ifacol.2016.07.917.</a:t>
            </a:r>
          </a:p>
          <a:p>
            <a:r>
              <a:rPr lang="en-US" dirty="0"/>
              <a:t>[2] - Jian Lin. “Backtracking search based hyper-heuristic for the flexible </a:t>
            </a:r>
            <a:r>
              <a:rPr lang="en-US" dirty="0" err="1"/>
              <a:t>jobshop</a:t>
            </a:r>
            <a:r>
              <a:rPr lang="en-US" dirty="0"/>
              <a:t> scheduling problem with fuzzy processing time”. In: Engineering Applications of Artificial Intelligence 77 (Jan. 2019), pp. 186–196. </a:t>
            </a:r>
            <a:r>
              <a:rPr lang="en-US" dirty="0" err="1"/>
              <a:t>doi</a:t>
            </a:r>
            <a:r>
              <a:rPr lang="en-US" dirty="0"/>
              <a:t>: 10.1016/j.engappai.2018.10.008</a:t>
            </a:r>
          </a:p>
          <a:p>
            <a:r>
              <a:rPr lang="en-US" dirty="0"/>
              <a:t>[3] - </a:t>
            </a:r>
            <a:r>
              <a:rPr lang="en-US" dirty="0" err="1"/>
              <a:t>Mahanim</a:t>
            </a:r>
            <a:r>
              <a:rPr lang="en-US" dirty="0"/>
              <a:t> Omar, Adam </a:t>
            </a:r>
            <a:r>
              <a:rPr lang="en-US" dirty="0" err="1"/>
              <a:t>Baharum</a:t>
            </a:r>
            <a:r>
              <a:rPr lang="en-US" dirty="0"/>
              <a:t>, and Yahya Hasan. “A JOB-SHOP SCHEDULING PROBLEM (JSSP) USING GENETIC ALGORITHM (GA)”. In: (Jan. 2006).</a:t>
            </a:r>
          </a:p>
          <a:p>
            <a:r>
              <a:rPr lang="en-US" dirty="0"/>
              <a:t>[4] - Lei Wang et al. “Flexible Job Shop Scheduling Problem Using an Improved Ant Colony Optimization”. In: Scientific Programming 2017 (Jan. 2017), pp. 1–11. </a:t>
            </a:r>
            <a:r>
              <a:rPr lang="en-US" dirty="0" err="1"/>
              <a:t>doi</a:t>
            </a:r>
            <a:r>
              <a:rPr lang="en-US" dirty="0"/>
              <a:t>: 10.1155/2017/9016303.</a:t>
            </a:r>
          </a:p>
        </p:txBody>
      </p:sp>
    </p:spTree>
    <p:extLst>
      <p:ext uri="{BB962C8B-B14F-4D97-AF65-F5344CB8AC3E}">
        <p14:creationId xmlns:p14="http://schemas.microsoft.com/office/powerpoint/2010/main" val="226936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05CE-CCCD-46D7-A129-FB13A925FA5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C427B5-3F23-4B84-A6D4-4CD26A391466}"/>
              </a:ext>
            </a:extLst>
          </p:cNvPr>
          <p:cNvSpPr>
            <a:spLocks noGrp="1"/>
          </p:cNvSpPr>
          <p:nvPr>
            <p:ph idx="1"/>
          </p:nvPr>
        </p:nvSpPr>
        <p:spPr/>
        <p:txBody>
          <a:bodyPr/>
          <a:lstStyle/>
          <a:p>
            <a:r>
              <a:rPr lang="en-US" dirty="0"/>
              <a:t>Even though technology and computers are advancing at the fastest rate yet, it is still hard to solve problems situated in the NP category</a:t>
            </a:r>
          </a:p>
          <a:p>
            <a:r>
              <a:rPr lang="en-US" dirty="0"/>
              <a:t>The job shop scheduling problem (JSSP) poses the question that if n jobs and m machines are given and each job consists of various job operations, what is the best sequence that could solve all the job operations on the given machines while keeping the total time it takes for the jobs to finish at a minimum?</a:t>
            </a:r>
          </a:p>
          <a:p>
            <a:r>
              <a:rPr lang="en-US" dirty="0"/>
              <a:t>Flexible JSSP refers to the fact that a machine can only execute a set of job operations, not all of them</a:t>
            </a:r>
          </a:p>
          <a:p>
            <a:endParaRPr lang="en-US" dirty="0"/>
          </a:p>
        </p:txBody>
      </p:sp>
    </p:spTree>
    <p:extLst>
      <p:ext uri="{BB962C8B-B14F-4D97-AF65-F5344CB8AC3E}">
        <p14:creationId xmlns:p14="http://schemas.microsoft.com/office/powerpoint/2010/main" val="70994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B31A-63E6-479B-880C-E851D5AA0FA5}"/>
              </a:ext>
            </a:extLst>
          </p:cNvPr>
          <p:cNvSpPr>
            <a:spLocks noGrp="1"/>
          </p:cNvSpPr>
          <p:nvPr>
            <p:ph type="title"/>
          </p:nvPr>
        </p:nvSpPr>
        <p:spPr/>
        <p:txBody>
          <a:bodyPr/>
          <a:lstStyle/>
          <a:p>
            <a:r>
              <a:rPr lang="en-US" dirty="0"/>
              <a:t>Motivation &amp; relevance</a:t>
            </a:r>
          </a:p>
        </p:txBody>
      </p:sp>
      <p:sp>
        <p:nvSpPr>
          <p:cNvPr id="3" name="Content Placeholder 2">
            <a:extLst>
              <a:ext uri="{FF2B5EF4-FFF2-40B4-BE49-F238E27FC236}">
                <a16:creationId xmlns:a16="http://schemas.microsoft.com/office/drawing/2014/main" id="{71F779AE-D78A-44E5-B9E1-635F762DA636}"/>
              </a:ext>
            </a:extLst>
          </p:cNvPr>
          <p:cNvSpPr>
            <a:spLocks noGrp="1"/>
          </p:cNvSpPr>
          <p:nvPr>
            <p:ph idx="1"/>
          </p:nvPr>
        </p:nvSpPr>
        <p:spPr/>
        <p:txBody>
          <a:bodyPr/>
          <a:lstStyle/>
          <a:p>
            <a:r>
              <a:rPr lang="en-US" dirty="0"/>
              <a:t>The need for more research on NP-hard problems</a:t>
            </a:r>
          </a:p>
          <a:p>
            <a:r>
              <a:rPr lang="en-US" dirty="0"/>
              <a:t>Developing practical solutions for the flexible job shop scheduling problem (FJSSP) with uses in production environments</a:t>
            </a:r>
          </a:p>
          <a:p>
            <a:r>
              <a:rPr lang="en-US" dirty="0"/>
              <a:t>Adjusting the proposed approach for solving the FJSSP in order to generate timetables for students</a:t>
            </a:r>
          </a:p>
          <a:p>
            <a:endParaRPr lang="en-US" dirty="0"/>
          </a:p>
        </p:txBody>
      </p:sp>
    </p:spTree>
    <p:extLst>
      <p:ext uri="{BB962C8B-B14F-4D97-AF65-F5344CB8AC3E}">
        <p14:creationId xmlns:p14="http://schemas.microsoft.com/office/powerpoint/2010/main" val="303575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E6A8-A351-478A-B8CF-EFF31E20D1AC}"/>
              </a:ext>
            </a:extLst>
          </p:cNvPr>
          <p:cNvSpPr>
            <a:spLocks noGrp="1"/>
          </p:cNvSpPr>
          <p:nvPr>
            <p:ph type="title"/>
          </p:nvPr>
        </p:nvSpPr>
        <p:spPr/>
        <p:txBody>
          <a:bodyPr>
            <a:normAutofit/>
          </a:bodyPr>
          <a:lstStyle/>
          <a:p>
            <a:r>
              <a:rPr lang="en-US" dirty="0"/>
              <a:t>Solving the job shop problem using AI (genetic algorithm</a:t>
            </a:r>
            <a:r>
              <a:rPr lang="en-US" baseline="30000" dirty="0"/>
              <a:t> 3</a:t>
            </a:r>
            <a:r>
              <a:rPr lang="en-US" dirty="0"/>
              <a:t> and ACO</a:t>
            </a:r>
            <a:r>
              <a:rPr lang="en-US" baseline="30000" dirty="0"/>
              <a:t> 4</a:t>
            </a:r>
            <a:r>
              <a:rPr lang="en-US" dirty="0"/>
              <a:t>)</a:t>
            </a:r>
          </a:p>
        </p:txBody>
      </p:sp>
      <p:sp>
        <p:nvSpPr>
          <p:cNvPr id="3" name="Content Placeholder 2">
            <a:extLst>
              <a:ext uri="{FF2B5EF4-FFF2-40B4-BE49-F238E27FC236}">
                <a16:creationId xmlns:a16="http://schemas.microsoft.com/office/drawing/2014/main" id="{B43E3DC0-E93F-47E6-A5B0-6A6DE66230F7}"/>
              </a:ext>
            </a:extLst>
          </p:cNvPr>
          <p:cNvSpPr>
            <a:spLocks noGrp="1"/>
          </p:cNvSpPr>
          <p:nvPr>
            <p:ph idx="1"/>
          </p:nvPr>
        </p:nvSpPr>
        <p:spPr/>
        <p:txBody>
          <a:bodyPr/>
          <a:lstStyle/>
          <a:p>
            <a:r>
              <a:rPr lang="en-US" dirty="0"/>
              <a:t>Starts with a random initial population, makes use of the disjunctive graph distance between schedules in order to create offspring and replace the worst members of the current population with the best children</a:t>
            </a:r>
          </a:p>
          <a:p>
            <a:r>
              <a:rPr lang="en-US" dirty="0"/>
              <a:t>Ant colony optimization (ACO) algorithm that aims to solve the flexible JSSP.</a:t>
            </a:r>
            <a:r>
              <a:rPr lang="en-US" baseline="30000" dirty="0"/>
              <a:t>  </a:t>
            </a:r>
            <a:r>
              <a:rPr lang="en-US" dirty="0"/>
              <a:t>ACO-based algorithms are influenced by the way ants, in real life, search for food. The whole colony’s survival is important, not just one individual’s.</a:t>
            </a:r>
          </a:p>
        </p:txBody>
      </p:sp>
    </p:spTree>
    <p:extLst>
      <p:ext uri="{BB962C8B-B14F-4D97-AF65-F5344CB8AC3E}">
        <p14:creationId xmlns:p14="http://schemas.microsoft.com/office/powerpoint/2010/main" val="278515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4CCA-F3BF-4821-8A9A-0B0A2422E65D}"/>
              </a:ext>
            </a:extLst>
          </p:cNvPr>
          <p:cNvSpPr>
            <a:spLocks noGrp="1"/>
          </p:cNvSpPr>
          <p:nvPr>
            <p:ph type="title"/>
          </p:nvPr>
        </p:nvSpPr>
        <p:spPr/>
        <p:txBody>
          <a:bodyPr>
            <a:normAutofit/>
          </a:bodyPr>
          <a:lstStyle/>
          <a:p>
            <a:r>
              <a:rPr lang="en-US" dirty="0"/>
              <a:t>Solving the flexible JSSP with a greedy insertion technique</a:t>
            </a:r>
            <a:r>
              <a:rPr lang="en-US" baseline="30000" dirty="0"/>
              <a:t>1</a:t>
            </a:r>
            <a:endParaRPr lang="en-US" dirty="0"/>
          </a:p>
        </p:txBody>
      </p:sp>
      <p:sp>
        <p:nvSpPr>
          <p:cNvPr id="3" name="Content Placeholder 2">
            <a:extLst>
              <a:ext uri="{FF2B5EF4-FFF2-40B4-BE49-F238E27FC236}">
                <a16:creationId xmlns:a16="http://schemas.microsoft.com/office/drawing/2014/main" id="{EFBF62B6-FC7E-44ED-AB72-F95DB93BA531}"/>
              </a:ext>
            </a:extLst>
          </p:cNvPr>
          <p:cNvSpPr>
            <a:spLocks noGrp="1"/>
          </p:cNvSpPr>
          <p:nvPr>
            <p:ph idx="1"/>
          </p:nvPr>
        </p:nvSpPr>
        <p:spPr/>
        <p:txBody>
          <a:bodyPr>
            <a:normAutofit/>
          </a:bodyPr>
          <a:lstStyle/>
          <a:p>
            <a:r>
              <a:rPr lang="en-US" dirty="0"/>
              <a:t>At each step, the algorithm makes the choice that yields the best result at that particular step</a:t>
            </a:r>
          </a:p>
          <a:p>
            <a:r>
              <a:rPr lang="en-US" dirty="0"/>
              <a:t>It has the advantage of being easy to implement and expand</a:t>
            </a:r>
          </a:p>
          <a:p>
            <a:r>
              <a:rPr lang="en-US" dirty="0"/>
              <a:t>The approach follows an integrated approach: the jobs are started after they are placed in a sequence, not after the whole sequence is generated</a:t>
            </a:r>
          </a:p>
        </p:txBody>
      </p:sp>
    </p:spTree>
    <p:extLst>
      <p:ext uri="{BB962C8B-B14F-4D97-AF65-F5344CB8AC3E}">
        <p14:creationId xmlns:p14="http://schemas.microsoft.com/office/powerpoint/2010/main" val="42868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6C94-FCB6-44DE-8C26-28A6E332CCC3}"/>
              </a:ext>
            </a:extLst>
          </p:cNvPr>
          <p:cNvSpPr>
            <a:spLocks noGrp="1"/>
          </p:cNvSpPr>
          <p:nvPr>
            <p:ph type="title"/>
          </p:nvPr>
        </p:nvSpPr>
        <p:spPr/>
        <p:txBody>
          <a:bodyPr>
            <a:normAutofit/>
          </a:bodyPr>
          <a:lstStyle/>
          <a:p>
            <a:r>
              <a:rPr lang="en-US" dirty="0"/>
              <a:t>Solving the FJSSP using a backtracking based approach</a:t>
            </a:r>
            <a:r>
              <a:rPr lang="en-US" baseline="30000" dirty="0"/>
              <a:t>2</a:t>
            </a:r>
            <a:endParaRPr lang="en-US" dirty="0"/>
          </a:p>
        </p:txBody>
      </p:sp>
      <p:sp>
        <p:nvSpPr>
          <p:cNvPr id="3" name="Content Placeholder 2">
            <a:extLst>
              <a:ext uri="{FF2B5EF4-FFF2-40B4-BE49-F238E27FC236}">
                <a16:creationId xmlns:a16="http://schemas.microsoft.com/office/drawing/2014/main" id="{46672295-EAA2-4DDD-884A-991C80E2D573}"/>
              </a:ext>
            </a:extLst>
          </p:cNvPr>
          <p:cNvSpPr>
            <a:spLocks noGrp="1"/>
          </p:cNvSpPr>
          <p:nvPr>
            <p:ph idx="1"/>
          </p:nvPr>
        </p:nvSpPr>
        <p:spPr/>
        <p:txBody>
          <a:bodyPr/>
          <a:lstStyle/>
          <a:p>
            <a:r>
              <a:rPr lang="en-US" dirty="0"/>
              <a:t>Uses hyper-heuristics, which are different from meta-heuristics, which operate directly on the solution domain, while hyper-heuristics work with a set of low-level heuristics</a:t>
            </a:r>
          </a:p>
          <a:p>
            <a:r>
              <a:rPr lang="en-US" dirty="0"/>
              <a:t>The advantage of this approach is its diversity: it makes use of 5 low-level heuristics in order to generate a solution schedule</a:t>
            </a:r>
          </a:p>
          <a:p>
            <a:r>
              <a:rPr lang="en-US" dirty="0"/>
              <a:t>One of the main constraints of the problem is that the processing times of job operations are fuzzy and represented as (</a:t>
            </a:r>
            <a:r>
              <a:rPr lang="en-US" dirty="0" err="1"/>
              <a:t>minimum_processing_time</a:t>
            </a:r>
            <a:r>
              <a:rPr lang="en-US" dirty="0"/>
              <a:t>, </a:t>
            </a:r>
            <a:r>
              <a:rPr lang="en-US" dirty="0" err="1"/>
              <a:t>median_processing_time</a:t>
            </a:r>
            <a:r>
              <a:rPr lang="en-US" dirty="0"/>
              <a:t>, </a:t>
            </a:r>
            <a:r>
              <a:rPr lang="en-US" dirty="0" err="1"/>
              <a:t>maximum_processing</a:t>
            </a:r>
            <a:r>
              <a:rPr lang="en-US" dirty="0"/>
              <a:t> time)</a:t>
            </a:r>
          </a:p>
          <a:p>
            <a:endParaRPr lang="en-US" dirty="0"/>
          </a:p>
          <a:p>
            <a:endParaRPr lang="en-US" dirty="0"/>
          </a:p>
        </p:txBody>
      </p:sp>
    </p:spTree>
    <p:extLst>
      <p:ext uri="{BB962C8B-B14F-4D97-AF65-F5344CB8AC3E}">
        <p14:creationId xmlns:p14="http://schemas.microsoft.com/office/powerpoint/2010/main" val="22970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C156-FC67-47A4-8422-17644D351B31}"/>
              </a:ext>
            </a:extLst>
          </p:cNvPr>
          <p:cNvSpPr>
            <a:spLocks noGrp="1"/>
          </p:cNvSpPr>
          <p:nvPr>
            <p:ph type="title"/>
          </p:nvPr>
        </p:nvSpPr>
        <p:spPr/>
        <p:txBody>
          <a:bodyPr/>
          <a:lstStyle/>
          <a:p>
            <a:r>
              <a:rPr lang="en-US" dirty="0"/>
              <a:t>Proposed idea for solving the FJSSP</a:t>
            </a:r>
          </a:p>
        </p:txBody>
      </p:sp>
      <p:sp>
        <p:nvSpPr>
          <p:cNvPr id="3" name="Content Placeholder 2">
            <a:extLst>
              <a:ext uri="{FF2B5EF4-FFF2-40B4-BE49-F238E27FC236}">
                <a16:creationId xmlns:a16="http://schemas.microsoft.com/office/drawing/2014/main" id="{F0B3108B-A69F-402E-995C-8FFC41ED008C}"/>
              </a:ext>
            </a:extLst>
          </p:cNvPr>
          <p:cNvSpPr>
            <a:spLocks noGrp="1"/>
          </p:cNvSpPr>
          <p:nvPr>
            <p:ph idx="1"/>
          </p:nvPr>
        </p:nvSpPr>
        <p:spPr/>
        <p:txBody>
          <a:bodyPr/>
          <a:lstStyle/>
          <a:p>
            <a:r>
              <a:rPr lang="en-US" dirty="0"/>
              <a:t>Greedy-based technique</a:t>
            </a:r>
          </a:p>
          <a:p>
            <a:r>
              <a:rPr lang="en-US" dirty="0"/>
              <a:t>Job operations are each mapped to a machine number alongside how much it would take for that specific machine to run the operation</a:t>
            </a:r>
          </a:p>
          <a:p>
            <a:r>
              <a:rPr lang="en-US" dirty="0"/>
              <a:t>All the maps from each job are merged</a:t>
            </a:r>
          </a:p>
          <a:p>
            <a:r>
              <a:rPr lang="en-US" dirty="0"/>
              <a:t>The algorithm iterates through all job operations, identifying the best machine for the current one</a:t>
            </a:r>
          </a:p>
          <a:p>
            <a:r>
              <a:rPr lang="en-US" dirty="0"/>
              <a:t>Various heuristics are applied</a:t>
            </a:r>
          </a:p>
        </p:txBody>
      </p:sp>
    </p:spTree>
    <p:extLst>
      <p:ext uri="{BB962C8B-B14F-4D97-AF65-F5344CB8AC3E}">
        <p14:creationId xmlns:p14="http://schemas.microsoft.com/office/powerpoint/2010/main" val="297809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70FD-F9F3-4E15-AF19-5E3AE63DC5A0}"/>
              </a:ext>
            </a:extLst>
          </p:cNvPr>
          <p:cNvSpPr>
            <a:spLocks noGrp="1"/>
          </p:cNvSpPr>
          <p:nvPr>
            <p:ph type="title"/>
          </p:nvPr>
        </p:nvSpPr>
        <p:spPr>
          <a:xfrm>
            <a:off x="4158762" y="187743"/>
            <a:ext cx="2681654" cy="1325563"/>
          </a:xfrm>
        </p:spPr>
        <p:txBody>
          <a:bodyPr>
            <a:normAutofit/>
          </a:bodyPr>
          <a:lstStyle/>
          <a:p>
            <a:r>
              <a:rPr lang="en-US" dirty="0"/>
              <a:t>Flowcharts</a:t>
            </a:r>
          </a:p>
        </p:txBody>
      </p:sp>
      <p:pic>
        <p:nvPicPr>
          <p:cNvPr id="5" name="Content Placeholder 4">
            <a:extLst>
              <a:ext uri="{FF2B5EF4-FFF2-40B4-BE49-F238E27FC236}">
                <a16:creationId xmlns:a16="http://schemas.microsoft.com/office/drawing/2014/main" id="{6D60DE35-3BEC-4A74-95B3-231B986D1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228" y="187743"/>
            <a:ext cx="3465972" cy="6059558"/>
          </a:xfrm>
        </p:spPr>
      </p:pic>
      <p:pic>
        <p:nvPicPr>
          <p:cNvPr id="7" name="Picture 6">
            <a:extLst>
              <a:ext uri="{FF2B5EF4-FFF2-40B4-BE49-F238E27FC236}">
                <a16:creationId xmlns:a16="http://schemas.microsoft.com/office/drawing/2014/main" id="{8DFD2345-E238-497A-88B8-B5512C4BD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2941" y="0"/>
            <a:ext cx="3194840" cy="6858000"/>
          </a:xfrm>
          <a:prstGeom prst="rect">
            <a:avLst/>
          </a:prstGeom>
        </p:spPr>
      </p:pic>
    </p:spTree>
    <p:extLst>
      <p:ext uri="{BB962C8B-B14F-4D97-AF65-F5344CB8AC3E}">
        <p14:creationId xmlns:p14="http://schemas.microsoft.com/office/powerpoint/2010/main" val="418867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2D08-0FFD-429E-B7B4-1CB99C3EED5A}"/>
              </a:ext>
            </a:extLst>
          </p:cNvPr>
          <p:cNvSpPr>
            <a:spLocks noGrp="1"/>
          </p:cNvSpPr>
          <p:nvPr>
            <p:ph type="title"/>
          </p:nvPr>
        </p:nvSpPr>
        <p:spPr/>
        <p:txBody>
          <a:bodyPr/>
          <a:lstStyle/>
          <a:p>
            <a:r>
              <a:rPr lang="en-US" dirty="0"/>
              <a:t>UBB Timetable</a:t>
            </a:r>
          </a:p>
        </p:txBody>
      </p:sp>
      <p:sp>
        <p:nvSpPr>
          <p:cNvPr id="3" name="Content Placeholder 2">
            <a:extLst>
              <a:ext uri="{FF2B5EF4-FFF2-40B4-BE49-F238E27FC236}">
                <a16:creationId xmlns:a16="http://schemas.microsoft.com/office/drawing/2014/main" id="{3A824F6B-015C-4F0B-B642-9B159FBD496F}"/>
              </a:ext>
            </a:extLst>
          </p:cNvPr>
          <p:cNvSpPr>
            <a:spLocks noGrp="1"/>
          </p:cNvSpPr>
          <p:nvPr>
            <p:ph idx="1"/>
          </p:nvPr>
        </p:nvSpPr>
        <p:spPr>
          <a:xfrm>
            <a:off x="222739" y="1447556"/>
            <a:ext cx="6582508" cy="4351338"/>
          </a:xfrm>
        </p:spPr>
        <p:txBody>
          <a:bodyPr/>
          <a:lstStyle/>
          <a:p>
            <a:r>
              <a:rPr lang="en-US" dirty="0"/>
              <a:t>Web application written in Java and using Spring for the backend and HTML with </a:t>
            </a:r>
            <a:r>
              <a:rPr lang="en-US" dirty="0" err="1"/>
              <a:t>Thymeleaf</a:t>
            </a:r>
            <a:r>
              <a:rPr lang="en-US" dirty="0"/>
              <a:t> and Bootstrap for the frontend</a:t>
            </a:r>
          </a:p>
          <a:p>
            <a:r>
              <a:rPr lang="en-US" dirty="0"/>
              <a:t>Lets students and teachers interact easier</a:t>
            </a:r>
          </a:p>
          <a:p>
            <a:r>
              <a:rPr lang="en-US" dirty="0"/>
              <a:t>Provides a clean and intuitive user interface</a:t>
            </a:r>
          </a:p>
          <a:p>
            <a:r>
              <a:rPr lang="en-US" dirty="0"/>
              <a:t>Features a timetable generated by certain rules so that the student can easily progress through courses</a:t>
            </a:r>
          </a:p>
          <a:p>
            <a:endParaRPr lang="en-US" dirty="0"/>
          </a:p>
        </p:txBody>
      </p:sp>
      <p:pic>
        <p:nvPicPr>
          <p:cNvPr id="5" name="Picture 4">
            <a:extLst>
              <a:ext uri="{FF2B5EF4-FFF2-40B4-BE49-F238E27FC236}">
                <a16:creationId xmlns:a16="http://schemas.microsoft.com/office/drawing/2014/main" id="{48BE1991-93CA-4603-9FB9-3B5A7E46E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965" y="1569122"/>
            <a:ext cx="5568035" cy="4351338"/>
          </a:xfrm>
          <a:prstGeom prst="rect">
            <a:avLst/>
          </a:prstGeom>
        </p:spPr>
      </p:pic>
    </p:spTree>
    <p:extLst>
      <p:ext uri="{BB962C8B-B14F-4D97-AF65-F5344CB8AC3E}">
        <p14:creationId xmlns:p14="http://schemas.microsoft.com/office/powerpoint/2010/main" val="4014691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2647</TotalTime>
  <Words>846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Job shop scheduling algorithm optimization for generating efficient timetables</vt:lpstr>
      <vt:lpstr>Problem statement</vt:lpstr>
      <vt:lpstr>Motivation &amp; relevance</vt:lpstr>
      <vt:lpstr>Solving the job shop problem using AI (genetic algorithm 3 and ACO 4)</vt:lpstr>
      <vt:lpstr>Solving the flexible JSSP with a greedy insertion technique1</vt:lpstr>
      <vt:lpstr>Solving the FJSSP using a backtracking based approach2</vt:lpstr>
      <vt:lpstr>Proposed idea for solving the FJSSP</vt:lpstr>
      <vt:lpstr>Flowcharts</vt:lpstr>
      <vt:lpstr>UBB Timetable</vt:lpstr>
      <vt:lpstr>Performance evaluation</vt:lpstr>
      <vt:lpstr>Future improvements</vt:lpstr>
      <vt:lpstr>Questions &amp;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UBB Timetable</dc:title>
  <dc:creator>Razi Alexis</dc:creator>
  <cp:lastModifiedBy>Razi Alexis</cp:lastModifiedBy>
  <cp:revision>62</cp:revision>
  <dcterms:created xsi:type="dcterms:W3CDTF">2020-05-09T13:07:44Z</dcterms:created>
  <dcterms:modified xsi:type="dcterms:W3CDTF">2020-07-01T04:42:02Z</dcterms:modified>
</cp:coreProperties>
</file>