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9" r:id="rId6"/>
    <p:sldId id="263" r:id="rId7"/>
    <p:sldId id="262" r:id="rId8"/>
    <p:sldId id="280" r:id="rId9"/>
    <p:sldId id="264" r:id="rId10"/>
    <p:sldId id="265" r:id="rId11"/>
    <p:sldId id="266" r:id="rId12"/>
    <p:sldId id="267" r:id="rId13"/>
    <p:sldId id="269" r:id="rId14"/>
    <p:sldId id="276" r:id="rId15"/>
    <p:sldId id="270" r:id="rId16"/>
    <p:sldId id="272" r:id="rId17"/>
    <p:sldId id="274" r:id="rId18"/>
    <p:sldId id="275" r:id="rId19"/>
    <p:sldId id="278" r:id="rId20"/>
    <p:sldId id="277" r:id="rId21"/>
    <p:sldId id="279" r:id="rId22"/>
    <p:sldId id="26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B9B9B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1B14-E802-4855-8730-C3F0C08B98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FA888-2649-4B70-8B50-20002B4F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47EA-69AE-45D1-88C9-BBCB9B675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AD43A-2E2E-48B1-B54B-254F2006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C8C7-2AEA-49C9-B6BC-3F0A5CDE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5ACA-A0D8-49E9-A363-BAF1B059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8638-E04C-4491-8E99-6862760A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6F43-57F6-46A9-A462-CB7EB85F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8D53B-886E-4995-9B57-55E4D8BB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BA7F7-B7D6-4ADB-90F7-34E2A4F3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8D78-8772-4D24-8134-EC512C2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339A-CB44-467E-B11A-91E82229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BF22A-21F2-4165-A2EE-630B45E5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84D-EC35-4239-AC9B-8C9C56D00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7C95-39F8-4987-9F7A-DB133D83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4A24-80E5-486E-AC90-1E523FBC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0F92-4D32-4429-AAF8-9B479E0D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C1D-CE49-4125-8FB2-AB1EF0C9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8D18-3802-440E-8502-65C944D7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01E2-CB9F-4661-91F9-227EF81A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FF98-B949-49E5-A971-1D327149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A98D-AB6D-4B08-8E24-B250E397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A1B-C710-4D30-9386-FED241E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6B736-12E7-4659-A2CC-F381AC03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BCE6-E523-49B4-A80A-83935CC3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BFD9-B3F8-4447-B034-061B185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2837-78DB-48B9-B3A6-F4BDFCA9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1F18-B188-4D81-9EE4-BB11E47F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DB9F-552E-4640-B1E1-E5D5FCD0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954F-61A1-4495-B710-08F2D376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4EAC6-6248-40A1-BE30-4C9CD6B0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02C4-EEDF-4708-9BBB-33B37CF3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3DD6-F348-4D5A-877C-C2DAB9F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095C-557A-41A3-A6AF-AD95B40E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80AE-381D-4921-BB8F-BFE4A2A8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86174-BBFF-40A9-B10B-FC168579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DDA35-4BA9-4B66-8F53-8F11442E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E1D56-F6DB-4E45-9435-E8DF74468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47D60-62CA-412A-AAA3-BBE9EAE2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4253E-B9B8-45AC-A1B4-72EAAD2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D2D9C-9092-4EE6-B331-6D37BCCC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2A47-F4FC-44C4-854E-625389BC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35E7B-F209-472A-A182-C7A22A35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1A87F-C141-453D-9559-3028C57C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29A16-59CB-417A-B5C5-715D6C2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B78DD-AD33-49B4-9757-FBC1F1D6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BA783-1ECD-4774-BC7C-6248989D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C8C6-3029-4DAF-A0D8-23013BA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E9B1-C574-431D-B38D-5FF5A9D0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DFF-1084-4186-9DE4-9974C9E4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0181-9D38-4180-B7B0-532CFD8F3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5C3D-E924-4A1F-99C8-88503C05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CDC9-1BF4-4C03-91AC-701BF367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F2A7-C10C-4E4B-BAF1-CD4BC294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6F6-1031-431A-9373-6774118D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D8605-D487-4E32-93ED-ED267EB61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DAD2C-8E76-465A-BC91-D0BCFB31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5AD4-E6EC-4B71-80FE-D170CF39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3FFB6-E86F-487A-A5F8-EBA6A75C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9BD1-A2D3-4683-A9F5-C35FDBC4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EB59F-4E99-4676-A72D-4FD57B08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E3D2-7A88-4F7B-A983-D06BC402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B8AC-EA18-4F33-9DE1-69332006A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C9BE-B401-42DD-9723-812A932FC4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B380-EDA0-430A-94D3-387AD62F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A3B1-C987-4453-A6A1-9C853ED8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4D43-5DF1-436A-BD5C-0D1EF111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" TargetMode="External"/><Relationship Id="rId7" Type="http://schemas.openxmlformats.org/officeDocument/2006/relationships/hyperlink" Target="https://habr.com/ru/post/471026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web/typescript/1.1.php" TargetMode="External"/><Relationship Id="rId5" Type="http://schemas.openxmlformats.org/officeDocument/2006/relationships/hyperlink" Target="https://www.typescriptlang.org/docs/handbook/typescript-in-5-minutes.html" TargetMode="External"/><Relationship Id="rId4" Type="http://schemas.openxmlformats.org/officeDocument/2006/relationships/hyperlink" Target="https://www.typescriptla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" TargetMode="External"/><Relationship Id="rId2" Type="http://schemas.openxmlformats.org/officeDocument/2006/relationships/hyperlink" Target="https://requirejs.org/docs/api.html#js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js.com/libraries/system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git">
            <a:extLst>
              <a:ext uri="{FF2B5EF4-FFF2-40B4-BE49-F238E27FC236}">
                <a16:creationId xmlns:a16="http://schemas.microsoft.com/office/drawing/2014/main" id="{D2113C29-CA7A-4191-8D81-FA5BD3BE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1881188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9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type primitive = number | string | </a:t>
            </a:r>
            <a:r>
              <a:rPr lang="en-US" dirty="0" err="1"/>
              <a:t>boolean</a:t>
            </a:r>
            <a:r>
              <a:rPr lang="en-US" dirty="0"/>
              <a:t>| null | undefined;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&lt;type&gt;variable;</a:t>
            </a:r>
          </a:p>
          <a:p>
            <a:r>
              <a:rPr lang="en-US" dirty="0"/>
              <a:t>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7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 about </a:t>
            </a:r>
            <a:r>
              <a:rPr lang="en-US" b="1" dirty="0"/>
              <a:t>classes</a:t>
            </a:r>
            <a:r>
              <a:rPr lang="en-US" dirty="0"/>
              <a:t> in 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static fields and methods</a:t>
            </a:r>
          </a:p>
          <a:p>
            <a:r>
              <a:rPr lang="en-US" dirty="0"/>
              <a:t>private/public/protected</a:t>
            </a:r>
          </a:p>
          <a:p>
            <a:r>
              <a:rPr lang="en-US" dirty="0"/>
              <a:t>get/set</a:t>
            </a:r>
          </a:p>
          <a:p>
            <a:r>
              <a:rPr lang="en-US" dirty="0" err="1"/>
              <a:t>readonly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5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Inheritance and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E98A-7592-4E88-B9FD-1B653E6E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basic inheritance mechanism in general the same as in ES6</a:t>
            </a:r>
          </a:p>
          <a:p>
            <a:endParaRPr lang="en-US" dirty="0"/>
          </a:p>
          <a:p>
            <a:r>
              <a:rPr lang="en-US" dirty="0"/>
              <a:t>abstract class can’t be instantiated</a:t>
            </a:r>
          </a:p>
          <a:p>
            <a:r>
              <a:rPr lang="en-US" dirty="0"/>
              <a:t>but more concrete implementation can be</a:t>
            </a:r>
          </a:p>
          <a:p>
            <a:r>
              <a:rPr lang="en-US" dirty="0"/>
              <a:t>example: abstract Figure, concrete Square and Circle.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 about </a:t>
            </a:r>
            <a:r>
              <a:rPr lang="en-US" b="1" dirty="0"/>
              <a:t>interfaces </a:t>
            </a:r>
            <a:r>
              <a:rPr lang="en-US" dirty="0"/>
              <a:t>in 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r>
              <a:rPr lang="en-US" dirty="0"/>
              <a:t>optional and </a:t>
            </a:r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Interface inheritance</a:t>
            </a:r>
          </a:p>
          <a:p>
            <a:r>
              <a:rPr lang="en-US" dirty="0">
                <a:solidFill>
                  <a:srgbClr val="FF0000"/>
                </a:solidFill>
              </a:rPr>
              <a:t>Function and array interfaces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9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D49328-448A-4819-9CD3-49A6CEAFC3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generics when something should work with any data types.</a:t>
            </a:r>
          </a:p>
          <a:p>
            <a:r>
              <a:rPr lang="en-US" dirty="0"/>
              <a:t>You can use them with functions, classes, interfaces.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promisify</a:t>
            </a:r>
            <a:r>
              <a:rPr lang="en-US" dirty="0"/>
              <a:t>, Map class.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741578-8F55-4987-AA8F-9B12498FF04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Namespaces contains a group of classes, functions, interfaces, variables, other namespaces, etc.</a:t>
            </a:r>
          </a:p>
          <a:p>
            <a:r>
              <a:rPr lang="en-US" dirty="0"/>
              <a:t>Use </a:t>
            </a:r>
            <a:r>
              <a:rPr lang="en-US" b="1" dirty="0"/>
              <a:t>namespace </a:t>
            </a:r>
            <a:r>
              <a:rPr lang="en-US" dirty="0"/>
              <a:t>to declare</a:t>
            </a:r>
            <a:r>
              <a:rPr lang="en-US" b="1" dirty="0"/>
              <a:t> </a:t>
            </a:r>
            <a:r>
              <a:rPr lang="en-US" dirty="0"/>
              <a:t>namespaces.</a:t>
            </a:r>
          </a:p>
          <a:p>
            <a:r>
              <a:rPr lang="en-US" dirty="0"/>
              <a:t>Use </a:t>
            </a:r>
            <a:r>
              <a:rPr lang="en-US" b="1" dirty="0"/>
              <a:t>exports</a:t>
            </a:r>
            <a:r>
              <a:rPr lang="en-US" dirty="0"/>
              <a:t> for using entities in other namespaces.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9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FA261-6BB2-4BDD-93E3-4FC62FE8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TS support the following modules:</a:t>
            </a:r>
          </a:p>
          <a:p>
            <a:pPr lvl="1"/>
            <a:r>
              <a:rPr lang="en-US" dirty="0"/>
              <a:t>AMD (</a:t>
            </a:r>
            <a:r>
              <a:rPr lang="en-US" dirty="0" err="1"/>
              <a:t>Asynchronys</a:t>
            </a:r>
            <a:r>
              <a:rPr lang="en-US" dirty="0"/>
              <a:t> Module </a:t>
            </a:r>
            <a:r>
              <a:rPr lang="en-US" dirty="0" err="1"/>
              <a:t>Defenition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CommonJS</a:t>
            </a:r>
            <a:endParaRPr lang="en-US" dirty="0"/>
          </a:p>
          <a:p>
            <a:pPr lvl="1"/>
            <a:r>
              <a:rPr lang="en-US" dirty="0"/>
              <a:t>UMD (Universal Module </a:t>
            </a:r>
            <a:r>
              <a:rPr lang="en-US" dirty="0" err="1"/>
              <a:t>Defenition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ES 2015</a:t>
            </a:r>
          </a:p>
          <a:p>
            <a:r>
              <a:rPr lang="en-US" dirty="0"/>
              <a:t>Use </a:t>
            </a:r>
            <a:r>
              <a:rPr lang="en-US" b="1" dirty="0"/>
              <a:t>export/import </a:t>
            </a:r>
            <a:r>
              <a:rPr lang="en-US" dirty="0"/>
              <a:t>features.</a:t>
            </a:r>
          </a:p>
          <a:p>
            <a:endParaRPr lang="en-US" dirty="0"/>
          </a:p>
          <a:p>
            <a:r>
              <a:rPr lang="en-US" dirty="0"/>
              <a:t>Example: User and </a:t>
            </a:r>
            <a:r>
              <a:rPr lang="en-US" dirty="0" err="1"/>
              <a:t>UserService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C6D2A3-DA85-4E12-8A41-5A505797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to add metadata to classes or their members for changing their behavior without changing their code.</a:t>
            </a:r>
          </a:p>
          <a:p>
            <a:r>
              <a:rPr lang="en-US" dirty="0"/>
              <a:t>Decorator – function, which can apply on class, field, methods, getter, setter, parameters, etc.</a:t>
            </a:r>
          </a:p>
          <a:p>
            <a:r>
              <a:rPr lang="en-US" dirty="0"/>
              <a:t>Set </a:t>
            </a:r>
            <a:r>
              <a:rPr lang="en-US" b="1" dirty="0" err="1"/>
              <a:t>experimentalDecorators</a:t>
            </a:r>
            <a:r>
              <a:rPr lang="en-US" b="1" dirty="0"/>
              <a:t>: true </a:t>
            </a:r>
            <a:r>
              <a:rPr lang="en-US" dirty="0"/>
              <a:t>for using decorators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5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5"/>
              </a:rPr>
              <a:t>https://www.typescriptlang.org/docs/handbook/typescript-in-5-minutes.html</a:t>
            </a:r>
            <a:endParaRPr lang="en-US" dirty="0"/>
          </a:p>
          <a:p>
            <a:r>
              <a:rPr lang="en-US" dirty="0">
                <a:hlinkClick r:id="rId6"/>
              </a:rPr>
              <a:t>https://metanit.com/web/typescript/1.1.php</a:t>
            </a:r>
            <a:endParaRPr lang="en-US" dirty="0"/>
          </a:p>
          <a:p>
            <a:r>
              <a:rPr lang="en-US" dirty="0">
                <a:hlinkClick r:id="rId7"/>
              </a:rPr>
              <a:t>https://habr.com/ru/post/471026/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 about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Branching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Cherry pick</a:t>
            </a:r>
          </a:p>
          <a:p>
            <a:r>
              <a:rPr lang="en-US" dirty="0"/>
              <a:t>Stash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5925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EB7B-C020-7BD6-C344-40006DF8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FD7B-C01F-0ABF-11F1-ECF856F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https://requirejs.org/docs/api.html#jsfiles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https://github.com/systemjs/systemjs</a:t>
            </a:r>
            <a:endParaRPr lang="en-US" dirty="0"/>
          </a:p>
          <a:p>
            <a:r>
              <a:rPr lang="en-US" dirty="0">
                <a:hlinkClick r:id="rId4"/>
              </a:rPr>
              <a:t>https://cdnjs.com/libraries/systemjs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https://www.typescriptlang.org/tsconfig#target</a:t>
            </a:r>
          </a:p>
        </p:txBody>
      </p:sp>
    </p:spTree>
    <p:extLst>
      <p:ext uri="{BB962C8B-B14F-4D97-AF65-F5344CB8AC3E}">
        <p14:creationId xmlns:p14="http://schemas.microsoft.com/office/powerpoint/2010/main" val="195046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typescript">
            <a:extLst>
              <a:ext uri="{FF2B5EF4-FFF2-40B4-BE49-F238E27FC236}">
                <a16:creationId xmlns:a16="http://schemas.microsoft.com/office/drawing/2014/main" id="{A3545174-DBE2-4138-8E1F-A6193756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14" y="1932614"/>
            <a:ext cx="2992772" cy="29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should use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bugs</a:t>
            </a:r>
          </a:p>
          <a:p>
            <a:r>
              <a:rPr lang="en-US" dirty="0"/>
              <a:t>Development performance</a:t>
            </a:r>
          </a:p>
          <a:p>
            <a:r>
              <a:rPr lang="en-US" dirty="0"/>
              <a:t>Features: type checking, autocompletion, source documentation and etc.</a:t>
            </a:r>
          </a:p>
          <a:p>
            <a:r>
              <a:rPr lang="en-US" dirty="0"/>
              <a:t>Responsive support from the Typescript team</a:t>
            </a:r>
          </a:p>
          <a:p>
            <a:r>
              <a:rPr lang="en-US" dirty="0"/>
              <a:t>Starts and ends with JavaScript</a:t>
            </a:r>
          </a:p>
          <a:p>
            <a:r>
              <a:rPr lang="en-US" dirty="0"/>
              <a:t>Beautiful and elegant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1904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typescript (or install locally in dev dependencies)</a:t>
            </a:r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helloworld.ts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compile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52885-B67C-41C9-96D1-CD81B4BDD47E}"/>
              </a:ext>
            </a:extLst>
          </p:cNvPr>
          <p:cNvCxnSpPr/>
          <p:nvPr/>
        </p:nvCxnSpPr>
        <p:spPr>
          <a:xfrm flipH="1">
            <a:off x="3078760" y="1510018"/>
            <a:ext cx="1233181" cy="156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18019D-5000-454E-A2EA-6825132F518E}"/>
              </a:ext>
            </a:extLst>
          </p:cNvPr>
          <p:cNvSpPr/>
          <p:nvPr/>
        </p:nvSpPr>
        <p:spPr>
          <a:xfrm>
            <a:off x="2216152" y="3135278"/>
            <a:ext cx="2235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tsc</a:t>
            </a:r>
            <a:r>
              <a:rPr lang="en-US" sz="2400" dirty="0"/>
              <a:t> </a:t>
            </a:r>
            <a:r>
              <a:rPr lang="en-US" sz="2400" dirty="0" err="1"/>
              <a:t>helloworld.ts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A79373-2255-48F5-AEF2-71EC3827A508}"/>
              </a:ext>
            </a:extLst>
          </p:cNvPr>
          <p:cNvCxnSpPr/>
          <p:nvPr/>
        </p:nvCxnSpPr>
        <p:spPr>
          <a:xfrm>
            <a:off x="7717872" y="1409350"/>
            <a:ext cx="1224792" cy="172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CFCF8-3A83-4229-B59D-9F940251AA64}"/>
              </a:ext>
            </a:extLst>
          </p:cNvPr>
          <p:cNvSpPr/>
          <p:nvPr/>
        </p:nvSpPr>
        <p:spPr>
          <a:xfrm>
            <a:off x="7857503" y="3073722"/>
            <a:ext cx="2291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tsconfig.json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r>
              <a:rPr lang="en-US" dirty="0" err="1"/>
              <a:t>removeComments</a:t>
            </a:r>
            <a:endParaRPr lang="en-US" dirty="0"/>
          </a:p>
          <a:p>
            <a:r>
              <a:rPr lang="en-US" dirty="0" err="1"/>
              <a:t>outDir</a:t>
            </a:r>
            <a:endParaRPr lang="en-US" dirty="0"/>
          </a:p>
          <a:p>
            <a:r>
              <a:rPr lang="en-US" dirty="0" err="1"/>
              <a:t>sourceMap</a:t>
            </a:r>
            <a:endParaRPr lang="en-US" dirty="0"/>
          </a:p>
          <a:p>
            <a:r>
              <a:rPr lang="en-US" dirty="0" err="1"/>
              <a:t>outFile</a:t>
            </a:r>
            <a:endParaRPr lang="en-US" dirty="0"/>
          </a:p>
          <a:p>
            <a:r>
              <a:rPr lang="en-US" dirty="0"/>
              <a:t>files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ES6 </a:t>
            </a:r>
            <a:r>
              <a:rPr lang="en-US" b="1" dirty="0"/>
              <a:t>let</a:t>
            </a:r>
            <a:r>
              <a:rPr lang="en-US" dirty="0"/>
              <a:t> and </a:t>
            </a:r>
            <a:r>
              <a:rPr lang="en-US" b="1" dirty="0"/>
              <a:t>const</a:t>
            </a:r>
            <a:r>
              <a:rPr lang="en-US" dirty="0"/>
              <a:t> to declare variables in Typescript.</a:t>
            </a:r>
          </a:p>
          <a:p>
            <a:endParaRPr lang="en-US" dirty="0"/>
          </a:p>
          <a:p>
            <a:r>
              <a:rPr lang="en-US" dirty="0"/>
              <a:t>let user: User = new User();</a:t>
            </a:r>
          </a:p>
          <a:p>
            <a:r>
              <a:rPr lang="en-US" dirty="0"/>
              <a:t>const </a:t>
            </a:r>
            <a:r>
              <a:rPr lang="en-US" dirty="0" err="1"/>
              <a:t>cardNumber</a:t>
            </a:r>
            <a:r>
              <a:rPr lang="en-US" dirty="0"/>
              <a:t>: string = “**** **** **** 1111”;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0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534-5E15-49D7-9785-ADD4451B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DBB-23A3-42D7-B283-7F8A988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</a:t>
            </a:r>
            <a:r>
              <a:rPr lang="ru-RU" dirty="0"/>
              <a:t>oolean</a:t>
            </a:r>
            <a:endParaRPr lang="en-US" dirty="0"/>
          </a:p>
          <a:p>
            <a:r>
              <a:rPr lang="en-US" dirty="0"/>
              <a:t>n</a:t>
            </a:r>
            <a:r>
              <a:rPr lang="ru-RU" dirty="0"/>
              <a:t>umber</a:t>
            </a:r>
            <a:endParaRPr lang="en-US" dirty="0"/>
          </a:p>
          <a:p>
            <a:r>
              <a:rPr lang="en-US" dirty="0"/>
              <a:t>S</a:t>
            </a:r>
            <a:r>
              <a:rPr lang="ru-RU" dirty="0"/>
              <a:t>tring</a:t>
            </a:r>
            <a:endParaRPr lang="en-US" dirty="0"/>
          </a:p>
          <a:p>
            <a:r>
              <a:rPr lang="en-US" dirty="0"/>
              <a:t>Object</a:t>
            </a:r>
          </a:p>
          <a:p>
            <a:r>
              <a:rPr lang="ru-RU" dirty="0"/>
              <a:t>Array</a:t>
            </a:r>
            <a:endParaRPr lang="en-US" dirty="0"/>
          </a:p>
          <a:p>
            <a:r>
              <a:rPr lang="ru-RU" dirty="0"/>
              <a:t>Tuple</a:t>
            </a:r>
            <a:endParaRPr lang="en-US" dirty="0"/>
          </a:p>
          <a:p>
            <a:r>
              <a:rPr lang="en-US" dirty="0"/>
              <a:t>e</a:t>
            </a:r>
            <a:r>
              <a:rPr lang="ru-RU" dirty="0"/>
              <a:t>num</a:t>
            </a:r>
            <a:endParaRPr lang="en-US" dirty="0"/>
          </a:p>
          <a:p>
            <a:r>
              <a:rPr lang="en-US" dirty="0"/>
              <a:t>n</a:t>
            </a:r>
            <a:r>
              <a:rPr lang="ru-RU" dirty="0"/>
              <a:t>ull</a:t>
            </a:r>
            <a:endParaRPr lang="en-US" dirty="0"/>
          </a:p>
          <a:p>
            <a:r>
              <a:rPr lang="ru-RU" dirty="0"/>
              <a:t>undefined</a:t>
            </a:r>
          </a:p>
          <a:p>
            <a:r>
              <a:rPr lang="en-US" dirty="0"/>
              <a:t>v</a:t>
            </a:r>
            <a:r>
              <a:rPr lang="ru-RU" dirty="0"/>
              <a:t>oid</a:t>
            </a:r>
            <a:endParaRPr lang="en-US" dirty="0"/>
          </a:p>
          <a:p>
            <a:r>
              <a:rPr lang="en-US" dirty="0"/>
              <a:t>n</a:t>
            </a:r>
            <a:r>
              <a:rPr lang="ru-RU" dirty="0"/>
              <a:t>ever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ru-RU" dirty="0">
                <a:solidFill>
                  <a:srgbClr val="C00000"/>
                </a:solidFill>
              </a:rPr>
              <a:t>ny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AA299F15E939468D5B9D9F369C29FE" ma:contentTypeVersion="12" ma:contentTypeDescription="Create a new document." ma:contentTypeScope="" ma:versionID="27425fd7a7e9c3b0741561a623a77e17">
  <xsd:schema xmlns:xsd="http://www.w3.org/2001/XMLSchema" xmlns:xs="http://www.w3.org/2001/XMLSchema" xmlns:p="http://schemas.microsoft.com/office/2006/metadata/properties" xmlns:ns2="eeda2abb-b16a-47d7-b293-42938ec1b45b" xmlns:ns3="d19106c0-fb29-4f4f-b172-e670ac4162b3" targetNamespace="http://schemas.microsoft.com/office/2006/metadata/properties" ma:root="true" ma:fieldsID="6375b994d17e2cb476d9955ec60ce03d" ns2:_="" ns3:_="">
    <xsd:import namespace="eeda2abb-b16a-47d7-b293-42938ec1b45b"/>
    <xsd:import namespace="d19106c0-fb29-4f4f-b172-e670ac416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a2abb-b16a-47d7-b293-42938ec1b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106c0-fb29-4f4f-b172-e670ac4162b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B8F4D6-449C-49CD-81A2-D303D5449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da2abb-b16a-47d7-b293-42938ec1b45b"/>
    <ds:schemaRef ds:uri="d19106c0-fb29-4f4f-b172-e670ac416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8E9FCE-BE28-4E6D-938F-9F68EB3F1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18BDF-283B-4AA4-8EAF-8A7AB41628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503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What should I know about GIT?</vt:lpstr>
      <vt:lpstr>PowerPoint Presentation</vt:lpstr>
      <vt:lpstr>Why I should use Typescript?</vt:lpstr>
      <vt:lpstr>Getting started</vt:lpstr>
      <vt:lpstr>How to compile</vt:lpstr>
      <vt:lpstr>Settings</vt:lpstr>
      <vt:lpstr>Variables</vt:lpstr>
      <vt:lpstr>Types</vt:lpstr>
      <vt:lpstr>Type declaration</vt:lpstr>
      <vt:lpstr>Type conversion</vt:lpstr>
      <vt:lpstr>What should I know about classes in TS?</vt:lpstr>
      <vt:lpstr>Inheritance and abstract classes</vt:lpstr>
      <vt:lpstr>What should I know about interfaces in TS?</vt:lpstr>
      <vt:lpstr>Generics</vt:lpstr>
      <vt:lpstr>Namespaces</vt:lpstr>
      <vt:lpstr>Modules</vt:lpstr>
      <vt:lpstr>Decorators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Samuilionak</dc:creator>
  <cp:lastModifiedBy>Maksim Samuilionak</cp:lastModifiedBy>
  <cp:revision>259</cp:revision>
  <dcterms:created xsi:type="dcterms:W3CDTF">2019-03-01T09:59:16Z</dcterms:created>
  <dcterms:modified xsi:type="dcterms:W3CDTF">2022-10-20T17:09:42Z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0x010100B2AA299F15E939468D5B9D9F369C29FE</vt:lpwstr>
  </property>
</Properties>
</file>