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Black"/>
      <p:bold r:id="rId40"/>
      <p:boldItalic r:id="rId41"/>
    </p:embeddedFont>
    <p:embeddedFont>
      <p:font typeface="Montserrat ExtraBold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.fntdata"/><Relationship Id="rId41" Type="http://schemas.openxmlformats.org/officeDocument/2006/relationships/font" Target="fonts/MontserratBlac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Extra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69ea3e9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69ea3e9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28c696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d28c696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69ea3e95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69ea3e95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6a32314a9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6a32314a9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6a32314a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6a32314a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28c696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d28c696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6a32314a9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6a32314a9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d28c696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d28c696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78e4f8b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778e4f8b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69ea3e95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69ea3e95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a32314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6a32314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778e4f8b2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778e4f8b2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plotGnuplot header file, the plotPreparation function provided is a function for generating charts, utilizing Gnuplot for data visualization, making financial data into </a:t>
            </a:r>
            <a:r>
              <a:rPr lang="zh-HK" sz="1200">
                <a:solidFill>
                  <a:srgbClr val="374151"/>
                </a:solidFill>
              </a:rPr>
              <a:t>insightful visual</a:t>
            </a: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zh-HK" sz="1200">
                <a:solidFill>
                  <a:srgbClr val="374151"/>
                </a:solidFill>
              </a:rPr>
              <a:t>providing a clear and intuitive understanding of stock performance trends.</a:t>
            </a: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function receives data from three different </a:t>
            </a:r>
            <a:r>
              <a:rPr lang="zh-HK" sz="1200">
                <a:solidFill>
                  <a:srgbClr val="374151"/>
                </a:solidFill>
              </a:rPr>
              <a:t>vector&lt;double&gt;</a:t>
            </a: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(representing the beat, meet, and miss groups) and uses Gnuplot to plot their CAAR around the announcement date of stocks.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200">
                <a:solidFill>
                  <a:srgbClr val="374151"/>
                </a:solidFill>
              </a:rPr>
              <a:t> 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onto the body of our function. We used fprintf to send commands to Gnuplot, setting up the plot’s title, labels for the X and Y axes, and the range for these axes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configure the grid, add a vertical line at the zero point for emphasis, and instruct Gnuplot on how to plot our data – with lines for each category and corresponding titles.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our plot is not just informative but also visually intuitive.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comes the crucial part – feeding data into our plot. For each category – beat, meet, and miss – we iterate over our vectors and send data points to Gnuplot.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we flush the pipe to ensure all commands are sent, and then we close the pipe stream to Gnuplot.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6a32314a9_1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6a32314a9_1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778e4f8b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778e4f8b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69ea3e95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69ea3e95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d28c696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d28c696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6a32314a9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6a32314a9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d28c696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d28c696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69ea3e95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69ea3e95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6a32314a9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6a32314a9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e62580ca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e62580ca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a32314a9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a32314a9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69ea3e9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69ea3e9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9ea3e95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69ea3e95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1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zh-HK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68" name="Google Shape;68;p11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2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zh-HK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75" name="Google Shape;75;p12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80" name="Google Shape;8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3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0" name="Google Shape;90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3" name="Google Shape;103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0" name="Google Shape;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0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zh-HK" sz="4200" u="none" cap="none" strike="noStrike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b="0" i="0" sz="4200" u="none" cap="none" strike="noStrike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61" name="Google Shape;61;p10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1" i="0" lang="zh-HK" sz="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b="0" i="0" sz="4200" u="none" cap="none" strike="noStrike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07600" y="932972"/>
            <a:ext cx="8265600" cy="11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500"/>
              <a:t>6883 Financial Computing Group Project</a:t>
            </a:r>
            <a:endParaRPr sz="3500"/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07600" y="2040875"/>
            <a:ext cx="79323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Event Study: Earning Announcements and Stock Prices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921450" y="3582125"/>
            <a:ext cx="7530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Valentine Perevalov    Aum Biyani  	Yuying Song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Zhuli Wang		Feixian Wu 		Qi Wu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600"/>
              <a:t>Stock Selection</a:t>
            </a:r>
            <a:endParaRPr sz="3600"/>
          </a:p>
        </p:txBody>
      </p:sp>
      <p:sp>
        <p:nvSpPr>
          <p:cNvPr id="209" name="Google Shape;209;p28"/>
          <p:cNvSpPr txBox="1"/>
          <p:nvPr/>
        </p:nvSpPr>
        <p:spPr>
          <a:xfrm>
            <a:off x="709275" y="1394450"/>
            <a:ext cx="7454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All stocks stored in a vector after earnings are parsed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Sorted by surprise %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&gt; 10% -- Beat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0% - 10% -- Meet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&lt; 0% -- Miss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above</a:t>
            </a: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rule gives the best logical split for stocks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Announcement date used as “Day 0” for each stock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to see if stock has 2N + 1 data points given “Day 0”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 days after and N days before “Day 0” (trading days only)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If the stock does not have enough information, remove it from the vector</a:t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10000"/>
            <a:ext cx="85206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000"/>
              <a:t>Overloading Vector Operations</a:t>
            </a:r>
            <a:endParaRPr sz="3000"/>
          </a:p>
        </p:txBody>
      </p:sp>
      <p:sp>
        <p:nvSpPr>
          <p:cNvPr id="215" name="Google Shape;215;p29"/>
          <p:cNvSpPr txBox="1"/>
          <p:nvPr/>
        </p:nvSpPr>
        <p:spPr>
          <a:xfrm>
            <a:off x="545525" y="1115650"/>
            <a:ext cx="78138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b="1" i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Matrix.cpp</a:t>
            </a: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Overload +, -, *, and / operators to simplify vector operations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vector&lt;double&gt;, defined as Vector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Overload &lt;&lt; operator to easily display any Vector output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Overload sqrt and exp operations to apply across the whole Vector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10000"/>
            <a:ext cx="85206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3000"/>
              <a:t>Preprocess Earning Announcement Data</a:t>
            </a:r>
            <a:endParaRPr sz="3000"/>
          </a:p>
        </p:txBody>
      </p:sp>
      <p:sp>
        <p:nvSpPr>
          <p:cNvPr id="221" name="Google Shape;221;p30"/>
          <p:cNvSpPr txBox="1"/>
          <p:nvPr/>
        </p:nvSpPr>
        <p:spPr>
          <a:xfrm>
            <a:off x="550350" y="1019150"/>
            <a:ext cx="78138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b="1" i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HistoricalPriceFetcher.cpp</a:t>
            </a: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HK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Ticker -- 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Stores all the relevant information regarding the earnings and relevant calculations for each ticker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●"/>
            </a:pPr>
            <a:r>
              <a:rPr lang="zh-HK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populateSymbolVector(...) -- 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Populates an initial vector of tickers and maps them to the Beat, Meet, or Miss groups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FetchBenchmarkPrices(...) -- 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Fetches the IWV benchmark prices which will be used to compare performance of each ticker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FetchPrices(...) -- 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Fetches the prices for each ticker and checks to see if the ticker has enough data for the given N provided by the user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 in Menu.cpp -- Option 1 handles all the preprocessing and fetching of the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64050" y="2152350"/>
            <a:ext cx="8907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Part 3 </a:t>
            </a:r>
            <a:r>
              <a:rPr lang="zh-HK"/>
              <a:t>- </a:t>
            </a:r>
            <a:r>
              <a:rPr b="1" lang="zh-HK">
                <a:latin typeface="Montserrat"/>
                <a:ea typeface="Montserrat"/>
                <a:cs typeface="Montserrat"/>
                <a:sym typeface="Montserrat"/>
              </a:rPr>
              <a:t>Classes, Methods, and Calculations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296675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/>
              <a:t>Calculation - Ticker Class</a:t>
            </a:r>
            <a:endParaRPr sz="3000"/>
          </a:p>
        </p:txBody>
      </p:sp>
      <p:sp>
        <p:nvSpPr>
          <p:cNvPr id="232" name="Google Shape;232;p32"/>
          <p:cNvSpPr txBox="1"/>
          <p:nvPr/>
        </p:nvSpPr>
        <p:spPr>
          <a:xfrm>
            <a:off x="421800" y="1179750"/>
            <a:ext cx="8300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 functions: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CalcReturns() 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calculates the logarithmic returns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stocks Ri,t and market Rmt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CalcAbnormReturns(Vector&amp; benchmarkReturns)</a:t>
            </a:r>
            <a:r>
              <a:rPr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calculates abnormal return for future AARt and CAARt：</a:t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b="1"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b="1"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vector benchmarkReturns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Calls </a:t>
            </a:r>
            <a:r>
              <a:rPr b="1" lang="zh-HK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CalcReturns()</a:t>
            </a:r>
            <a:r>
              <a:rPr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get the stock's logarithmic returns;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result is stored in calc_abnormReturns.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261175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900"/>
              <a:t>Calculate - ModelCalculation Class</a:t>
            </a:r>
            <a:endParaRPr sz="2900"/>
          </a:p>
        </p:txBody>
      </p:sp>
      <p:sp>
        <p:nvSpPr>
          <p:cNvPr id="238" name="Google Shape;238;p33"/>
          <p:cNvSpPr txBox="1"/>
          <p:nvPr/>
        </p:nvSpPr>
        <p:spPr>
          <a:xfrm>
            <a:off x="359850" y="874825"/>
            <a:ext cx="84243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SetAAR(vector&lt;Ticker&gt;&amp; tickers)</a:t>
            </a: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zh-HK">
                <a:latin typeface="Montserrat"/>
                <a:ea typeface="Montserrat"/>
                <a:cs typeface="Montserrat"/>
                <a:sym typeface="Montserrat"/>
              </a:rPr>
              <a:t>Calculates the Average Daily Abnormal Returns (AAR) for a group of stocks: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zh-HK" sz="1600">
                <a:latin typeface="Montserrat"/>
                <a:ea typeface="Montserrat"/>
                <a:cs typeface="Montserrat"/>
                <a:sym typeface="Montserrat"/>
              </a:rPr>
              <a:t>Input:</a:t>
            </a:r>
            <a:r>
              <a:rPr lang="zh-HK" sz="1600">
                <a:latin typeface="Montserrat"/>
                <a:ea typeface="Montserrat"/>
                <a:cs typeface="Montserrat"/>
                <a:sym typeface="Montserrat"/>
              </a:rPr>
              <a:t> Takes a vector of Ticker objects as an argument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zh-HK" sz="1600">
                <a:latin typeface="Montserrat"/>
                <a:ea typeface="Montserrat"/>
                <a:cs typeface="Montserrat"/>
                <a:sym typeface="Montserrat"/>
              </a:rPr>
              <a:t>Initial setup: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zh-HK" sz="1600">
                <a:latin typeface="Montserrat"/>
                <a:ea typeface="Montserrat"/>
                <a:cs typeface="Montserrat"/>
                <a:sym typeface="Montserrat"/>
              </a:rPr>
              <a:t>Determines the size of abnormal returns vector from the first ticker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Initializes AAR vector to store average returns, setting all elements to 0.0.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Initializes M as the total number of stocks.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●"/>
            </a:pPr>
            <a:r>
              <a:rPr b="1"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Loop:</a:t>
            </a:r>
            <a:endParaRPr b="1"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Iterates over each Ticker object.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Accumulates abnormal returns of each stock to AAR.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Prints each stock's symbol for verification.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zh-HK" sz="1600">
                <a:latin typeface="Montserrat"/>
                <a:ea typeface="Montserrat"/>
                <a:cs typeface="Montserrat"/>
                <a:sym typeface="Montserrat"/>
              </a:rPr>
              <a:t>Divides the total abnormal returns by the number of stocks (M) to calculate the average.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700">
                <a:solidFill>
                  <a:schemeClr val="dk1"/>
                </a:solidFill>
              </a:rPr>
              <a:t>Calculate - ModelCalculation Class (continue)</a:t>
            </a:r>
            <a:endParaRPr sz="4000"/>
          </a:p>
        </p:txBody>
      </p:sp>
      <p:sp>
        <p:nvSpPr>
          <p:cNvPr id="244" name="Google Shape;244;p34"/>
          <p:cNvSpPr txBox="1"/>
          <p:nvPr/>
        </p:nvSpPr>
        <p:spPr>
          <a:xfrm>
            <a:off x="436550" y="1230300"/>
            <a:ext cx="8252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SetCAAR() </a:t>
            </a:r>
            <a:r>
              <a:rPr b="1" lang="zh-HK" sz="1500">
                <a:latin typeface="Montserrat"/>
                <a:ea typeface="Montserrat"/>
                <a:cs typeface="Montserrat"/>
                <a:sym typeface="Montserrat"/>
              </a:rPr>
              <a:t>Computes the Cumulative Average Abnormal Returns (CAAR) based on previously calculated Average Abnormal Returns (AAR):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ontserrat"/>
              <a:buChar char="●"/>
            </a:pPr>
            <a:r>
              <a:rPr b="1"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Initialization:</a:t>
            </a:r>
            <a:endParaRPr b="1"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Resizes the CAAR vector to match the size of the AAR vector.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Initializes all elements of CAAR to 0.0.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ontserrat"/>
              <a:buChar char="●"/>
            </a:pPr>
            <a:r>
              <a:rPr b="1"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Starting Point:</a:t>
            </a:r>
            <a:endParaRPr b="1"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Sets the first element of CAAR equal to the first element of AAR.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b="1"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Loop for Cumulative Calculation:</a:t>
            </a:r>
            <a:endParaRPr b="1"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Iteratively calculates the cumulative sum of AAR.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Montserrat"/>
              <a:buChar char="○"/>
            </a:pP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For each subsequent index </a:t>
            </a:r>
            <a:r>
              <a:rPr b="1" lang="zh-HK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, the CAAR at </a:t>
            </a:r>
            <a:r>
              <a:rPr b="1" lang="zh-HK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 is the sum of CAAR at </a:t>
            </a:r>
            <a:r>
              <a:rPr b="1" lang="zh-HK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i-1</a:t>
            </a: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 and AAR at </a:t>
            </a:r>
            <a:r>
              <a:rPr b="1" lang="zh-HK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zh-HK" sz="16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700"/>
              <a:t>Randomly selecting 30 stocks for each group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45525" y="1115650"/>
            <a:ext cx="78138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</a:rPr>
              <a:t>In </a:t>
            </a:r>
            <a:r>
              <a:rPr b="1" i="1" lang="zh-HK" sz="1800">
                <a:solidFill>
                  <a:schemeClr val="dk2"/>
                </a:solidFill>
              </a:rPr>
              <a:t>RandomDraw</a:t>
            </a:r>
            <a:r>
              <a:rPr b="1" i="1" lang="zh-HK" sz="1800">
                <a:solidFill>
                  <a:schemeClr val="dk2"/>
                </a:solidFill>
              </a:rPr>
              <a:t>.h</a:t>
            </a:r>
            <a:r>
              <a:rPr b="1" lang="zh-HK" sz="1800">
                <a:solidFill>
                  <a:schemeClr val="dk2"/>
                </a:solidFill>
              </a:rPr>
              <a:t>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chemeClr val="dk2"/>
                </a:solidFill>
              </a:rPr>
              <a:t>class RandomDraw;</a:t>
            </a:r>
            <a:endParaRPr sz="1600">
              <a:solidFill>
                <a:schemeClr val="dk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SetN(...)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varies the range of random number generator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getResult()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stores and returns generated numbers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</a:rPr>
              <a:t>Implementation in </a:t>
            </a:r>
            <a:r>
              <a:rPr b="1" i="1" lang="zh-HK" sz="1800">
                <a:solidFill>
                  <a:schemeClr val="dk2"/>
                </a:solidFill>
              </a:rPr>
              <a:t>Bootstrap</a:t>
            </a:r>
            <a:r>
              <a:rPr b="1" i="1" lang="zh-HK" sz="1800">
                <a:solidFill>
                  <a:schemeClr val="dk2"/>
                </a:solidFill>
              </a:rPr>
              <a:t>.cpp</a:t>
            </a:r>
            <a:r>
              <a:rPr b="1" lang="zh-HK" sz="1800">
                <a:solidFill>
                  <a:schemeClr val="dk2"/>
                </a:solidFill>
              </a:rPr>
              <a:t>:</a:t>
            </a:r>
            <a:endParaRPr b="1" sz="18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an object and set the random seed for once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Loop for 40 times, in each loop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Reset the total number N to the number of stocks in each group(beat, meet, miss)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Get the result of bootstrap for each group; The object data member </a:t>
            </a:r>
            <a:r>
              <a:rPr lang="zh-HK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updated(overwriten) each time </a:t>
            </a:r>
            <a:r>
              <a:rPr lang="zh-HK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getResult()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called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700"/>
              <a:t>Bootstrap algorithm and AAR/CAAR avg&amp;std Calculation</a:t>
            </a:r>
            <a:endParaRPr sz="2700"/>
          </a:p>
        </p:txBody>
      </p:sp>
      <p:sp>
        <p:nvSpPr>
          <p:cNvPr id="256" name="Google Shape;256;p36"/>
          <p:cNvSpPr txBox="1"/>
          <p:nvPr/>
        </p:nvSpPr>
        <p:spPr>
          <a:xfrm>
            <a:off x="545525" y="1441200"/>
            <a:ext cx="78138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</a:rPr>
              <a:t>In </a:t>
            </a:r>
            <a:r>
              <a:rPr b="1" i="1" lang="zh-HK" sz="1800">
                <a:solidFill>
                  <a:schemeClr val="dk2"/>
                </a:solidFill>
              </a:rPr>
              <a:t>Bootstrap</a:t>
            </a:r>
            <a:r>
              <a:rPr b="1" i="1" lang="zh-HK" sz="1800">
                <a:solidFill>
                  <a:schemeClr val="dk2"/>
                </a:solidFill>
              </a:rPr>
              <a:t>.h, Bootstrap.cpp</a:t>
            </a:r>
            <a:r>
              <a:rPr b="1" lang="zh-HK" sz="1800">
                <a:solidFill>
                  <a:schemeClr val="dk2"/>
                </a:solidFill>
              </a:rPr>
              <a:t>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chemeClr val="dk2"/>
                </a:solidFill>
              </a:rPr>
              <a:t>void</a:t>
            </a:r>
            <a:r>
              <a:rPr lang="zh-HK" sz="1600">
                <a:solidFill>
                  <a:schemeClr val="dk2"/>
                </a:solidFill>
              </a:rPr>
              <a:t> Bootstrap(...);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40*3 Vectors to record the AAR/CAAR for each loop and each group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vector&lt;ModelCalculation&gt; to be used in boostraps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RandomDraw object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Loop for 40 times on 3 groups: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Get selected stocks using RandomDraw object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 Modelcalculation objects(SetAAR, SetCAAR) to calculate AAR/CAAR for the group and record them in Vectors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Calculate AAR_avg, CAAR_avg, AAR_std, CAAR_std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</a:rPr>
              <a:t>Implementation in </a:t>
            </a:r>
            <a:r>
              <a:rPr b="1" i="1" lang="zh-HK" sz="1800">
                <a:solidFill>
                  <a:schemeClr val="dk2"/>
                </a:solidFill>
              </a:rPr>
              <a:t>Menu.cpp</a:t>
            </a:r>
            <a:r>
              <a:rPr b="1" lang="zh-HK" sz="1800">
                <a:solidFill>
                  <a:schemeClr val="dk2"/>
                </a:solidFill>
              </a:rPr>
              <a:t>:</a:t>
            </a:r>
            <a:endParaRPr b="1" sz="18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Option 3 does all the bootstrap and calculation of avg&amp;std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64050" y="2152350"/>
            <a:ext cx="8907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Part 4 - </a:t>
            </a:r>
            <a:r>
              <a:rPr b="1" lang="zh-HK">
                <a:latin typeface="Montserrat"/>
                <a:ea typeface="Montserrat"/>
                <a:cs typeface="Montserrat"/>
                <a:sym typeface="Montserrat"/>
              </a:rPr>
              <a:t>GNUPlot and Menu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098300" y="728550"/>
            <a:ext cx="6947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</a:t>
            </a:r>
            <a:r>
              <a:rPr lang="zh-HK"/>
              <a:t>ontent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4294967295" type="subTitle"/>
          </p:nvPr>
        </p:nvSpPr>
        <p:spPr>
          <a:xfrm>
            <a:off x="402300" y="1598125"/>
            <a:ext cx="84246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1 ----------- Structure Introduction</a:t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2 ----------- Read and Process data</a:t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3 ----------- Classes, Methods, and Calculations</a:t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4 ----------- GNU plot &amp; Menu</a:t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5 </a:t>
            </a:r>
            <a:r>
              <a:rPr b="1" lang="zh-HK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----------- Optimization</a:t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97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Gnuplot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406400" y="847750"/>
            <a:ext cx="78228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plotGnuplot.h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plotPreparation(...): </a:t>
            </a:r>
            <a:r>
              <a:rPr b="1"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and visualize plot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zh-HK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one pointers to FILE object(gnuplotPipe)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zh-HK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Using fprintf to send formatted string to gnuplotPipe, </a:t>
            </a:r>
            <a:r>
              <a:rPr lang="zh-HK" sz="1500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setting the title, labels, and range for the axes</a:t>
            </a:r>
            <a:endParaRPr sz="150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zh-HK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Plot data for Beat, Meet, and Miss groups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Montserrat"/>
              <a:buAutoNum type="arabicPeriod"/>
            </a:pPr>
            <a:r>
              <a:rPr lang="zh-HK" sz="15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Flush and close the gnuplot pipe</a:t>
            </a:r>
            <a:endParaRPr sz="1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</a:rPr>
              <a:t>Implementation in </a:t>
            </a:r>
            <a:r>
              <a:rPr b="1" i="1" lang="zh-HK" sz="1800">
                <a:solidFill>
                  <a:schemeClr val="dk2"/>
                </a:solidFill>
              </a:rPr>
              <a:t>Menu.cpp</a:t>
            </a:r>
            <a:r>
              <a:rPr b="1" lang="zh-HK" sz="1800">
                <a:solidFill>
                  <a:schemeClr val="dk2"/>
                </a:solidFill>
              </a:rPr>
              <a:t> - - 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Option 4 divides CAAR into three groups and gives the plot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35900" y="128175"/>
            <a:ext cx="5466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500"/>
              <a:t>Gnuplot - </a:t>
            </a:r>
            <a:r>
              <a:rPr lang="zh-HK" sz="3500"/>
              <a:t>result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273" name="Google Shape;273;p39"/>
          <p:cNvSpPr txBox="1"/>
          <p:nvPr/>
        </p:nvSpPr>
        <p:spPr>
          <a:xfrm>
            <a:off x="5221800" y="454350"/>
            <a:ext cx="37365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On the Announcement Date, the 'Beat' group sees a notable increase in returns, possibly due to increased buy orders, while the 'Miss' group sees a significant decrease, likely from sell orders.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The 'Beat' group has the highest CAAR; the 'Miss' group has the lowest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Post-announcement, the marked impact on all groups suggests market participants have reacted to the information before the announcement, which is a sign of information leakage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The market conforms to the semi-strong form of the Efficient Market Hypothesis.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3" y="929500"/>
            <a:ext cx="4992932" cy="38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97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Menu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/>
        </p:nvSpPr>
        <p:spPr>
          <a:xfrm>
            <a:off x="406400" y="847750"/>
            <a:ext cx="78228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Menu.cpp, Menu.h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print_Options():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1 - Enter N to retrieve 2N+1 days of historical price data for all stocks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2 - Pull information for one stock from one group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3 - Show AAR, AAR-STD, CAAR and CAAR-STD for one group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4 - Show the gnuplot graph with CAAR for all 3 groups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5 - Exit the program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MenuCommands():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zh-HK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Variables needed in the five functions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zh-HK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 a while loop to continuously prompt the user for a command until the exit option ('5') is selected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164050" y="2152350"/>
            <a:ext cx="8907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Part 5 - </a:t>
            </a:r>
            <a:r>
              <a:rPr b="1" lang="zh-HK">
                <a:latin typeface="Montserrat"/>
                <a:ea typeface="Montserrat"/>
                <a:cs typeface="Montserrat"/>
                <a:sym typeface="Montserrat"/>
              </a:rPr>
              <a:t>Optimization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5. </a:t>
            </a:r>
            <a:r>
              <a:rPr lang="zh-HK"/>
              <a:t>Optimization: Multithreading</a:t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406400" y="1824400"/>
            <a:ext cx="84258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Implemented Multithreading: </a:t>
            </a:r>
            <a:r>
              <a:rPr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Enhanced data retrieval speed significantly.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Parallel Threads: </a:t>
            </a:r>
            <a:r>
              <a:rPr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'miss', 'meet', and 'beat' groups.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Fetching Efficiency: </a:t>
            </a:r>
            <a:r>
              <a:rPr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Concurrent data retrieval from different stock groups.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 Improvement: </a:t>
            </a:r>
            <a:r>
              <a:rPr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Achieved target runtime of under 4 minutes.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Synchronized Data Processing: </a:t>
            </a:r>
            <a:r>
              <a:rPr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Ensured accuracy and consistency across threads.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Impact on Project: </a:t>
            </a:r>
            <a:r>
              <a:rPr lang="zh-HK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Enhanced overall efficiency and responsiveness of the program.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610925" y="450150"/>
            <a:ext cx="81258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400"/>
              <a:t>Conclusion</a:t>
            </a:r>
            <a:endParaRPr sz="3400"/>
          </a:p>
        </p:txBody>
      </p:sp>
      <p:sp>
        <p:nvSpPr>
          <p:cNvPr id="297" name="Google Shape;297;p43"/>
          <p:cNvSpPr txBox="1"/>
          <p:nvPr/>
        </p:nvSpPr>
        <p:spPr>
          <a:xfrm>
            <a:off x="610925" y="1152850"/>
            <a:ext cx="72372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In conclusion, this project offers a sophisticated exploration of the intricate relationship between quarterly earnings reports and stock price movements.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Through adept sorting, bootstrapping, and statistical analysis, we have uncovered nuanced patterns within the financial market. The user-friendly interface, bolstered by data retrieval and gnuplot visualization, facilitates a comprehensive exploration of results.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Our collaborative effort, ensures a systematic approach and a thoroughly tested, integrated final product. Our commitment is to present findings that empower stakeholders with valuable insights, facilitating informed decision-making amidst the dynamic realm of earnings releases.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07599" y="35289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Thanks!</a:t>
            </a:r>
            <a:endParaRPr/>
          </a:p>
        </p:txBody>
      </p:sp>
      <p:sp>
        <p:nvSpPr>
          <p:cNvPr id="303" name="Google Shape;303;p4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Reference</a:t>
            </a:r>
            <a:endParaRPr/>
          </a:p>
        </p:txBody>
      </p:sp>
      <p:sp>
        <p:nvSpPr>
          <p:cNvPr id="304" name="Google Shape;304;p44"/>
          <p:cNvSpPr txBox="1"/>
          <p:nvPr>
            <p:ph idx="2" type="body"/>
          </p:nvPr>
        </p:nvSpPr>
        <p:spPr>
          <a:xfrm>
            <a:off x="406400" y="3617550"/>
            <a:ext cx="78963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[1] Capiński MJ, Zastawniak T. Binomial pricer. In: Numerical Methods in Finance with C . Mastering Mathematical Finance. Cambridge: Cambridge University Press; 2012:1-27. doi:10.1017/CBO9781139017404.002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[2] FRE6883 Financial Computing course slides by Professor Song Tang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[3] Programming platforms and forums and postings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64050" y="2152350"/>
            <a:ext cx="8907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Part 1 - Structure 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200"/>
              <a:t>Executive</a:t>
            </a:r>
            <a:r>
              <a:rPr lang="zh-HK" sz="3200"/>
              <a:t> Summary</a:t>
            </a:r>
            <a:endParaRPr sz="3200"/>
          </a:p>
        </p:txBody>
      </p:sp>
      <p:sp>
        <p:nvSpPr>
          <p:cNvPr id="133" name="Google Shape;133;p22"/>
          <p:cNvSpPr txBox="1"/>
          <p:nvPr/>
        </p:nvSpPr>
        <p:spPr>
          <a:xfrm>
            <a:off x="311700" y="505400"/>
            <a:ext cx="86943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This project evaluates the impact of quarterly earnings reports on stock price movements using a data-driven approach, encompassing sorting, bootstrapping, and statistical analysis.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Key Components:</a:t>
            </a:r>
            <a:endParaRPr b="1"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AutoNum type="arabicPeriod"/>
            </a:pPr>
            <a:r>
              <a:rPr b="1"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Data Retrieval:</a:t>
            </a:r>
            <a:endParaRPr b="1"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Utilizes liburl to obtain historical price data for Russell 3000 stocks and IWV (ETF benchmark) from eodhistoricaldata.com.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Validates user input for selecting 2N+1 days of historical data (N ≥ 60 and N ≤ 90).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AutoNum type="arabicPeriod"/>
            </a:pPr>
            <a:r>
              <a:rPr b="1"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Class Structure:</a:t>
            </a:r>
            <a:endParaRPr b="1"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Implements classes to handle EPS estimates and price information for stocks.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Utilizes STL map and vector to store stock information.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AutoNum type="arabicPeriod"/>
            </a:pPr>
            <a:r>
              <a:rPr b="1"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Calculations:</a:t>
            </a:r>
            <a:endParaRPr b="1"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Sorts stocks into three groups (Beat, Meet, Miss Estimate) based on surprise% from Q2 2023 earnings.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Implements bootstrapping to calculate abnormal returns (AR), average daily abnormal returns (AAR), and cumulative abnormal returns (CAAR).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AutoNum type="arabicPeriod"/>
            </a:pPr>
            <a:r>
              <a:rPr b="1"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Menu Options: </a:t>
            </a: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User-friendly menu with options to: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Retrieve historical price data.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Access detailed stock information.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Display AAR, AAR-STD, CAAR, and CAAR-STD for a group.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Visualize CAAR for all three groups using gnuplot.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○"/>
            </a:pP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Exit the program.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AutoNum type="arabicPeriod"/>
            </a:pPr>
            <a:r>
              <a:rPr b="1"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Graphical Representation: </a:t>
            </a: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Utilizes gnuplot to visually represent CAAR for all three groups in a single graph.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AutoNum type="arabicPeriod"/>
            </a:pPr>
            <a:r>
              <a:rPr b="1"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Key Takeaway: </a:t>
            </a:r>
            <a:r>
              <a:rPr lang="zh-HK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The project seeks to provide actionable insights for investors and analysts by exploring the relationship between earnings reports and stock price movements.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200"/>
              <a:t>Structure</a:t>
            </a:r>
            <a:endParaRPr sz="3200"/>
          </a:p>
        </p:txBody>
      </p:sp>
      <p:grpSp>
        <p:nvGrpSpPr>
          <p:cNvPr id="139" name="Google Shape;139;p2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0" name="Google Shape;140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chemeClr val="lt1"/>
                </a:solidFill>
              </a:rPr>
              <a:t>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3"/>
          <p:cNvSpPr txBox="1"/>
          <p:nvPr>
            <p:ph idx="4294967295" type="body"/>
          </p:nvPr>
        </p:nvSpPr>
        <p:spPr>
          <a:xfrm>
            <a:off x="434600" y="1812200"/>
            <a:ext cx="2628900" cy="28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Preprocess earning announcement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Define day 0, start date and end date of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Retrieve data from EODHistoricalData using libcurl</a:t>
            </a:r>
            <a:endParaRPr sz="1600"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5" name="Google Shape;145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chemeClr val="lt1"/>
                </a:solidFill>
              </a:rPr>
              <a:t>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3153450" y="1850300"/>
            <a:ext cx="2837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Randomly select 30 stocks for each group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Calculate log returns, AR, AAR, CAAR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Repeat for 40 times and calculate mean and standard deviation of AAR, CAAR</a:t>
            </a:r>
            <a:endParaRPr sz="1600"/>
          </a:p>
        </p:txBody>
      </p:sp>
      <p:grpSp>
        <p:nvGrpSpPr>
          <p:cNvPr id="149" name="Google Shape;149;p2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0" name="Google Shape;150;p2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chemeClr val="lt1"/>
                </a:solidFill>
              </a:rPr>
              <a:t>Visualization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6209900" y="18561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HK" sz="1600">
                <a:solidFill>
                  <a:schemeClr val="dk2"/>
                </a:solidFill>
              </a:rPr>
              <a:t>Plot CAAR for 3 groups using gnuplot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HK" sz="1600">
                <a:solidFill>
                  <a:schemeClr val="dk2"/>
                </a:solidFill>
              </a:rPr>
              <a:t>Optimization: Multithreading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HK" sz="1600">
                <a:solidFill>
                  <a:schemeClr val="dk2"/>
                </a:solidFill>
              </a:rPr>
              <a:t>Design and implement menu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HK" sz="1600">
                <a:solidFill>
                  <a:schemeClr val="dk2"/>
                </a:solidFill>
              </a:rPr>
              <a:t>Slides designing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400"/>
              <a:t>Project Design</a:t>
            </a:r>
            <a:endParaRPr sz="3400"/>
          </a:p>
        </p:txBody>
      </p:sp>
      <p:sp>
        <p:nvSpPr>
          <p:cNvPr id="159" name="Google Shape;159;p24"/>
          <p:cNvSpPr txBox="1"/>
          <p:nvPr/>
        </p:nvSpPr>
        <p:spPr>
          <a:xfrm>
            <a:off x="0" y="1225375"/>
            <a:ext cx="91440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Evaluate the impact of quarterly earnings report on stock price movement.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Stock data: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Russell 3000 stocks and IWV (Russell 3000 ETF used as market benchmark).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Split all the stocks into 3 groups according to the earnings report.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Highest surprise group: Beat Estimate Group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Lowest surprise group: Miss Estimate Group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○"/>
            </a:pPr>
            <a:r>
              <a:rPr lang="zh-HK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rest stocks in between: Meet Estimate Group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r>
              <a:rPr lang="zh-HK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calculate and plot the averaged CAAR for each group.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6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400"/>
              <a:t>Project Design</a:t>
            </a:r>
            <a:endParaRPr sz="3400"/>
          </a:p>
        </p:txBody>
      </p:sp>
      <p:sp>
        <p:nvSpPr>
          <p:cNvPr id="165" name="Google Shape;165;p25"/>
          <p:cNvSpPr txBox="1"/>
          <p:nvPr/>
        </p:nvSpPr>
        <p:spPr>
          <a:xfrm>
            <a:off x="0" y="14703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3416300" y="1017800"/>
            <a:ext cx="1442400" cy="54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Menu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45100" y="1988350"/>
            <a:ext cx="1442400" cy="54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416300" y="2075350"/>
            <a:ext cx="1442400" cy="54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6861625" y="2075350"/>
            <a:ext cx="1442400" cy="54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61625" y="2794375"/>
            <a:ext cx="1442400" cy="54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Func plotResults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06200" y="2794375"/>
            <a:ext cx="1720200" cy="607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CalcBenchmarkReturn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2800763" y="2968288"/>
            <a:ext cx="1442400" cy="54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Ticker 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" name="Google Shape;173;p25"/>
          <p:cNvCxnSpPr>
            <a:endCxn id="167" idx="0"/>
          </p:cNvCxnSpPr>
          <p:nvPr/>
        </p:nvCxnSpPr>
        <p:spPr>
          <a:xfrm flipH="1">
            <a:off x="1366300" y="1562950"/>
            <a:ext cx="27075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5"/>
          <p:cNvCxnSpPr>
            <a:stCxn id="166" idx="2"/>
            <a:endCxn id="169" idx="0"/>
          </p:cNvCxnSpPr>
          <p:nvPr/>
        </p:nvCxnSpPr>
        <p:spPr>
          <a:xfrm>
            <a:off x="4137500" y="1562900"/>
            <a:ext cx="34452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>
            <a:stCxn id="166" idx="2"/>
            <a:endCxn id="168" idx="0"/>
          </p:cNvCxnSpPr>
          <p:nvPr/>
        </p:nvCxnSpPr>
        <p:spPr>
          <a:xfrm>
            <a:off x="4137500" y="1562900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5"/>
          <p:cNvSpPr/>
          <p:nvPr/>
        </p:nvSpPr>
        <p:spPr>
          <a:xfrm>
            <a:off x="4639477" y="2968300"/>
            <a:ext cx="1958700" cy="54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ModelCalculation 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506200" y="3513400"/>
            <a:ext cx="1820400" cy="607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FetchBenchmarkPrices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506200" y="4232425"/>
            <a:ext cx="1720200" cy="607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populateSymbolVector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" name="Google Shape;179;p25"/>
          <p:cNvCxnSpPr>
            <a:stCxn id="168" idx="2"/>
            <a:endCxn id="172" idx="0"/>
          </p:cNvCxnSpPr>
          <p:nvPr/>
        </p:nvCxnSpPr>
        <p:spPr>
          <a:xfrm flipH="1">
            <a:off x="3521900" y="2620450"/>
            <a:ext cx="6156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>
            <a:stCxn id="168" idx="2"/>
            <a:endCxn id="181" idx="0"/>
          </p:cNvCxnSpPr>
          <p:nvPr/>
        </p:nvCxnSpPr>
        <p:spPr>
          <a:xfrm>
            <a:off x="4137500" y="2620450"/>
            <a:ext cx="13302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>
            <a:stCxn id="167" idx="2"/>
            <a:endCxn id="171" idx="0"/>
          </p:cNvCxnSpPr>
          <p:nvPr/>
        </p:nvCxnSpPr>
        <p:spPr>
          <a:xfrm>
            <a:off x="1366300" y="2533450"/>
            <a:ext cx="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>
            <a:endCxn id="177" idx="0"/>
          </p:cNvCxnSpPr>
          <p:nvPr/>
        </p:nvCxnSpPr>
        <p:spPr>
          <a:xfrm>
            <a:off x="1416400" y="3402100"/>
            <a:ext cx="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>
            <a:endCxn id="178" idx="0"/>
          </p:cNvCxnSpPr>
          <p:nvPr/>
        </p:nvCxnSpPr>
        <p:spPr>
          <a:xfrm>
            <a:off x="1366300" y="4121125"/>
            <a:ext cx="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5"/>
          <p:cNvSpPr/>
          <p:nvPr/>
        </p:nvSpPr>
        <p:spPr>
          <a:xfrm>
            <a:off x="2480400" y="3861250"/>
            <a:ext cx="2091600" cy="607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CalcAbnormReturns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897625" y="3724125"/>
            <a:ext cx="1442400" cy="607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AAR &amp; CAAR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p25"/>
          <p:cNvCxnSpPr>
            <a:stCxn id="169" idx="2"/>
            <a:endCxn id="170" idx="0"/>
          </p:cNvCxnSpPr>
          <p:nvPr/>
        </p:nvCxnSpPr>
        <p:spPr>
          <a:xfrm>
            <a:off x="7582825" y="2620450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>
            <a:stCxn id="172" idx="2"/>
            <a:endCxn id="185" idx="0"/>
          </p:cNvCxnSpPr>
          <p:nvPr/>
        </p:nvCxnSpPr>
        <p:spPr>
          <a:xfrm>
            <a:off x="3521963" y="3513388"/>
            <a:ext cx="42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>
            <a:stCxn id="176" idx="2"/>
            <a:endCxn id="186" idx="0"/>
          </p:cNvCxnSpPr>
          <p:nvPr/>
        </p:nvCxnSpPr>
        <p:spPr>
          <a:xfrm>
            <a:off x="5618827" y="3513400"/>
            <a:ext cx="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5"/>
          <p:cNvSpPr/>
          <p:nvPr/>
        </p:nvSpPr>
        <p:spPr>
          <a:xfrm>
            <a:off x="4639475" y="4545550"/>
            <a:ext cx="1958700" cy="607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Bootstrapping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5"/>
          <p:cNvCxnSpPr>
            <a:stCxn id="186" idx="2"/>
            <a:endCxn id="190" idx="0"/>
          </p:cNvCxnSpPr>
          <p:nvPr/>
        </p:nvCxnSpPr>
        <p:spPr>
          <a:xfrm>
            <a:off x="5618825" y="4331925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07250" y="233375"/>
            <a:ext cx="83295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400"/>
              <a:t>Work Division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197" name="Google Shape;197;p26"/>
          <p:cNvSpPr txBox="1"/>
          <p:nvPr>
            <p:ph idx="4294967295" type="body"/>
          </p:nvPr>
        </p:nvSpPr>
        <p:spPr>
          <a:xfrm>
            <a:off x="236425" y="837575"/>
            <a:ext cx="4335600" cy="4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000000"/>
                </a:solidFill>
              </a:rPr>
              <a:t>Valentine Perevalov: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HK" sz="1400">
                <a:solidFill>
                  <a:srgbClr val="000000"/>
                </a:solidFill>
              </a:rPr>
              <a:t>Organize meetings and monitor progress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HK" sz="1400">
                <a:solidFill>
                  <a:srgbClr val="000000"/>
                </a:solidFill>
              </a:rPr>
              <a:t>Preprocess earning announcement data using HistoricalPriceFetcher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HK" sz="1400">
                <a:solidFill>
                  <a:srgbClr val="000000"/>
                </a:solidFill>
              </a:rPr>
              <a:t>Create ModelCalculation and Ticker class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HK" sz="1400">
                <a:solidFill>
                  <a:srgbClr val="000000"/>
                </a:solidFill>
              </a:rPr>
              <a:t>Create Menu and implement Option 1 and 2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HK" sz="1400">
                <a:solidFill>
                  <a:srgbClr val="000000"/>
                </a:solidFill>
              </a:rPr>
              <a:t>Overload vector and matrix operators in Matrix file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000000"/>
                </a:solidFill>
              </a:rPr>
              <a:t>Aum Biyani: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HK" sz="1400">
                <a:solidFill>
                  <a:srgbClr val="000000"/>
                </a:solidFill>
              </a:rPr>
              <a:t>Preprocess earning announcement data using HistoricalPriceFetcher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HK" sz="1400">
                <a:solidFill>
                  <a:srgbClr val="000000"/>
                </a:solidFill>
              </a:rPr>
              <a:t>Create ModelCalculation and Ticker class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HK" sz="1400">
                <a:solidFill>
                  <a:srgbClr val="000000"/>
                </a:solidFill>
              </a:rPr>
              <a:t>Debugging the entire code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000000"/>
                </a:solidFill>
              </a:rPr>
              <a:t>Yuying Song: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-"/>
            </a:pPr>
            <a:r>
              <a:rPr lang="zh-HK" sz="1400">
                <a:solidFill>
                  <a:srgbClr val="000000"/>
                </a:solidFill>
              </a:rPr>
              <a:t>AR/AAR/CAAR model calculation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-"/>
            </a:pPr>
            <a:r>
              <a:rPr lang="zh-HK" sz="1400">
                <a:solidFill>
                  <a:srgbClr val="000000"/>
                </a:solidFill>
              </a:rPr>
              <a:t>Gnuplot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572025" y="837575"/>
            <a:ext cx="4572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latin typeface="Montserrat"/>
                <a:ea typeface="Montserrat"/>
                <a:cs typeface="Montserrat"/>
                <a:sym typeface="Montserrat"/>
              </a:rPr>
              <a:t>Zhuli Wang: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Retrieving market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Create HistoricalPriceFetcher 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Debug and optimize menu with options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Multi-threading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latin typeface="Montserrat"/>
                <a:ea typeface="Montserrat"/>
                <a:cs typeface="Montserrat"/>
                <a:sym typeface="Montserrat"/>
              </a:rPr>
              <a:t>Feixian Wu: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Log return calculation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Gnuplot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Menu Option 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latin typeface="Montserrat"/>
                <a:ea typeface="Montserrat"/>
                <a:cs typeface="Montserrat"/>
                <a:sym typeface="Montserrat"/>
              </a:rPr>
              <a:t>Qi Wu: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Create Random Draw class</a:t>
            </a: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Bootstrap algorithm and iterations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AAR/CAAR avg and std calculation and relavant operator overloading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Menu Option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zh-HK">
                <a:latin typeface="Montserrat"/>
                <a:ea typeface="Montserrat"/>
                <a:cs typeface="Montserrat"/>
                <a:sym typeface="Montserrat"/>
              </a:rPr>
              <a:t>Slides designing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35100" y="2152350"/>
            <a:ext cx="89892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Part 2 - Read and Process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