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7" r:id="rId3"/>
    <p:sldId id="259" r:id="rId4"/>
    <p:sldId id="260"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78400-8C43-4005-BD3E-70D8BFEE6880}" type="datetimeFigureOut">
              <a:rPr lang="en-IN" smtClean="0"/>
              <a:t>17/03/2023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DA6B3-411E-4A88-B9EF-6E02A9C62403}" type="slidenum">
              <a:rPr lang="en-IN" smtClean="0"/>
              <a:t>‹#›</a:t>
            </a:fld>
            <a:endParaRPr lang="en-IN"/>
          </a:p>
        </p:txBody>
      </p:sp>
    </p:spTree>
    <p:extLst>
      <p:ext uri="{BB962C8B-B14F-4D97-AF65-F5344CB8AC3E}">
        <p14:creationId xmlns:p14="http://schemas.microsoft.com/office/powerpoint/2010/main" val="1337919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B3DA6B3-411E-4A88-B9EF-6E02A9C62403}" type="slidenum">
              <a:rPr lang="en-IN" smtClean="0"/>
              <a:t>6</a:t>
            </a:fld>
            <a:endParaRPr lang="en-IN"/>
          </a:p>
        </p:txBody>
      </p:sp>
    </p:spTree>
    <p:extLst>
      <p:ext uri="{BB962C8B-B14F-4D97-AF65-F5344CB8AC3E}">
        <p14:creationId xmlns:p14="http://schemas.microsoft.com/office/powerpoint/2010/main" val="397156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318450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211965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080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2240176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64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792646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1520918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334507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343086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6E90C-7ED8-4915-BD2F-0B93495809AC}"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230981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C6E90C-7ED8-4915-BD2F-0B93495809AC}"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7771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C6E90C-7ED8-4915-BD2F-0B93495809AC}" type="datetimeFigureOut">
              <a:rPr lang="en-IN" smtClean="0"/>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8600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C6E90C-7ED8-4915-BD2F-0B93495809AC}"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333518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6E90C-7ED8-4915-BD2F-0B93495809AC}" type="datetimeFigureOut">
              <a:rPr lang="en-IN" smtClean="0"/>
              <a:t>17/03/2023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394974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6E90C-7ED8-4915-BD2F-0B93495809AC}"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4520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6E90C-7ED8-4915-BD2F-0B93495809AC}"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A067D-C980-4A87-8D48-2D3AE697D12C}" type="slidenum">
              <a:rPr lang="en-IN" smtClean="0"/>
              <a:t>‹#›</a:t>
            </a:fld>
            <a:endParaRPr lang="en-IN"/>
          </a:p>
        </p:txBody>
      </p:sp>
    </p:spTree>
    <p:extLst>
      <p:ext uri="{BB962C8B-B14F-4D97-AF65-F5344CB8AC3E}">
        <p14:creationId xmlns:p14="http://schemas.microsoft.com/office/powerpoint/2010/main" val="270267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C6E90C-7ED8-4915-BD2F-0B93495809AC}" type="datetimeFigureOut">
              <a:rPr lang="en-IN" smtClean="0"/>
              <a:t>17/03/2023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DA067D-C980-4A87-8D48-2D3AE697D12C}" type="slidenum">
              <a:rPr lang="en-IN" smtClean="0"/>
              <a:t>‹#›</a:t>
            </a:fld>
            <a:endParaRPr lang="en-IN"/>
          </a:p>
        </p:txBody>
      </p:sp>
    </p:spTree>
    <p:extLst>
      <p:ext uri="{BB962C8B-B14F-4D97-AF65-F5344CB8AC3E}">
        <p14:creationId xmlns:p14="http://schemas.microsoft.com/office/powerpoint/2010/main" val="221626476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741" y="2404534"/>
            <a:ext cx="7766936" cy="1646302"/>
          </a:xfrm>
        </p:spPr>
        <p:txBody>
          <a:bodyPr/>
          <a:lstStyle/>
          <a:p>
            <a:r>
              <a:rPr lang="en-IN" dirty="0" smtClean="0"/>
              <a:t>Internship Presentation  </a:t>
            </a:r>
            <a:endParaRPr lang="en-IN" dirty="0"/>
          </a:p>
        </p:txBody>
      </p:sp>
      <p:sp>
        <p:nvSpPr>
          <p:cNvPr id="3" name="Subtitle 2"/>
          <p:cNvSpPr>
            <a:spLocks noGrp="1"/>
          </p:cNvSpPr>
          <p:nvPr>
            <p:ph type="subTitle" idx="1"/>
          </p:nvPr>
        </p:nvSpPr>
        <p:spPr>
          <a:xfrm>
            <a:off x="1785741" y="4050836"/>
            <a:ext cx="7766936" cy="1096899"/>
          </a:xfrm>
        </p:spPr>
        <p:txBody>
          <a:bodyPr>
            <a:normAutofit lnSpcReduction="10000"/>
          </a:bodyPr>
          <a:lstStyle/>
          <a:p>
            <a:r>
              <a:rPr lang="en-IN" dirty="0" smtClean="0"/>
              <a:t>Name: Arbaaz Khan</a:t>
            </a:r>
          </a:p>
          <a:p>
            <a:r>
              <a:rPr lang="en-IN" dirty="0" smtClean="0"/>
              <a:t>Roll No.: 17</a:t>
            </a:r>
          </a:p>
          <a:p>
            <a:r>
              <a:rPr lang="en-IN" dirty="0" smtClean="0"/>
              <a:t>Intern @ Elite Softw</a:t>
            </a:r>
            <a:r>
              <a:rPr lang="en-IN" dirty="0" smtClean="0">
                <a:solidFill>
                  <a:srgbClr val="FF0000"/>
                </a:solidFill>
              </a:rPr>
              <a:t>ar</a:t>
            </a:r>
            <a:r>
              <a:rPr lang="en-IN" dirty="0" smtClean="0"/>
              <a:t>e</a:t>
            </a:r>
          </a:p>
        </p:txBody>
      </p:sp>
    </p:spTree>
    <p:extLst>
      <p:ext uri="{BB962C8B-B14F-4D97-AF65-F5344CB8AC3E}">
        <p14:creationId xmlns:p14="http://schemas.microsoft.com/office/powerpoint/2010/main" val="4243449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2105"/>
          </a:xfrm>
        </p:spPr>
        <p:txBody>
          <a:bodyPr/>
          <a:lstStyle/>
          <a:p>
            <a:r>
              <a:rPr lang="en-IN" dirty="0" smtClean="0"/>
              <a:t>Domain and Sub Domain</a:t>
            </a:r>
            <a:endParaRPr lang="en-IN" dirty="0"/>
          </a:p>
        </p:txBody>
      </p:sp>
      <p:sp>
        <p:nvSpPr>
          <p:cNvPr id="3" name="Content Placeholder 2"/>
          <p:cNvSpPr>
            <a:spLocks noGrp="1"/>
          </p:cNvSpPr>
          <p:nvPr>
            <p:ph idx="1"/>
          </p:nvPr>
        </p:nvSpPr>
        <p:spPr>
          <a:xfrm>
            <a:off x="537996" y="1411705"/>
            <a:ext cx="9910456" cy="4812631"/>
          </a:xfrm>
        </p:spPr>
        <p:txBody>
          <a:bodyPr>
            <a:normAutofit fontScale="85000" lnSpcReduction="20000"/>
          </a:bodyPr>
          <a:lstStyle/>
          <a:p>
            <a:pPr marL="0" indent="0">
              <a:buNone/>
            </a:pPr>
            <a:r>
              <a:rPr lang="en-IN" sz="2400" b="1" dirty="0" smtClean="0"/>
              <a:t>Domain</a:t>
            </a:r>
          </a:p>
          <a:p>
            <a:pPr>
              <a:buFont typeface="Wingdings" panose="05000000000000000000" pitchFamily="2" charset="2"/>
              <a:buChar char="§"/>
            </a:pPr>
            <a:r>
              <a:rPr lang="en-IN" dirty="0" smtClean="0"/>
              <a:t>Domain Name is basically the name which represents the website on web.</a:t>
            </a:r>
          </a:p>
          <a:p>
            <a:pPr>
              <a:buFont typeface="Wingdings" panose="05000000000000000000" pitchFamily="2" charset="2"/>
              <a:buChar char="§"/>
            </a:pPr>
            <a:r>
              <a:rPr lang="en-IN" dirty="0"/>
              <a:t>This is what users type in a browser's search bar to directly access your website. A domain name is unique and cannot be shared between different sites.</a:t>
            </a:r>
          </a:p>
          <a:p>
            <a:pPr>
              <a:buFont typeface="Wingdings" panose="05000000000000000000" pitchFamily="2" charset="2"/>
              <a:buChar char="§"/>
            </a:pPr>
            <a:r>
              <a:rPr lang="en-IN" dirty="0"/>
              <a:t>Example: www.google.com </a:t>
            </a:r>
            <a:endParaRPr lang="en-IN" dirty="0" smtClean="0"/>
          </a:p>
          <a:p>
            <a:pPr marL="0" indent="0">
              <a:buNone/>
            </a:pPr>
            <a:endParaRPr lang="en-IN" sz="2000" b="1" dirty="0" smtClean="0"/>
          </a:p>
          <a:p>
            <a:pPr marL="0" indent="0">
              <a:buNone/>
            </a:pPr>
            <a:r>
              <a:rPr lang="en-IN" sz="2000" b="1" dirty="0" smtClean="0"/>
              <a:t>Sub Domain</a:t>
            </a:r>
          </a:p>
          <a:p>
            <a:pPr>
              <a:buFont typeface="Wingdings" panose="05000000000000000000" pitchFamily="2" charset="2"/>
              <a:buChar char="§"/>
            </a:pPr>
            <a:r>
              <a:rPr lang="en-IN" dirty="0"/>
              <a:t>Subdomains are the part of a domain that comes before the main domain name and domain extension.</a:t>
            </a:r>
          </a:p>
          <a:p>
            <a:pPr>
              <a:buFont typeface="Wingdings" panose="05000000000000000000" pitchFamily="2" charset="2"/>
              <a:buChar char="§"/>
            </a:pPr>
            <a:r>
              <a:rPr lang="en-IN" dirty="0"/>
              <a:t>A subdomain is a prefix added to a domain name to separate a section of your website. They are used to manage extensive sections that require their own content. They act as separate website.</a:t>
            </a:r>
          </a:p>
          <a:p>
            <a:pPr>
              <a:buFont typeface="Wingdings" panose="05000000000000000000" pitchFamily="2" charset="2"/>
              <a:buChar char="§"/>
            </a:pPr>
            <a:r>
              <a:rPr lang="en-IN" dirty="0"/>
              <a:t>Example: For a domain www.example.com a subdomain can be www.blogs.example.com which can used to represent a separate section for blogs</a:t>
            </a:r>
            <a:r>
              <a:rPr lang="en-IN" dirty="0" smtClean="0"/>
              <a:t>.</a:t>
            </a:r>
          </a:p>
          <a:p>
            <a:pPr marL="0" indent="0">
              <a:buNone/>
            </a:pPr>
            <a:endParaRPr lang="en-IN" dirty="0" smtClean="0"/>
          </a:p>
          <a:p>
            <a:pPr marL="0" indent="0">
              <a:buNone/>
            </a:pPr>
            <a:r>
              <a:rPr lang="en-IN" dirty="0" smtClean="0"/>
              <a:t>ICANN: (</a:t>
            </a:r>
            <a:r>
              <a:rPr lang="en-IN" dirty="0"/>
              <a:t>Internet Corporation for Assigned Names and Numbers</a:t>
            </a:r>
            <a:r>
              <a:rPr lang="en-IN" dirty="0" smtClean="0"/>
              <a:t>) Maintains database of domains.</a:t>
            </a:r>
          </a:p>
          <a:p>
            <a:pPr marL="0" indent="0">
              <a:buNone/>
            </a:pPr>
            <a:r>
              <a:rPr lang="en-IN" dirty="0"/>
              <a:t>w</a:t>
            </a:r>
            <a:r>
              <a:rPr lang="en-IN" dirty="0" smtClean="0"/>
              <a:t>hois.com: website which shows the information of domain.</a:t>
            </a:r>
          </a:p>
          <a:p>
            <a:pPr marL="0" indent="0">
              <a:buNone/>
            </a:pPr>
            <a:r>
              <a:rPr lang="en-IN" dirty="0" smtClean="0"/>
              <a:t>DNS: Stands for Domain Name System which translates domain Name into IP Address.</a:t>
            </a:r>
          </a:p>
        </p:txBody>
      </p:sp>
    </p:spTree>
    <p:extLst>
      <p:ext uri="{BB962C8B-B14F-4D97-AF65-F5344CB8AC3E}">
        <p14:creationId xmlns:p14="http://schemas.microsoft.com/office/powerpoint/2010/main" val="3148472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0229"/>
          </a:xfrm>
        </p:spPr>
        <p:txBody>
          <a:bodyPr/>
          <a:lstStyle/>
          <a:p>
            <a:r>
              <a:rPr lang="en-IN" dirty="0" smtClean="0"/>
              <a:t>HTML and CSS</a:t>
            </a:r>
            <a:endParaRPr lang="en-IN" dirty="0"/>
          </a:p>
        </p:txBody>
      </p:sp>
      <p:sp>
        <p:nvSpPr>
          <p:cNvPr id="3" name="Content Placeholder 2"/>
          <p:cNvSpPr>
            <a:spLocks noGrp="1"/>
          </p:cNvSpPr>
          <p:nvPr>
            <p:ph idx="1"/>
          </p:nvPr>
        </p:nvSpPr>
        <p:spPr>
          <a:xfrm>
            <a:off x="677333" y="1480457"/>
            <a:ext cx="9868747" cy="4560905"/>
          </a:xfrm>
        </p:spPr>
        <p:txBody>
          <a:bodyPr>
            <a:normAutofit/>
          </a:bodyPr>
          <a:lstStyle/>
          <a:p>
            <a:pPr marL="0" indent="0">
              <a:buNone/>
            </a:pPr>
            <a:r>
              <a:rPr lang="en-IN" sz="2200" b="1" dirty="0" smtClean="0"/>
              <a:t>HTML</a:t>
            </a:r>
          </a:p>
          <a:p>
            <a:pPr>
              <a:buFont typeface="Wingdings" panose="05000000000000000000" pitchFamily="2" charset="2"/>
              <a:buChar char="§"/>
            </a:pPr>
            <a:r>
              <a:rPr lang="en-IN" dirty="0"/>
              <a:t>HTML stands for Hyper Text </a:t>
            </a:r>
            <a:r>
              <a:rPr lang="en-IN" dirty="0" smtClean="0"/>
              <a:t>Mark-up </a:t>
            </a:r>
            <a:r>
              <a:rPr lang="en-IN" dirty="0"/>
              <a:t>Language. It is the standard </a:t>
            </a:r>
            <a:r>
              <a:rPr lang="en-IN" dirty="0" smtClean="0"/>
              <a:t>mark-up </a:t>
            </a:r>
            <a:r>
              <a:rPr lang="en-IN" dirty="0"/>
              <a:t>language for creating Web pages.</a:t>
            </a:r>
          </a:p>
          <a:p>
            <a:pPr>
              <a:buFont typeface="Wingdings" panose="05000000000000000000" pitchFamily="2" charset="2"/>
              <a:buChar char="§"/>
            </a:pPr>
            <a:r>
              <a:rPr lang="en-IN" dirty="0"/>
              <a:t>HTML describes the structure of a Web </a:t>
            </a:r>
            <a:r>
              <a:rPr lang="en-IN" dirty="0" smtClean="0"/>
              <a:t>page.</a:t>
            </a:r>
            <a:endParaRPr lang="en-IN" dirty="0"/>
          </a:p>
          <a:p>
            <a:pPr>
              <a:buFont typeface="Wingdings" panose="05000000000000000000" pitchFamily="2" charset="2"/>
              <a:buChar char="§"/>
            </a:pPr>
            <a:r>
              <a:rPr lang="en-IN" dirty="0"/>
              <a:t>HTML consists of a series of elements which tell the browser how to display the content over the </a:t>
            </a:r>
            <a:r>
              <a:rPr lang="en-IN" dirty="0" smtClean="0"/>
              <a:t>internet.</a:t>
            </a:r>
          </a:p>
          <a:p>
            <a:pPr marL="0" indent="0">
              <a:buNone/>
            </a:pPr>
            <a:r>
              <a:rPr lang="en-IN" sz="2200" b="1" dirty="0" smtClean="0"/>
              <a:t>CSS</a:t>
            </a:r>
          </a:p>
          <a:p>
            <a:pPr>
              <a:buFont typeface="Wingdings" panose="05000000000000000000" pitchFamily="2" charset="2"/>
              <a:buChar char="§"/>
            </a:pPr>
            <a:r>
              <a:rPr lang="en-IN" dirty="0"/>
              <a:t>CSS stands for Cascading Style </a:t>
            </a:r>
            <a:r>
              <a:rPr lang="en-IN" dirty="0" smtClean="0"/>
              <a:t>Sheets.</a:t>
            </a:r>
            <a:endParaRPr lang="en-IN" dirty="0"/>
          </a:p>
          <a:p>
            <a:pPr>
              <a:buFont typeface="Wingdings" panose="05000000000000000000" pitchFamily="2" charset="2"/>
              <a:buChar char="§"/>
            </a:pPr>
            <a:r>
              <a:rPr lang="en-IN" dirty="0" smtClean="0"/>
              <a:t>It describes </a:t>
            </a:r>
            <a:r>
              <a:rPr lang="en-IN" dirty="0"/>
              <a:t>how HTML elements are to be displayed on </a:t>
            </a:r>
            <a:r>
              <a:rPr lang="en-IN" dirty="0" smtClean="0"/>
              <a:t>web browser.</a:t>
            </a:r>
            <a:endParaRPr lang="en-IN" dirty="0"/>
          </a:p>
          <a:p>
            <a:pPr>
              <a:buFont typeface="Wingdings" panose="05000000000000000000" pitchFamily="2" charset="2"/>
              <a:buChar char="§"/>
            </a:pPr>
            <a:r>
              <a:rPr lang="en-IN" dirty="0"/>
              <a:t>CSS saves a lot of </a:t>
            </a:r>
            <a:r>
              <a:rPr lang="en-IN" dirty="0" smtClean="0"/>
              <a:t>work as we can control </a:t>
            </a:r>
            <a:r>
              <a:rPr lang="en-IN" dirty="0"/>
              <a:t>the layout of multiple web pages all at once</a:t>
            </a:r>
          </a:p>
          <a:p>
            <a:pPr>
              <a:buFont typeface="Wingdings" panose="05000000000000000000" pitchFamily="2" charset="2"/>
              <a:buChar char="§"/>
            </a:pPr>
            <a:r>
              <a:rPr lang="en-IN" dirty="0"/>
              <a:t>External stylesheets are stored in CSS </a:t>
            </a:r>
            <a:r>
              <a:rPr lang="en-IN" dirty="0" smtClean="0"/>
              <a:t>files.</a:t>
            </a:r>
            <a:endParaRPr lang="en-IN" dirty="0"/>
          </a:p>
          <a:p>
            <a:pPr marL="0" indent="0">
              <a:buNone/>
            </a:pPr>
            <a:endParaRPr lang="en-IN" sz="2200" b="1" dirty="0"/>
          </a:p>
        </p:txBody>
      </p:sp>
    </p:spTree>
    <p:extLst>
      <p:ext uri="{BB962C8B-B14F-4D97-AF65-F5344CB8AC3E}">
        <p14:creationId xmlns:p14="http://schemas.microsoft.com/office/powerpoint/2010/main" val="2121873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149"/>
          </a:xfrm>
        </p:spPr>
        <p:txBody>
          <a:bodyPr/>
          <a:lstStyle/>
          <a:p>
            <a:r>
              <a:rPr lang="en-IN" dirty="0" smtClean="0"/>
              <a:t>Bootstrap</a:t>
            </a:r>
            <a:endParaRPr lang="en-IN" dirty="0"/>
          </a:p>
        </p:txBody>
      </p:sp>
      <p:sp>
        <p:nvSpPr>
          <p:cNvPr id="3" name="Content Placeholder 2"/>
          <p:cNvSpPr>
            <a:spLocks noGrp="1"/>
          </p:cNvSpPr>
          <p:nvPr>
            <p:ph idx="1"/>
          </p:nvPr>
        </p:nvSpPr>
        <p:spPr>
          <a:xfrm>
            <a:off x="677333" y="1576251"/>
            <a:ext cx="10712562" cy="4465111"/>
          </a:xfrm>
        </p:spPr>
        <p:txBody>
          <a:bodyPr>
            <a:normAutofit fontScale="92500" lnSpcReduction="10000"/>
          </a:bodyPr>
          <a:lstStyle/>
          <a:p>
            <a:pPr>
              <a:buFont typeface="Wingdings" panose="05000000000000000000" pitchFamily="2" charset="2"/>
              <a:buChar char="§"/>
            </a:pPr>
            <a:r>
              <a:rPr lang="en-IN" dirty="0"/>
              <a:t>Bootstrap is a free front-end framework for faster and easier web </a:t>
            </a:r>
            <a:r>
              <a:rPr lang="en-IN" dirty="0" smtClean="0"/>
              <a:t>development.</a:t>
            </a:r>
          </a:p>
          <a:p>
            <a:pPr>
              <a:buFont typeface="Wingdings" panose="05000000000000000000" pitchFamily="2" charset="2"/>
              <a:buChar char="§"/>
            </a:pPr>
            <a:r>
              <a:rPr lang="en-IN" dirty="0" smtClean="0"/>
              <a:t>Bootstrap </a:t>
            </a:r>
            <a:r>
              <a:rPr lang="en-IN" dirty="0"/>
              <a:t>is the most popular CSS Framework for developing responsive and mobile-first </a:t>
            </a:r>
            <a:r>
              <a:rPr lang="en-IN" dirty="0" smtClean="0"/>
              <a:t>websites.</a:t>
            </a:r>
          </a:p>
          <a:p>
            <a:pPr>
              <a:buFont typeface="Wingdings" panose="05000000000000000000" pitchFamily="2" charset="2"/>
              <a:buChar char="§"/>
            </a:pPr>
            <a:r>
              <a:rPr lang="en-IN" dirty="0" smtClean="0"/>
              <a:t>Bootstrap </a:t>
            </a:r>
            <a:r>
              <a:rPr lang="en-IN" dirty="0"/>
              <a:t>also gives you the ability to easily create responsive </a:t>
            </a:r>
            <a:r>
              <a:rPr lang="en-IN" dirty="0" smtClean="0"/>
              <a:t>designs</a:t>
            </a:r>
          </a:p>
          <a:p>
            <a:pPr>
              <a:buFont typeface="Wingdings" panose="05000000000000000000" pitchFamily="2" charset="2"/>
              <a:buChar char="§"/>
            </a:pPr>
            <a:r>
              <a:rPr lang="en-IN" dirty="0" smtClean="0"/>
              <a:t>A website is responsive if it automatically adjust its content to look good on all devices, from small phones to large desktops.</a:t>
            </a:r>
          </a:p>
          <a:p>
            <a:pPr marL="0" indent="0">
              <a:buNone/>
            </a:pPr>
            <a:endParaRPr lang="en-IN" dirty="0"/>
          </a:p>
          <a:p>
            <a:pPr marL="0" indent="0">
              <a:buNone/>
            </a:pPr>
            <a:r>
              <a:rPr lang="en-IN" b="1" u="sng" dirty="0" smtClean="0"/>
              <a:t>Bootstrap using CDN:</a:t>
            </a:r>
          </a:p>
          <a:p>
            <a:pPr>
              <a:buFont typeface="Wingdings" panose="05000000000000000000" pitchFamily="2" charset="2"/>
              <a:buChar char="§"/>
            </a:pPr>
            <a:r>
              <a:rPr lang="en-IN" dirty="0" smtClean="0"/>
              <a:t>CDN stands for </a:t>
            </a:r>
            <a:r>
              <a:rPr lang="en-IN" dirty="0"/>
              <a:t>Content Delivery </a:t>
            </a:r>
            <a:r>
              <a:rPr lang="en-IN" dirty="0" smtClean="0"/>
              <a:t>Network</a:t>
            </a:r>
          </a:p>
          <a:p>
            <a:pPr>
              <a:buFont typeface="Wingdings" panose="05000000000000000000" pitchFamily="2" charset="2"/>
              <a:buChar char="§"/>
            </a:pPr>
            <a:r>
              <a:rPr lang="en-IN" dirty="0" smtClean="0"/>
              <a:t>When you don’t want to install bootstrap and just want to include bootstrap in your Website, then Bootstrap via CDN comes into play.</a:t>
            </a:r>
          </a:p>
          <a:p>
            <a:pPr>
              <a:buFont typeface="Wingdings" panose="05000000000000000000" pitchFamily="2" charset="2"/>
              <a:buChar char="§"/>
            </a:pPr>
            <a:r>
              <a:rPr lang="en-IN" dirty="0" smtClean="0"/>
              <a:t>To use Bootstrap via CDN all we need is to include its link and script in our header section of webpage.</a:t>
            </a:r>
          </a:p>
          <a:p>
            <a:pPr>
              <a:buFont typeface="Wingdings" panose="05000000000000000000" pitchFamily="2" charset="2"/>
              <a:buChar char="§"/>
            </a:pPr>
            <a:r>
              <a:rPr lang="en-IN" dirty="0"/>
              <a:t>The benefits of using a CDN are that it can improve the speed of delivery of content, it can improve the reliability of delivery of content, and it can reduce the cost of delivery of content.</a:t>
            </a:r>
          </a:p>
        </p:txBody>
      </p:sp>
    </p:spTree>
    <p:extLst>
      <p:ext uri="{BB962C8B-B14F-4D97-AF65-F5344CB8AC3E}">
        <p14:creationId xmlns:p14="http://schemas.microsoft.com/office/powerpoint/2010/main" val="2686039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839789"/>
            <a:ext cx="8596668" cy="1320800"/>
          </a:xfrm>
        </p:spPr>
        <p:txBody>
          <a:bodyPr/>
          <a:lstStyle/>
          <a:p>
            <a:r>
              <a:rPr lang="en-IN" dirty="0" smtClean="0"/>
              <a:t>Web Hosting and Server</a:t>
            </a:r>
            <a:endParaRPr lang="en-IN" dirty="0"/>
          </a:p>
        </p:txBody>
      </p:sp>
      <p:sp>
        <p:nvSpPr>
          <p:cNvPr id="3" name="Content Placeholder 2"/>
          <p:cNvSpPr>
            <a:spLocks noGrp="1"/>
          </p:cNvSpPr>
          <p:nvPr>
            <p:ph idx="1"/>
          </p:nvPr>
        </p:nvSpPr>
        <p:spPr>
          <a:xfrm>
            <a:off x="532954" y="1737256"/>
            <a:ext cx="10183813" cy="4809848"/>
          </a:xfrm>
        </p:spPr>
        <p:txBody>
          <a:bodyPr>
            <a:normAutofit lnSpcReduction="10000"/>
          </a:bodyPr>
          <a:lstStyle/>
          <a:p>
            <a:pPr marL="0" indent="0">
              <a:buNone/>
            </a:pPr>
            <a:r>
              <a:rPr lang="en-IN" b="1" dirty="0" smtClean="0"/>
              <a:t>Web Hosting</a:t>
            </a:r>
          </a:p>
          <a:p>
            <a:pPr>
              <a:buFont typeface="Wingdings" panose="05000000000000000000" pitchFamily="2" charset="2"/>
              <a:buChar char="§"/>
            </a:pPr>
            <a:r>
              <a:rPr lang="en-IN" dirty="0"/>
              <a:t>web hosting is the process of renting or buying space to house a website on the World Wide Web. Website content such as HTML, CSS, and images has to be housed on a server to be viewable online</a:t>
            </a:r>
            <a:r>
              <a:rPr lang="en-IN" dirty="0" smtClean="0"/>
              <a:t>.</a:t>
            </a:r>
          </a:p>
          <a:p>
            <a:pPr>
              <a:buFont typeface="Wingdings" panose="05000000000000000000" pitchFamily="2" charset="2"/>
              <a:buChar char="§"/>
            </a:pPr>
            <a:r>
              <a:rPr lang="en-IN" dirty="0"/>
              <a:t>Web hosting is basically a process of using a server to host a </a:t>
            </a:r>
            <a:r>
              <a:rPr lang="en-IN" dirty="0" smtClean="0"/>
              <a:t>website.</a:t>
            </a:r>
          </a:p>
          <a:p>
            <a:pPr>
              <a:buFont typeface="Wingdings" panose="05000000000000000000" pitchFamily="2" charset="2"/>
              <a:buChar char="§"/>
            </a:pPr>
            <a:r>
              <a:rPr lang="en-IN" dirty="0"/>
              <a:t>It enables website to be accessible to users via internet</a:t>
            </a:r>
            <a:r>
              <a:rPr lang="en-IN" dirty="0" smtClean="0"/>
              <a:t>.</a:t>
            </a:r>
          </a:p>
          <a:p>
            <a:pPr>
              <a:buFont typeface="Wingdings" panose="05000000000000000000" pitchFamily="2" charset="2"/>
              <a:buChar char="§"/>
            </a:pPr>
            <a:r>
              <a:rPr lang="en-IN" dirty="0"/>
              <a:t>It allows individuals and organizations to make their website accessible through WWW</a:t>
            </a:r>
            <a:r>
              <a:rPr lang="en-IN" dirty="0" smtClean="0"/>
              <a:t>.</a:t>
            </a:r>
          </a:p>
          <a:p>
            <a:pPr>
              <a:buFont typeface="Wingdings" panose="05000000000000000000" pitchFamily="2" charset="2"/>
              <a:buChar char="§"/>
            </a:pPr>
            <a:endParaRPr lang="en-IN" dirty="0"/>
          </a:p>
          <a:p>
            <a:pPr marL="0" indent="0">
              <a:buNone/>
            </a:pPr>
            <a:r>
              <a:rPr lang="en-IN" b="1" dirty="0" smtClean="0"/>
              <a:t>Server</a:t>
            </a:r>
          </a:p>
          <a:p>
            <a:pPr>
              <a:buFont typeface="Wingdings" panose="05000000000000000000" pitchFamily="2" charset="2"/>
              <a:buChar char="§"/>
            </a:pPr>
            <a:r>
              <a:rPr lang="en-IN" dirty="0"/>
              <a:t>A </a:t>
            </a:r>
            <a:r>
              <a:rPr lang="en-IN" b="1" dirty="0"/>
              <a:t>server</a:t>
            </a:r>
            <a:r>
              <a:rPr lang="en-IN" dirty="0"/>
              <a:t> is a software or hardware device that accepts and responds to requests made over a network. The device that makes the request, and receives a response from the server, is called a </a:t>
            </a:r>
            <a:r>
              <a:rPr lang="en-IN" dirty="0" smtClean="0"/>
              <a:t>client. </a:t>
            </a:r>
          </a:p>
          <a:p>
            <a:pPr>
              <a:buFont typeface="Wingdings" panose="05000000000000000000" pitchFamily="2" charset="2"/>
              <a:buChar char="§"/>
            </a:pPr>
            <a:r>
              <a:rPr lang="en-IN" dirty="0" smtClean="0"/>
              <a:t>On </a:t>
            </a:r>
            <a:r>
              <a:rPr lang="en-IN" dirty="0"/>
              <a:t>the Internet, the term "server" commonly refers to the computer system that receives requests for a web files and sends those files to the client.</a:t>
            </a:r>
            <a:endParaRPr lang="en-IN" dirty="0" smtClean="0"/>
          </a:p>
          <a:p>
            <a:pPr marL="0" indent="0">
              <a:buNone/>
            </a:pPr>
            <a:endParaRPr lang="en-IN" dirty="0" smtClean="0"/>
          </a:p>
        </p:txBody>
      </p:sp>
    </p:spTree>
    <p:extLst>
      <p:ext uri="{BB962C8B-B14F-4D97-AF65-F5344CB8AC3E}">
        <p14:creationId xmlns:p14="http://schemas.microsoft.com/office/powerpoint/2010/main" val="2158522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32135" b="4547"/>
          <a:stretch/>
        </p:blipFill>
        <p:spPr>
          <a:xfrm>
            <a:off x="5731693" y="1166949"/>
            <a:ext cx="6053960" cy="4789714"/>
          </a:xfrm>
          <a:prstGeom prst="rect">
            <a:avLst/>
          </a:prstGeom>
        </p:spPr>
      </p:pic>
      <p:sp>
        <p:nvSpPr>
          <p:cNvPr id="2" name="Title 1"/>
          <p:cNvSpPr>
            <a:spLocks noGrp="1"/>
          </p:cNvSpPr>
          <p:nvPr>
            <p:ph type="title"/>
          </p:nvPr>
        </p:nvSpPr>
        <p:spPr/>
        <p:txBody>
          <a:bodyPr/>
          <a:lstStyle/>
          <a:p>
            <a:r>
              <a:rPr lang="en-IN" dirty="0" smtClean="0"/>
              <a:t>cPanel</a:t>
            </a:r>
            <a:endParaRPr lang="en-IN" dirty="0"/>
          </a:p>
        </p:txBody>
      </p:sp>
      <p:sp>
        <p:nvSpPr>
          <p:cNvPr id="3" name="Content Placeholder 2"/>
          <p:cNvSpPr>
            <a:spLocks noGrp="1"/>
          </p:cNvSpPr>
          <p:nvPr>
            <p:ph idx="1"/>
          </p:nvPr>
        </p:nvSpPr>
        <p:spPr>
          <a:xfrm>
            <a:off x="677334" y="1608667"/>
            <a:ext cx="4758266" cy="4449629"/>
          </a:xfrm>
        </p:spPr>
        <p:txBody>
          <a:bodyPr/>
          <a:lstStyle/>
          <a:p>
            <a:pPr>
              <a:buFont typeface="Wingdings" panose="05000000000000000000" pitchFamily="2" charset="2"/>
              <a:buChar char="§"/>
            </a:pPr>
            <a:r>
              <a:rPr lang="en-IN" dirty="0"/>
              <a:t>cPanel is a popular control dashboard that helps </a:t>
            </a:r>
            <a:r>
              <a:rPr lang="en-IN" dirty="0" smtClean="0"/>
              <a:t>to </a:t>
            </a:r>
            <a:r>
              <a:rPr lang="en-IN" dirty="0"/>
              <a:t>manage </a:t>
            </a:r>
            <a:r>
              <a:rPr lang="en-IN" dirty="0" smtClean="0"/>
              <a:t>our </a:t>
            </a:r>
            <a:r>
              <a:rPr lang="en-IN" dirty="0"/>
              <a:t>web hosting server using a human-friendly web-based interface</a:t>
            </a:r>
            <a:r>
              <a:rPr lang="en-IN" dirty="0" smtClean="0"/>
              <a:t>.</a:t>
            </a:r>
          </a:p>
          <a:p>
            <a:pPr>
              <a:buFont typeface="Wingdings" panose="05000000000000000000" pitchFamily="2" charset="2"/>
              <a:buChar char="§"/>
            </a:pPr>
            <a:r>
              <a:rPr lang="en-IN" dirty="0"/>
              <a:t>It lets you access important hosting features and configurations that would otherwise require technical knowledge</a:t>
            </a:r>
            <a:r>
              <a:rPr lang="en-IN" dirty="0" smtClean="0"/>
              <a:t>.</a:t>
            </a:r>
          </a:p>
          <a:p>
            <a:pPr>
              <a:buFont typeface="Wingdings" panose="05000000000000000000" pitchFamily="2" charset="2"/>
              <a:buChar char="§"/>
            </a:pPr>
            <a:r>
              <a:rPr lang="en-IN" dirty="0" smtClean="0"/>
              <a:t>By using cPanel we can create subdomains, emails, FTP account and many more.</a:t>
            </a:r>
          </a:p>
          <a:p>
            <a:pPr>
              <a:buFont typeface="Wingdings" panose="05000000000000000000" pitchFamily="2" charset="2"/>
              <a:buChar char="§"/>
            </a:pPr>
            <a:r>
              <a:rPr lang="en-IN" dirty="0"/>
              <a:t>We received cPanel username and password from our hosting provider, usually in the set of welcome emails received immediately after signing up.</a:t>
            </a:r>
          </a:p>
          <a:p>
            <a:pPr marL="0" indent="0">
              <a:buNone/>
            </a:pPr>
            <a:endParaRPr lang="en-IN" dirty="0"/>
          </a:p>
        </p:txBody>
      </p:sp>
    </p:spTree>
    <p:extLst>
      <p:ext uri="{BB962C8B-B14F-4D97-AF65-F5344CB8AC3E}">
        <p14:creationId xmlns:p14="http://schemas.microsoft.com/office/powerpoint/2010/main" val="3925823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WinSCP Software</a:t>
            </a:r>
            <a:endParaRPr lang="en-IN" dirty="0"/>
          </a:p>
        </p:txBody>
      </p:sp>
      <p:sp>
        <p:nvSpPr>
          <p:cNvPr id="3" name="Content Placeholder 2"/>
          <p:cNvSpPr>
            <a:spLocks noGrp="1"/>
          </p:cNvSpPr>
          <p:nvPr>
            <p:ph idx="1"/>
          </p:nvPr>
        </p:nvSpPr>
        <p:spPr>
          <a:xfrm>
            <a:off x="677335" y="1471749"/>
            <a:ext cx="5148700" cy="4569613"/>
          </a:xfrm>
        </p:spPr>
        <p:txBody>
          <a:bodyPr/>
          <a:lstStyle/>
          <a:p>
            <a:pPr>
              <a:buFont typeface="Wingdings" panose="05000000000000000000" pitchFamily="2" charset="2"/>
              <a:buChar char="§"/>
            </a:pPr>
            <a:r>
              <a:rPr lang="en-IN" dirty="0"/>
              <a:t>WinSCP is a popular SFTP client and FTP client for Microsoft Windows! It is used to Copy file between a local computer and remote servers using different file transfer protocols.</a:t>
            </a:r>
          </a:p>
          <a:p>
            <a:pPr>
              <a:buFont typeface="Wingdings" panose="05000000000000000000" pitchFamily="2" charset="2"/>
              <a:buChar char="§"/>
            </a:pPr>
            <a:r>
              <a:rPr lang="en-IN" dirty="0"/>
              <a:t>We can create FTP account in our cPanel and connect it to WinSCP to upload our local files into Server.</a:t>
            </a:r>
          </a:p>
          <a:p>
            <a:pPr>
              <a:buFont typeface="Wingdings" panose="05000000000000000000" pitchFamily="2" charset="2"/>
              <a:buChar char="§"/>
            </a:pPr>
            <a:r>
              <a:rPr lang="en-IN" dirty="0"/>
              <a:t>Its main function is secure file transfer between a local computer and a remote server.</a:t>
            </a:r>
          </a:p>
          <a:p>
            <a:pPr>
              <a:buFont typeface="Wingdings" panose="05000000000000000000" pitchFamily="2" charset="2"/>
              <a:buChar char="§"/>
            </a:pPr>
            <a:r>
              <a:rPr lang="en-IN" dirty="0"/>
              <a:t>Beyond this, WinSCP offers scripting and basic file manager functionality.</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1111"/>
          <a:stretch/>
        </p:blipFill>
        <p:spPr>
          <a:xfrm>
            <a:off x="5929041" y="1930400"/>
            <a:ext cx="5770634" cy="2995749"/>
          </a:xfrm>
          <a:prstGeom prst="rect">
            <a:avLst/>
          </a:prstGeom>
        </p:spPr>
      </p:pic>
    </p:spTree>
    <p:extLst>
      <p:ext uri="{BB962C8B-B14F-4D97-AF65-F5344CB8AC3E}">
        <p14:creationId xmlns:p14="http://schemas.microsoft.com/office/powerpoint/2010/main" val="983109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TotalTime>
  <Words>693</Words>
  <Application>Microsoft Office PowerPoint</Application>
  <PresentationFormat>Widescreen</PresentationFormat>
  <Paragraphs>60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Internship Presentation  </vt:lpstr>
      <vt:lpstr>Domain and Sub Domain</vt:lpstr>
      <vt:lpstr>HTML and CSS</vt:lpstr>
      <vt:lpstr>Bootstrap</vt:lpstr>
      <vt:lpstr>Web Hosting and Server</vt:lpstr>
      <vt:lpstr>cPanel</vt:lpstr>
      <vt:lpstr>WinSCP Software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2023-03-17T16:04:17Z</dcterms:created>
  <dcterms:modified xsi:type="dcterms:W3CDTF">2023-03-17T17:49:28Z</dcterms:modified>
</cp:coreProperties>
</file>