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842" r:id="rId1"/>
  </p:sldMasterIdLst>
  <p:notesMasterIdLst>
    <p:notesMasterId r:id="rId3"/>
  </p:notesMasterIdLst>
  <p:sldIdLst>
    <p:sldId id="256" r:id="rId2"/>
  </p:sldIdLst>
  <p:sldSz cx="12192000" cy="6858000"/>
  <p:notesSz cx="6950075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gQcZsfPmTGvyyFPu7izN7AyRV0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4410720"/>
            <a:ext cx="6948467" cy="482535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2475" tIns="46225" rIns="92475" bIns="462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Google Shape;4;n"/>
          <p:cNvSpPr txBox="1">
            <a:spLocks noGrp="1"/>
          </p:cNvSpPr>
          <p:nvPr>
            <p:ph type="hdr" idx="2"/>
          </p:nvPr>
        </p:nvSpPr>
        <p:spPr>
          <a:xfrm>
            <a:off x="82427" y="3"/>
            <a:ext cx="2929274" cy="463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6103" y="575009"/>
            <a:ext cx="6620256" cy="3724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ftr" idx="11"/>
          </p:nvPr>
        </p:nvSpPr>
        <p:spPr>
          <a:xfrm>
            <a:off x="82427" y="8744096"/>
            <a:ext cx="2929274" cy="46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sldNum" idx="12"/>
          </p:nvPr>
        </p:nvSpPr>
        <p:spPr>
          <a:xfrm>
            <a:off x="3936770" y="8744096"/>
            <a:ext cx="2919957" cy="46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Notes view: </a:t>
            </a: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" name="Google Shape;8;n"/>
          <p:cNvSpPr txBox="1">
            <a:spLocks noGrp="1"/>
          </p:cNvSpPr>
          <p:nvPr>
            <p:ph type="body" idx="1"/>
          </p:nvPr>
        </p:nvSpPr>
        <p:spPr>
          <a:xfrm>
            <a:off x="259519" y="4714653"/>
            <a:ext cx="6413424" cy="3768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>
            <a:lvl1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​"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4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48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2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21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sz="1000" b="0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dt" idx="10"/>
          </p:nvPr>
        </p:nvSpPr>
        <p:spPr>
          <a:xfrm>
            <a:off x="3937000" y="0"/>
            <a:ext cx="3011488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 xmlns:p15="http://schemas.microsoft.com/office/powerpoint/2012/main">
        <p15:guide id="1" orient="horz" pos="2910">
          <p15:clr>
            <a:srgbClr val="F26B43"/>
          </p15:clr>
        </p15:guide>
        <p15:guide id="2" pos="2189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574675"/>
            <a:ext cx="662146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8" name="Google Shape;508;p1:notes"/>
          <p:cNvSpPr txBox="1">
            <a:spLocks noGrp="1"/>
          </p:cNvSpPr>
          <p:nvPr>
            <p:ph type="body" idx="1"/>
          </p:nvPr>
        </p:nvSpPr>
        <p:spPr>
          <a:xfrm>
            <a:off x="259519" y="4714653"/>
            <a:ext cx="6413424" cy="3768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/>
          </a:p>
        </p:txBody>
      </p:sp>
      <p:sp>
        <p:nvSpPr>
          <p:cNvPr id="509" name="Google Shape;509;p1:notes"/>
          <p:cNvSpPr txBox="1">
            <a:spLocks noGrp="1"/>
          </p:cNvSpPr>
          <p:nvPr>
            <p:ph type="sldNum" idx="12"/>
          </p:nvPr>
        </p:nvSpPr>
        <p:spPr>
          <a:xfrm>
            <a:off x="3936770" y="8744096"/>
            <a:ext cx="2919957" cy="46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Notes view: </a:t>
            </a:r>
            <a:fld id="{00000000-1234-1234-1234-123412341234}" type="slidenum">
              <a:rPr lang="en-US"/>
              <a:t>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26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9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73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een left arrow">
  <p:cSld name="Green left arrow">
    <p:bg>
      <p:bgPr>
        <a:solidFill>
          <a:srgbClr val="F2F2F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30000" y="2764203"/>
            <a:ext cx="2478638" cy="1314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rebuchet MS"/>
              <a:buNone/>
              <a:defRPr sz="3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0139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14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29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20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614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75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96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3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660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289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35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6" r:id="rId12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Rectangle 51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22" name="Rectangle 521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Google Shape;511;p1"/>
          <p:cNvSpPr txBox="1"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  <a:buClr>
                <a:srgbClr val="D4DF33"/>
              </a:buClr>
              <a:buSzPts val="3200"/>
            </a:pPr>
            <a:r>
              <a:rPr 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Executive summary best practice</a:t>
            </a:r>
          </a:p>
        </p:txBody>
      </p:sp>
      <p:pic>
        <p:nvPicPr>
          <p:cNvPr id="2" name="Picture 1" descr="A close-up of a network&#10;&#10;Description automatically generated">
            <a:extLst>
              <a:ext uri="{FF2B5EF4-FFF2-40B4-BE49-F238E27FC236}">
                <a16:creationId xmlns:a16="http://schemas.microsoft.com/office/drawing/2014/main" id="{26744A04-BB62-713A-FC3F-45563DA0D5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401" r="8354" b="-2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524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Google Shape;512;p1"/>
          <p:cNvSpPr txBox="1"/>
          <p:nvPr/>
        </p:nvSpPr>
        <p:spPr>
          <a:xfrm>
            <a:off x="5172074" y="2108201"/>
            <a:ext cx="5983606" cy="3760891"/>
          </a:xfrm>
          <a:prstGeom prst="rect">
            <a:avLst/>
          </a:prstGeom>
        </p:spPr>
        <p:txBody>
          <a:bodyPr spcFirstLastPara="1" vert="horz" lIns="0" tIns="45720" rIns="0" bIns="45720" rtlCol="0" anchorCtr="0">
            <a:normAutofit/>
          </a:bodyPr>
          <a:lstStyle/>
          <a:p>
            <a:pPr marL="108000" marR="0" lvl="1" indent="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Calibri" panose="020F0502020204030204" pitchFamily="34" charset="0"/>
              <a:buNone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Trebuchet MS"/>
              </a:rPr>
              <a:t>Situation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24000" marR="0" lvl="1" indent="-216000" defTabSz="9144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Calibri" panose="020F0502020204030204" pitchFamily="34" charset="0"/>
              <a:buChar char="•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Trebuchet MS"/>
              </a:rPr>
              <a:t>Setting the situation and background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50800" marR="0" lvl="2" indent="-114399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Calibri" panose="020F0502020204030204" pitchFamily="34" charset="0"/>
              <a:buNone/>
            </a:pPr>
            <a:endParaRPr lang="en-US" sz="11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sym typeface="Trebuchet MS"/>
            </a:endParaRPr>
          </a:p>
          <a:p>
            <a:pPr marL="550800" marR="0" lvl="2" indent="-114399" defTabSz="9144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Calibri" panose="020F0502020204030204" pitchFamily="34" charset="0"/>
              <a:buNone/>
            </a:pPr>
            <a:endParaRPr lang="en-US" sz="11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sym typeface="Trebuchet MS"/>
            </a:endParaRPr>
          </a:p>
          <a:p>
            <a:pPr marL="550800" marR="0" lvl="2" indent="-114399" defTabSz="9144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Calibri" panose="020F0502020204030204" pitchFamily="34" charset="0"/>
              <a:buNone/>
            </a:pPr>
            <a:endParaRPr lang="en-US" sz="11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sym typeface="Trebuchet MS"/>
            </a:endParaRPr>
          </a:p>
          <a:p>
            <a:pPr marL="550800" marR="0" lvl="2" indent="-114399" defTabSz="9144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Calibri" panose="020F0502020204030204" pitchFamily="34" charset="0"/>
              <a:buNone/>
            </a:pPr>
            <a:endParaRPr lang="en-US" sz="11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sym typeface="Trebuchet MS"/>
            </a:endParaRPr>
          </a:p>
          <a:p>
            <a:pPr marL="108000" marR="0" lvl="1" indent="0" defTabSz="9144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Calibri" panose="020F0502020204030204" pitchFamily="34" charset="0"/>
              <a:buNone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Trebuchet MS"/>
              </a:rPr>
              <a:t>Complication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24000" marR="0" lvl="1" indent="-216000" defTabSz="9144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Calibri" panose="020F0502020204030204" pitchFamily="34" charset="0"/>
              <a:buChar char="•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Trebuchet MS"/>
              </a:rPr>
              <a:t>Identify problem(s) or opportunity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50800" marR="0" lvl="2" indent="-114399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Calibri" panose="020F0502020204030204" pitchFamily="34" charset="0"/>
              <a:buNone/>
            </a:pPr>
            <a:endParaRPr lang="en-US" sz="11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sym typeface="Trebuchet MS"/>
            </a:endParaRPr>
          </a:p>
          <a:p>
            <a:pPr marL="550800" marR="0" lvl="2" indent="-114399" defTabSz="9144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Calibri" panose="020F0502020204030204" pitchFamily="34" charset="0"/>
              <a:buNone/>
            </a:pPr>
            <a:endParaRPr lang="en-US" sz="11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sym typeface="Trebuchet MS"/>
            </a:endParaRPr>
          </a:p>
          <a:p>
            <a:pPr marL="550800" marR="0" lvl="2" indent="-114399" defTabSz="9144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Calibri" panose="020F0502020204030204" pitchFamily="34" charset="0"/>
              <a:buNone/>
            </a:pPr>
            <a:endParaRPr lang="en-US" sz="11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sym typeface="Trebuchet MS"/>
            </a:endParaRPr>
          </a:p>
          <a:p>
            <a:pPr marL="550800" marR="0" lvl="2" indent="-114399" defTabSz="9144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Calibri" panose="020F0502020204030204" pitchFamily="34" charset="0"/>
              <a:buNone/>
            </a:pPr>
            <a:endParaRPr lang="en-US" sz="11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sym typeface="Trebuchet MS"/>
            </a:endParaRPr>
          </a:p>
          <a:p>
            <a:pPr marL="108000" marR="0" lvl="1" indent="0" defTabSz="9144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Calibri" panose="020F0502020204030204" pitchFamily="34" charset="0"/>
              <a:buNone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Trebuchet MS"/>
              </a:rPr>
              <a:t>Question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23999" marR="0" lvl="1" indent="-216000" defTabSz="9144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Calibri" panose="020F0502020204030204" pitchFamily="34" charset="0"/>
              <a:buChar char="•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Trebuchet MS"/>
              </a:rPr>
              <a:t>State hypothesis</a:t>
            </a:r>
          </a:p>
          <a:p>
            <a:pPr marL="0" marR="0" lvl="0" indent="0" defTabSz="9144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sym typeface="Trebuchet MS"/>
            </a:endParaRPr>
          </a:p>
          <a:p>
            <a:pPr marL="0" marR="0" lvl="0" indent="0" defTabSz="9144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sym typeface="Trebuchet MS"/>
            </a:endParaRPr>
          </a:p>
          <a:p>
            <a:pPr marL="0" marR="0" lvl="0" indent="0" defTabSz="9144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sym typeface="Trebuchet MS"/>
            </a:endParaRPr>
          </a:p>
          <a:p>
            <a:pPr marL="0" marR="0" lvl="0" indent="0" defTabSz="9144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Trebuchet MS"/>
              </a:rPr>
              <a:t>Answer</a:t>
            </a:r>
          </a:p>
          <a:p>
            <a:pPr marL="323999" lvl="1" indent="-216000" defTabSz="9144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Calibri" panose="020F0502020204030204" pitchFamily="34" charset="0"/>
              <a:buChar char="•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Trebuchet MS"/>
              </a:rPr>
              <a:t>Propose solution and discuss impact</a:t>
            </a:r>
          </a:p>
        </p:txBody>
      </p:sp>
      <p:sp>
        <p:nvSpPr>
          <p:cNvPr id="526" name="Rectangle 525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13" name="Google Shape;513;p1"/>
          <p:cNvSpPr txBox="1"/>
          <p:nvPr/>
        </p:nvSpPr>
        <p:spPr>
          <a:xfrm>
            <a:off x="247975" y="2229550"/>
            <a:ext cx="3136800" cy="3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 dirty="0">
                <a:latin typeface="Trebuchet MS"/>
                <a:ea typeface="Trebuchet MS"/>
                <a:cs typeface="Trebuchet MS"/>
                <a:sym typeface="Trebuchet MS"/>
              </a:rPr>
              <a:t>A good executive summary provides all the key information in one slide</a:t>
            </a:r>
            <a:endParaRPr sz="16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6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 dirty="0">
                <a:latin typeface="Trebuchet MS"/>
                <a:ea typeface="Trebuchet MS"/>
                <a:cs typeface="Trebuchet MS"/>
                <a:sym typeface="Trebuchet MS"/>
              </a:rPr>
              <a:t>Consultants typically communicate in a “top down” or pyramid fashion, starting with the conclusion and then providing the supporting information</a:t>
            </a:r>
            <a:endParaRPr sz="16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6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 dirty="0">
                <a:latin typeface="Trebuchet MS"/>
                <a:ea typeface="Trebuchet MS"/>
                <a:cs typeface="Trebuchet MS"/>
                <a:sym typeface="Trebuchet MS"/>
              </a:rPr>
              <a:t>The goal is to communicate as much information in as few words as possible</a:t>
            </a:r>
            <a:endParaRPr sz="16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3B3521"/>
      </a:dk2>
      <a:lt2>
        <a:srgbClr val="E2E8E8"/>
      </a:lt2>
      <a:accent1>
        <a:srgbClr val="DC8087"/>
      </a:accent1>
      <a:accent2>
        <a:srgbClr val="D48B64"/>
      </a:accent2>
      <a:accent3>
        <a:srgbClr val="B7A363"/>
      </a:accent3>
      <a:accent4>
        <a:srgbClr val="9AAA50"/>
      </a:accent4>
      <a:accent5>
        <a:srgbClr val="83AF66"/>
      </a:accent5>
      <a:accent6>
        <a:srgbClr val="56B658"/>
      </a:accent6>
      <a:hlink>
        <a:srgbClr val="568E8A"/>
      </a:hlink>
      <a:folHlink>
        <a:srgbClr val="7F7F7F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BCG 2015">
      <a:dk1>
        <a:srgbClr val="6E6F73"/>
      </a:dk1>
      <a:lt1>
        <a:srgbClr val="FFFFFF"/>
      </a:lt1>
      <a:dk2>
        <a:srgbClr val="2FC77E"/>
      </a:dk2>
      <a:lt2>
        <a:srgbClr val="E7E7E7"/>
      </a:lt2>
      <a:accent1>
        <a:srgbClr val="03522D"/>
      </a:accent1>
      <a:accent2>
        <a:srgbClr val="197A56"/>
      </a:accent2>
      <a:accent3>
        <a:srgbClr val="E3EE37"/>
      </a:accent3>
      <a:accent4>
        <a:srgbClr val="3EAD92"/>
      </a:accent4>
      <a:accent5>
        <a:srgbClr val="6E6F73"/>
      </a:accent5>
      <a:accent6>
        <a:srgbClr val="295E7E"/>
      </a:accent6>
      <a:hlink>
        <a:srgbClr val="2E3558"/>
      </a:hlink>
      <a:folHlink>
        <a:srgbClr val="670F3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80</Words>
  <Application>Microsoft Office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Nova Light</vt:lpstr>
      <vt:lpstr>Bembo</vt:lpstr>
      <vt:lpstr>Calibri</vt:lpstr>
      <vt:lpstr>Trebuchet MS</vt:lpstr>
      <vt:lpstr>RetrospectVTI</vt:lpstr>
      <vt:lpstr>Executive summary best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 summary best practice</dc:title>
  <dc:creator>The Boston Consulting Group</dc:creator>
  <cp:lastModifiedBy>Arbaaz khan</cp:lastModifiedBy>
  <cp:revision>1</cp:revision>
  <dcterms:created xsi:type="dcterms:W3CDTF">2016-11-04T11:46:04Z</dcterms:created>
  <dcterms:modified xsi:type="dcterms:W3CDTF">2023-11-21T12:38:58Z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rmat Name">
    <vt:lpwstr>Grid Format</vt:lpwstr>
  </property>
  <property fmtid="{D5CDD505-2E9C-101B-9397-08002B2CF9AE}" pid="3" name="NXPowerLiteLastOptimized">
    <vt:lpwstr>488649</vt:lpwstr>
  </property>
  <property fmtid="{D5CDD505-2E9C-101B-9397-08002B2CF9AE}" pid="4" name="NXPowerLiteSettings">
    <vt:lpwstr>87000AA0054001</vt:lpwstr>
  </property>
  <property fmtid="{D5CDD505-2E9C-101B-9397-08002B2CF9AE}" pid="5" name="NXPowerLiteVersion">
    <vt:lpwstr>D7.1.8</vt:lpwstr>
  </property>
  <property fmtid="{D5CDD505-2E9C-101B-9397-08002B2CF9AE}" pid="6" name="Template Name">
    <vt:lpwstr>16x9</vt:lpwstr>
  </property>
</Properties>
</file>