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02/03/18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02/03/18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02/03/18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02/03/18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37014" y="2953258"/>
            <a:ext cx="9053385" cy="16061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CODES OF ETHICS &amp; CONDUCT IN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British Psychological Society (August,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8953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17" r="6817"/>
          <a:stretch>
            <a:fillRect/>
          </a:stretch>
        </p:blipFill>
        <p:spPr>
          <a:xfrm rot="900000">
            <a:off x="2342604" y="712682"/>
            <a:ext cx="6121038" cy="4662686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 rot="900000">
            <a:off x="822788" y="4867024"/>
            <a:ext cx="4310915" cy="1203540"/>
          </a:xfrm>
        </p:spPr>
        <p:txBody>
          <a:bodyPr>
            <a:normAutofit/>
          </a:bodyPr>
          <a:lstStyle/>
          <a:p>
            <a:r>
              <a:rPr lang="en-US" sz="3200" b="1" i="1" u="sng" dirty="0" smtClean="0"/>
              <a:t>Beneficence and </a:t>
            </a:r>
            <a:r>
              <a:rPr lang="en-US" sz="3200" b="1" i="1" u="sng" dirty="0" err="1" smtClean="0"/>
              <a:t>Nonmaleficence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419947418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540" r="14540"/>
          <a:stretch>
            <a:fillRect/>
          </a:stretch>
        </p:blipFill>
        <p:spPr>
          <a:xfrm rot="900000">
            <a:off x="2341064" y="625436"/>
            <a:ext cx="6122295" cy="4663643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 rot="900000">
            <a:off x="822787" y="4867947"/>
            <a:ext cx="4310915" cy="1203540"/>
          </a:xfrm>
        </p:spPr>
        <p:txBody>
          <a:bodyPr>
            <a:normAutofit/>
          </a:bodyPr>
          <a:lstStyle/>
          <a:p>
            <a:r>
              <a:rPr lang="en-US" sz="3200" b="1" i="1" u="sng" dirty="0" smtClean="0"/>
              <a:t>Fidelity and Responsibility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39838235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63" r="1263"/>
          <a:stretch>
            <a:fillRect/>
          </a:stretch>
        </p:blipFill>
        <p:spPr>
          <a:xfrm rot="900000">
            <a:off x="3173035" y="1002393"/>
            <a:ext cx="4324350" cy="3294063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Integrity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67885637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89" r="5489"/>
          <a:stretch>
            <a:fillRect/>
          </a:stretch>
        </p:blipFill>
        <p:spPr>
          <a:xfrm rot="900000">
            <a:off x="1999796" y="748392"/>
            <a:ext cx="4324350" cy="3294063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Justice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3004833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578" r="6578"/>
          <a:stretch>
            <a:fillRect/>
          </a:stretch>
        </p:blipFill>
        <p:spPr>
          <a:xfrm rot="900000">
            <a:off x="4467042" y="1087059"/>
            <a:ext cx="4324350" cy="3294063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Respect for people’s Rights and Dignity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967398584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878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Highest </a:t>
            </a:r>
            <a:r>
              <a:rPr lang="en-US" sz="2800" dirty="0"/>
              <a:t>standards of </a:t>
            </a:r>
            <a:r>
              <a:rPr lang="en-US" sz="2800" dirty="0" smtClean="0"/>
              <a:t>professionalism</a:t>
            </a:r>
          </a:p>
          <a:p>
            <a:endParaRPr lang="en-US" sz="2800" dirty="0"/>
          </a:p>
          <a:p>
            <a:r>
              <a:rPr lang="en-US" sz="2800" dirty="0" smtClean="0"/>
              <a:t>To promote </a:t>
            </a:r>
            <a:r>
              <a:rPr lang="en-US" sz="2800" dirty="0"/>
              <a:t>ethical </a:t>
            </a:r>
            <a:r>
              <a:rPr lang="en-US" sz="2800" dirty="0" err="1"/>
              <a:t>behaviour</a:t>
            </a:r>
            <a:r>
              <a:rPr lang="en-US" sz="2800" dirty="0"/>
              <a:t>, attitudes and </a:t>
            </a:r>
            <a:r>
              <a:rPr lang="en-US" sz="2800" dirty="0" smtClean="0"/>
              <a:t>judgments</a:t>
            </a:r>
          </a:p>
          <a:p>
            <a:endParaRPr lang="en-US" sz="2800" dirty="0"/>
          </a:p>
          <a:p>
            <a:r>
              <a:rPr lang="en-US" sz="2800" dirty="0"/>
              <a:t>B</a:t>
            </a:r>
            <a:r>
              <a:rPr lang="en-US" sz="2800" dirty="0" smtClean="0"/>
              <a:t>eing mindful of the need for protection of the public </a:t>
            </a:r>
          </a:p>
          <a:p>
            <a:endParaRPr lang="en-US" sz="2800" dirty="0"/>
          </a:p>
          <a:p>
            <a:r>
              <a:rPr lang="en-US" sz="2800" dirty="0" smtClean="0"/>
              <a:t>Developing </a:t>
            </a:r>
            <a:r>
              <a:rPr lang="en-US" sz="2800" dirty="0"/>
              <a:t>and implementing methods to help</a:t>
            </a:r>
          </a:p>
          <a:p>
            <a:r>
              <a:rPr lang="en-US" sz="2800" dirty="0"/>
              <a:t>psychologists monitor their professional </a:t>
            </a:r>
            <a:r>
              <a:rPr lang="en-US" sz="2800" dirty="0" err="1"/>
              <a:t>behaviour</a:t>
            </a:r>
            <a:r>
              <a:rPr lang="en-US" sz="2800" dirty="0"/>
              <a:t> </a:t>
            </a:r>
            <a:r>
              <a:rPr lang="en-US" sz="2800" dirty="0" smtClean="0"/>
              <a:t>and attitudes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Assisting </a:t>
            </a:r>
            <a:r>
              <a:rPr lang="en-US" sz="2800" dirty="0"/>
              <a:t>psychologists with ethical decision </a:t>
            </a:r>
            <a:r>
              <a:rPr lang="en-US" sz="2800" dirty="0" smtClean="0"/>
              <a:t>making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Providing </a:t>
            </a:r>
            <a:r>
              <a:rPr lang="en-US" sz="2800" dirty="0"/>
              <a:t>opportunities for discourse on these </a:t>
            </a:r>
            <a:r>
              <a:rPr lang="en-US" sz="2800" dirty="0" smtClean="0"/>
              <a:t>issues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69988" y="0"/>
            <a:ext cx="300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16511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2243" y="0"/>
            <a:ext cx="3719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BENEFITS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1690"/>
            <a:ext cx="91440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the rights, responsibilities and welfare of all clients </a:t>
            </a:r>
            <a:r>
              <a:rPr lang="en-US" dirty="0" smtClean="0"/>
              <a:t>and stakeholders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Establish a cost/risk benefit </a:t>
            </a:r>
            <a:r>
              <a:rPr lang="en-US" dirty="0" smtClean="0"/>
              <a:t>analysis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Generating Alternatives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Make the decision after checking that the reasoning behind it </a:t>
            </a:r>
            <a:r>
              <a:rPr lang="en-US" dirty="0" smtClean="0"/>
              <a:t>is logical</a:t>
            </a:r>
            <a:r>
              <a:rPr lang="en-US" dirty="0"/>
              <a:t>, lucid and consistent. Document the process of </a:t>
            </a:r>
            <a:r>
              <a:rPr lang="en-US" dirty="0" smtClean="0"/>
              <a:t>decision Making.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Assume responsibility</a:t>
            </a:r>
            <a:endParaRPr lang="en-US" dirty="0"/>
          </a:p>
          <a:p>
            <a:pPr marL="342900" indent="-342900" algn="just">
              <a:buAutoNum type="alphaLcParenR" startAt="13"/>
            </a:pPr>
            <a:endParaRPr lang="en-US" dirty="0"/>
          </a:p>
          <a:p>
            <a:pPr algn="just"/>
            <a:r>
              <a:rPr lang="en-US" dirty="0" err="1"/>
              <a:t>Apologise</a:t>
            </a:r>
            <a:r>
              <a:rPr lang="en-US" dirty="0"/>
              <a:t> for any negative outcomes that result. Many </a:t>
            </a:r>
            <a:r>
              <a:rPr lang="en-US" dirty="0" smtClean="0"/>
              <a:t>formal complaints </a:t>
            </a:r>
            <a:r>
              <a:rPr lang="en-US" dirty="0"/>
              <a:t>are often a client’s only way of obtaining </a:t>
            </a:r>
            <a:r>
              <a:rPr lang="en-US" dirty="0" smtClean="0"/>
              <a:t>an acknowledgement </a:t>
            </a:r>
            <a:r>
              <a:rPr lang="en-US" dirty="0"/>
              <a:t>of distress. Saying ‘sorry’ does not</a:t>
            </a:r>
          </a:p>
          <a:p>
            <a:pPr algn="just"/>
            <a:r>
              <a:rPr lang="en-US" dirty="0"/>
              <a:t>automatically admit liability.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Make every effort to correct any negative outcomes and remain engaged in the process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Learn from the process for yourself, for others and for the Society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Ethical decisions needs </a:t>
            </a:r>
            <a:r>
              <a:rPr lang="en-US" dirty="0"/>
              <a:t>to be clear, especially where time is short and/or where</a:t>
            </a:r>
          </a:p>
          <a:p>
            <a:pPr algn="just"/>
            <a:r>
              <a:rPr lang="en-US" dirty="0"/>
              <a:t>high levels of emotion and risk are involved</a:t>
            </a:r>
          </a:p>
        </p:txBody>
      </p:sp>
    </p:spTree>
    <p:extLst>
      <p:ext uri="{BB962C8B-B14F-4D97-AF65-F5344CB8AC3E}">
        <p14:creationId xmlns:p14="http://schemas.microsoft.com/office/powerpoint/2010/main" val="82500230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80499"/>
            <a:ext cx="9144000" cy="77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areas of concern </a:t>
            </a:r>
            <a:r>
              <a:rPr lang="en-US" sz="2800" dirty="0" smtClean="0"/>
              <a:t>include:</a:t>
            </a:r>
          </a:p>
          <a:p>
            <a:endParaRPr lang="en-US" sz="2800" dirty="0"/>
          </a:p>
          <a:p>
            <a:r>
              <a:rPr lang="en-US" sz="2800" dirty="0"/>
              <a:t>M</a:t>
            </a:r>
            <a:r>
              <a:rPr lang="en-US" sz="2800" dirty="0" smtClean="0"/>
              <a:t>ultiple </a:t>
            </a:r>
            <a:r>
              <a:rPr lang="en-US" sz="2800" dirty="0"/>
              <a:t>relationships </a:t>
            </a:r>
            <a:r>
              <a:rPr lang="en-US" sz="2800" dirty="0" smtClean="0"/>
              <a:t>–</a:t>
            </a:r>
          </a:p>
          <a:p>
            <a:endParaRPr lang="en-US" sz="2800" dirty="0"/>
          </a:p>
          <a:p>
            <a:r>
              <a:rPr lang="en-US" sz="2400" dirty="0"/>
              <a:t>P</a:t>
            </a:r>
            <a:r>
              <a:rPr lang="en-US" sz="2400" dirty="0" smtClean="0"/>
              <a:t>ersonal </a:t>
            </a:r>
            <a:r>
              <a:rPr lang="en-US" sz="2400" dirty="0"/>
              <a:t>relationships – where the </a:t>
            </a:r>
            <a:r>
              <a:rPr lang="en-US" sz="2400" dirty="0" smtClean="0"/>
              <a:t>psychologist</a:t>
            </a:r>
            <a:endParaRPr lang="en-US" sz="2400" dirty="0"/>
          </a:p>
          <a:p>
            <a:r>
              <a:rPr lang="en-US" sz="2400" dirty="0"/>
              <a:t>violates the trust of a client or </a:t>
            </a:r>
            <a:r>
              <a:rPr lang="en-US" sz="2400" dirty="0" smtClean="0"/>
              <a:t>clients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Unclear </a:t>
            </a:r>
            <a:r>
              <a:rPr lang="en-US" sz="2400" dirty="0"/>
              <a:t>or inadequate standards of practice – where </a:t>
            </a:r>
            <a:r>
              <a:rPr lang="en-US" sz="2400" dirty="0" smtClean="0"/>
              <a:t>the psychologist </a:t>
            </a:r>
            <a:r>
              <a:rPr lang="en-US" sz="2400" dirty="0"/>
              <a:t>is unaware of or disregards the current </a:t>
            </a:r>
            <a:r>
              <a:rPr lang="en-US" sz="2400" dirty="0" smtClean="0"/>
              <a:t>systems</a:t>
            </a:r>
          </a:p>
          <a:p>
            <a:endParaRPr lang="en-US" sz="2400" dirty="0"/>
          </a:p>
          <a:p>
            <a:r>
              <a:rPr lang="en-US" sz="2400" dirty="0" smtClean="0"/>
              <a:t>Breaches </a:t>
            </a:r>
            <a:r>
              <a:rPr lang="en-US" sz="2400" dirty="0"/>
              <a:t>of confidentiality – where rules and </a:t>
            </a:r>
            <a:r>
              <a:rPr lang="en-US" sz="2400" dirty="0" smtClean="0"/>
              <a:t>constraints were </a:t>
            </a:r>
            <a:r>
              <a:rPr lang="en-US" sz="2400" dirty="0"/>
              <a:t>broken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ompetence </a:t>
            </a:r>
            <a:r>
              <a:rPr lang="en-US" sz="2400" dirty="0"/>
              <a:t>– where excessive or misleading claims </a:t>
            </a:r>
            <a:r>
              <a:rPr lang="en-US" sz="2400" dirty="0" smtClean="0"/>
              <a:t>are made </a:t>
            </a:r>
          </a:p>
          <a:p>
            <a:endParaRPr lang="en-US" sz="2400" dirty="0"/>
          </a:p>
          <a:p>
            <a:r>
              <a:rPr lang="en-US" sz="2400" dirty="0" smtClean="0"/>
              <a:t>Informed Consent</a:t>
            </a:r>
          </a:p>
          <a:p>
            <a:endParaRPr lang="en-US" sz="2400" dirty="0"/>
          </a:p>
          <a:p>
            <a:r>
              <a:rPr lang="en-US" sz="2400" dirty="0"/>
              <a:t>H</a:t>
            </a:r>
            <a:r>
              <a:rPr lang="en-US" sz="2400" dirty="0" smtClean="0"/>
              <a:t>ealth </a:t>
            </a:r>
            <a:r>
              <a:rPr lang="en-US" sz="2400" dirty="0"/>
              <a:t>problems affecting performance or </a:t>
            </a:r>
            <a:r>
              <a:rPr lang="en-US" sz="2400" dirty="0" smtClean="0"/>
              <a:t>conduct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Bringing </a:t>
            </a:r>
            <a:r>
              <a:rPr lang="en-US" sz="2400" dirty="0"/>
              <a:t>the profession or the Society into </a:t>
            </a:r>
            <a:r>
              <a:rPr lang="en-US" sz="2400" dirty="0" smtClean="0"/>
              <a:t>disrepute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782910" y="185431"/>
            <a:ext cx="4361090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AREAS of CONCERN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801854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52" r="6252"/>
          <a:stretch>
            <a:fillRect/>
          </a:stretch>
        </p:blipFill>
        <p:spPr>
          <a:xfrm rot="900000">
            <a:off x="4273700" y="1147535"/>
            <a:ext cx="4324350" cy="32940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-611775" y="3516563"/>
            <a:ext cx="7117320" cy="2351596"/>
          </a:xfrm>
        </p:spPr>
        <p:txBody>
          <a:bodyPr>
            <a:normAutofit lnSpcReduction="10000"/>
          </a:bodyPr>
          <a:lstStyle/>
          <a:p>
            <a:r>
              <a:rPr lang="en-US" sz="3600" b="1" i="1" u="sng" dirty="0" smtClean="0"/>
              <a:t>Respect</a:t>
            </a:r>
          </a:p>
          <a:p>
            <a:r>
              <a:rPr lang="en-US" dirty="0" smtClean="0"/>
              <a:t>General Respect</a:t>
            </a:r>
          </a:p>
          <a:p>
            <a:r>
              <a:rPr lang="en-US" dirty="0" smtClean="0"/>
              <a:t>Privacy and Confidentiality</a:t>
            </a:r>
          </a:p>
          <a:p>
            <a:r>
              <a:rPr lang="en-US" dirty="0" smtClean="0"/>
              <a:t>Informed Consent</a:t>
            </a:r>
          </a:p>
          <a:p>
            <a:r>
              <a:rPr lang="en-US" dirty="0" smtClean="0"/>
              <a:t>Self 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227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9296" r="-19296"/>
          <a:stretch>
            <a:fillRect/>
          </a:stretch>
        </p:blipFill>
        <p:spPr>
          <a:xfrm rot="900000">
            <a:off x="3497263" y="222250"/>
            <a:ext cx="5221287" cy="39766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-611775" y="3516563"/>
            <a:ext cx="7117320" cy="2351596"/>
          </a:xfrm>
        </p:spPr>
        <p:txBody>
          <a:bodyPr>
            <a:normAutofit lnSpcReduction="10000"/>
          </a:bodyPr>
          <a:lstStyle/>
          <a:p>
            <a:r>
              <a:rPr lang="en-US" sz="3600" b="1" i="1" u="sng" dirty="0" smtClean="0"/>
              <a:t>COMPETENCE</a:t>
            </a:r>
          </a:p>
          <a:p>
            <a:r>
              <a:rPr lang="en-US" dirty="0" smtClean="0"/>
              <a:t>Awareness of Professional Ethics</a:t>
            </a:r>
          </a:p>
          <a:p>
            <a:r>
              <a:rPr lang="en-US" dirty="0" smtClean="0"/>
              <a:t>Ethical Decision Making</a:t>
            </a:r>
          </a:p>
          <a:p>
            <a:r>
              <a:rPr lang="en-US" dirty="0" smtClean="0"/>
              <a:t>Recognizing Limits of Competence</a:t>
            </a:r>
          </a:p>
          <a:p>
            <a:r>
              <a:rPr lang="en-US" dirty="0" smtClean="0"/>
              <a:t>Recognizing Impairment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4704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35" r="4935"/>
          <a:stretch>
            <a:fillRect/>
          </a:stretch>
        </p:blipFill>
        <p:spPr>
          <a:xfrm rot="900000">
            <a:off x="3505823" y="222679"/>
            <a:ext cx="5213270" cy="39711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-611775" y="3516563"/>
            <a:ext cx="7117320" cy="2351596"/>
          </a:xfrm>
        </p:spPr>
        <p:txBody>
          <a:bodyPr>
            <a:normAutofit lnSpcReduction="10000"/>
          </a:bodyPr>
          <a:lstStyle/>
          <a:p>
            <a:r>
              <a:rPr lang="en-US" sz="3600" b="1" i="1" u="sng" dirty="0" smtClean="0"/>
              <a:t>Responsibility</a:t>
            </a:r>
          </a:p>
          <a:p>
            <a:r>
              <a:rPr lang="en-US" dirty="0" smtClean="0"/>
              <a:t>General </a:t>
            </a:r>
          </a:p>
          <a:p>
            <a:r>
              <a:rPr lang="en-US" dirty="0" smtClean="0"/>
              <a:t>Termination &amp; Continuity of care</a:t>
            </a:r>
          </a:p>
          <a:p>
            <a:r>
              <a:rPr lang="en-US" dirty="0" smtClean="0"/>
              <a:t>Protection of Research Participants</a:t>
            </a:r>
          </a:p>
          <a:p>
            <a:r>
              <a:rPr lang="en-US" dirty="0" smtClean="0"/>
              <a:t>Debriefing of Research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004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029" r="9029"/>
          <a:stretch>
            <a:fillRect/>
          </a:stretch>
        </p:blipFill>
        <p:spPr>
          <a:xfrm rot="900000">
            <a:off x="3308661" y="209461"/>
            <a:ext cx="5306100" cy="40419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-611775" y="3516563"/>
            <a:ext cx="7117320" cy="2351596"/>
          </a:xfrm>
        </p:spPr>
        <p:txBody>
          <a:bodyPr>
            <a:normAutofit lnSpcReduction="10000"/>
          </a:bodyPr>
          <a:lstStyle/>
          <a:p>
            <a:r>
              <a:rPr lang="en-US" sz="3600" b="1" i="1" u="sng" dirty="0" smtClean="0"/>
              <a:t>Integrity</a:t>
            </a:r>
          </a:p>
          <a:p>
            <a:r>
              <a:rPr lang="en-US" dirty="0" smtClean="0"/>
              <a:t>Honesty and Accuracy </a:t>
            </a:r>
          </a:p>
          <a:p>
            <a:r>
              <a:rPr lang="en-US" dirty="0" smtClean="0"/>
              <a:t>Avoiding Exploitation and Conflicts of Interest</a:t>
            </a:r>
          </a:p>
          <a:p>
            <a:r>
              <a:rPr lang="en-US" dirty="0" smtClean="0"/>
              <a:t>Maintaining Personal Boundaries </a:t>
            </a:r>
          </a:p>
          <a:p>
            <a:r>
              <a:rPr lang="en-US" dirty="0" smtClean="0"/>
              <a:t>Addressing Ethical Misconduct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11116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3052966" y="1669180"/>
            <a:ext cx="5985159" cy="1606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American Psychological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64857" cy="366485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 rot="20700000">
            <a:off x="2201145" y="5027230"/>
            <a:ext cx="4655297" cy="1128495"/>
          </a:xfrm>
        </p:spPr>
        <p:txBody>
          <a:bodyPr/>
          <a:lstStyle/>
          <a:p>
            <a:r>
              <a:rPr lang="en-US" dirty="0" smtClean="0"/>
              <a:t>FIVE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1576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55</TotalTime>
  <Words>352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Kilter</vt:lpstr>
      <vt:lpstr>CODES OF ETHICS &amp; CONDUCT IN PSYCHOLOGY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American Psychological Association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Nazish</dc:creator>
  <cp:lastModifiedBy>Nazish</cp:lastModifiedBy>
  <cp:revision>7</cp:revision>
  <dcterms:created xsi:type="dcterms:W3CDTF">2018-03-02T14:24:44Z</dcterms:created>
  <dcterms:modified xsi:type="dcterms:W3CDTF">2018-03-02T15:36:13Z</dcterms:modified>
</cp:coreProperties>
</file>